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648" r:id="rId1"/>
    <p:sldMasterId id="2147483798" r:id="rId2"/>
  </p:sldMasterIdLst>
  <p:notesMasterIdLst>
    <p:notesMasterId r:id="rId61"/>
  </p:notesMasterIdLst>
  <p:handoutMasterIdLst>
    <p:handoutMasterId r:id="rId62"/>
  </p:handoutMasterIdLst>
  <p:sldIdLst>
    <p:sldId id="311" r:id="rId3"/>
    <p:sldId id="422" r:id="rId4"/>
    <p:sldId id="375" r:id="rId5"/>
    <p:sldId id="421" r:id="rId6"/>
    <p:sldId id="363" r:id="rId7"/>
    <p:sldId id="364" r:id="rId8"/>
    <p:sldId id="397" r:id="rId9"/>
    <p:sldId id="372" r:id="rId10"/>
    <p:sldId id="365" r:id="rId11"/>
    <p:sldId id="373" r:id="rId12"/>
    <p:sldId id="374" r:id="rId13"/>
    <p:sldId id="366" r:id="rId14"/>
    <p:sldId id="399" r:id="rId15"/>
    <p:sldId id="367" r:id="rId16"/>
    <p:sldId id="376" r:id="rId17"/>
    <p:sldId id="377" r:id="rId18"/>
    <p:sldId id="426" r:id="rId19"/>
    <p:sldId id="427" r:id="rId20"/>
    <p:sldId id="378" r:id="rId21"/>
    <p:sldId id="429" r:id="rId22"/>
    <p:sldId id="430" r:id="rId23"/>
    <p:sldId id="428" r:id="rId24"/>
    <p:sldId id="400" r:id="rId25"/>
    <p:sldId id="379" r:id="rId26"/>
    <p:sldId id="416" r:id="rId27"/>
    <p:sldId id="380" r:id="rId28"/>
    <p:sldId id="431" r:id="rId29"/>
    <p:sldId id="417" r:id="rId30"/>
    <p:sldId id="401" r:id="rId31"/>
    <p:sldId id="381" r:id="rId32"/>
    <p:sldId id="382" r:id="rId33"/>
    <p:sldId id="403" r:id="rId34"/>
    <p:sldId id="404" r:id="rId35"/>
    <p:sldId id="385" r:id="rId36"/>
    <p:sldId id="424" r:id="rId37"/>
    <p:sldId id="398" r:id="rId38"/>
    <p:sldId id="402" r:id="rId39"/>
    <p:sldId id="423" r:id="rId40"/>
    <p:sldId id="389" r:id="rId41"/>
    <p:sldId id="390" r:id="rId42"/>
    <p:sldId id="391" r:id="rId43"/>
    <p:sldId id="419" r:id="rId44"/>
    <p:sldId id="420" r:id="rId45"/>
    <p:sldId id="395" r:id="rId46"/>
    <p:sldId id="394" r:id="rId47"/>
    <p:sldId id="405" r:id="rId48"/>
    <p:sldId id="406" r:id="rId49"/>
    <p:sldId id="411" r:id="rId50"/>
    <p:sldId id="409" r:id="rId51"/>
    <p:sldId id="407" r:id="rId52"/>
    <p:sldId id="418" r:id="rId53"/>
    <p:sldId id="408" r:id="rId54"/>
    <p:sldId id="413" r:id="rId55"/>
    <p:sldId id="410" r:id="rId56"/>
    <p:sldId id="412" r:id="rId57"/>
    <p:sldId id="415" r:id="rId58"/>
    <p:sldId id="432" r:id="rId59"/>
    <p:sldId id="436" r:id="rId60"/>
  </p:sldIdLst>
  <p:sldSz cx="9144000" cy="5143500" type="screen16x9"/>
  <p:notesSz cx="6810375" cy="9942513"/>
  <p:embeddedFontLst>
    <p:embeddedFont>
      <p:font typeface="Nokia Pure Text" panose="020B0504040602060303" pitchFamily="34" charset="0"/>
      <p:regular r:id="rId63"/>
      <p:bold r:id="rId64"/>
    </p:embeddedFont>
    <p:embeddedFont>
      <p:font typeface="Nokia Pure Headline Light" panose="020B0304040602060303" pitchFamily="34" charset="0"/>
      <p:regular r:id="rId65"/>
    </p:embeddedFont>
    <p:embeddedFont>
      <p:font typeface="Lucida Console" panose="020B0609040504020204" pitchFamily="49" charset="0"/>
      <p:regular r:id="rId66"/>
    </p:embeddedFont>
    <p:embeddedFont>
      <p:font typeface="Arial Unicode MS" panose="020B0604020202020204" pitchFamily="34" charset="-128"/>
      <p:regular r:id="rId67"/>
    </p:embeddedFont>
    <p:embeddedFont>
      <p:font typeface="Nokia Pure Text Light" panose="020B0304040602060303" pitchFamily="34" charset="0"/>
      <p:regular r:id="rId68"/>
      <p:bold r:id="rId69"/>
    </p:embeddedFont>
  </p:embeddedFont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124192"/>
    <a:srgbClr val="000000"/>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590" autoAdjust="0"/>
  </p:normalViewPr>
  <p:slideViewPr>
    <p:cSldViewPr snapToGrid="0">
      <p:cViewPr varScale="1">
        <p:scale>
          <a:sx n="98" d="100"/>
          <a:sy n="98" d="100"/>
        </p:scale>
        <p:origin x="485"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5237"/>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FF923-5C37-4A18-BE89-5F53706DB7E7}"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8C06372E-A8F1-467B-9D2E-D04E9AA9E87A}">
      <dgm:prSet phldrT="[Text]" custT="1"/>
      <dgm:spPr/>
      <dgm: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Virtualization</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693AEF48-3149-4369-A556-772F8D4DC439}" type="parTrans" cxnId="{B1940019-7671-426B-BA89-D4ECEE94E3F6}">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2F0A67E7-7D0F-4800-878D-05051A03D8BE}" type="sibTrans" cxnId="{B1940019-7671-426B-BA89-D4ECEE94E3F6}">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7FF6E01D-811C-4994-9D65-D9B140C86AF5}">
      <dgm:prSet phldrT="[Text]" custT="1"/>
      <dgm:spPr/>
      <dgm: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Virtual Machines</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230E94AC-2526-4FA6-9A4E-E7426D862450}" type="parTrans" cxnId="{03E3BD52-A75C-49C3-A69F-E07CB27FF0B9}">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A4DEDC81-C7AC-4927-B3D0-AD3A69F427D9}" type="sibTrans" cxnId="{03E3BD52-A75C-49C3-A69F-E07CB27FF0B9}">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A8E9B4EC-004A-47CA-803D-E8F62A501C2A}">
      <dgm:prSet phldrT="[Text]" custT="1"/>
      <dgm:spPr/>
      <dgm: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Hosting</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B9A061E7-15F1-4680-9B27-7CF95014744F}" type="parTrans" cxnId="{38CD5742-22F5-4575-B0CF-C01329224E39}">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307BDE10-5A43-4B57-9044-0928B468BD70}" type="sibTrans" cxnId="{38CD5742-22F5-4575-B0CF-C01329224E39}">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1CB3D321-D5CE-4CE4-854F-DFE2192E9CA7}">
      <dgm:prSet phldrT="[Text]" custT="1"/>
      <dgm:spPr/>
      <dgm: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Pay-per-use</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3EE30D6A-9DEF-49CD-9D0D-BD835C055715}" type="parTrans" cxnId="{81EADD17-17AD-4E7E-8BC6-935C044C2ED5}">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92D2A4CF-F552-488A-B116-DEF16679C384}" type="sibTrans" cxnId="{81EADD17-17AD-4E7E-8BC6-935C044C2ED5}">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F234BF07-E173-4B5B-B184-C8EC7CFE0FA6}">
      <dgm:prSet phldrT="[Text]" custT="1"/>
      <dgm:spPr/>
      <dgm:t>
        <a:bodyPr/>
        <a:lstStyle/>
        <a:p>
          <a:r>
            <a:rPr lang="en-US" sz="12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Automa</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t>
          </a:r>
          <a:b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US" sz="12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tion</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637C2F75-E65E-4031-BC83-05C9F2F30FE2}" type="parTrans" cxnId="{42EA25BC-0672-4F44-9770-0078E5D4A540}">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D3F6344A-AC45-4213-B8BA-779541171CBA}" type="sibTrans" cxnId="{42EA25BC-0672-4F44-9770-0078E5D4A540}">
      <dgm:prSet/>
      <dgm:spPr/>
      <dgm:t>
        <a:bodyPr/>
        <a:lstStyle/>
        <a:p>
          <a:endParaRPr lang="en-US" sz="120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3285C40D-32E0-4261-A419-89BD1DFD4796}">
      <dgm:prSet phldrT="[Text]" custT="1"/>
      <dgm:spPr/>
      <dgm: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Cloud</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748122C6-3B41-4A6B-8397-15C08B1DE4BA}" type="parTrans" cxnId="{DD9FDCB2-0602-403C-AD49-6AFCE2B258F2}">
      <dgm:prSet/>
      <dgm:spPr/>
      <dgm:t>
        <a:bodyPr/>
        <a:lstStyle/>
        <a:p>
          <a:endParaRPr lang="en-US"/>
        </a:p>
      </dgm:t>
    </dgm:pt>
    <dgm:pt modelId="{0B0DC1A8-7A79-422A-BD9D-E42CF5166ED9}" type="sibTrans" cxnId="{DD9FDCB2-0602-403C-AD49-6AFCE2B258F2}">
      <dgm:prSet/>
      <dgm:spPr/>
      <dgm:t>
        <a:bodyPr/>
        <a:lstStyle/>
        <a:p>
          <a:endParaRPr lang="en-US"/>
        </a:p>
      </dgm:t>
    </dgm:pt>
    <dgm:pt modelId="{EEDE772A-4F1B-499C-BA39-B105FD47F27C}">
      <dgm:prSet phldrT="[Text]" custT="1"/>
      <dgm:spPr/>
      <dgm:t>
        <a:bodyPr/>
        <a:lstStyle/>
        <a:p>
          <a:r>
            <a:rPr lang="en-US" sz="1200" smtClean="0">
              <a:latin typeface="Nokia Pure Text Light" panose="020B0304040602060303" pitchFamily="34" charset="0"/>
              <a:ea typeface="Nokia Pure Text Light" panose="020B0304040602060303" pitchFamily="34" charset="0"/>
              <a:cs typeface="Nokia Pure Text Light" panose="020B0304040602060303" pitchFamily="34" charset="0"/>
            </a:rPr>
            <a:t>XaaS</a:t>
          </a:r>
          <a:endParaRPr lang="en-US" sz="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gm:t>
    </dgm:pt>
    <dgm:pt modelId="{B0B06065-B2C5-4120-9D49-108328409BBB}" type="parTrans" cxnId="{A5390B11-B7A9-4AC2-A2E6-F1F06F388141}">
      <dgm:prSet/>
      <dgm:spPr/>
    </dgm:pt>
    <dgm:pt modelId="{02C5AB26-1242-4900-979A-D6F3DA2C4EE2}" type="sibTrans" cxnId="{A5390B11-B7A9-4AC2-A2E6-F1F06F388141}">
      <dgm:prSet/>
      <dgm:spPr/>
    </dgm:pt>
    <dgm:pt modelId="{F2A3A5AF-0C4F-49CF-91AA-B8A24F460D7F}" type="pres">
      <dgm:prSet presAssocID="{D87FF923-5C37-4A18-BE89-5F53706DB7E7}" presName="Name0" presStyleCnt="0">
        <dgm:presLayoutVars>
          <dgm:chMax val="1"/>
          <dgm:chPref val="1"/>
          <dgm:dir/>
          <dgm:animOne val="branch"/>
          <dgm:animLvl val="lvl"/>
        </dgm:presLayoutVars>
      </dgm:prSet>
      <dgm:spPr/>
      <dgm:t>
        <a:bodyPr/>
        <a:lstStyle/>
        <a:p>
          <a:endParaRPr lang="en-US"/>
        </a:p>
      </dgm:t>
    </dgm:pt>
    <dgm:pt modelId="{D4B33F77-C594-4683-BED8-90A092B07A0B}" type="pres">
      <dgm:prSet presAssocID="{8C06372E-A8F1-467B-9D2E-D04E9AA9E87A}" presName="Parent" presStyleLbl="node0" presStyleIdx="0" presStyleCnt="1">
        <dgm:presLayoutVars>
          <dgm:chMax val="6"/>
          <dgm:chPref val="6"/>
        </dgm:presLayoutVars>
      </dgm:prSet>
      <dgm:spPr/>
      <dgm:t>
        <a:bodyPr/>
        <a:lstStyle/>
        <a:p>
          <a:endParaRPr lang="en-US"/>
        </a:p>
      </dgm:t>
    </dgm:pt>
    <dgm:pt modelId="{6BEC7E20-0B97-4E33-BBFF-181F7436795D}" type="pres">
      <dgm:prSet presAssocID="{7FF6E01D-811C-4994-9D65-D9B140C86AF5}" presName="Accent1" presStyleCnt="0"/>
      <dgm:spPr/>
    </dgm:pt>
    <dgm:pt modelId="{83215D7F-CAB9-4BBA-85DC-089349436EF5}" type="pres">
      <dgm:prSet presAssocID="{7FF6E01D-811C-4994-9D65-D9B140C86AF5}" presName="Accent" presStyleLbl="bgShp" presStyleIdx="0" presStyleCnt="6"/>
      <dgm:spPr/>
    </dgm:pt>
    <dgm:pt modelId="{E6E6428E-2939-4F52-AF69-14C6F2351791}" type="pres">
      <dgm:prSet presAssocID="{7FF6E01D-811C-4994-9D65-D9B140C86AF5}" presName="Child1" presStyleLbl="node1" presStyleIdx="0" presStyleCnt="6">
        <dgm:presLayoutVars>
          <dgm:chMax val="0"/>
          <dgm:chPref val="0"/>
          <dgm:bulletEnabled val="1"/>
        </dgm:presLayoutVars>
      </dgm:prSet>
      <dgm:spPr/>
      <dgm:t>
        <a:bodyPr/>
        <a:lstStyle/>
        <a:p>
          <a:endParaRPr lang="en-US"/>
        </a:p>
      </dgm:t>
    </dgm:pt>
    <dgm:pt modelId="{1D983358-7208-47A0-AD5B-1BD922011C06}" type="pres">
      <dgm:prSet presAssocID="{A8E9B4EC-004A-47CA-803D-E8F62A501C2A}" presName="Accent2" presStyleCnt="0"/>
      <dgm:spPr/>
    </dgm:pt>
    <dgm:pt modelId="{8E8546B6-FA1C-446B-9700-9278D21216F6}" type="pres">
      <dgm:prSet presAssocID="{A8E9B4EC-004A-47CA-803D-E8F62A501C2A}" presName="Accent" presStyleLbl="bgShp" presStyleIdx="1" presStyleCnt="6"/>
      <dgm:spPr/>
    </dgm:pt>
    <dgm:pt modelId="{E78C3E6A-3849-4B96-85AA-8BC07FEC6F60}" type="pres">
      <dgm:prSet presAssocID="{A8E9B4EC-004A-47CA-803D-E8F62A501C2A}" presName="Child2" presStyleLbl="node1" presStyleIdx="1" presStyleCnt="6">
        <dgm:presLayoutVars>
          <dgm:chMax val="0"/>
          <dgm:chPref val="0"/>
          <dgm:bulletEnabled val="1"/>
        </dgm:presLayoutVars>
      </dgm:prSet>
      <dgm:spPr/>
      <dgm:t>
        <a:bodyPr/>
        <a:lstStyle/>
        <a:p>
          <a:endParaRPr lang="en-US"/>
        </a:p>
      </dgm:t>
    </dgm:pt>
    <dgm:pt modelId="{7F5A9ADB-068C-4D6A-B95B-3F3E59E4F7D0}" type="pres">
      <dgm:prSet presAssocID="{1CB3D321-D5CE-4CE4-854F-DFE2192E9CA7}" presName="Accent3" presStyleCnt="0"/>
      <dgm:spPr/>
    </dgm:pt>
    <dgm:pt modelId="{9BC86D5A-81CF-4A7C-99A7-BC5A417E8CB7}" type="pres">
      <dgm:prSet presAssocID="{1CB3D321-D5CE-4CE4-854F-DFE2192E9CA7}" presName="Accent" presStyleLbl="bgShp" presStyleIdx="2" presStyleCnt="6"/>
      <dgm:spPr/>
    </dgm:pt>
    <dgm:pt modelId="{C4D6A6A3-0167-4230-A4F9-4E812F9907AA}" type="pres">
      <dgm:prSet presAssocID="{1CB3D321-D5CE-4CE4-854F-DFE2192E9CA7}" presName="Child3" presStyleLbl="node1" presStyleIdx="2" presStyleCnt="6">
        <dgm:presLayoutVars>
          <dgm:chMax val="0"/>
          <dgm:chPref val="0"/>
          <dgm:bulletEnabled val="1"/>
        </dgm:presLayoutVars>
      </dgm:prSet>
      <dgm:spPr/>
      <dgm:t>
        <a:bodyPr/>
        <a:lstStyle/>
        <a:p>
          <a:endParaRPr lang="en-US"/>
        </a:p>
      </dgm:t>
    </dgm:pt>
    <dgm:pt modelId="{836BE0EC-5FA0-49A2-9D1D-62B613F807DA}" type="pres">
      <dgm:prSet presAssocID="{F234BF07-E173-4B5B-B184-C8EC7CFE0FA6}" presName="Accent4" presStyleCnt="0"/>
      <dgm:spPr/>
    </dgm:pt>
    <dgm:pt modelId="{E1DB51CC-7761-463F-A0FC-D4F8CA798A5A}" type="pres">
      <dgm:prSet presAssocID="{F234BF07-E173-4B5B-B184-C8EC7CFE0FA6}" presName="Accent" presStyleLbl="bgShp" presStyleIdx="3" presStyleCnt="6"/>
      <dgm:spPr/>
    </dgm:pt>
    <dgm:pt modelId="{CFB91F57-FBC8-4C9A-8154-3F49EEEE2AC4}" type="pres">
      <dgm:prSet presAssocID="{F234BF07-E173-4B5B-B184-C8EC7CFE0FA6}" presName="Child4" presStyleLbl="node1" presStyleIdx="3" presStyleCnt="6">
        <dgm:presLayoutVars>
          <dgm:chMax val="0"/>
          <dgm:chPref val="0"/>
          <dgm:bulletEnabled val="1"/>
        </dgm:presLayoutVars>
      </dgm:prSet>
      <dgm:spPr/>
      <dgm:t>
        <a:bodyPr/>
        <a:lstStyle/>
        <a:p>
          <a:endParaRPr lang="en-US"/>
        </a:p>
      </dgm:t>
    </dgm:pt>
    <dgm:pt modelId="{94A418B2-54ED-450F-8998-3E77179EF264}" type="pres">
      <dgm:prSet presAssocID="{3285C40D-32E0-4261-A419-89BD1DFD4796}" presName="Accent5" presStyleCnt="0"/>
      <dgm:spPr/>
    </dgm:pt>
    <dgm:pt modelId="{1759852E-5F28-4887-8F41-151F646F7ACF}" type="pres">
      <dgm:prSet presAssocID="{3285C40D-32E0-4261-A419-89BD1DFD4796}" presName="Accent" presStyleLbl="bgShp" presStyleIdx="4" presStyleCnt="6"/>
      <dgm:spPr/>
    </dgm:pt>
    <dgm:pt modelId="{7FAF1633-D4A6-49FC-A7F7-24A9F170FC47}" type="pres">
      <dgm:prSet presAssocID="{3285C40D-32E0-4261-A419-89BD1DFD4796}" presName="Child5" presStyleLbl="node1" presStyleIdx="4" presStyleCnt="6">
        <dgm:presLayoutVars>
          <dgm:chMax val="0"/>
          <dgm:chPref val="0"/>
          <dgm:bulletEnabled val="1"/>
        </dgm:presLayoutVars>
      </dgm:prSet>
      <dgm:spPr/>
      <dgm:t>
        <a:bodyPr/>
        <a:lstStyle/>
        <a:p>
          <a:endParaRPr lang="en-US"/>
        </a:p>
      </dgm:t>
    </dgm:pt>
    <dgm:pt modelId="{61E50EC0-9359-4EA3-951A-429CA30AF219}" type="pres">
      <dgm:prSet presAssocID="{EEDE772A-4F1B-499C-BA39-B105FD47F27C}" presName="Accent6" presStyleCnt="0"/>
      <dgm:spPr/>
    </dgm:pt>
    <dgm:pt modelId="{8B82AE9C-D130-41B0-9077-88D5BCA65F56}" type="pres">
      <dgm:prSet presAssocID="{EEDE772A-4F1B-499C-BA39-B105FD47F27C}" presName="Accent" presStyleLbl="bgShp" presStyleIdx="5" presStyleCnt="6"/>
      <dgm:spPr/>
    </dgm:pt>
    <dgm:pt modelId="{FE54F375-BE83-4793-A518-ACF1FBD08D25}" type="pres">
      <dgm:prSet presAssocID="{EEDE772A-4F1B-499C-BA39-B105FD47F27C}" presName="Child6" presStyleLbl="node1" presStyleIdx="5" presStyleCnt="6">
        <dgm:presLayoutVars>
          <dgm:chMax val="0"/>
          <dgm:chPref val="0"/>
          <dgm:bulletEnabled val="1"/>
        </dgm:presLayoutVars>
      </dgm:prSet>
      <dgm:spPr/>
      <dgm:t>
        <a:bodyPr/>
        <a:lstStyle/>
        <a:p>
          <a:endParaRPr lang="en-US"/>
        </a:p>
      </dgm:t>
    </dgm:pt>
  </dgm:ptLst>
  <dgm:cxnLst>
    <dgm:cxn modelId="{126F0099-FBB2-44C5-BFDB-C226D91CB463}" type="presOf" srcId="{3285C40D-32E0-4261-A419-89BD1DFD4796}" destId="{7FAF1633-D4A6-49FC-A7F7-24A9F170FC47}" srcOrd="0" destOrd="0" presId="urn:microsoft.com/office/officeart/2011/layout/HexagonRadial"/>
    <dgm:cxn modelId="{A5390B11-B7A9-4AC2-A2E6-F1F06F388141}" srcId="{8C06372E-A8F1-467B-9D2E-D04E9AA9E87A}" destId="{EEDE772A-4F1B-499C-BA39-B105FD47F27C}" srcOrd="5" destOrd="0" parTransId="{B0B06065-B2C5-4120-9D49-108328409BBB}" sibTransId="{02C5AB26-1242-4900-979A-D6F3DA2C4EE2}"/>
    <dgm:cxn modelId="{61EAEC76-A83C-4C96-8141-764BA1686D32}" type="presOf" srcId="{EEDE772A-4F1B-499C-BA39-B105FD47F27C}" destId="{FE54F375-BE83-4793-A518-ACF1FBD08D25}" srcOrd="0" destOrd="0" presId="urn:microsoft.com/office/officeart/2011/layout/HexagonRadial"/>
    <dgm:cxn modelId="{AFD2CA77-56D2-4E26-BCB0-155122E66FC0}" type="presOf" srcId="{8C06372E-A8F1-467B-9D2E-D04E9AA9E87A}" destId="{D4B33F77-C594-4683-BED8-90A092B07A0B}" srcOrd="0" destOrd="0" presId="urn:microsoft.com/office/officeart/2011/layout/HexagonRadial"/>
    <dgm:cxn modelId="{DD9FDCB2-0602-403C-AD49-6AFCE2B258F2}" srcId="{8C06372E-A8F1-467B-9D2E-D04E9AA9E87A}" destId="{3285C40D-32E0-4261-A419-89BD1DFD4796}" srcOrd="4" destOrd="0" parTransId="{748122C6-3B41-4A6B-8397-15C08B1DE4BA}" sibTransId="{0B0DC1A8-7A79-422A-BD9D-E42CF5166ED9}"/>
    <dgm:cxn modelId="{A8A6B021-117A-4EB5-9171-104921A4D58F}" type="presOf" srcId="{D87FF923-5C37-4A18-BE89-5F53706DB7E7}" destId="{F2A3A5AF-0C4F-49CF-91AA-B8A24F460D7F}" srcOrd="0" destOrd="0" presId="urn:microsoft.com/office/officeart/2011/layout/HexagonRadial"/>
    <dgm:cxn modelId="{D263185D-FFE3-4DC1-81F3-9FC6A13B2704}" type="presOf" srcId="{1CB3D321-D5CE-4CE4-854F-DFE2192E9CA7}" destId="{C4D6A6A3-0167-4230-A4F9-4E812F9907AA}" srcOrd="0" destOrd="0" presId="urn:microsoft.com/office/officeart/2011/layout/HexagonRadial"/>
    <dgm:cxn modelId="{C2FA3D9B-7310-44F5-BEC0-A0CF9EDB69C1}" type="presOf" srcId="{A8E9B4EC-004A-47CA-803D-E8F62A501C2A}" destId="{E78C3E6A-3849-4B96-85AA-8BC07FEC6F60}" srcOrd="0" destOrd="0" presId="urn:microsoft.com/office/officeart/2011/layout/HexagonRadial"/>
    <dgm:cxn modelId="{81EADD17-17AD-4E7E-8BC6-935C044C2ED5}" srcId="{8C06372E-A8F1-467B-9D2E-D04E9AA9E87A}" destId="{1CB3D321-D5CE-4CE4-854F-DFE2192E9CA7}" srcOrd="2" destOrd="0" parTransId="{3EE30D6A-9DEF-49CD-9D0D-BD835C055715}" sibTransId="{92D2A4CF-F552-488A-B116-DEF16679C384}"/>
    <dgm:cxn modelId="{B1940019-7671-426B-BA89-D4ECEE94E3F6}" srcId="{D87FF923-5C37-4A18-BE89-5F53706DB7E7}" destId="{8C06372E-A8F1-467B-9D2E-D04E9AA9E87A}" srcOrd="0" destOrd="0" parTransId="{693AEF48-3149-4369-A556-772F8D4DC439}" sibTransId="{2F0A67E7-7D0F-4800-878D-05051A03D8BE}"/>
    <dgm:cxn modelId="{3273AA8E-C58C-41A1-9C67-AAED3AC6EB1D}" type="presOf" srcId="{7FF6E01D-811C-4994-9D65-D9B140C86AF5}" destId="{E6E6428E-2939-4F52-AF69-14C6F2351791}" srcOrd="0" destOrd="0" presId="urn:microsoft.com/office/officeart/2011/layout/HexagonRadial"/>
    <dgm:cxn modelId="{5E29461F-96ED-4CB5-B3D0-935F7F0F932C}" type="presOf" srcId="{F234BF07-E173-4B5B-B184-C8EC7CFE0FA6}" destId="{CFB91F57-FBC8-4C9A-8154-3F49EEEE2AC4}" srcOrd="0" destOrd="0" presId="urn:microsoft.com/office/officeart/2011/layout/HexagonRadial"/>
    <dgm:cxn modelId="{38CD5742-22F5-4575-B0CF-C01329224E39}" srcId="{8C06372E-A8F1-467B-9D2E-D04E9AA9E87A}" destId="{A8E9B4EC-004A-47CA-803D-E8F62A501C2A}" srcOrd="1" destOrd="0" parTransId="{B9A061E7-15F1-4680-9B27-7CF95014744F}" sibTransId="{307BDE10-5A43-4B57-9044-0928B468BD70}"/>
    <dgm:cxn modelId="{42EA25BC-0672-4F44-9770-0078E5D4A540}" srcId="{8C06372E-A8F1-467B-9D2E-D04E9AA9E87A}" destId="{F234BF07-E173-4B5B-B184-C8EC7CFE0FA6}" srcOrd="3" destOrd="0" parTransId="{637C2F75-E65E-4031-BC83-05C9F2F30FE2}" sibTransId="{D3F6344A-AC45-4213-B8BA-779541171CBA}"/>
    <dgm:cxn modelId="{03E3BD52-A75C-49C3-A69F-E07CB27FF0B9}" srcId="{8C06372E-A8F1-467B-9D2E-D04E9AA9E87A}" destId="{7FF6E01D-811C-4994-9D65-D9B140C86AF5}" srcOrd="0" destOrd="0" parTransId="{230E94AC-2526-4FA6-9A4E-E7426D862450}" sibTransId="{A4DEDC81-C7AC-4927-B3D0-AD3A69F427D9}"/>
    <dgm:cxn modelId="{E08B1290-5820-4DE5-8021-1E2E600235B4}" type="presParOf" srcId="{F2A3A5AF-0C4F-49CF-91AA-B8A24F460D7F}" destId="{D4B33F77-C594-4683-BED8-90A092B07A0B}" srcOrd="0" destOrd="0" presId="urn:microsoft.com/office/officeart/2011/layout/HexagonRadial"/>
    <dgm:cxn modelId="{4A69FE7A-D66A-4D6F-B7CD-2A3A6C05DA5C}" type="presParOf" srcId="{F2A3A5AF-0C4F-49CF-91AA-B8A24F460D7F}" destId="{6BEC7E20-0B97-4E33-BBFF-181F7436795D}" srcOrd="1" destOrd="0" presId="urn:microsoft.com/office/officeart/2011/layout/HexagonRadial"/>
    <dgm:cxn modelId="{DF8795E7-90CE-4C5D-9647-40F9F7D87930}" type="presParOf" srcId="{6BEC7E20-0B97-4E33-BBFF-181F7436795D}" destId="{83215D7F-CAB9-4BBA-85DC-089349436EF5}" srcOrd="0" destOrd="0" presId="urn:microsoft.com/office/officeart/2011/layout/HexagonRadial"/>
    <dgm:cxn modelId="{120A648D-4A08-4DC8-A2AA-C977DE21C3A8}" type="presParOf" srcId="{F2A3A5AF-0C4F-49CF-91AA-B8A24F460D7F}" destId="{E6E6428E-2939-4F52-AF69-14C6F2351791}" srcOrd="2" destOrd="0" presId="urn:microsoft.com/office/officeart/2011/layout/HexagonRadial"/>
    <dgm:cxn modelId="{58D273B9-7CE0-4A59-AD3B-592E3CFD0D87}" type="presParOf" srcId="{F2A3A5AF-0C4F-49CF-91AA-B8A24F460D7F}" destId="{1D983358-7208-47A0-AD5B-1BD922011C06}" srcOrd="3" destOrd="0" presId="urn:microsoft.com/office/officeart/2011/layout/HexagonRadial"/>
    <dgm:cxn modelId="{DA16B680-4754-427E-BA3D-5EA4FD7556F1}" type="presParOf" srcId="{1D983358-7208-47A0-AD5B-1BD922011C06}" destId="{8E8546B6-FA1C-446B-9700-9278D21216F6}" srcOrd="0" destOrd="0" presId="urn:microsoft.com/office/officeart/2011/layout/HexagonRadial"/>
    <dgm:cxn modelId="{FEEB1674-539A-4633-8D5A-8BF781CB295D}" type="presParOf" srcId="{F2A3A5AF-0C4F-49CF-91AA-B8A24F460D7F}" destId="{E78C3E6A-3849-4B96-85AA-8BC07FEC6F60}" srcOrd="4" destOrd="0" presId="urn:microsoft.com/office/officeart/2011/layout/HexagonRadial"/>
    <dgm:cxn modelId="{4410C54D-7D91-4F9A-B074-1A25492FA18C}" type="presParOf" srcId="{F2A3A5AF-0C4F-49CF-91AA-B8A24F460D7F}" destId="{7F5A9ADB-068C-4D6A-B95B-3F3E59E4F7D0}" srcOrd="5" destOrd="0" presId="urn:microsoft.com/office/officeart/2011/layout/HexagonRadial"/>
    <dgm:cxn modelId="{7ABE9405-2116-487E-8576-75636DC337A1}" type="presParOf" srcId="{7F5A9ADB-068C-4D6A-B95B-3F3E59E4F7D0}" destId="{9BC86D5A-81CF-4A7C-99A7-BC5A417E8CB7}" srcOrd="0" destOrd="0" presId="urn:microsoft.com/office/officeart/2011/layout/HexagonRadial"/>
    <dgm:cxn modelId="{65E8DC3B-AE1D-4629-B405-BF60B0ACBF35}" type="presParOf" srcId="{F2A3A5AF-0C4F-49CF-91AA-B8A24F460D7F}" destId="{C4D6A6A3-0167-4230-A4F9-4E812F9907AA}" srcOrd="6" destOrd="0" presId="urn:microsoft.com/office/officeart/2011/layout/HexagonRadial"/>
    <dgm:cxn modelId="{E0347E7C-5382-45FF-ABE3-FD352E050D5B}" type="presParOf" srcId="{F2A3A5AF-0C4F-49CF-91AA-B8A24F460D7F}" destId="{836BE0EC-5FA0-49A2-9D1D-62B613F807DA}" srcOrd="7" destOrd="0" presId="urn:microsoft.com/office/officeart/2011/layout/HexagonRadial"/>
    <dgm:cxn modelId="{E2116C6E-2C6C-415A-9A77-43B96032733F}" type="presParOf" srcId="{836BE0EC-5FA0-49A2-9D1D-62B613F807DA}" destId="{E1DB51CC-7761-463F-A0FC-D4F8CA798A5A}" srcOrd="0" destOrd="0" presId="urn:microsoft.com/office/officeart/2011/layout/HexagonRadial"/>
    <dgm:cxn modelId="{99C680CE-E826-4A9B-B92C-6407AC170DB0}" type="presParOf" srcId="{F2A3A5AF-0C4F-49CF-91AA-B8A24F460D7F}" destId="{CFB91F57-FBC8-4C9A-8154-3F49EEEE2AC4}" srcOrd="8" destOrd="0" presId="urn:microsoft.com/office/officeart/2011/layout/HexagonRadial"/>
    <dgm:cxn modelId="{EA3DBA46-E2E9-41E2-926E-08ED93678FB7}" type="presParOf" srcId="{F2A3A5AF-0C4F-49CF-91AA-B8A24F460D7F}" destId="{94A418B2-54ED-450F-8998-3E77179EF264}" srcOrd="9" destOrd="0" presId="urn:microsoft.com/office/officeart/2011/layout/HexagonRadial"/>
    <dgm:cxn modelId="{48DA9BB9-FE83-4D45-87CF-42276FEE6ACC}" type="presParOf" srcId="{94A418B2-54ED-450F-8998-3E77179EF264}" destId="{1759852E-5F28-4887-8F41-151F646F7ACF}" srcOrd="0" destOrd="0" presId="urn:microsoft.com/office/officeart/2011/layout/HexagonRadial"/>
    <dgm:cxn modelId="{1D697C2C-10F3-4B09-B2DA-E29BB9A226B0}" type="presParOf" srcId="{F2A3A5AF-0C4F-49CF-91AA-B8A24F460D7F}" destId="{7FAF1633-D4A6-49FC-A7F7-24A9F170FC47}" srcOrd="10" destOrd="0" presId="urn:microsoft.com/office/officeart/2011/layout/HexagonRadial"/>
    <dgm:cxn modelId="{1B50C668-1B7F-473F-809D-4597816822DB}" type="presParOf" srcId="{F2A3A5AF-0C4F-49CF-91AA-B8A24F460D7F}" destId="{61E50EC0-9359-4EA3-951A-429CA30AF219}" srcOrd="11" destOrd="0" presId="urn:microsoft.com/office/officeart/2011/layout/HexagonRadial"/>
    <dgm:cxn modelId="{D7F71310-F83B-4B5B-A3F6-001582449B7A}" type="presParOf" srcId="{61E50EC0-9359-4EA3-951A-429CA30AF219}" destId="{8B82AE9C-D130-41B0-9077-88D5BCA65F56}" srcOrd="0" destOrd="0" presId="urn:microsoft.com/office/officeart/2011/layout/HexagonRadial"/>
    <dgm:cxn modelId="{B15BC65A-E9D9-4DC6-AD71-D2799FA5B553}" type="presParOf" srcId="{F2A3A5AF-0C4F-49CF-91AA-B8A24F460D7F}" destId="{FE54F375-BE83-4793-A518-ACF1FBD08D25}"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3F77-C594-4683-BED8-90A092B07A0B}">
      <dsp:nvSpPr>
        <dsp:cNvPr id="0" name=""/>
        <dsp:cNvSpPr/>
      </dsp:nvSpPr>
      <dsp:spPr>
        <a:xfrm>
          <a:off x="1772595" y="1143009"/>
          <a:ext cx="1452815" cy="1256743"/>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Virtualization</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2013347" y="1351269"/>
        <a:ext cx="971311" cy="840223"/>
      </dsp:txXfrm>
    </dsp:sp>
    <dsp:sp modelId="{8E8546B6-FA1C-446B-9700-9278D21216F6}">
      <dsp:nvSpPr>
        <dsp:cNvPr id="0" name=""/>
        <dsp:cNvSpPr/>
      </dsp:nvSpPr>
      <dsp:spPr>
        <a:xfrm>
          <a:off x="2682336" y="541742"/>
          <a:ext cx="548142" cy="472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6428E-2939-4F52-AF69-14C6F2351791}">
      <dsp:nvSpPr>
        <dsp:cNvPr id="0" name=""/>
        <dsp:cNvSpPr/>
      </dsp:nvSpPr>
      <dsp:spPr>
        <a:xfrm>
          <a:off x="1906420" y="0"/>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Virtual Machines</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2103723" y="170690"/>
        <a:ext cx="795965" cy="688604"/>
      </dsp:txXfrm>
    </dsp:sp>
    <dsp:sp modelId="{9BC86D5A-81CF-4A7C-99A7-BC5A417E8CB7}">
      <dsp:nvSpPr>
        <dsp:cNvPr id="0" name=""/>
        <dsp:cNvSpPr/>
      </dsp:nvSpPr>
      <dsp:spPr>
        <a:xfrm>
          <a:off x="3322062" y="1424687"/>
          <a:ext cx="548142" cy="472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C3E6A-3849-4B96-85AA-8BC07FEC6F60}">
      <dsp:nvSpPr>
        <dsp:cNvPr id="0" name=""/>
        <dsp:cNvSpPr/>
      </dsp:nvSpPr>
      <dsp:spPr>
        <a:xfrm>
          <a:off x="2998313" y="633509"/>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Hosting</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3195616" y="804199"/>
        <a:ext cx="795965" cy="688604"/>
      </dsp:txXfrm>
    </dsp:sp>
    <dsp:sp modelId="{E1DB51CC-7761-463F-A0FC-D4F8CA798A5A}">
      <dsp:nvSpPr>
        <dsp:cNvPr id="0" name=""/>
        <dsp:cNvSpPr/>
      </dsp:nvSpPr>
      <dsp:spPr>
        <a:xfrm>
          <a:off x="2877667" y="2421366"/>
          <a:ext cx="548142" cy="472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A6A3-0167-4230-A4F9-4E812F9907AA}">
      <dsp:nvSpPr>
        <dsp:cNvPr id="0" name=""/>
        <dsp:cNvSpPr/>
      </dsp:nvSpPr>
      <dsp:spPr>
        <a:xfrm>
          <a:off x="2998313" y="1878915"/>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Pay-per-use</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3195616" y="2049605"/>
        <a:ext cx="795965" cy="688604"/>
      </dsp:txXfrm>
    </dsp:sp>
    <dsp:sp modelId="{1759852E-5F28-4887-8F41-151F646F7ACF}">
      <dsp:nvSpPr>
        <dsp:cNvPr id="0" name=""/>
        <dsp:cNvSpPr/>
      </dsp:nvSpPr>
      <dsp:spPr>
        <a:xfrm>
          <a:off x="1775298" y="2524825"/>
          <a:ext cx="548142" cy="472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91F57-FBC8-4C9A-8154-3F49EEEE2AC4}">
      <dsp:nvSpPr>
        <dsp:cNvPr id="0" name=""/>
        <dsp:cNvSpPr/>
      </dsp:nvSpPr>
      <dsp:spPr>
        <a:xfrm>
          <a:off x="1906420" y="2513133"/>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Automa</a:t>
          </a: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t>
          </a:r>
          <a:b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US" sz="1200" kern="12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tion</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2103723" y="2683823"/>
        <a:ext cx="795965" cy="688604"/>
      </dsp:txXfrm>
    </dsp:sp>
    <dsp:sp modelId="{8B82AE9C-D130-41B0-9077-88D5BCA65F56}">
      <dsp:nvSpPr>
        <dsp:cNvPr id="0" name=""/>
        <dsp:cNvSpPr/>
      </dsp:nvSpPr>
      <dsp:spPr>
        <a:xfrm>
          <a:off x="1125097" y="1642235"/>
          <a:ext cx="548142" cy="47229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AF1633-D4A6-49FC-A7F7-24A9F170FC47}">
      <dsp:nvSpPr>
        <dsp:cNvPr id="0" name=""/>
        <dsp:cNvSpPr/>
      </dsp:nvSpPr>
      <dsp:spPr>
        <a:xfrm>
          <a:off x="809459" y="1879624"/>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Cloud</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1006762" y="2050314"/>
        <a:ext cx="795965" cy="688604"/>
      </dsp:txXfrm>
    </dsp:sp>
    <dsp:sp modelId="{FE54F375-BE83-4793-A518-ACF1FBD08D25}">
      <dsp:nvSpPr>
        <dsp:cNvPr id="0" name=""/>
        <dsp:cNvSpPr/>
      </dsp:nvSpPr>
      <dsp:spPr>
        <a:xfrm>
          <a:off x="809459" y="632092"/>
          <a:ext cx="1190571" cy="102998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latin typeface="Nokia Pure Text Light" panose="020B0304040602060303" pitchFamily="34" charset="0"/>
              <a:ea typeface="Nokia Pure Text Light" panose="020B0304040602060303" pitchFamily="34" charset="0"/>
              <a:cs typeface="Nokia Pure Text Light" panose="020B0304040602060303" pitchFamily="34" charset="0"/>
            </a:rPr>
            <a:t>XaaS</a:t>
          </a:r>
          <a:endParaRPr lang="en-US" sz="1200" kern="12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dsp:txBody>
      <dsp:txXfrm>
        <a:off x="1006762" y="802782"/>
        <a:ext cx="795965" cy="68860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Nokia Pure Text Light" panose="020B0304040602060303" pitchFamily="34" charset="0"/>
            </a:endParaRPr>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latin typeface="Nokia Pure Text Light" panose="020B0304040602060303" pitchFamily="34" charset="0"/>
              </a:rPr>
              <a:pPr>
                <a:defRPr/>
              </a:pPr>
              <a:t>8/31/2016</a:t>
            </a:fld>
            <a:endParaRPr lang="en-US" dirty="0">
              <a:latin typeface="Nokia Pure Text Light" panose="020B0304040602060303" pitchFamily="34" charset="0"/>
            </a:endParaRPr>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Nokia Pure Text Light" panose="020B0304040602060303" pitchFamily="34" charset="0"/>
            </a:endParaRPr>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latin typeface="Nokia Pure Text Light" panose="020B0304040602060303" pitchFamily="34" charset="0"/>
              </a:rPr>
              <a:pPr>
                <a:defRPr/>
              </a:pPr>
              <a:t>‹#›</a:t>
            </a:fld>
            <a:endParaRPr lang="en-US" dirty="0">
              <a:latin typeface="Nokia Pure Text Light" panose="020B0304040602060303" pitchFamily="34" charset="0"/>
            </a:endParaRPr>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Nokia Pure Text Light" panose="020B0304040602060303"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Nokia Pure Text Light" panose="020B0304040602060303" pitchFamily="34" charset="0"/>
                <a:ea typeface="+mn-ea"/>
                <a:cs typeface="+mn-cs"/>
              </a:defRPr>
            </a:lvl1pPr>
          </a:lstStyle>
          <a:p>
            <a:pPr>
              <a:defRPr/>
            </a:pPr>
            <a:fld id="{32CF6B7E-5EE0-4686-A335-20EF82FA6D28}" type="datetimeFigureOut">
              <a:rPr lang="en-US" smtClean="0"/>
              <a:pPr>
                <a:defRPr/>
              </a:pPr>
              <a:t>8/31/2016</a:t>
            </a:fld>
            <a:endParaRPr lang="en-US" dirty="0"/>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Nokia Pure Text Light" panose="020B0304040602060303"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Nokia Pure Text Light" panose="020B0304040602060303" pitchFamily="34" charset="0"/>
                <a:ea typeface="+mn-ea"/>
                <a:cs typeface="+mn-cs"/>
              </a:defRPr>
            </a:lvl1pPr>
          </a:lstStyle>
          <a:p>
            <a:pPr>
              <a:defRPr/>
            </a:pPr>
            <a:fld id="{26C2616F-011D-47B3-A2C1-4E16F11993E6}" type="slidenum">
              <a:rPr lang="en-US" smtClean="0"/>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Nokia Pure Text Light" panose="020B0304040602060303" pitchFamily="34"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30000"/>
      </a:spcBef>
      <a:spcAft>
        <a:spcPct val="0"/>
      </a:spcAft>
      <a:defRPr sz="1200" kern="1200">
        <a:solidFill>
          <a:schemeClr val="tx1"/>
        </a:solidFill>
        <a:latin typeface="Nokia Pure Text Light" panose="020B0304040602060303" pitchFamily="34"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30000"/>
      </a:spcBef>
      <a:spcAft>
        <a:spcPct val="0"/>
      </a:spcAft>
      <a:defRPr sz="1200" kern="1200">
        <a:solidFill>
          <a:schemeClr val="tx1"/>
        </a:solidFill>
        <a:latin typeface="Nokia Pure Text Light" panose="020B0304040602060303" pitchFamily="34"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30000"/>
      </a:spcBef>
      <a:spcAft>
        <a:spcPct val="0"/>
      </a:spcAft>
      <a:defRPr sz="1200" kern="1200">
        <a:solidFill>
          <a:schemeClr val="tx1"/>
        </a:solidFill>
        <a:latin typeface="Nokia Pure Text Light" panose="020B0304040602060303" pitchFamily="34"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30000"/>
      </a:spcBef>
      <a:spcAft>
        <a:spcPct val="0"/>
      </a:spcAft>
      <a:defRPr sz="1200" kern="1200">
        <a:solidFill>
          <a:schemeClr val="tx1"/>
        </a:solidFill>
        <a:latin typeface="Nokia Pure Text Light" panose="020B0304040602060303" pitchFamily="34" charset="0"/>
        <a:ea typeface="Arial Unicode MS" panose="020B0604020202020204" pitchFamily="34" charset="-128"/>
        <a:cs typeface="Arial Unicode MS" panose="020B060402020202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atabase_normaliz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techrepublic.com/blog/software-engineer/code-concepts-database-normalization-and-de-normalization/" TargetMode="External"/><Relationship Id="rId4" Type="http://schemas.openxmlformats.org/officeDocument/2006/relationships/hyperlink" Target="https://en.wikipedia.org/wiki/Online_transaction_process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extLst>
      <p:ext uri="{BB962C8B-B14F-4D97-AF65-F5344CB8AC3E}">
        <p14:creationId xmlns:p14="http://schemas.microsoft.com/office/powerpoint/2010/main" val="2158557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extLst>
      <p:ext uri="{BB962C8B-B14F-4D97-AF65-F5344CB8AC3E}">
        <p14:creationId xmlns:p14="http://schemas.microsoft.com/office/powerpoint/2010/main" val="370494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Technically,</a:t>
            </a:r>
            <a:r>
              <a:rPr lang="en-US" baseline="0" dirty="0" smtClean="0"/>
              <a:t> the 1</a:t>
            </a:r>
            <a:r>
              <a:rPr lang="en-US" baseline="30000" dirty="0" smtClean="0"/>
              <a:t>st</a:t>
            </a:r>
            <a:r>
              <a:rPr lang="en-US" baseline="0" dirty="0" smtClean="0"/>
              <a:t> task is a map task.</a:t>
            </a:r>
            <a:endParaRPr lang="en-US" dirty="0" smtClean="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32</a:t>
            </a:fld>
            <a:endParaRPr lang="en-US"/>
          </a:p>
        </p:txBody>
      </p:sp>
    </p:spTree>
    <p:extLst>
      <p:ext uri="{BB962C8B-B14F-4D97-AF65-F5344CB8AC3E}">
        <p14:creationId xmlns:p14="http://schemas.microsoft.com/office/powerpoint/2010/main" val="155797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Technically,</a:t>
            </a:r>
            <a:r>
              <a:rPr lang="en-US" baseline="0" dirty="0" smtClean="0"/>
              <a:t> the 2</a:t>
            </a:r>
            <a:r>
              <a:rPr lang="en-US" baseline="30000" dirty="0" smtClean="0"/>
              <a:t>nd</a:t>
            </a:r>
            <a:r>
              <a:rPr lang="en-US" baseline="0" dirty="0" smtClean="0"/>
              <a:t> task which is executed on each node is a “combine” task. The 2</a:t>
            </a:r>
            <a:r>
              <a:rPr lang="en-US" baseline="30000" dirty="0" smtClean="0"/>
              <a:t>nd</a:t>
            </a:r>
            <a:r>
              <a:rPr lang="en-US" baseline="0" dirty="0" smtClean="0"/>
              <a:t> task executed on the </a:t>
            </a:r>
            <a:r>
              <a:rPr lang="en-US" baseline="0" dirty="0" err="1" smtClean="0"/>
              <a:t>NodeX</a:t>
            </a:r>
            <a:r>
              <a:rPr lang="en-US" baseline="0" dirty="0" smtClean="0"/>
              <a:t> is a “reduce” task. The combine task is optional, but without it all diff values would need to be transported to a central node before summing and counting.</a:t>
            </a:r>
            <a:endParaRPr lang="en-US" dirty="0" smtClean="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33</a:t>
            </a:fld>
            <a:endParaRPr lang="en-US"/>
          </a:p>
        </p:txBody>
      </p:sp>
    </p:spTree>
    <p:extLst>
      <p:ext uri="{BB962C8B-B14F-4D97-AF65-F5344CB8AC3E}">
        <p14:creationId xmlns:p14="http://schemas.microsoft.com/office/powerpoint/2010/main" val="13636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34</a:t>
            </a:fld>
            <a:endParaRPr lang="en-US"/>
          </a:p>
        </p:txBody>
      </p:sp>
    </p:spTree>
    <p:extLst>
      <p:ext uri="{BB962C8B-B14F-4D97-AF65-F5344CB8AC3E}">
        <p14:creationId xmlns:p14="http://schemas.microsoft.com/office/powerpoint/2010/main" val="1435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Parallel computation works explicitly</a:t>
            </a:r>
            <a:r>
              <a:rPr lang="en-US" baseline="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well for problems which follow</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Commutative law</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 + b = b + a</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 x b = b x a</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Associative law</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 + b) + c  =  a + (b + c)</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 × b) × c  =  a × (b × c)</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Distributive law</a:t>
            </a:r>
          </a:p>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 × (b + c)  =  a × b  +  a × c</a:t>
            </a:r>
          </a:p>
          <a:p>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35</a:t>
            </a:fld>
            <a:endParaRPr lang="en-US"/>
          </a:p>
        </p:txBody>
      </p:sp>
    </p:spTree>
    <p:extLst>
      <p:ext uri="{BB962C8B-B14F-4D97-AF65-F5344CB8AC3E}">
        <p14:creationId xmlns:p14="http://schemas.microsoft.com/office/powerpoint/2010/main" val="148478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smtClean="0"/>
              <a:t>We saw:</a:t>
            </a:r>
          </a:p>
          <a:p>
            <a:pPr marL="285750" indent="-285750">
              <a:buFont typeface="Arial" panose="020B0604020202020204" pitchFamily="34" charset="0"/>
              <a:buChar char="•"/>
            </a:pPr>
            <a:r>
              <a:rPr lang="en-US" sz="1800" dirty="0" smtClean="0"/>
              <a:t>Excel and some RDBMS (MySQL) come to their limit with some data sets.</a:t>
            </a:r>
          </a:p>
          <a:p>
            <a:pPr marL="285750" indent="-285750">
              <a:buFont typeface="Arial" panose="020B0604020202020204" pitchFamily="34" charset="0"/>
              <a:buChar char="•"/>
            </a:pPr>
            <a:r>
              <a:rPr lang="en-US" sz="1800" dirty="0" smtClean="0"/>
              <a:t>Some data and calculations can well be transformed into parallel execution.</a:t>
            </a:r>
          </a:p>
          <a:p>
            <a:pPr marL="285750" indent="-285750">
              <a:buFont typeface="Arial" panose="020B0604020202020204" pitchFamily="34" charset="0"/>
              <a:buChar char="•"/>
            </a:pPr>
            <a:r>
              <a:rPr lang="en-US" sz="1800" dirty="0" smtClean="0"/>
              <a:t>Scaling out today tends to get cheaper than scaling up</a:t>
            </a:r>
          </a:p>
          <a:p>
            <a:pPr marL="742950" lvl="1" indent="-285750">
              <a:buFont typeface="Arial" panose="020B0604020202020204" pitchFamily="34" charset="0"/>
              <a:buChar char="•"/>
            </a:pPr>
            <a:r>
              <a:rPr lang="en-US" sz="1600" dirty="0" smtClean="0"/>
              <a:t>Resources only paid-per-usage</a:t>
            </a:r>
          </a:p>
          <a:p>
            <a:pPr marL="742950" lvl="1" indent="-285750">
              <a:buFont typeface="Arial" panose="020B0604020202020204" pitchFamily="34" charset="0"/>
              <a:buChar char="•"/>
            </a:pPr>
            <a:r>
              <a:rPr lang="en-US" sz="1600" dirty="0" smtClean="0"/>
              <a:t>Resources quickly brought up and shut down (automation)</a:t>
            </a:r>
          </a:p>
          <a:p>
            <a:pPr marL="742950" lvl="1" indent="-285750">
              <a:buFont typeface="Arial" panose="020B0604020202020204" pitchFamily="34" charset="0"/>
              <a:buChar char="•"/>
            </a:pPr>
            <a:r>
              <a:rPr lang="en-US" sz="1600" dirty="0" smtClean="0"/>
              <a:t>Cluster resources shared between applications</a:t>
            </a:r>
          </a:p>
          <a:p>
            <a:pPr marL="285750" indent="-285750">
              <a:buFont typeface="Arial" panose="020B0604020202020204" pitchFamily="34" charset="0"/>
              <a:buChar char="•"/>
            </a:pPr>
            <a:r>
              <a:rPr lang="en-US" sz="1200" dirty="0" smtClean="0"/>
              <a:t>Scaling out brings down </a:t>
            </a:r>
            <a:r>
              <a:rPr lang="en-US" sz="1200" i="1" dirty="0" smtClean="0"/>
              <a:t>waiting time</a:t>
            </a:r>
            <a:r>
              <a:rPr lang="en-US" sz="1200" dirty="0" smtClean="0"/>
              <a:t> compared to single node execution.</a:t>
            </a:r>
          </a:p>
          <a:p>
            <a:pPr marL="285750" indent="-285750">
              <a:buFont typeface="Arial" panose="020B0604020202020204" pitchFamily="34" charset="0"/>
              <a:buChar char="•"/>
            </a:pPr>
            <a:r>
              <a:rPr lang="en-US" sz="1200" dirty="0" smtClean="0"/>
              <a:t>Total </a:t>
            </a:r>
            <a:r>
              <a:rPr lang="en-US" sz="1200" i="1" dirty="0" smtClean="0"/>
              <a:t>computation time</a:t>
            </a:r>
            <a:r>
              <a:rPr lang="en-US" sz="1200" dirty="0" smtClean="0"/>
              <a:t> (#nodes * </a:t>
            </a:r>
            <a:r>
              <a:rPr lang="en-US" sz="1200" dirty="0" err="1" smtClean="0"/>
              <a:t>time_per_node</a:t>
            </a:r>
            <a:r>
              <a:rPr lang="en-US" sz="1200" dirty="0" smtClean="0"/>
              <a:t>) may go up.</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36</a:t>
            </a:fld>
            <a:endParaRPr lang="en-US" dirty="0"/>
          </a:p>
        </p:txBody>
      </p:sp>
    </p:spTree>
    <p:extLst>
      <p:ext uri="{BB962C8B-B14F-4D97-AF65-F5344CB8AC3E}">
        <p14:creationId xmlns:p14="http://schemas.microsoft.com/office/powerpoint/2010/main" val="530075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38</a:t>
            </a:fld>
            <a:endParaRPr lang="en-US"/>
          </a:p>
        </p:txBody>
      </p:sp>
    </p:spTree>
    <p:extLst>
      <p:ext uri="{BB962C8B-B14F-4D97-AF65-F5344CB8AC3E}">
        <p14:creationId xmlns:p14="http://schemas.microsoft.com/office/powerpoint/2010/main" val="75968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40</a:t>
            </a:fld>
            <a:endParaRPr lang="en-US"/>
          </a:p>
        </p:txBody>
      </p:sp>
    </p:spTree>
    <p:extLst>
      <p:ext uri="{BB962C8B-B14F-4D97-AF65-F5344CB8AC3E}">
        <p14:creationId xmlns:p14="http://schemas.microsoft.com/office/powerpoint/2010/main" val="82347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41</a:t>
            </a:fld>
            <a:endParaRPr lang="en-US"/>
          </a:p>
        </p:txBody>
      </p:sp>
    </p:spTree>
    <p:extLst>
      <p:ext uri="{BB962C8B-B14F-4D97-AF65-F5344CB8AC3E}">
        <p14:creationId xmlns:p14="http://schemas.microsoft.com/office/powerpoint/2010/main" val="265926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For formula execution order, Excel creates </a:t>
            </a:r>
            <a:r>
              <a:rPr lang="en-US" sz="1200" b="1" dirty="0" smtClean="0"/>
              <a:t>Directed Acyclic Graphs</a:t>
            </a:r>
          </a:p>
          <a:p>
            <a:pPr marL="171450" indent="-171450">
              <a:buFont typeface="Arial" panose="020B0604020202020204" pitchFamily="34" charset="0"/>
              <a:buChar char="•"/>
            </a:pPr>
            <a:r>
              <a:rPr lang="en-US" sz="1200" b="1" dirty="0" smtClean="0"/>
              <a:t>Directed: </a:t>
            </a:r>
            <a:r>
              <a:rPr lang="en-US" sz="1200" dirty="0" smtClean="0"/>
              <a:t>For each cell Excel knows which other cell(s) it depends on</a:t>
            </a:r>
          </a:p>
          <a:p>
            <a:pPr marL="171450" indent="-171450">
              <a:buFont typeface="Arial" panose="020B0604020202020204" pitchFamily="34" charset="0"/>
              <a:buChar char="•"/>
            </a:pPr>
            <a:r>
              <a:rPr lang="en-US" sz="1200" b="1" dirty="0" smtClean="0"/>
              <a:t>Acyclic: </a:t>
            </a:r>
            <a:r>
              <a:rPr lang="en-US" sz="1200" dirty="0" smtClean="0"/>
              <a:t>No dependency cycles (Excel would complain on cycles)</a:t>
            </a:r>
          </a:p>
          <a:p>
            <a:pPr marL="171450" indent="-171450">
              <a:buFont typeface="Arial" panose="020B0604020202020204" pitchFamily="34" charset="0"/>
              <a:buChar char="•"/>
            </a:pPr>
            <a:r>
              <a:rPr lang="en-US" sz="1200" b="1" dirty="0" smtClean="0"/>
              <a:t>Graph: </a:t>
            </a:r>
            <a:r>
              <a:rPr lang="en-US" sz="1200" dirty="0" smtClean="0"/>
              <a:t>Cells connected by links, use Formulas-&gt;Trace… to show </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9</a:t>
            </a:fld>
            <a:endParaRPr lang="en-US" dirty="0"/>
          </a:p>
        </p:txBody>
      </p:sp>
    </p:spTree>
    <p:extLst>
      <p:ext uri="{BB962C8B-B14F-4D97-AF65-F5344CB8AC3E}">
        <p14:creationId xmlns:p14="http://schemas.microsoft.com/office/powerpoint/2010/main" val="2135690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the</a:t>
            </a:r>
            <a:r>
              <a:rPr lang="en-US" baseline="0" dirty="0" smtClean="0"/>
              <a:t> 1</a:t>
            </a:r>
            <a:r>
              <a:rPr lang="en-US" baseline="30000" dirty="0" smtClean="0"/>
              <a:t>st</a:t>
            </a:r>
            <a:r>
              <a:rPr lang="en-US" baseline="0" dirty="0" smtClean="0"/>
              <a:t> task is the map task.</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42</a:t>
            </a:fld>
            <a:endParaRPr lang="en-US"/>
          </a:p>
        </p:txBody>
      </p:sp>
    </p:spTree>
    <p:extLst>
      <p:ext uri="{BB962C8B-B14F-4D97-AF65-F5344CB8AC3E}">
        <p14:creationId xmlns:p14="http://schemas.microsoft.com/office/powerpoint/2010/main" val="3268375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Here there is no combine task used.</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43</a:t>
            </a:fld>
            <a:endParaRPr lang="en-US"/>
          </a:p>
        </p:txBody>
      </p:sp>
    </p:spTree>
    <p:extLst>
      <p:ext uri="{BB962C8B-B14F-4D97-AF65-F5344CB8AC3E}">
        <p14:creationId xmlns:p14="http://schemas.microsoft.com/office/powerpoint/2010/main" val="3436869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Here there is no combine task used.</a:t>
            </a:r>
            <a:r>
              <a:rPr lang="en-US" baseline="0" dirty="0" smtClean="0"/>
              <a:t> Thus per key the full lists of &lt;k, v&gt; are transported to the other node.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44</a:t>
            </a:fld>
            <a:endParaRPr lang="en-US"/>
          </a:p>
        </p:txBody>
      </p:sp>
    </p:spTree>
    <p:extLst>
      <p:ext uri="{BB962C8B-B14F-4D97-AF65-F5344CB8AC3E}">
        <p14:creationId xmlns:p14="http://schemas.microsoft.com/office/powerpoint/2010/main" val="105022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there was no combine task, each node now has</a:t>
            </a:r>
            <a:r>
              <a:rPr lang="en-US" baseline="0" dirty="0" smtClean="0"/>
              <a:t> collected per key the lists of &lt;k, v&gt; and can for this key calculate the average by going through all lists, calculating the sum and count and finally the average.</a:t>
            </a:r>
          </a:p>
          <a:p>
            <a:r>
              <a:rPr lang="en-US" baseline="0" dirty="0" smtClean="0"/>
              <a:t>If one would like to use a combine task, it gets more complicated. The reason is, that the result of the combine task would need to be key, sum, count, i.e. 3 values, but technically only a &lt;k, v&gt; pair is possible. So the sum and count must be coded into a single value. How best to do this depends on the implementation, </a:t>
            </a:r>
            <a:r>
              <a:rPr lang="en-US" baseline="0" dirty="0" err="1" smtClean="0"/>
              <a:t>e.g</a:t>
            </a:r>
            <a:r>
              <a:rPr lang="en-US" baseline="0" dirty="0" smtClean="0"/>
              <a:t> by using 2-tuples of (sum, count). But as an idea, the combiner per node could emit per key a single &lt;k, v&gt; with &lt;</a:t>
            </a:r>
            <a:r>
              <a:rPr lang="en-US" baseline="0" dirty="0" err="1" smtClean="0"/>
              <a:t>mykey</a:t>
            </a:r>
            <a:r>
              <a:rPr lang="en-US" baseline="0" dirty="0" smtClean="0"/>
              <a:t>, (sum, count)&gt;, and then the reducer per key could reduce a list of &lt;</a:t>
            </a:r>
            <a:r>
              <a:rPr lang="en-US" baseline="0" dirty="0" err="1" smtClean="0"/>
              <a:t>mykey</a:t>
            </a:r>
            <a:r>
              <a:rPr lang="en-US" baseline="0" dirty="0" smtClean="0"/>
              <a:t>, (sum, count)&gt; to a single &lt;</a:t>
            </a:r>
            <a:r>
              <a:rPr lang="en-US" baseline="0" dirty="0" err="1" smtClean="0"/>
              <a:t>mykey</a:t>
            </a:r>
            <a:r>
              <a:rPr lang="en-US" baseline="0" dirty="0" smtClean="0"/>
              <a:t>, </a:t>
            </a:r>
            <a:r>
              <a:rPr lang="en-US" baseline="0" dirty="0" err="1" smtClean="0"/>
              <a:t>avgdiff</a:t>
            </a:r>
            <a:r>
              <a:rPr lang="en-US" baseline="0" dirty="0" smtClean="0"/>
              <a:t>&gt;.</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45</a:t>
            </a:fld>
            <a:endParaRPr lang="en-US"/>
          </a:p>
        </p:txBody>
      </p:sp>
    </p:spTree>
    <p:extLst>
      <p:ext uri="{BB962C8B-B14F-4D97-AF65-F5344CB8AC3E}">
        <p14:creationId xmlns:p14="http://schemas.microsoft.com/office/powerpoint/2010/main" val="1765191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The </a:t>
            </a:r>
            <a:r>
              <a:rPr lang="en-US"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performace</a:t>
            </a: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of Hive has improved</a:t>
            </a:r>
            <a:r>
              <a:rPr lang="en-US" baseline="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over time, especially when it runs on </a:t>
            </a:r>
            <a:r>
              <a:rPr lang="en-US" baseline="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Tez</a:t>
            </a:r>
            <a:r>
              <a:rPr lang="en-US" baseline="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48</a:t>
            </a:fld>
            <a:endParaRPr lang="en-US"/>
          </a:p>
        </p:txBody>
      </p:sp>
    </p:spTree>
    <p:extLst>
      <p:ext uri="{BB962C8B-B14F-4D97-AF65-F5344CB8AC3E}">
        <p14:creationId xmlns:p14="http://schemas.microsoft.com/office/powerpoint/2010/main" val="861900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For long this has been a typical</a:t>
            </a:r>
            <a:r>
              <a:rPr lang="en-US" baseline="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setup in order to achieve data locality. Moving data between nodes was slow. This tends to change nowadays with networks getting even faster. Separating the worker nodes from the data nodes allows to scale up/down the worker nodes dynamically while keeping the number of data nodes constant.</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55</a:t>
            </a:fld>
            <a:endParaRPr lang="en-US"/>
          </a:p>
        </p:txBody>
      </p:sp>
    </p:spTree>
    <p:extLst>
      <p:ext uri="{BB962C8B-B14F-4D97-AF65-F5344CB8AC3E}">
        <p14:creationId xmlns:p14="http://schemas.microsoft.com/office/powerpoint/2010/main" val="1529829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58</a:t>
            </a:fld>
            <a:endParaRPr lang="en-US"/>
          </a:p>
        </p:txBody>
      </p:sp>
    </p:spTree>
    <p:extLst>
      <p:ext uri="{BB962C8B-B14F-4D97-AF65-F5344CB8AC3E}">
        <p14:creationId xmlns:p14="http://schemas.microsoft.com/office/powerpoint/2010/main" val="3204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Good:</a:t>
            </a:r>
          </a:p>
          <a:p>
            <a:r>
              <a:rPr lang="en-US" sz="1200" dirty="0" smtClean="0"/>
              <a:t>Excel uses all CPU cores in parallel to compute the DAG-branches.</a:t>
            </a:r>
          </a:p>
          <a:p>
            <a:pPr marL="0" indent="0">
              <a:buNone/>
            </a:pPr>
            <a:endParaRPr lang="en-US" sz="1200" dirty="0" smtClean="0"/>
          </a:p>
          <a:p>
            <a:pPr marL="0" indent="0">
              <a:buNone/>
            </a:pPr>
            <a:r>
              <a:rPr lang="en-US" sz="1200" dirty="0" smtClean="0"/>
              <a:t>But:</a:t>
            </a:r>
          </a:p>
          <a:p>
            <a:r>
              <a:rPr lang="en-US" sz="1200" dirty="0" smtClean="0"/>
              <a:t>Old Excel limited to 65,535 rows.</a:t>
            </a:r>
          </a:p>
          <a:p>
            <a:r>
              <a:rPr lang="en-US" sz="1200" dirty="0" smtClean="0"/>
              <a:t>Modern Excel limited to 1,048,576 rows.</a:t>
            </a:r>
          </a:p>
          <a:p>
            <a:r>
              <a:rPr lang="en-US" sz="1200" dirty="0" smtClean="0"/>
              <a:t>Loading, processing, saving gets slow beyond a certain size.</a:t>
            </a:r>
          </a:p>
          <a:p>
            <a:pPr marL="0" indent="0">
              <a:buNone/>
            </a:pPr>
            <a:endParaRPr lang="en-US" sz="1200" dirty="0" smtClean="0"/>
          </a:p>
          <a:p>
            <a:pPr marL="0" indent="0">
              <a:buNone/>
            </a:pPr>
            <a:r>
              <a:rPr lang="en-US" sz="1200" dirty="0" smtClean="0"/>
              <a:t>Excel does not scale.</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12</a:t>
            </a:fld>
            <a:endParaRPr lang="en-US" dirty="0"/>
          </a:p>
        </p:txBody>
      </p:sp>
    </p:spTree>
    <p:extLst>
      <p:ext uri="{BB962C8B-B14F-4D97-AF65-F5344CB8AC3E}">
        <p14:creationId xmlns:p14="http://schemas.microsoft.com/office/powerpoint/2010/main" val="399730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SQL = </a:t>
            </a:r>
            <a:r>
              <a:rPr lang="en-US" sz="1200" i="1" dirty="0" smtClean="0"/>
              <a:t>Structured Query Language</a:t>
            </a:r>
            <a:r>
              <a:rPr lang="en-US" sz="1200" dirty="0" smtClean="0"/>
              <a:t> you define the </a:t>
            </a:r>
            <a:r>
              <a:rPr lang="en-US" sz="1200" i="1" dirty="0" smtClean="0"/>
              <a:t>what </a:t>
            </a:r>
            <a:r>
              <a:rPr lang="en-US" sz="1200" dirty="0" smtClean="0"/>
              <a:t>of a result:</a:t>
            </a:r>
            <a:r>
              <a:rPr lang="en-US" sz="1200" baseline="0" dirty="0" smtClean="0"/>
              <a:t> </a:t>
            </a:r>
            <a:r>
              <a:rPr lang="en-US" sz="1200" dirty="0" smtClean="0"/>
              <a:t>the columns, rows, content of the output.</a:t>
            </a:r>
          </a:p>
          <a:p>
            <a:r>
              <a:rPr lang="en-US" sz="1200" dirty="0" smtClean="0"/>
              <a:t>The database system defines how to get there.</a:t>
            </a:r>
          </a:p>
          <a:p>
            <a:r>
              <a:rPr lang="en-US" sz="1200" dirty="0" smtClean="0"/>
              <a:t>Often when using</a:t>
            </a:r>
            <a:r>
              <a:rPr lang="en-US" sz="1200" baseline="0" dirty="0" smtClean="0"/>
              <a:t> </a:t>
            </a:r>
            <a:r>
              <a:rPr lang="en-US" sz="1200" dirty="0" smtClean="0"/>
              <a:t>SQL you think of a typical database system</a:t>
            </a:r>
            <a:r>
              <a:rPr lang="en-US" sz="1200" baseline="0" dirty="0" smtClean="0"/>
              <a:t> like a </a:t>
            </a:r>
            <a:r>
              <a:rPr lang="en-US" sz="1200" dirty="0" smtClean="0">
                <a:sym typeface="Wingdings" panose="05000000000000000000" pitchFamily="2" charset="2"/>
              </a:rPr>
              <a:t>RDBMS </a:t>
            </a:r>
            <a:r>
              <a:rPr lang="en-US" sz="1200" dirty="0" smtClean="0"/>
              <a:t>(Relational Database Management System) like e.g. MySQL.</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dirty="0"/>
          </a:p>
        </p:txBody>
      </p:sp>
    </p:spTree>
    <p:extLst>
      <p:ext uri="{BB962C8B-B14F-4D97-AF65-F5344CB8AC3E}">
        <p14:creationId xmlns:p14="http://schemas.microsoft.com/office/powerpoint/2010/main" val="117735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Normal RDBMS (Relational Database Management System):</a:t>
            </a:r>
          </a:p>
          <a:p>
            <a:pPr marL="171450" indent="-171450">
              <a:buFont typeface="Arial" panose="020B0604020202020204" pitchFamily="34" charset="0"/>
              <a:buChar char="•"/>
            </a:pPr>
            <a:r>
              <a:rPr lang="en-US" sz="1200" dirty="0" smtClean="0"/>
              <a:t>Stores data in </a:t>
            </a:r>
            <a:r>
              <a:rPr lang="en-US" sz="1200" i="1" dirty="0" smtClean="0"/>
              <a:t>rows, </a:t>
            </a:r>
            <a:r>
              <a:rPr lang="en-US" sz="1200" dirty="0" smtClean="0"/>
              <a:t>always full row must be read to extract column values. Disk I/O can become bottleneck.</a:t>
            </a:r>
          </a:p>
          <a:p>
            <a:pPr marL="171450" indent="-171450">
              <a:buFont typeface="Arial" panose="020B0604020202020204" pitchFamily="34" charset="0"/>
              <a:buChar char="•"/>
            </a:pPr>
            <a:r>
              <a:rPr lang="en-US" sz="1200" dirty="0" smtClean="0"/>
              <a:t>Typically executes each SELECT query in a single CPU thread.</a:t>
            </a:r>
          </a:p>
          <a:p>
            <a:pPr marL="171450" indent="-171450">
              <a:buFont typeface="Arial" panose="020B0604020202020204" pitchFamily="34" charset="0"/>
              <a:buChar char="•"/>
            </a:pPr>
            <a:r>
              <a:rPr lang="en-US" sz="1200" dirty="0" smtClean="0"/>
              <a:t>Is optimized for </a:t>
            </a:r>
            <a:r>
              <a:rPr lang="en-US" sz="1200" dirty="0" smtClean="0">
                <a:hlinkClick r:id="rId3"/>
              </a:rPr>
              <a:t>normalized </a:t>
            </a:r>
            <a:r>
              <a:rPr lang="en-US" sz="1200" dirty="0" smtClean="0"/>
              <a:t>data as used in </a:t>
            </a:r>
            <a:r>
              <a:rPr lang="en-US" sz="1200" dirty="0" smtClean="0">
                <a:hlinkClick r:id="rId4"/>
              </a:rPr>
              <a:t>OLTP</a:t>
            </a:r>
            <a:r>
              <a:rPr lang="en-US" sz="1200" dirty="0" smtClean="0"/>
              <a:t> (parallel transaction processing, e.g. customer management, web shop).</a:t>
            </a:r>
          </a:p>
          <a:p>
            <a:pPr marL="171450" indent="-171450">
              <a:buFont typeface="Arial" panose="020B0604020202020204" pitchFamily="34" charset="0"/>
              <a:buChar char="•"/>
            </a:pPr>
            <a:r>
              <a:rPr lang="en-US" sz="1200" dirty="0" smtClean="0"/>
              <a:t>Is suboptimal for </a:t>
            </a:r>
            <a:r>
              <a:rPr lang="en-US" sz="1200" dirty="0" err="1" smtClean="0">
                <a:hlinkClick r:id="rId5"/>
              </a:rPr>
              <a:t>denormalized</a:t>
            </a:r>
            <a:r>
              <a:rPr lang="en-US" sz="1200" dirty="0" smtClean="0"/>
              <a:t> data as used in OLAP (single analytical reporting, e.g. BI applications requiring full-table-scans).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18</a:t>
            </a:fld>
            <a:endParaRPr lang="en-US" dirty="0"/>
          </a:p>
        </p:txBody>
      </p:sp>
    </p:spTree>
    <p:extLst>
      <p:ext uri="{BB962C8B-B14F-4D97-AF65-F5344CB8AC3E}">
        <p14:creationId xmlns:p14="http://schemas.microsoft.com/office/powerpoint/2010/main" val="319072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engines supporting multi-threaded SELECTs mentioned in the links are: </a:t>
            </a:r>
            <a:r>
              <a:rPr lang="en-US" baseline="0" dirty="0" err="1" smtClean="0"/>
              <a:t>i</a:t>
            </a:r>
            <a:r>
              <a:rPr lang="en-US" dirty="0" err="1" smtClean="0"/>
              <a:t>nfiniDB</a:t>
            </a:r>
            <a:r>
              <a:rPr lang="en-US" dirty="0" smtClean="0"/>
              <a:t>, </a:t>
            </a:r>
            <a:r>
              <a:rPr lang="en-US" dirty="0" err="1" smtClean="0"/>
              <a:t>Infobright</a:t>
            </a:r>
            <a:r>
              <a:rPr lang="en-US" dirty="0" smtClean="0"/>
              <a:t> IEE, SQL Server. There are others around</a:t>
            </a:r>
            <a:r>
              <a:rPr lang="en-US" baseline="0" dirty="0" smtClean="0"/>
              <a:t> as well.</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19</a:t>
            </a:fld>
            <a:endParaRPr lang="en-US" dirty="0"/>
          </a:p>
        </p:txBody>
      </p:sp>
    </p:spTree>
    <p:extLst>
      <p:ext uri="{BB962C8B-B14F-4D97-AF65-F5344CB8AC3E}">
        <p14:creationId xmlns:p14="http://schemas.microsoft.com/office/powerpoint/2010/main" val="277514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if application and RDBMS supports splitting problem in multiple parallel threads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24</a:t>
            </a:fld>
            <a:endParaRPr lang="en-US" dirty="0"/>
          </a:p>
        </p:txBody>
      </p:sp>
    </p:spTree>
    <p:extLst>
      <p:ext uri="{BB962C8B-B14F-4D97-AF65-F5344CB8AC3E}">
        <p14:creationId xmlns:p14="http://schemas.microsoft.com/office/powerpoint/2010/main" val="211770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25</a:t>
            </a:fld>
            <a:endParaRPr lang="en-US" dirty="0"/>
          </a:p>
        </p:txBody>
      </p:sp>
    </p:spTree>
    <p:extLst>
      <p:ext uri="{BB962C8B-B14F-4D97-AF65-F5344CB8AC3E}">
        <p14:creationId xmlns:p14="http://schemas.microsoft.com/office/powerpoint/2010/main" val="1551188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Virtualization systems (hypervisor/virtual machine/cloud) make creating a new “virtual” system cheap.</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Pay-per-usage allows to save money if resources are not used,</a:t>
            </a:r>
            <a:r>
              <a:rPr lang="en-US" sz="1200" baseline="0" dirty="0" smtClean="0"/>
              <a:t> and pushes you for automation.</a:t>
            </a:r>
            <a:endParaRPr lang="en-US" sz="1200" dirty="0" smtClean="0"/>
          </a:p>
          <a:p>
            <a:r>
              <a:rPr lang="en-US" sz="1200" dirty="0" smtClean="0"/>
              <a:t>Provisioning</a:t>
            </a:r>
            <a:r>
              <a:rPr lang="en-US" sz="1200" dirty="0" smtClean="0"/>
              <a:t>, setup,</a:t>
            </a:r>
            <a:r>
              <a:rPr lang="en-US" sz="1200" baseline="0" dirty="0" smtClean="0"/>
              <a:t> c</a:t>
            </a:r>
            <a:r>
              <a:rPr lang="en-US" sz="1200" dirty="0" smtClean="0"/>
              <a:t>onfiguration is often automated, thus cheap.</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dirty="0"/>
          </a:p>
        </p:txBody>
      </p:sp>
    </p:spTree>
    <p:extLst>
      <p:ext uri="{BB962C8B-B14F-4D97-AF65-F5344CB8AC3E}">
        <p14:creationId xmlns:p14="http://schemas.microsoft.com/office/powerpoint/2010/main" val="39307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atin typeface="Nokia Pure Text Light" panose="020B0304040602060303" pitchFamily="34" charset="0"/>
                <a:ea typeface="Nokia Pure Text Light" panose="020B0304040602060303" pitchFamily="34" charset="0"/>
                <a:cs typeface="Nokia Pure Text Light" panose="020B0304040602060303" pitchFamily="34" charset="0"/>
              </a:defRPr>
            </a:lvl1pPr>
            <a:lvl2pPr>
              <a:spcAft>
                <a:spcPts val="600"/>
              </a:spcAft>
              <a:defRPr>
                <a:latin typeface="Nokia Pure Text Light" panose="020B0304040602060303" pitchFamily="34" charset="0"/>
                <a:ea typeface="Nokia Pure Text Light" panose="020B0304040602060303" pitchFamily="34" charset="0"/>
                <a:cs typeface="Nokia Pure Text Light" panose="020B0304040602060303" pitchFamily="34" charset="0"/>
              </a:defRPr>
            </a:lvl2pPr>
            <a:lvl3pPr>
              <a:spcAft>
                <a:spcPts val="600"/>
              </a:spcAft>
              <a:defRPr>
                <a:latin typeface="Nokia Pure Text Light" panose="020B0304040602060303" pitchFamily="34" charset="0"/>
                <a:ea typeface="Nokia Pure Text Light" panose="020B0304040602060303" pitchFamily="34" charset="0"/>
                <a:cs typeface="Nokia Pure Text Light" panose="020B0304040602060303" pitchFamily="34" charset="0"/>
              </a:defRPr>
            </a:lvl3pPr>
            <a:lvl4pPr>
              <a:spcAft>
                <a:spcPts val="600"/>
              </a:spcAft>
              <a:defRPr>
                <a:latin typeface="Nokia Pure Text Light" panose="020B0304040602060303" pitchFamily="34" charset="0"/>
                <a:ea typeface="Nokia Pure Text Light" panose="020B0304040602060303" pitchFamily="34" charset="0"/>
                <a:cs typeface="Nokia Pure Text Light" panose="020B0304040602060303" pitchFamily="34" charset="0"/>
              </a:defRPr>
            </a:lvl4pPr>
            <a:lvl5pPr>
              <a:spcAft>
                <a:spcPts val="600"/>
              </a:spcAft>
              <a:defRPr>
                <a:latin typeface="Nokia Pure Text Light" panose="020B0304040602060303" pitchFamily="34" charset="0"/>
                <a:ea typeface="Nokia Pure Text Light" panose="020B0304040602060303" pitchFamily="34" charset="0"/>
                <a:cs typeface="Nokia Pure Text Light" panose="020B03040406020603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atin typeface="Nokia Pure Headline Light" panose="020B0304040602060303" pitchFamily="34" charset="0"/>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Nokia Pure Headline Light" panose="020B0304040602060303"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mj-lt"/>
                <a:ea typeface="Arial Unicode MS" panose="020B0604020202020204" pitchFamily="34" charset="-128"/>
                <a:cs typeface="Arial Unicode MS" panose="020B0604020202020204" pitchFamily="34" charset="-128"/>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spTree>
    <p:extLst>
      <p:ext uri="{BB962C8B-B14F-4D97-AF65-F5344CB8AC3E}">
        <p14:creationId xmlns:p14="http://schemas.microsoft.com/office/powerpoint/2010/main" val="2287307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mj-lt"/>
                <a:ea typeface="Arial Unicode MS" panose="020B0604020202020204" pitchFamily="34" charset="-128"/>
                <a:cs typeface="Arial Unicode MS" panose="020B0604020202020204" pitchFamily="34" charset="-128"/>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a typeface="Arial Unicode MS" panose="020B0604020202020204" pitchFamily="34" charset="-128"/>
              <a:cs typeface="Arial Unicode MS" panose="020B0604020202020204" pitchFamily="34" charset="-128"/>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dirty="0">
              <a:latin typeface="Arial" pitchFamily="34" charset="0"/>
              <a:ea typeface="Arial Unicode MS" panose="020B0604020202020204" pitchFamily="34" charset="-128"/>
              <a:cs typeface="Arial Unicode MS" panose="020B0604020202020204" pitchFamily="34" charset="-128"/>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18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65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0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201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ea typeface="Arial Unicode MS" panose="020B0604020202020204" pitchFamily="34" charset="-128"/>
                <a:cs typeface="Arial" panose="020B0604020202020204" pitchFamily="34" charset="0"/>
              </a:rPr>
              <a:t>R 104</a:t>
            </a:r>
            <a:br>
              <a:rPr lang="en-US" sz="500" b="1" dirty="0">
                <a:solidFill>
                  <a:schemeClr val="tx2"/>
                </a:solidFill>
                <a:latin typeface="+mn-lt"/>
                <a:ea typeface="Arial Unicode MS" panose="020B0604020202020204" pitchFamily="34" charset="-128"/>
                <a:cs typeface="Arial" panose="020B0604020202020204" pitchFamily="34" charset="0"/>
              </a:rPr>
            </a:br>
            <a:r>
              <a:rPr lang="en-US" sz="500" b="1" dirty="0">
                <a:solidFill>
                  <a:schemeClr val="tx2"/>
                </a:solidFill>
                <a:latin typeface="+mn-lt"/>
                <a:ea typeface="Arial Unicode MS" panose="020B0604020202020204" pitchFamily="34" charset="-128"/>
                <a:cs typeface="Arial" panose="020B0604020202020204" pitchFamily="34" charset="0"/>
              </a:rPr>
              <a:t>G 113</a:t>
            </a:r>
            <a:br>
              <a:rPr lang="en-US" sz="500" b="1" dirty="0">
                <a:solidFill>
                  <a:schemeClr val="tx2"/>
                </a:solidFill>
                <a:latin typeface="+mn-lt"/>
                <a:ea typeface="Arial Unicode MS" panose="020B0604020202020204" pitchFamily="34" charset="-128"/>
                <a:cs typeface="Arial" panose="020B0604020202020204" pitchFamily="34" charset="0"/>
              </a:rPr>
            </a:br>
            <a:r>
              <a:rPr lang="en-US" sz="500" b="1" dirty="0">
                <a:solidFill>
                  <a:schemeClr val="tx2"/>
                </a:solidFill>
                <a:latin typeface="+mn-lt"/>
                <a:ea typeface="Arial Unicode MS" panose="020B0604020202020204" pitchFamily="34" charset="-128"/>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216</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217</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168</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187</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ea typeface="Arial Unicode MS" panose="020B0604020202020204" pitchFamily="34" charset="-128"/>
                <a:cs typeface="Arial" panose="020B0604020202020204" pitchFamily="34" charset="0"/>
              </a:rPr>
              <a:t>Core and </a:t>
            </a:r>
            <a:r>
              <a:rPr lang="en-GB" sz="500" b="1" dirty="0">
                <a:solidFill>
                  <a:schemeClr val="tx2"/>
                </a:solidFill>
                <a:latin typeface="+mn-lt"/>
                <a:ea typeface="Arial Unicode MS" panose="020B0604020202020204" pitchFamily="34" charset="-128"/>
                <a:cs typeface="Arial" panose="020B0604020202020204" pitchFamily="34" charset="0"/>
              </a:rPr>
              <a:t>background</a:t>
            </a:r>
            <a:r>
              <a:rPr lang="en-GB" sz="500" b="1" dirty="0">
                <a:solidFill>
                  <a:schemeClr val="tx2"/>
                </a:solidFill>
                <a:latin typeface="Arial" panose="020B0604020202020204" pitchFamily="34" charset="0"/>
                <a:ea typeface="Arial Unicode MS" panose="020B0604020202020204" pitchFamily="34" charset="-128"/>
                <a:cs typeface="Arial" panose="020B0604020202020204" pitchFamily="34" charset="0"/>
              </a:rPr>
              <a:t> </a:t>
            </a:r>
            <a:r>
              <a:rPr lang="en-GB" sz="500" b="1" dirty="0" smtClean="0">
                <a:solidFill>
                  <a:schemeClr val="tx2"/>
                </a:solidFill>
                <a:latin typeface="Arial" panose="020B0604020202020204" pitchFamily="34" charset="0"/>
                <a:ea typeface="Arial Unicode MS" panose="020B0604020202020204" pitchFamily="34" charset="-128"/>
                <a:cs typeface="Arial" panose="020B0604020202020204" pitchFamily="34" charset="0"/>
              </a:rPr>
              <a:t>colors</a:t>
            </a:r>
            <a:r>
              <a:rPr lang="en-GB" sz="500" b="1" dirty="0">
                <a:solidFill>
                  <a:schemeClr val="tx2"/>
                </a:solidFill>
                <a:latin typeface="Arial" panose="020B0604020202020204" pitchFamily="34" charset="0"/>
                <a:ea typeface="Arial Unicode MS" panose="020B0604020202020204" pitchFamily="34" charset="-128"/>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12"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Arial Unicode MS" panose="020B0604020202020204" pitchFamily="34" charset="-128"/>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Arial Unicode MS" panose="020B0604020202020204" pitchFamily="34" charset="-128"/>
          <a:cs typeface="Arial Unicode MS" panose="020B0604020202020204" pitchFamily="34" charset="-128"/>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Arial Unicode MS" panose="020B0604020202020204" pitchFamily="34" charset="-128"/>
          <a:cs typeface="Arial Unicode MS" panose="020B0604020202020204" pitchFamily="34" charset="-128"/>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Arial Unicode MS" panose="020B0604020202020204" pitchFamily="34" charset="-128"/>
          <a:cs typeface="Arial Unicode MS" panose="020B0604020202020204" pitchFamily="34" charset="-128"/>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Arial Unicode MS" panose="020B0604020202020204" pitchFamily="34" charset="-128"/>
          <a:cs typeface="Arial Unicode MS" panose="020B0604020202020204" pitchFamily="34" charset="-128"/>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Arial Unicode MS" panose="020B0604020202020204" pitchFamily="34" charset="-128"/>
          <a:cs typeface="Arial Unicode MS" panose="020B060402020202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a typeface="Arial Unicode MS" panose="020B0604020202020204" pitchFamily="34" charset="-128"/>
              <a:cs typeface="Arial Unicode MS" panose="020B0604020202020204" pitchFamily="34" charset="-128"/>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18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65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0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201 </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ea typeface="Arial Unicode MS" panose="020B0604020202020204" pitchFamily="34" charset="-128"/>
                <a:cs typeface="Arial" panose="020B0604020202020204" pitchFamily="34" charset="0"/>
              </a:rPr>
              <a:t>R 104</a:t>
            </a:r>
            <a:br>
              <a:rPr lang="en-US" sz="500" b="1" dirty="0">
                <a:solidFill>
                  <a:schemeClr val="tx2"/>
                </a:solidFill>
                <a:latin typeface="+mn-lt"/>
                <a:ea typeface="Arial Unicode MS" panose="020B0604020202020204" pitchFamily="34" charset="-128"/>
                <a:cs typeface="Arial" panose="020B0604020202020204" pitchFamily="34" charset="0"/>
              </a:rPr>
            </a:br>
            <a:r>
              <a:rPr lang="en-US" sz="500" b="1" dirty="0">
                <a:solidFill>
                  <a:schemeClr val="tx2"/>
                </a:solidFill>
                <a:latin typeface="+mn-lt"/>
                <a:ea typeface="Arial Unicode MS" panose="020B0604020202020204" pitchFamily="34" charset="-128"/>
                <a:cs typeface="Arial" panose="020B0604020202020204" pitchFamily="34" charset="0"/>
              </a:rPr>
              <a:t>G 113</a:t>
            </a:r>
            <a:br>
              <a:rPr lang="en-US" sz="500" b="1" dirty="0">
                <a:solidFill>
                  <a:schemeClr val="tx2"/>
                </a:solidFill>
                <a:latin typeface="+mn-lt"/>
                <a:ea typeface="Arial Unicode MS" panose="020B0604020202020204" pitchFamily="34" charset="-128"/>
                <a:cs typeface="Arial" panose="020B0604020202020204" pitchFamily="34" charset="0"/>
              </a:rPr>
            </a:br>
            <a:r>
              <a:rPr lang="en-US" sz="500" b="1" dirty="0">
                <a:solidFill>
                  <a:schemeClr val="tx2"/>
                </a:solidFill>
                <a:latin typeface="+mn-lt"/>
                <a:ea typeface="Arial Unicode MS" panose="020B0604020202020204" pitchFamily="34" charset="-128"/>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216</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217</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R 168</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G 187</a:t>
            </a:r>
            <a:br>
              <a:rPr lang="en-GB" sz="500" b="1" dirty="0">
                <a:solidFill>
                  <a:schemeClr val="tx2"/>
                </a:solidFill>
                <a:latin typeface="+mn-lt"/>
                <a:ea typeface="Arial Unicode MS" panose="020B0604020202020204" pitchFamily="34" charset="-128"/>
                <a:cs typeface="Arial" panose="020B0604020202020204" pitchFamily="34" charset="0"/>
              </a:rPr>
            </a:br>
            <a:r>
              <a:rPr lang="en-GB" sz="500" b="1" dirty="0">
                <a:solidFill>
                  <a:schemeClr val="tx2"/>
                </a:solidFill>
                <a:latin typeface="+mn-lt"/>
                <a:ea typeface="Arial Unicode MS" panose="020B0604020202020204" pitchFamily="34" charset="-128"/>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ea typeface="Arial Unicode MS" panose="020B0604020202020204" pitchFamily="34" charset="-128"/>
                <a:cs typeface="Arial" panose="020B0604020202020204" pitchFamily="34" charset="0"/>
              </a:rPr>
              <a:t>Core and background </a:t>
            </a:r>
            <a:r>
              <a:rPr lang="en-GB" sz="500" b="1" dirty="0" smtClean="0">
                <a:solidFill>
                  <a:schemeClr val="tx2"/>
                </a:solidFill>
                <a:latin typeface="+mn-lt"/>
                <a:ea typeface="Arial Unicode MS" panose="020B0604020202020204" pitchFamily="34" charset="-128"/>
                <a:cs typeface="Arial" panose="020B0604020202020204" pitchFamily="34" charset="0"/>
              </a:rPr>
              <a:t>colors</a:t>
            </a:r>
            <a:r>
              <a:rPr lang="en-GB" sz="500" b="1" dirty="0">
                <a:solidFill>
                  <a:schemeClr val="tx2"/>
                </a:solidFill>
                <a:latin typeface="+mn-lt"/>
                <a:ea typeface="Arial Unicode MS" panose="020B0604020202020204" pitchFamily="34" charset="-128"/>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Arial Unicode MS" panose="020B0604020202020204" pitchFamily="34" charset="-128"/>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ea typeface="Arial Unicode MS" panose="020B0604020202020204" pitchFamily="34" charset="-128"/>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latin typeface="+mn-lt"/>
                <a:cs typeface="Arial" panose="020B0604020202020204" pitchFamily="34" charset="0"/>
              </a:rPr>
              <a:pPr>
                <a:defRPr/>
              </a:pPr>
              <a:t>‹#›</a:t>
            </a:fld>
            <a:endParaRPr lang="en-US" noProof="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1" r:id="rId4"/>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Arial Unicode MS" panose="020B0604020202020204" pitchFamily="34" charset="-128"/>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Arial Unicode MS" panose="020B0604020202020204" pitchFamily="34" charset="-128"/>
          <a:cs typeface="Arial Unicode MS" panose="020B0604020202020204" pitchFamily="34" charset="-128"/>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Arial Unicode MS" panose="020B0604020202020204" pitchFamily="34" charset="-128"/>
          <a:cs typeface="Arial Unicode MS" panose="020B0604020202020204" pitchFamily="34" charset="-128"/>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Arial Unicode MS" panose="020B0604020202020204" pitchFamily="34" charset="-128"/>
          <a:cs typeface="Arial Unicode MS" panose="020B0604020202020204" pitchFamily="34" charset="-128"/>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Arial Unicode MS" panose="020B0604020202020204" pitchFamily="34" charset="-128"/>
          <a:cs typeface="Arial Unicode MS" panose="020B0604020202020204" pitchFamily="34" charset="-128"/>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Arial Unicode MS" panose="020B0604020202020204" pitchFamily="34" charset="-128"/>
          <a:cs typeface="Arial Unicode MS" panose="020B060402020202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de-DE/Dusseldorf-Data-Science-Meetup/events/232748138/"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en.wikipedia.org/wiki/Online_analytical_process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ba.stackexchange.com/questions/56522/mysql-multi-threading-for-a-single-quer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simple-talk.com/sql/learn-sql-server/understanding-and-using-parallelism-in-sql-serv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xing.com/profile/Carsten_Langer"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Amdahl's_law#/media/File:AmdahlsLaw.svg"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creativecommons.org/licenses/by-sa/3.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www.kalyanhadooptraining.com/2014/07/introduction-to-hadoop-ecosystem.html"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www.kalyanhadooptraining.com/2014/07/introduction-to-hadoop-ecosystem.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www.kalyanhadooptraining.com/2014/07/introduction-to-hadoop-ecosystem.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s.techmytalk.com/2014/08/08/hadoop-map-reduce/"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eaLnBrk="1" hangingPunct="1"/>
            <a:r>
              <a:rPr lang="en-US" sz="6000" dirty="0">
                <a:solidFill>
                  <a:schemeClr val="tx1"/>
                </a:solidFill>
                <a:latin typeface="Nokia Pure Headline Light" panose="020B0304040602060303" pitchFamily="34" charset="0"/>
              </a:rPr>
              <a:t>From Excel via SQL to MapReduce to </a:t>
            </a:r>
            <a:r>
              <a:rPr lang="en-US" sz="6000" dirty="0" err="1" smtClean="0">
                <a:solidFill>
                  <a:schemeClr val="tx1"/>
                </a:solidFill>
                <a:latin typeface="Nokia Pure Headline Light" panose="020B0304040602060303" pitchFamily="34" charset="0"/>
              </a:rPr>
              <a:t>SparkSQL</a:t>
            </a:r>
            <a:endParaRPr lang="en-US" sz="6000" dirty="0" smtClean="0">
              <a:solidFill>
                <a:schemeClr val="tx1"/>
              </a:solidFill>
              <a:latin typeface="Nokia Pure Headline Light" panose="020B0304040602060303" pitchFamily="34" charset="0"/>
            </a:endParaRPr>
          </a:p>
        </p:txBody>
      </p:sp>
      <p:sp>
        <p:nvSpPr>
          <p:cNvPr id="8" name="Text Placeholder 7"/>
          <p:cNvSpPr>
            <a:spLocks noGrp="1"/>
          </p:cNvSpPr>
          <p:nvPr>
            <p:ph type="body" sz="quarter" idx="13"/>
          </p:nvPr>
        </p:nvSpPr>
        <p:spPr/>
        <p:txBody>
          <a:bodyPr/>
          <a:lstStyle/>
          <a:p>
            <a:pPr marL="0" indent="0" eaLnBrk="1" hangingPunct="1">
              <a:buNone/>
              <a:defRPr/>
            </a:pPr>
            <a:r>
              <a:rPr lang="en-US" sz="1800" dirty="0">
                <a:latin typeface="Nokia Pure Headline Light" panose="020B0304040602060303" pitchFamily="34" charset="0"/>
              </a:rPr>
              <a:t>Introduction to parallel </a:t>
            </a:r>
            <a:r>
              <a:rPr lang="en-US" sz="1800" dirty="0" smtClean="0">
                <a:latin typeface="Nokia Pure Headline Light" panose="020B0304040602060303" pitchFamily="34" charset="0"/>
              </a:rPr>
              <a:t>computations</a:t>
            </a:r>
          </a:p>
          <a:p>
            <a:pPr>
              <a:defRPr/>
            </a:pPr>
            <a:r>
              <a:rPr lang="en-US" sz="1800" dirty="0" smtClean="0">
                <a:latin typeface="Nokia Pure Headline Light" panose="020B0304040602060303" pitchFamily="34" charset="0"/>
              </a:rPr>
              <a:t>Carsten Langer</a:t>
            </a:r>
          </a:p>
          <a:p>
            <a:pPr>
              <a:defRPr/>
            </a:pPr>
            <a:r>
              <a:rPr lang="en-GB" sz="1800" dirty="0" smtClean="0">
                <a:latin typeface="Nokia Pure Headline Light" panose="020B0304040602060303" pitchFamily="34" charset="0"/>
              </a:rPr>
              <a:t>2016-08-31 </a:t>
            </a:r>
            <a:r>
              <a:rPr lang="en-GB" sz="1800" dirty="0" smtClean="0">
                <a:latin typeface="Nokia Pure Headline Light" panose="020B0304040602060303" pitchFamily="34" charset="0"/>
                <a:hlinkClick r:id="rId3"/>
              </a:rPr>
              <a:t>Düsseldorf </a:t>
            </a:r>
            <a:r>
              <a:rPr lang="en-GB" sz="1800" dirty="0">
                <a:latin typeface="Nokia Pure Headline Light" panose="020B0304040602060303" pitchFamily="34" charset="0"/>
                <a:hlinkClick r:id="rId3"/>
              </a:rPr>
              <a:t>Data Science Meetup</a:t>
            </a:r>
            <a:endParaRPr lang="en-GB" sz="1800" dirty="0" smtClean="0">
              <a:latin typeface="Nokia Pure Headline Light" panose="020B0304040602060303" pitchFamily="34" charset="0"/>
            </a:endParaRPr>
          </a:p>
          <a:p>
            <a:pPr marL="0" indent="0" eaLnBrk="1" hangingPunct="1">
              <a:buNone/>
              <a:defRPr/>
            </a:pPr>
            <a:endParaRPr lang="en-GB" sz="1800" dirty="0">
              <a:latin typeface="Nokia Pure Headline Light" panose="020B0304040602060303"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351216" y="1457739"/>
            <a:ext cx="3401846" cy="3187660"/>
          </a:xfrm>
          <a:prstGeom prst="rect">
            <a:avLst/>
          </a:prstGeom>
        </p:spPr>
      </p:pic>
      <p:sp>
        <p:nvSpPr>
          <p:cNvPr id="2" name="Content Placeholder 1"/>
          <p:cNvSpPr>
            <a:spLocks noGrp="1"/>
          </p:cNvSpPr>
          <p:nvPr>
            <p:ph idx="1"/>
          </p:nvPr>
        </p:nvSpPr>
        <p:spPr/>
        <p:txBody>
          <a:bodyPr>
            <a:normAutofit/>
          </a:bodyPr>
          <a:lstStyle/>
          <a:p>
            <a:pPr marL="0" indent="0">
              <a:buNone/>
            </a:pPr>
            <a:r>
              <a:rPr lang="en-US" sz="2000" dirty="0" smtClean="0"/>
              <a:t>DAG recalculation:</a:t>
            </a:r>
            <a:endParaRPr lang="en-US" sz="2000" b="1" dirty="0" smtClean="0"/>
          </a:p>
          <a:p>
            <a:r>
              <a:rPr lang="en-US" sz="2000" dirty="0" smtClean="0"/>
              <a:t>A changed cell triggers</a:t>
            </a:r>
            <a:br>
              <a:rPr lang="en-US" sz="2000" dirty="0" smtClean="0"/>
            </a:br>
            <a:r>
              <a:rPr lang="en-US" sz="2000" dirty="0" smtClean="0"/>
              <a:t>recalculation only along</a:t>
            </a:r>
            <a:br>
              <a:rPr lang="en-US" sz="2000" dirty="0" smtClean="0"/>
            </a:br>
            <a:r>
              <a:rPr lang="en-US" sz="2000" dirty="0" smtClean="0"/>
              <a:t>affected DAG-branch</a:t>
            </a:r>
          </a:p>
        </p:txBody>
      </p:sp>
      <p:sp>
        <p:nvSpPr>
          <p:cNvPr id="3" name="Title 2"/>
          <p:cNvSpPr>
            <a:spLocks noGrp="1"/>
          </p:cNvSpPr>
          <p:nvPr>
            <p:ph type="title"/>
          </p:nvPr>
        </p:nvSpPr>
        <p:spPr/>
        <p:txBody>
          <a:bodyPr/>
          <a:lstStyle/>
          <a:p>
            <a:r>
              <a:rPr lang="en-US" dirty="0"/>
              <a:t>BI App in Excel</a:t>
            </a:r>
          </a:p>
        </p:txBody>
      </p:sp>
      <p:sp>
        <p:nvSpPr>
          <p:cNvPr id="4" name="Content Placeholder 3"/>
          <p:cNvSpPr>
            <a:spLocks noGrp="1"/>
          </p:cNvSpPr>
          <p:nvPr>
            <p:ph sz="quarter" idx="13"/>
          </p:nvPr>
        </p:nvSpPr>
        <p:spPr/>
        <p:txBody>
          <a:bodyPr/>
          <a:lstStyle/>
          <a:p>
            <a:r>
              <a:rPr lang="en-US" dirty="0" smtClean="0"/>
              <a:t>What is a DAG?</a:t>
            </a:r>
            <a:endParaRPr lang="en-US" dirty="0"/>
          </a:p>
        </p:txBody>
      </p:sp>
      <p:sp>
        <p:nvSpPr>
          <p:cNvPr id="8" name="Oval 7"/>
          <p:cNvSpPr/>
          <p:nvPr/>
        </p:nvSpPr>
        <p:spPr>
          <a:xfrm>
            <a:off x="5618922" y="2179983"/>
            <a:ext cx="536713" cy="19215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0" name="Oval 9"/>
          <p:cNvSpPr/>
          <p:nvPr/>
        </p:nvSpPr>
        <p:spPr>
          <a:xfrm>
            <a:off x="7248938" y="2179983"/>
            <a:ext cx="536713" cy="19215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1" name="Oval 10"/>
          <p:cNvSpPr/>
          <p:nvPr/>
        </p:nvSpPr>
        <p:spPr>
          <a:xfrm>
            <a:off x="8189879" y="3072746"/>
            <a:ext cx="536713" cy="19215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13" name="Curved Connector 12"/>
          <p:cNvCxnSpPr>
            <a:stCxn id="8" idx="7"/>
            <a:endCxn id="10" idx="1"/>
          </p:cNvCxnSpPr>
          <p:nvPr/>
        </p:nvCxnSpPr>
        <p:spPr>
          <a:xfrm rot="5400000" flipH="1" flipV="1">
            <a:off x="6702286" y="1582873"/>
            <a:ext cx="12700" cy="1250503"/>
          </a:xfrm>
          <a:prstGeom prst="curvedConnector3">
            <a:avLst>
              <a:gd name="adj1" fmla="val 1238961"/>
            </a:avLst>
          </a:prstGeom>
          <a:ln w="381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10" idx="6"/>
            <a:endCxn id="11" idx="1"/>
          </p:cNvCxnSpPr>
          <p:nvPr/>
        </p:nvCxnSpPr>
        <p:spPr>
          <a:xfrm>
            <a:off x="7785651" y="2276061"/>
            <a:ext cx="482828" cy="824826"/>
          </a:xfrm>
          <a:prstGeom prst="curvedConnector2">
            <a:avLst/>
          </a:prstGeom>
          <a:ln w="381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791326" y="2106784"/>
            <a:ext cx="840295" cy="338554"/>
          </a:xfrm>
          <a:prstGeom prst="rect">
            <a:avLst/>
          </a:prstGeom>
          <a:noFill/>
        </p:spPr>
        <p:txBody>
          <a:bodyPr wrap="none" rtlCol="0">
            <a:spAutoFit/>
          </a:bodyPr>
          <a:lstStyle/>
          <a:p>
            <a:r>
              <a:rPr lang="en-US" sz="1600" dirty="0" smtClean="0">
                <a:solidFill>
                  <a:srgbClr val="FF0000"/>
                </a:solidFill>
                <a:latin typeface="Nokia Pure Text Light" panose="020B0304040602060303" pitchFamily="34" charset="0"/>
                <a:ea typeface="Nokia Pure Text Light" panose="020B0304040602060303" pitchFamily="34" charset="0"/>
                <a:cs typeface="Nokia Pure Text Light" panose="020B0304040602060303" pitchFamily="34" charset="0"/>
              </a:rPr>
              <a:t>change</a:t>
            </a:r>
          </a:p>
        </p:txBody>
      </p:sp>
    </p:spTree>
    <p:extLst>
      <p:ext uri="{BB962C8B-B14F-4D97-AF65-F5344CB8AC3E}">
        <p14:creationId xmlns:p14="http://schemas.microsoft.com/office/powerpoint/2010/main" val="15581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351216" y="1457739"/>
            <a:ext cx="3401846" cy="3187660"/>
          </a:xfrm>
          <a:prstGeom prst="rect">
            <a:avLst/>
          </a:prstGeom>
        </p:spPr>
      </p:pic>
      <p:sp>
        <p:nvSpPr>
          <p:cNvPr id="2" name="Content Placeholder 1"/>
          <p:cNvSpPr>
            <a:spLocks noGrp="1"/>
          </p:cNvSpPr>
          <p:nvPr>
            <p:ph idx="1"/>
          </p:nvPr>
        </p:nvSpPr>
        <p:spPr/>
        <p:txBody>
          <a:bodyPr>
            <a:normAutofit/>
          </a:bodyPr>
          <a:lstStyle/>
          <a:p>
            <a:pPr marL="0" indent="0">
              <a:buNone/>
            </a:pPr>
            <a:r>
              <a:rPr lang="en-US" sz="2000" dirty="0" smtClean="0"/>
              <a:t>DAG calculation:</a:t>
            </a:r>
            <a:endParaRPr lang="en-US" sz="2000" b="1" dirty="0" smtClean="0"/>
          </a:p>
          <a:p>
            <a:r>
              <a:rPr lang="en-US" sz="2000" b="1" dirty="0">
                <a:solidFill>
                  <a:schemeClr val="tx1"/>
                </a:solidFill>
              </a:rPr>
              <a:t>I</a:t>
            </a:r>
            <a:r>
              <a:rPr lang="en-US" sz="2000" b="1" dirty="0" smtClean="0">
                <a:solidFill>
                  <a:schemeClr val="tx1"/>
                </a:solidFill>
              </a:rPr>
              <a:t>ndependent parts (blue)</a:t>
            </a:r>
            <a:r>
              <a:rPr lang="en-US" sz="2000" b="1" dirty="0" smtClean="0"/>
              <a:t/>
            </a:r>
            <a:br>
              <a:rPr lang="en-US" sz="2000" b="1" dirty="0" smtClean="0"/>
            </a:br>
            <a:r>
              <a:rPr lang="en-US" sz="2000" dirty="0" smtClean="0"/>
              <a:t>can process in parallel</a:t>
            </a:r>
          </a:p>
          <a:p>
            <a:r>
              <a:rPr lang="en-US" sz="2000" b="1" dirty="0" smtClean="0">
                <a:solidFill>
                  <a:srgbClr val="FF0000"/>
                </a:solidFill>
              </a:rPr>
              <a:t>Dependent parts (red)</a:t>
            </a:r>
            <a:br>
              <a:rPr lang="en-US" sz="2000" b="1" dirty="0" smtClean="0">
                <a:solidFill>
                  <a:srgbClr val="FF0000"/>
                </a:solidFill>
              </a:rPr>
            </a:br>
            <a:r>
              <a:rPr lang="en-US" sz="2000" dirty="0" smtClean="0"/>
              <a:t>have to wait for dependencies</a:t>
            </a:r>
          </a:p>
        </p:txBody>
      </p:sp>
      <p:sp>
        <p:nvSpPr>
          <p:cNvPr id="3" name="Title 2"/>
          <p:cNvSpPr>
            <a:spLocks noGrp="1"/>
          </p:cNvSpPr>
          <p:nvPr>
            <p:ph type="title"/>
          </p:nvPr>
        </p:nvSpPr>
        <p:spPr/>
        <p:txBody>
          <a:bodyPr/>
          <a:lstStyle/>
          <a:p>
            <a:r>
              <a:rPr lang="en-US" dirty="0"/>
              <a:t>BI App in Excel</a:t>
            </a:r>
          </a:p>
        </p:txBody>
      </p:sp>
      <p:sp>
        <p:nvSpPr>
          <p:cNvPr id="4" name="Content Placeholder 3"/>
          <p:cNvSpPr>
            <a:spLocks noGrp="1"/>
          </p:cNvSpPr>
          <p:nvPr>
            <p:ph sz="quarter" idx="13"/>
          </p:nvPr>
        </p:nvSpPr>
        <p:spPr/>
        <p:txBody>
          <a:bodyPr/>
          <a:lstStyle/>
          <a:p>
            <a:r>
              <a:rPr lang="en-US" dirty="0" smtClean="0"/>
              <a:t>What is a DAG?</a:t>
            </a:r>
            <a:endParaRPr lang="en-US" dirty="0"/>
          </a:p>
        </p:txBody>
      </p:sp>
      <p:sp>
        <p:nvSpPr>
          <p:cNvPr id="11" name="Oval 10"/>
          <p:cNvSpPr/>
          <p:nvPr/>
        </p:nvSpPr>
        <p:spPr>
          <a:xfrm>
            <a:off x="8189879" y="3072746"/>
            <a:ext cx="536713" cy="19215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15" name="Curved Connector 14"/>
          <p:cNvCxnSpPr>
            <a:stCxn id="44" idx="6"/>
            <a:endCxn id="11" idx="4"/>
          </p:cNvCxnSpPr>
          <p:nvPr/>
        </p:nvCxnSpPr>
        <p:spPr>
          <a:xfrm flipV="1">
            <a:off x="7879054" y="3264902"/>
            <a:ext cx="579182" cy="780324"/>
          </a:xfrm>
          <a:prstGeom prst="curvedConnector2">
            <a:avLst/>
          </a:prstGeom>
          <a:ln w="381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38" idx="6"/>
            <a:endCxn id="11" idx="1"/>
          </p:cNvCxnSpPr>
          <p:nvPr/>
        </p:nvCxnSpPr>
        <p:spPr>
          <a:xfrm>
            <a:off x="7866439" y="3008604"/>
            <a:ext cx="402040" cy="92283"/>
          </a:xfrm>
          <a:prstGeom prst="curvedConnector2">
            <a:avLst/>
          </a:prstGeom>
          <a:ln w="381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14" idx="6"/>
            <a:endCxn id="11" idx="0"/>
          </p:cNvCxnSpPr>
          <p:nvPr/>
        </p:nvCxnSpPr>
        <p:spPr>
          <a:xfrm>
            <a:off x="7885043" y="2289314"/>
            <a:ext cx="573193" cy="783432"/>
          </a:xfrm>
          <a:prstGeom prst="curvedConnector2">
            <a:avLst/>
          </a:prstGeom>
          <a:ln w="381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5618922" y="2193236"/>
            <a:ext cx="2266121" cy="192156"/>
            <a:chOff x="5618922" y="2193236"/>
            <a:chExt cx="2266121" cy="192156"/>
          </a:xfrm>
        </p:grpSpPr>
        <p:sp>
          <p:nvSpPr>
            <p:cNvPr id="12" name="Oval 11"/>
            <p:cNvSpPr/>
            <p:nvPr/>
          </p:nvSpPr>
          <p:spPr>
            <a:xfrm>
              <a:off x="5618922"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4" name="Oval 13"/>
            <p:cNvSpPr/>
            <p:nvPr/>
          </p:nvSpPr>
          <p:spPr>
            <a:xfrm>
              <a:off x="7348330"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16" name="Curved Connector 15"/>
            <p:cNvCxnSpPr>
              <a:stCxn id="12" idx="7"/>
              <a:endCxn id="14" idx="0"/>
            </p:cNvCxnSpPr>
            <p:nvPr/>
          </p:nvCxnSpPr>
          <p:spPr>
            <a:xfrm rot="5400000" flipH="1" flipV="1">
              <a:off x="6832791" y="1437481"/>
              <a:ext cx="28141" cy="1539652"/>
            </a:xfrm>
            <a:prstGeom prst="curvedConnector3">
              <a:avLst>
                <a:gd name="adj1" fmla="val 912338"/>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6155635"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28" name="Curved Connector 27"/>
            <p:cNvCxnSpPr>
              <a:stCxn id="24" idx="7"/>
              <a:endCxn id="14" idx="1"/>
            </p:cNvCxnSpPr>
            <p:nvPr/>
          </p:nvCxnSpPr>
          <p:spPr>
            <a:xfrm rot="5400000" flipH="1" flipV="1">
              <a:off x="7020339" y="1814786"/>
              <a:ext cx="12700" cy="813182"/>
            </a:xfrm>
            <a:prstGeom prst="curvedConnector3">
              <a:avLst>
                <a:gd name="adj1" fmla="val 1499843"/>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5600318" y="2912526"/>
            <a:ext cx="2266121" cy="192156"/>
            <a:chOff x="5618922" y="2193236"/>
            <a:chExt cx="2266121" cy="192156"/>
          </a:xfrm>
        </p:grpSpPr>
        <p:sp>
          <p:nvSpPr>
            <p:cNvPr id="37" name="Oval 36"/>
            <p:cNvSpPr/>
            <p:nvPr/>
          </p:nvSpPr>
          <p:spPr>
            <a:xfrm>
              <a:off x="5618922"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38" name="Oval 37"/>
            <p:cNvSpPr/>
            <p:nvPr/>
          </p:nvSpPr>
          <p:spPr>
            <a:xfrm>
              <a:off x="7348330"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39" name="Curved Connector 38"/>
            <p:cNvCxnSpPr>
              <a:stCxn id="37" idx="7"/>
              <a:endCxn id="38" idx="0"/>
            </p:cNvCxnSpPr>
            <p:nvPr/>
          </p:nvCxnSpPr>
          <p:spPr>
            <a:xfrm rot="5400000" flipH="1" flipV="1">
              <a:off x="6832791" y="1437481"/>
              <a:ext cx="28141" cy="1539652"/>
            </a:xfrm>
            <a:prstGeom prst="curvedConnector3">
              <a:avLst>
                <a:gd name="adj1" fmla="val 912338"/>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6155635"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41" name="Curved Connector 40"/>
            <p:cNvCxnSpPr>
              <a:stCxn id="40" idx="7"/>
              <a:endCxn id="38" idx="1"/>
            </p:cNvCxnSpPr>
            <p:nvPr/>
          </p:nvCxnSpPr>
          <p:spPr>
            <a:xfrm rot="5400000" flipH="1" flipV="1">
              <a:off x="7020339" y="1814786"/>
              <a:ext cx="12700" cy="813182"/>
            </a:xfrm>
            <a:prstGeom prst="curvedConnector3">
              <a:avLst>
                <a:gd name="adj1" fmla="val 1499843"/>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5612933" y="3949148"/>
            <a:ext cx="2266121" cy="192156"/>
            <a:chOff x="5618922" y="2193236"/>
            <a:chExt cx="2266121" cy="192156"/>
          </a:xfrm>
        </p:grpSpPr>
        <p:sp>
          <p:nvSpPr>
            <p:cNvPr id="43" name="Oval 42"/>
            <p:cNvSpPr/>
            <p:nvPr/>
          </p:nvSpPr>
          <p:spPr>
            <a:xfrm>
              <a:off x="5618922"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44" name="Oval 43"/>
            <p:cNvSpPr/>
            <p:nvPr/>
          </p:nvSpPr>
          <p:spPr>
            <a:xfrm>
              <a:off x="7348330"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45" name="Curved Connector 44"/>
            <p:cNvCxnSpPr>
              <a:stCxn id="43" idx="7"/>
              <a:endCxn id="44" idx="0"/>
            </p:cNvCxnSpPr>
            <p:nvPr/>
          </p:nvCxnSpPr>
          <p:spPr>
            <a:xfrm rot="5400000" flipH="1" flipV="1">
              <a:off x="6832791" y="1437481"/>
              <a:ext cx="28141" cy="1539652"/>
            </a:xfrm>
            <a:prstGeom prst="curvedConnector3">
              <a:avLst>
                <a:gd name="adj1" fmla="val 912338"/>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155635" y="2193236"/>
              <a:ext cx="536713" cy="19215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cxnSp>
          <p:nvCxnSpPr>
            <p:cNvPr id="47" name="Curved Connector 46"/>
            <p:cNvCxnSpPr>
              <a:stCxn id="46" idx="7"/>
              <a:endCxn id="44" idx="1"/>
            </p:cNvCxnSpPr>
            <p:nvPr/>
          </p:nvCxnSpPr>
          <p:spPr>
            <a:xfrm rot="5400000" flipH="1" flipV="1">
              <a:off x="7020339" y="1814786"/>
              <a:ext cx="12700" cy="813182"/>
            </a:xfrm>
            <a:prstGeom prst="curvedConnector3">
              <a:avLst>
                <a:gd name="adj1" fmla="val 1499843"/>
              </a:avLst>
            </a:prstGeom>
            <a:ln w="381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277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652" y="3312544"/>
            <a:ext cx="609685" cy="609685"/>
          </a:xfrm>
        </p:spPr>
      </p:pic>
      <p:sp>
        <p:nvSpPr>
          <p:cNvPr id="3" name="Title 2"/>
          <p:cNvSpPr>
            <a:spLocks noGrp="1"/>
          </p:cNvSpPr>
          <p:nvPr>
            <p:ph type="title"/>
          </p:nvPr>
        </p:nvSpPr>
        <p:spPr/>
        <p:txBody>
          <a:bodyPr/>
          <a:lstStyle/>
          <a:p>
            <a:r>
              <a:rPr lang="en-US" dirty="0" smtClean="0"/>
              <a:t>BI App in Excel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355838" y="1204826"/>
            <a:ext cx="1829055" cy="1829055"/>
          </a:xfrm>
          <a:prstGeom prst="rect">
            <a:avLst/>
          </a:prstGeom>
          <a:noFill/>
          <a:ln w="9525">
            <a:noFill/>
            <a:miter lim="800000"/>
            <a:headEnd/>
            <a:tailEnd/>
          </a:ln>
        </p:spPr>
      </p:pic>
      <p:sp>
        <p:nvSpPr>
          <p:cNvPr id="8" name="Arc 7"/>
          <p:cNvSpPr/>
          <p:nvPr/>
        </p:nvSpPr>
        <p:spPr>
          <a:xfrm>
            <a:off x="888522" y="2384294"/>
            <a:ext cx="1801168" cy="1014998"/>
          </a:xfrm>
          <a:prstGeom prst="arc">
            <a:avLst>
              <a:gd name="adj1" fmla="val 21512601"/>
              <a:gd name="adj2" fmla="val 5725292"/>
            </a:avLst>
          </a:prstGeom>
          <a:ln w="76200" cmpd="sng">
            <a:solidFill>
              <a:schemeClr val="accent3"/>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vert="horz" wrap="none" lIns="0" rtlCol="0" anchor="ctr" anchorCtr="0"/>
          <a:lstStyle/>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Scaling?          </a:t>
            </a:r>
          </a:p>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TextBox 9"/>
          <p:cNvSpPr txBox="1"/>
          <p:nvPr/>
        </p:nvSpPr>
        <p:spPr>
          <a:xfrm>
            <a:off x="4485736" y="1736639"/>
            <a:ext cx="3926075" cy="1015663"/>
          </a:xfrm>
          <a:prstGeom prst="rect">
            <a:avLst/>
          </a:prstGeom>
          <a:noFill/>
        </p:spPr>
        <p:txBody>
          <a:bodyPr wrap="none" rtlCol="0">
            <a:spAutoFit/>
          </a:bodyPr>
          <a:lstStyle/>
          <a:p>
            <a:r>
              <a:rPr lang="en-US" sz="2000" dirty="0" smtClean="0">
                <a:solidFill>
                  <a:srgbClr val="00B050"/>
                </a:solidFill>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 Multithreaded DAG calculation</a:t>
            </a:r>
          </a:p>
          <a:p>
            <a:r>
              <a:rPr lang="en-US" sz="2000" dirty="0" smtClean="0">
                <a:solidFill>
                  <a:srgbClr val="FF0000"/>
                </a:solidFill>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 Max 1,048,576 rows</a:t>
            </a:r>
          </a:p>
          <a:p>
            <a:r>
              <a:rPr lang="en-US" sz="2000" dirty="0">
                <a:solidFill>
                  <a:srgbClr val="FF0000"/>
                </a:solidFill>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 </a:t>
            </a:r>
            <a:r>
              <a:rPr lang="en-US" sz="2000" dirty="0" smtClean="0">
                <a:solidFill>
                  <a:srgbClr val="FF0000"/>
                </a:solidFill>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Slow with big files</a:t>
            </a:r>
            <a:endParaRPr lang="en-US" sz="2000" dirty="0">
              <a:solidFill>
                <a:srgbClr val="FF0000"/>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16575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Same in SQL</a:t>
            </a:r>
            <a:endParaRPr lang="en-US" sz="2000" dirty="0">
              <a:latin typeface="Nokia Pure Text" panose="020B0504040602060303" pitchFamily="34" charset="0"/>
              <a:ea typeface="Nokia Pure Text" panose="020B0504040602060303" pitchFamily="34" charset="0"/>
              <a:cs typeface="Nokia Pure Text" panose="020B05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Scaling-up vertically vs. scaling-out horizontally</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a:t>
            </a:r>
            <a:r>
              <a:rPr lang="en-US" sz="2000" dirty="0" smtClean="0"/>
              <a:t>example</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71189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800" dirty="0" smtClean="0">
                <a:cs typeface="Courier New" panose="02070309020205020404" pitchFamily="49" charset="0"/>
              </a:rPr>
              <a:t>SQL at example of MySQL</a:t>
            </a:r>
          </a:p>
          <a:p>
            <a:pPr marL="0" indent="0">
              <a:buNone/>
            </a:pPr>
            <a:endParaRPr lang="en-US" sz="1800" dirty="0" smtClean="0">
              <a:cs typeface="Courier New" panose="02070309020205020404" pitchFamily="49" charset="0"/>
            </a:endParaRPr>
          </a:p>
          <a:p>
            <a:pPr marL="0" indent="0">
              <a:buNone/>
            </a:pPr>
            <a:r>
              <a:rPr lang="en-US" sz="1800" dirty="0" smtClean="0">
                <a:latin typeface="Lucida Console" panose="020B0609040504020204" pitchFamily="49" charset="0"/>
                <a:cs typeface="Courier New" panose="02070309020205020404" pitchFamily="49" charset="0"/>
              </a:rPr>
              <a:t>select</a:t>
            </a:r>
          </a:p>
          <a:p>
            <a:pPr marL="0" indent="0">
              <a:buNone/>
            </a:pPr>
            <a:r>
              <a:rPr lang="en-US" sz="1800" dirty="0" smtClean="0">
                <a:latin typeface="Lucida Console" panose="020B0609040504020204" pitchFamily="49" charset="0"/>
                <a:cs typeface="Courier New" panose="02070309020205020404" pitchFamily="49" charset="0"/>
              </a:rPr>
              <a:t>  </a:t>
            </a:r>
            <a:r>
              <a:rPr lang="en-US" sz="1800" dirty="0" err="1" smtClean="0">
                <a:latin typeface="Lucida Console" panose="020B0609040504020204" pitchFamily="49" charset="0"/>
                <a:cs typeface="Courier New" panose="02070309020205020404" pitchFamily="49" charset="0"/>
              </a:rPr>
              <a:t>avg</a:t>
            </a:r>
            <a:r>
              <a:rPr lang="en-US" sz="1800" dirty="0" smtClean="0">
                <a:latin typeface="Lucida Console" panose="020B0609040504020204" pitchFamily="49" charset="0"/>
                <a:cs typeface="Courier New" panose="02070309020205020404" pitchFamily="49" charset="0"/>
              </a:rPr>
              <a:t>(end - start) as </a:t>
            </a:r>
            <a:r>
              <a:rPr lang="en-US" sz="1800" dirty="0" err="1" smtClean="0">
                <a:latin typeface="Lucida Console" panose="020B0609040504020204" pitchFamily="49" charset="0"/>
                <a:cs typeface="Courier New" panose="02070309020205020404" pitchFamily="49" charset="0"/>
              </a:rPr>
              <a:t>avgdiff</a:t>
            </a:r>
            <a:endParaRPr lang="en-US" sz="1800" dirty="0" smtClean="0">
              <a:latin typeface="Lucida Console" panose="020B0609040504020204" pitchFamily="49" charset="0"/>
              <a:cs typeface="Courier New" panose="02070309020205020404" pitchFamily="49" charset="0"/>
            </a:endParaRPr>
          </a:p>
          <a:p>
            <a:pPr marL="0" indent="0">
              <a:buNone/>
            </a:pPr>
            <a:r>
              <a:rPr lang="en-US" sz="1800" dirty="0" smtClean="0">
                <a:latin typeface="Lucida Console" panose="020B0609040504020204" pitchFamily="49" charset="0"/>
                <a:cs typeface="Courier New" panose="02070309020205020404" pitchFamily="49" charset="0"/>
              </a:rPr>
              <a:t>from </a:t>
            </a:r>
            <a:r>
              <a:rPr lang="en-US" sz="1800" dirty="0" err="1" smtClean="0">
                <a:latin typeface="Lucida Console" panose="020B0609040504020204" pitchFamily="49" charset="0"/>
                <a:cs typeface="Courier New" panose="02070309020205020404" pitchFamily="49" charset="0"/>
              </a:rPr>
              <a:t>mytable</a:t>
            </a:r>
            <a:endParaRPr lang="en-US" sz="1800" dirty="0" smtClean="0">
              <a:latin typeface="Lucida Console" panose="020B06090405040202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BI App in SQL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13" y="3151445"/>
            <a:ext cx="1480135" cy="900951"/>
          </a:xfrm>
          <a:prstGeom prst="rect">
            <a:avLst/>
          </a:prstGeom>
        </p:spPr>
      </p:pic>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163896" y="370383"/>
            <a:ext cx="3814452" cy="4222174"/>
          </a:xfrm>
        </p:spPr>
      </p:pic>
    </p:spTree>
    <p:extLst>
      <p:ext uri="{BB962C8B-B14F-4D97-AF65-F5344CB8AC3E}">
        <p14:creationId xmlns:p14="http://schemas.microsoft.com/office/powerpoint/2010/main" val="25252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sz="1800" dirty="0" smtClean="0">
                <a:latin typeface="Lucida Console" panose="020B0609040504020204" pitchFamily="49" charset="0"/>
                <a:cs typeface="Courier New" panose="02070309020205020404" pitchFamily="49" charset="0"/>
              </a:rPr>
              <a:t>sum   := 0</a:t>
            </a:r>
          </a:p>
          <a:p>
            <a:pPr marL="0" indent="0">
              <a:buNone/>
            </a:pPr>
            <a:r>
              <a:rPr lang="en-US" sz="1800" dirty="0" smtClean="0">
                <a:latin typeface="Lucida Console" panose="020B0609040504020204" pitchFamily="49" charset="0"/>
                <a:cs typeface="Courier New" panose="02070309020205020404" pitchFamily="49" charset="0"/>
              </a:rPr>
              <a:t>count := 0</a:t>
            </a:r>
          </a:p>
          <a:p>
            <a:pPr marL="0" indent="0">
              <a:buNone/>
            </a:pPr>
            <a:r>
              <a:rPr lang="en-US" sz="1800" dirty="0" smtClean="0">
                <a:latin typeface="Lucida Console" panose="020B0609040504020204" pitchFamily="49" charset="0"/>
                <a:cs typeface="Courier New" panose="02070309020205020404" pitchFamily="49" charset="0"/>
              </a:rPr>
              <a:t>Repeat</a:t>
            </a:r>
          </a:p>
          <a:p>
            <a:pPr marL="0" indent="0">
              <a:buNone/>
            </a:pPr>
            <a:r>
              <a:rPr lang="en-US" sz="1800" dirty="0">
                <a:latin typeface="Lucida Console" panose="020B0609040504020204" pitchFamily="49" charset="0"/>
                <a:cs typeface="Courier New" panose="02070309020205020404" pitchFamily="49" charset="0"/>
              </a:rPr>
              <a:t> </a:t>
            </a:r>
            <a:r>
              <a:rPr lang="en-US" sz="1800" dirty="0" smtClean="0">
                <a:latin typeface="Lucida Console" panose="020B0609040504020204" pitchFamily="49" charset="0"/>
                <a:cs typeface="Courier New" panose="02070309020205020404" pitchFamily="49" charset="0"/>
              </a:rPr>
              <a:t>   read 1 full row of table </a:t>
            </a:r>
            <a:r>
              <a:rPr lang="en-US" sz="1800" dirty="0" err="1" smtClean="0">
                <a:latin typeface="Lucida Console" panose="020B0609040504020204" pitchFamily="49" charset="0"/>
                <a:cs typeface="Courier New" panose="02070309020205020404" pitchFamily="49" charset="0"/>
              </a:rPr>
              <a:t>mytable</a:t>
            </a:r>
            <a:r>
              <a:rPr lang="en-US" sz="1800" dirty="0" smtClean="0">
                <a:latin typeface="Lucida Console" panose="020B0609040504020204" pitchFamily="49" charset="0"/>
                <a:cs typeface="Courier New" panose="02070309020205020404" pitchFamily="49" charset="0"/>
              </a:rPr>
              <a:t> from disk</a:t>
            </a:r>
          </a:p>
          <a:p>
            <a:pPr marL="0" indent="0">
              <a:buNone/>
            </a:pPr>
            <a:r>
              <a:rPr lang="en-US" sz="1800" dirty="0">
                <a:latin typeface="Lucida Console" panose="020B0609040504020204" pitchFamily="49" charset="0"/>
                <a:cs typeface="Courier New" panose="02070309020205020404" pitchFamily="49" charset="0"/>
              </a:rPr>
              <a:t> </a:t>
            </a:r>
            <a:r>
              <a:rPr lang="en-US" sz="1800" dirty="0" smtClean="0">
                <a:latin typeface="Lucida Console" panose="020B0609040504020204" pitchFamily="49" charset="0"/>
                <a:cs typeface="Courier New" panose="02070309020205020404" pitchFamily="49" charset="0"/>
              </a:rPr>
              <a:t>   start := extract from row the value </a:t>
            </a:r>
            <a:r>
              <a:rPr lang="en-US" sz="1800" dirty="0">
                <a:latin typeface="Lucida Console" panose="020B0609040504020204" pitchFamily="49" charset="0"/>
                <a:cs typeface="Courier New" panose="02070309020205020404" pitchFamily="49" charset="0"/>
              </a:rPr>
              <a:t>for </a:t>
            </a:r>
            <a:r>
              <a:rPr lang="en-US" sz="1800" dirty="0" smtClean="0">
                <a:latin typeface="Lucida Console" panose="020B0609040504020204" pitchFamily="49" charset="0"/>
                <a:cs typeface="Courier New" panose="02070309020205020404" pitchFamily="49" charset="0"/>
              </a:rPr>
              <a:t>column start</a:t>
            </a:r>
          </a:p>
          <a:p>
            <a:pPr marL="0" indent="0">
              <a:buNone/>
            </a:pPr>
            <a:r>
              <a:rPr lang="en-US" sz="1800" dirty="0">
                <a:latin typeface="Lucida Console" panose="020B0609040504020204" pitchFamily="49" charset="0"/>
                <a:cs typeface="Courier New" panose="02070309020205020404" pitchFamily="49" charset="0"/>
              </a:rPr>
              <a:t> </a:t>
            </a:r>
            <a:r>
              <a:rPr lang="en-US" sz="1800" dirty="0" smtClean="0">
                <a:latin typeface="Lucida Console" panose="020B0609040504020204" pitchFamily="49" charset="0"/>
                <a:cs typeface="Courier New" panose="02070309020205020404" pitchFamily="49" charset="0"/>
              </a:rPr>
              <a:t>   end   := extract from row the value </a:t>
            </a:r>
            <a:r>
              <a:rPr lang="en-US" sz="1800" dirty="0">
                <a:latin typeface="Lucida Console" panose="020B0609040504020204" pitchFamily="49" charset="0"/>
                <a:cs typeface="Courier New" panose="02070309020205020404" pitchFamily="49" charset="0"/>
              </a:rPr>
              <a:t>for </a:t>
            </a:r>
            <a:r>
              <a:rPr lang="en-US" sz="1800" dirty="0" smtClean="0">
                <a:latin typeface="Lucida Console" panose="020B0609040504020204" pitchFamily="49" charset="0"/>
                <a:cs typeface="Courier New" panose="02070309020205020404" pitchFamily="49" charset="0"/>
              </a:rPr>
              <a:t>column end</a:t>
            </a:r>
          </a:p>
          <a:p>
            <a:pPr marL="0" indent="0">
              <a:buNone/>
            </a:pPr>
            <a:r>
              <a:rPr lang="en-US" sz="1800" dirty="0" smtClean="0">
                <a:latin typeface="Lucida Console" panose="020B0609040504020204" pitchFamily="49" charset="0"/>
                <a:cs typeface="Courier New" panose="02070309020205020404" pitchFamily="49" charset="0"/>
              </a:rPr>
              <a:t>    diff  := end – start</a:t>
            </a:r>
          </a:p>
          <a:p>
            <a:pPr marL="0" indent="0">
              <a:buNone/>
            </a:pPr>
            <a:r>
              <a:rPr lang="en-US" sz="1800" dirty="0" smtClean="0">
                <a:latin typeface="Lucida Console" panose="020B0609040504020204" pitchFamily="49" charset="0"/>
                <a:cs typeface="Courier New" panose="02070309020205020404" pitchFamily="49" charset="0"/>
              </a:rPr>
              <a:t>    sum   := sum + diff</a:t>
            </a:r>
          </a:p>
          <a:p>
            <a:pPr marL="0" indent="0">
              <a:buNone/>
            </a:pPr>
            <a:r>
              <a:rPr lang="en-US" sz="1800" dirty="0">
                <a:latin typeface="Lucida Console" panose="020B0609040504020204" pitchFamily="49" charset="0"/>
                <a:cs typeface="Courier New" panose="02070309020205020404" pitchFamily="49" charset="0"/>
              </a:rPr>
              <a:t> </a:t>
            </a:r>
            <a:r>
              <a:rPr lang="en-US" sz="1800" dirty="0" smtClean="0">
                <a:latin typeface="Lucida Console" panose="020B0609040504020204" pitchFamily="49" charset="0"/>
                <a:cs typeface="Courier New" panose="02070309020205020404" pitchFamily="49" charset="0"/>
              </a:rPr>
              <a:t>   count := count + 1</a:t>
            </a:r>
          </a:p>
          <a:p>
            <a:pPr marL="0" indent="0">
              <a:buNone/>
            </a:pPr>
            <a:r>
              <a:rPr lang="en-US" sz="1800" dirty="0" smtClean="0">
                <a:latin typeface="Lucida Console" panose="020B0609040504020204" pitchFamily="49" charset="0"/>
                <a:cs typeface="Courier New" panose="02070309020205020404" pitchFamily="49" charset="0"/>
              </a:rPr>
              <a:t>Until all rows read</a:t>
            </a:r>
          </a:p>
          <a:p>
            <a:pPr marL="0" indent="0">
              <a:buNone/>
            </a:pPr>
            <a:r>
              <a:rPr lang="en-US" sz="1800" dirty="0" err="1">
                <a:latin typeface="Lucida Console" panose="020B0609040504020204" pitchFamily="49" charset="0"/>
                <a:cs typeface="Courier New" panose="02070309020205020404" pitchFamily="49" charset="0"/>
              </a:rPr>
              <a:t>a</a:t>
            </a:r>
            <a:r>
              <a:rPr lang="en-US" sz="1800" dirty="0" err="1" smtClean="0">
                <a:latin typeface="Lucida Console" panose="020B0609040504020204" pitchFamily="49" charset="0"/>
                <a:cs typeface="Courier New" panose="02070309020205020404" pitchFamily="49" charset="0"/>
              </a:rPr>
              <a:t>vgdiff</a:t>
            </a:r>
            <a:r>
              <a:rPr lang="en-US" sz="1800" dirty="0" smtClean="0">
                <a:latin typeface="Lucida Console" panose="020B0609040504020204" pitchFamily="49" charset="0"/>
                <a:cs typeface="Courier New" panose="02070309020205020404" pitchFamily="49" charset="0"/>
              </a:rPr>
              <a:t> := sum / count</a:t>
            </a:r>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What happens during SQL execution – Pseudocode</a:t>
            </a:r>
            <a:endParaRPr lang="en-US" dirty="0"/>
          </a:p>
        </p:txBody>
      </p:sp>
    </p:spTree>
    <p:extLst>
      <p:ext uri="{BB962C8B-B14F-4D97-AF65-F5344CB8AC3E}">
        <p14:creationId xmlns:p14="http://schemas.microsoft.com/office/powerpoint/2010/main" val="426318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95955" y="1089025"/>
            <a:ext cx="4351158" cy="3306763"/>
          </a:xfrm>
        </p:spPr>
        <p:txBody>
          <a:bodyPr>
            <a:normAutofit/>
          </a:bodyPr>
          <a:lstStyle/>
          <a:p>
            <a:pPr marL="0" indent="0">
              <a:buNone/>
            </a:pPr>
            <a:r>
              <a:rPr lang="en-US" sz="2000" dirty="0">
                <a:solidFill>
                  <a:srgbClr val="00B050"/>
                </a:solidFill>
                <a:sym typeface="Wingdings" panose="05000000000000000000" pitchFamily="2" charset="2"/>
              </a:rPr>
              <a:t> </a:t>
            </a:r>
            <a:r>
              <a:rPr lang="en-US" sz="2000" dirty="0" smtClean="0">
                <a:solidFill>
                  <a:srgbClr val="00B050"/>
                </a:solidFill>
                <a:sym typeface="Wingdings" panose="05000000000000000000" pitchFamily="2" charset="2"/>
              </a:rPr>
              <a:t>“Unlimited” number of rows</a:t>
            </a:r>
            <a:endParaRPr lang="en-US" sz="2000" dirty="0">
              <a:solidFill>
                <a:srgbClr val="00B050"/>
              </a:solidFill>
              <a:sym typeface="Wingdings" panose="05000000000000000000" pitchFamily="2" charset="2"/>
            </a:endParaRPr>
          </a:p>
          <a:p>
            <a:pPr marL="0" indent="0">
              <a:buNone/>
            </a:pPr>
            <a:r>
              <a:rPr lang="en-US" sz="2000" dirty="0">
                <a:solidFill>
                  <a:srgbClr val="FF0000"/>
                </a:solidFill>
                <a:sym typeface="Wingdings" panose="05000000000000000000" pitchFamily="2" charset="2"/>
              </a:rPr>
              <a:t> RDBMS</a:t>
            </a:r>
          </a:p>
          <a:p>
            <a:pPr marL="0" indent="0">
              <a:buNone/>
            </a:pPr>
            <a:endParaRPr lang="en-US" sz="2000" dirty="0" smtClean="0"/>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sp>
        <p:nvSpPr>
          <p:cNvPr id="7" name="Arc 6"/>
          <p:cNvSpPr/>
          <p:nvPr/>
        </p:nvSpPr>
        <p:spPr>
          <a:xfrm>
            <a:off x="418120" y="1289080"/>
            <a:ext cx="1801168" cy="1014998"/>
          </a:xfrm>
          <a:prstGeom prst="arc">
            <a:avLst>
              <a:gd name="adj1" fmla="val 21512601"/>
              <a:gd name="adj2" fmla="val 5725292"/>
            </a:avLst>
          </a:prstGeom>
          <a:ln w="76200" cmpd="sng">
            <a:solidFill>
              <a:schemeClr val="accent3"/>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vert="horz" wrap="none" lIns="0" rtlCol="0" anchor="ctr" anchorCtr="0"/>
          <a:lstStyle/>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Scaling?          </a:t>
            </a:r>
          </a:p>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 name="TextBox 7"/>
          <p:cNvSpPr txBox="1"/>
          <p:nvPr/>
        </p:nvSpPr>
        <p:spPr>
          <a:xfrm>
            <a:off x="569385" y="2104023"/>
            <a:ext cx="655949" cy="400110"/>
          </a:xfrm>
          <a:prstGeom prst="rect">
            <a:avLst/>
          </a:prstGeom>
          <a:noFill/>
        </p:spPr>
        <p:txBody>
          <a:bodyPr wrap="none" rtlCol="0">
            <a:spAutoFit/>
          </a:bodyPr>
          <a:lstStyle/>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SQL</a:t>
            </a:r>
          </a:p>
        </p:txBody>
      </p:sp>
      <p:sp>
        <p:nvSpPr>
          <p:cNvPr id="9" name="TextBox 8"/>
          <p:cNvSpPr txBox="1"/>
          <p:nvPr/>
        </p:nvSpPr>
        <p:spPr>
          <a:xfrm>
            <a:off x="2033000" y="1089025"/>
            <a:ext cx="1220206" cy="769441"/>
          </a:xfrm>
          <a:prstGeom prst="rect">
            <a:avLst/>
          </a:prstGeom>
          <a:noFill/>
        </p:spPr>
        <p:txBody>
          <a:bodyPr wrap="none" rtlCol="0">
            <a:spAutoFit/>
          </a:bodyPr>
          <a:lstStyle/>
          <a:p>
            <a:r>
              <a:rPr lang="en-US" sz="4400" dirty="0" smtClean="0">
                <a:latin typeface="Nokia Pure Text" panose="020B0504040602060303" pitchFamily="34" charset="0"/>
                <a:ea typeface="Nokia Pure Text" panose="020B0504040602060303" pitchFamily="34" charset="0"/>
                <a:cs typeface="Nokia Pure Text" panose="020B0504040602060303" pitchFamily="34" charset="0"/>
              </a:rPr>
              <a:t>SQL</a:t>
            </a:r>
          </a:p>
        </p:txBody>
      </p:sp>
    </p:spTree>
    <p:extLst>
      <p:ext uri="{BB962C8B-B14F-4D97-AF65-F5344CB8AC3E}">
        <p14:creationId xmlns:p14="http://schemas.microsoft.com/office/powerpoint/2010/main" val="159313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smtClean="0"/>
              <a:t>SQL = </a:t>
            </a:r>
            <a:r>
              <a:rPr lang="en-US" sz="2000" i="1" dirty="0" smtClean="0"/>
              <a:t>what</a:t>
            </a:r>
            <a:r>
              <a:rPr lang="en-US" sz="2000" dirty="0"/>
              <a:t/>
            </a:r>
            <a:br>
              <a:rPr lang="en-US" sz="2000" dirty="0"/>
            </a:br>
            <a:r>
              <a:rPr lang="en-US" sz="2000" dirty="0" smtClean="0"/>
              <a:t>columns</a:t>
            </a:r>
            <a:r>
              <a:rPr lang="en-US" sz="2000" dirty="0"/>
              <a:t>, rows, </a:t>
            </a:r>
            <a:r>
              <a:rPr lang="en-US" sz="2000" dirty="0" smtClean="0"/>
              <a:t>content</a:t>
            </a:r>
          </a:p>
          <a:p>
            <a:pPr marL="0" indent="0">
              <a:buNone/>
            </a:pPr>
            <a:endParaRPr lang="en-US" sz="2000" dirty="0" smtClean="0"/>
          </a:p>
          <a:p>
            <a:pPr marL="0" indent="0">
              <a:buNone/>
            </a:pPr>
            <a:r>
              <a:rPr lang="en-US" sz="2000" dirty="0" smtClean="0"/>
              <a:t>Database system = </a:t>
            </a:r>
            <a:r>
              <a:rPr lang="en-US" sz="2000" i="1" dirty="0" smtClean="0"/>
              <a:t>how</a:t>
            </a:r>
          </a:p>
          <a:p>
            <a:pPr marL="0" indent="0">
              <a:buNone/>
            </a:pPr>
            <a:endParaRPr lang="en-US" sz="2000" dirty="0" smtClean="0"/>
          </a:p>
          <a:p>
            <a:pPr marL="0" indent="0">
              <a:buNone/>
            </a:pPr>
            <a:r>
              <a:rPr lang="en-US" sz="2000" dirty="0" smtClean="0"/>
              <a:t>Often: SQL </a:t>
            </a:r>
            <a:r>
              <a:rPr lang="en-US" sz="2000" dirty="0" smtClean="0">
                <a:sym typeface="Wingdings" panose="05000000000000000000" pitchFamily="2" charset="2"/>
              </a:rPr>
              <a:t> RDBMS, e.g. MySQL, PostgreSQL, ...</a:t>
            </a:r>
            <a:endParaRPr lang="en-US" sz="2000" dirty="0" smtClean="0"/>
          </a:p>
        </p:txBody>
      </p:sp>
      <p:sp>
        <p:nvSpPr>
          <p:cNvPr id="3" name="Title 2"/>
          <p:cNvSpPr>
            <a:spLocks noGrp="1"/>
          </p:cNvSpPr>
          <p:nvPr>
            <p:ph type="title"/>
          </p:nvPr>
        </p:nvSpPr>
        <p:spPr/>
        <p:txBody>
          <a:bodyPr/>
          <a:lstStyle/>
          <a:p>
            <a:r>
              <a:rPr lang="en-US" dirty="0" smtClean="0"/>
              <a:t>SQL and RDBMS</a:t>
            </a: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6130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a:t>Typically 1 query = 1 CPU </a:t>
            </a:r>
            <a:r>
              <a:rPr lang="en-US" sz="2000" dirty="0" smtClean="0"/>
              <a:t>thread</a:t>
            </a:r>
          </a:p>
          <a:p>
            <a:pPr marL="0" indent="0">
              <a:buNone/>
            </a:pPr>
            <a:endParaRPr lang="en-US" sz="2000" dirty="0"/>
          </a:p>
          <a:p>
            <a:pPr marL="0" indent="0">
              <a:buNone/>
            </a:pPr>
            <a:r>
              <a:rPr lang="en-US" sz="2000" dirty="0" smtClean="0"/>
              <a:t>Data stored in </a:t>
            </a:r>
            <a:r>
              <a:rPr lang="en-US" sz="2000" i="1" dirty="0" smtClean="0"/>
              <a:t>rows</a:t>
            </a:r>
            <a:r>
              <a:rPr lang="en-US" sz="2000" dirty="0" smtClean="0"/>
              <a:t/>
            </a:r>
            <a:br>
              <a:rPr lang="en-US" sz="2000" dirty="0" smtClean="0"/>
            </a:br>
            <a:r>
              <a:rPr lang="en-US" sz="2000" dirty="0" smtClean="0">
                <a:sym typeface="Wingdings" panose="05000000000000000000" pitchFamily="2" charset="2"/>
              </a:rPr>
              <a:t> read full row to extract column value</a:t>
            </a:r>
            <a:br>
              <a:rPr lang="en-US" sz="2000" dirty="0" smtClean="0">
                <a:sym typeface="Wingdings" panose="05000000000000000000" pitchFamily="2" charset="2"/>
              </a:rPr>
            </a:br>
            <a:r>
              <a:rPr lang="en-US" sz="2000" dirty="0" smtClean="0">
                <a:sym typeface="Wingdings" panose="05000000000000000000" pitchFamily="2" charset="2"/>
              </a:rPr>
              <a:t> d</a:t>
            </a:r>
            <a:r>
              <a:rPr lang="en-US" sz="2000" dirty="0" smtClean="0"/>
              <a:t>isk I/O can become bottleneck</a:t>
            </a:r>
          </a:p>
          <a:p>
            <a:pPr marL="0" indent="0">
              <a:buNone/>
            </a:pPr>
            <a:endParaRPr lang="en-US" sz="2000" dirty="0" smtClean="0"/>
          </a:p>
          <a:p>
            <a:pPr marL="0" indent="0">
              <a:buNone/>
            </a:pPr>
            <a:r>
              <a:rPr lang="en-US" sz="2000" dirty="0" smtClean="0"/>
              <a:t>Optimized for transactions (</a:t>
            </a:r>
            <a:r>
              <a:rPr lang="en-US" sz="2000" dirty="0" smtClean="0">
                <a:hlinkClick r:id="rId3"/>
              </a:rPr>
              <a:t>OLTP</a:t>
            </a:r>
            <a:r>
              <a:rPr lang="en-US" sz="2000" dirty="0" smtClean="0"/>
              <a:t>)</a:t>
            </a:r>
          </a:p>
          <a:p>
            <a:pPr marL="0" indent="0">
              <a:buNone/>
            </a:pPr>
            <a:r>
              <a:rPr lang="en-US" sz="2000" dirty="0" smtClean="0"/>
              <a:t>Suboptimal for analytics (</a:t>
            </a:r>
            <a:r>
              <a:rPr lang="en-US" sz="2000" dirty="0" smtClean="0">
                <a:hlinkClick r:id="rId4"/>
              </a:rPr>
              <a:t>OLAP</a:t>
            </a:r>
            <a:r>
              <a:rPr lang="en-US" sz="2000" dirty="0" smtClean="0"/>
              <a:t>)</a:t>
            </a:r>
            <a:endParaRPr lang="en-US" sz="2000" dirty="0"/>
          </a:p>
        </p:txBody>
      </p:sp>
      <p:sp>
        <p:nvSpPr>
          <p:cNvPr id="3" name="Title 2"/>
          <p:cNvSpPr>
            <a:spLocks noGrp="1"/>
          </p:cNvSpPr>
          <p:nvPr>
            <p:ph type="title"/>
          </p:nvPr>
        </p:nvSpPr>
        <p:spPr/>
        <p:txBody>
          <a:bodyPr/>
          <a:lstStyle/>
          <a:p>
            <a:r>
              <a:rPr lang="en-US" dirty="0"/>
              <a:t>Relational Database Management System</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8735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a:t>Multi-threading of single SELECT:</a:t>
            </a:r>
          </a:p>
          <a:p>
            <a:r>
              <a:rPr lang="en-US" sz="2000" dirty="0"/>
              <a:t>D</a:t>
            </a:r>
            <a:r>
              <a:rPr lang="en-US" sz="2000" dirty="0" smtClean="0"/>
              <a:t>epends </a:t>
            </a:r>
            <a:r>
              <a:rPr lang="en-US" sz="2000" dirty="0"/>
              <a:t>on DBMS and </a:t>
            </a:r>
            <a:r>
              <a:rPr lang="en-US" sz="2000" dirty="0" smtClean="0"/>
              <a:t>circumstances</a:t>
            </a:r>
          </a:p>
          <a:p>
            <a:r>
              <a:rPr lang="en-US" sz="2000" dirty="0"/>
              <a:t>E</a:t>
            </a:r>
            <a:r>
              <a:rPr lang="en-US" sz="2000" dirty="0" smtClean="0"/>
              <a:t>.g. MySQL can’t, others </a:t>
            </a:r>
            <a:r>
              <a:rPr lang="en-US" sz="2000" dirty="0"/>
              <a:t>can (</a:t>
            </a:r>
            <a:r>
              <a:rPr lang="en-US" sz="2000" dirty="0">
                <a:hlinkClick r:id="rId3"/>
              </a:rPr>
              <a:t>link</a:t>
            </a:r>
            <a:r>
              <a:rPr lang="en-US" sz="2000" dirty="0"/>
              <a:t>, </a:t>
            </a:r>
            <a:r>
              <a:rPr lang="en-US" sz="2000" dirty="0">
                <a:hlinkClick r:id="rId4"/>
              </a:rPr>
              <a:t>link</a:t>
            </a:r>
            <a:r>
              <a:rPr lang="en-US" sz="2000" dirty="0"/>
              <a:t>)</a:t>
            </a:r>
          </a:p>
          <a:p>
            <a:pPr marL="0" indent="0">
              <a:buNone/>
            </a:pPr>
            <a:endParaRPr lang="en-US" sz="2000" dirty="0" smtClean="0"/>
          </a:p>
          <a:p>
            <a:pPr marL="0" indent="0">
              <a:buNone/>
            </a:pPr>
            <a:endParaRPr lang="en-US" sz="2000" dirty="0" smtClean="0"/>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spTree>
    <p:extLst>
      <p:ext uri="{BB962C8B-B14F-4D97-AF65-F5344CB8AC3E}">
        <p14:creationId xmlns:p14="http://schemas.microsoft.com/office/powerpoint/2010/main" val="170072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smtClean="0"/>
              <a:t>Carsten Langer</a:t>
            </a:r>
          </a:p>
          <a:p>
            <a:r>
              <a:rPr lang="en-US" sz="2000" dirty="0" smtClean="0"/>
              <a:t>Nokia Solutions and Networks, </a:t>
            </a:r>
            <a:r>
              <a:rPr lang="en-US" sz="2000" dirty="0"/>
              <a:t>Düsseldorf</a:t>
            </a:r>
          </a:p>
          <a:p>
            <a:r>
              <a:rPr lang="en-US" sz="2000" dirty="0" smtClean="0"/>
              <a:t>20+ years mobile telecommunication, network/service optimization</a:t>
            </a:r>
          </a:p>
          <a:p>
            <a:r>
              <a:rPr lang="en-US" sz="2000" dirty="0" smtClean="0"/>
              <a:t>Since 2015 exploring cloud and big data technologies</a:t>
            </a:r>
          </a:p>
          <a:p>
            <a:r>
              <a:rPr lang="en-US" sz="2000" dirty="0" smtClean="0"/>
              <a:t>    </a:t>
            </a:r>
            <a:r>
              <a:rPr lang="en-US" sz="2000" dirty="0" smtClean="0">
                <a:hlinkClick r:id="rId2"/>
              </a:rPr>
              <a:t>xing.com/profile/</a:t>
            </a:r>
            <a:r>
              <a:rPr lang="en-US" sz="2000" dirty="0" err="1" smtClean="0">
                <a:hlinkClick r:id="rId2"/>
              </a:rPr>
              <a:t>Carsten_Langer</a:t>
            </a:r>
            <a:endParaRPr lang="en-US" sz="2000" dirty="0" smtClean="0"/>
          </a:p>
        </p:txBody>
      </p:sp>
      <p:sp>
        <p:nvSpPr>
          <p:cNvPr id="3" name="Title 2"/>
          <p:cNvSpPr>
            <a:spLocks noGrp="1"/>
          </p:cNvSpPr>
          <p:nvPr>
            <p:ph type="title"/>
          </p:nvPr>
        </p:nvSpPr>
        <p:spPr/>
        <p:txBody>
          <a:bodyPr/>
          <a:lstStyle/>
          <a:p>
            <a:r>
              <a:rPr lang="en-US" dirty="0" smtClean="0"/>
              <a:t>About me</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21209" y="2622275"/>
            <a:ext cx="229856" cy="240262"/>
          </a:xfrm>
          <a:prstGeom prst="rect">
            <a:avLst/>
          </a:prstGeom>
        </p:spPr>
      </p:pic>
    </p:spTree>
    <p:extLst>
      <p:ext uri="{BB962C8B-B14F-4D97-AF65-F5344CB8AC3E}">
        <p14:creationId xmlns:p14="http://schemas.microsoft.com/office/powerpoint/2010/main" val="3960862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t>I/O bottleneck for reading </a:t>
            </a:r>
            <a:r>
              <a:rPr lang="en-US" sz="2000" i="1" dirty="0" smtClean="0"/>
              <a:t>all</a:t>
            </a:r>
            <a:r>
              <a:rPr lang="en-US" sz="2000" dirty="0" smtClean="0"/>
              <a:t> rows and </a:t>
            </a:r>
            <a:r>
              <a:rPr lang="en-US" sz="2000" i="1" dirty="0" smtClean="0"/>
              <a:t>full</a:t>
            </a:r>
            <a:r>
              <a:rPr lang="en-US" sz="2000" dirty="0" smtClean="0"/>
              <a:t> rows:</a:t>
            </a:r>
          </a:p>
          <a:p>
            <a:r>
              <a:rPr lang="en-US" sz="2000" dirty="0" smtClean="0"/>
              <a:t>Better data model -&gt; shorter rows</a:t>
            </a:r>
          </a:p>
          <a:p>
            <a:r>
              <a:rPr lang="en-US" sz="2000" dirty="0" smtClean="0"/>
              <a:t>Faster disks</a:t>
            </a:r>
          </a:p>
          <a:p>
            <a:r>
              <a:rPr lang="en-US" sz="2000" dirty="0" smtClean="0"/>
              <a:t>More memory </a:t>
            </a:r>
            <a:r>
              <a:rPr lang="en-US" sz="2000" dirty="0" smtClean="0">
                <a:sym typeface="Wingdings" panose="05000000000000000000" pitchFamily="2" charset="2"/>
              </a:rPr>
              <a:t></a:t>
            </a:r>
            <a:r>
              <a:rPr lang="en-US" sz="2000" dirty="0" smtClean="0"/>
              <a:t> in-memory databases</a:t>
            </a:r>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spTree>
    <p:extLst>
      <p:ext uri="{BB962C8B-B14F-4D97-AF65-F5344CB8AC3E}">
        <p14:creationId xmlns:p14="http://schemas.microsoft.com/office/powerpoint/2010/main" val="32354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t>Columnar databases:</a:t>
            </a:r>
          </a:p>
          <a:p>
            <a:r>
              <a:rPr lang="en-US" sz="2000" dirty="0" smtClean="0"/>
              <a:t>Storage layout in columns, not rows</a:t>
            </a:r>
          </a:p>
          <a:p>
            <a:r>
              <a:rPr lang="en-US" sz="2000" dirty="0" smtClean="0"/>
              <a:t>Same SQL frontend, different backend</a:t>
            </a:r>
          </a:p>
          <a:p>
            <a:r>
              <a:rPr lang="en-US" sz="2000" dirty="0" smtClean="0"/>
              <a:t>Better suited for BI applications</a:t>
            </a:r>
          </a:p>
          <a:p>
            <a:pPr marL="0" indent="0">
              <a:buNone/>
            </a:pPr>
            <a:endParaRPr lang="en-US" sz="2000" dirty="0" smtClean="0"/>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spTree>
    <p:extLst>
      <p:ext uri="{BB962C8B-B14F-4D97-AF65-F5344CB8AC3E}">
        <p14:creationId xmlns:p14="http://schemas.microsoft.com/office/powerpoint/2010/main" val="50859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95955" y="1089025"/>
            <a:ext cx="4351158" cy="3306763"/>
          </a:xfrm>
        </p:spPr>
        <p:txBody>
          <a:bodyPr>
            <a:normAutofit/>
          </a:bodyPr>
          <a:lstStyle/>
          <a:p>
            <a:pPr marL="0" indent="0">
              <a:buNone/>
            </a:pPr>
            <a:r>
              <a:rPr lang="en-US" sz="2000" dirty="0">
                <a:solidFill>
                  <a:srgbClr val="00B050"/>
                </a:solidFill>
                <a:sym typeface="Wingdings" panose="05000000000000000000" pitchFamily="2" charset="2"/>
              </a:rPr>
              <a:t> </a:t>
            </a:r>
            <a:r>
              <a:rPr lang="en-US" sz="2000" dirty="0" smtClean="0">
                <a:solidFill>
                  <a:srgbClr val="00B050"/>
                </a:solidFill>
                <a:sym typeface="Wingdings" panose="05000000000000000000" pitchFamily="2" charset="2"/>
              </a:rPr>
              <a:t>“Unlimited” number of rows</a:t>
            </a:r>
            <a:endParaRPr lang="en-US" sz="2000" dirty="0">
              <a:solidFill>
                <a:srgbClr val="00B050"/>
              </a:solidFill>
              <a:sym typeface="Wingdings" panose="05000000000000000000" pitchFamily="2" charset="2"/>
            </a:endParaRPr>
          </a:p>
          <a:p>
            <a:pPr marL="0" indent="0">
              <a:buNone/>
            </a:pPr>
            <a:r>
              <a:rPr lang="en-US" sz="2000" dirty="0" smtClean="0">
                <a:solidFill>
                  <a:srgbClr val="FF0000"/>
                </a:solidFill>
                <a:sym typeface="Wingdings" panose="05000000000000000000" pitchFamily="2" charset="2"/>
              </a:rPr>
              <a:t> RDBMS</a:t>
            </a:r>
            <a:br>
              <a:rPr lang="en-US" sz="2000" dirty="0" smtClean="0">
                <a:solidFill>
                  <a:srgbClr val="FF0000"/>
                </a:solidFill>
                <a:sym typeface="Wingdings" panose="05000000000000000000" pitchFamily="2" charset="2"/>
              </a:rPr>
            </a:br>
            <a:r>
              <a:rPr lang="en-US" sz="2000" dirty="0" smtClean="0">
                <a:solidFill>
                  <a:srgbClr val="FF0000"/>
                </a:solidFill>
                <a:sym typeface="Wingdings" panose="05000000000000000000" pitchFamily="2" charset="2"/>
              </a:rPr>
              <a:t>	Non-parallel execution</a:t>
            </a:r>
            <a:br>
              <a:rPr lang="en-US" sz="2000" dirty="0" smtClean="0">
                <a:solidFill>
                  <a:srgbClr val="FF0000"/>
                </a:solidFill>
                <a:sym typeface="Wingdings" panose="05000000000000000000" pitchFamily="2" charset="2"/>
              </a:rPr>
            </a:br>
            <a:r>
              <a:rPr lang="en-US" sz="2000" dirty="0" smtClean="0">
                <a:solidFill>
                  <a:srgbClr val="FF0000"/>
                </a:solidFill>
                <a:sym typeface="Wingdings" panose="05000000000000000000" pitchFamily="2" charset="2"/>
              </a:rPr>
              <a:t>	Row storage  I/O bottleneck</a:t>
            </a:r>
          </a:p>
          <a:p>
            <a:pPr marL="0" indent="0">
              <a:buNone/>
            </a:pPr>
            <a:endParaRPr lang="en-US" sz="2000" dirty="0">
              <a:solidFill>
                <a:srgbClr val="FF0000"/>
              </a:solidFill>
              <a:sym typeface="Wingdings" panose="05000000000000000000" pitchFamily="2" charset="2"/>
            </a:endParaRPr>
          </a:p>
          <a:p>
            <a:pPr marL="0" indent="0">
              <a:buNone/>
            </a:pPr>
            <a:endParaRPr lang="en-US" sz="2000" dirty="0" smtClean="0"/>
          </a:p>
        </p:txBody>
      </p:sp>
      <p:sp>
        <p:nvSpPr>
          <p:cNvPr id="3" name="Title 2"/>
          <p:cNvSpPr>
            <a:spLocks noGrp="1"/>
          </p:cNvSpPr>
          <p:nvPr>
            <p:ph type="title"/>
          </p:nvPr>
        </p:nvSpPr>
        <p:spPr/>
        <p:txBody>
          <a:bodyPr/>
          <a:lstStyle/>
          <a:p>
            <a:r>
              <a:rPr lang="en-US" dirty="0" smtClean="0"/>
              <a:t>BI App in SQL</a:t>
            </a:r>
            <a:endParaRPr lang="en-US" dirty="0"/>
          </a:p>
        </p:txBody>
      </p:sp>
      <p:sp>
        <p:nvSpPr>
          <p:cNvPr id="4" name="Content Placeholder 3"/>
          <p:cNvSpPr>
            <a:spLocks noGrp="1"/>
          </p:cNvSpPr>
          <p:nvPr>
            <p:ph sz="quarter" idx="13"/>
          </p:nvPr>
        </p:nvSpPr>
        <p:spPr/>
        <p:txBody>
          <a:bodyPr/>
          <a:lstStyle/>
          <a:p>
            <a:r>
              <a:rPr lang="en-US" dirty="0" smtClean="0"/>
              <a:t>Would it scale?</a:t>
            </a:r>
            <a:endParaRPr lang="en-US" dirty="0"/>
          </a:p>
        </p:txBody>
      </p:sp>
      <p:sp>
        <p:nvSpPr>
          <p:cNvPr id="7" name="Arc 6"/>
          <p:cNvSpPr/>
          <p:nvPr/>
        </p:nvSpPr>
        <p:spPr>
          <a:xfrm>
            <a:off x="418120" y="1289080"/>
            <a:ext cx="1801168" cy="1014998"/>
          </a:xfrm>
          <a:prstGeom prst="arc">
            <a:avLst>
              <a:gd name="adj1" fmla="val 21512601"/>
              <a:gd name="adj2" fmla="val 5725292"/>
            </a:avLst>
          </a:prstGeom>
          <a:ln w="76200" cmpd="sng">
            <a:solidFill>
              <a:schemeClr val="accent3"/>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vert="horz" wrap="none" lIns="0" rtlCol="0" anchor="ctr" anchorCtr="0"/>
          <a:lstStyle/>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Scaling?          </a:t>
            </a:r>
          </a:p>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 name="TextBox 7"/>
          <p:cNvSpPr txBox="1"/>
          <p:nvPr/>
        </p:nvSpPr>
        <p:spPr>
          <a:xfrm>
            <a:off x="569385" y="2104023"/>
            <a:ext cx="655949" cy="400110"/>
          </a:xfrm>
          <a:prstGeom prst="rect">
            <a:avLst/>
          </a:prstGeom>
          <a:noFill/>
        </p:spPr>
        <p:txBody>
          <a:bodyPr wrap="none" rtlCol="0">
            <a:spAutoFit/>
          </a:bodyPr>
          <a:lstStyle/>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SQL</a:t>
            </a:r>
          </a:p>
        </p:txBody>
      </p:sp>
      <p:sp>
        <p:nvSpPr>
          <p:cNvPr id="9" name="TextBox 8"/>
          <p:cNvSpPr txBox="1"/>
          <p:nvPr/>
        </p:nvSpPr>
        <p:spPr>
          <a:xfrm>
            <a:off x="2033000" y="1089025"/>
            <a:ext cx="1220206" cy="769441"/>
          </a:xfrm>
          <a:prstGeom prst="rect">
            <a:avLst/>
          </a:prstGeom>
          <a:noFill/>
        </p:spPr>
        <p:txBody>
          <a:bodyPr wrap="none" rtlCol="0">
            <a:spAutoFit/>
          </a:bodyPr>
          <a:lstStyle/>
          <a:p>
            <a:r>
              <a:rPr lang="en-US" sz="4400" dirty="0" smtClean="0">
                <a:latin typeface="Nokia Pure Text" panose="020B0504040602060303" pitchFamily="34" charset="0"/>
                <a:ea typeface="Nokia Pure Text" panose="020B0504040602060303" pitchFamily="34" charset="0"/>
                <a:cs typeface="Nokia Pure Text" panose="020B0504040602060303" pitchFamily="34" charset="0"/>
              </a:rPr>
              <a:t>SQL</a:t>
            </a:r>
          </a:p>
        </p:txBody>
      </p:sp>
    </p:spTree>
    <p:extLst>
      <p:ext uri="{BB962C8B-B14F-4D97-AF65-F5344CB8AC3E}">
        <p14:creationId xmlns:p14="http://schemas.microsoft.com/office/powerpoint/2010/main" val="313688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Scaling-up vertically vs. scaling-out horizontally</a:t>
            </a:r>
            <a:endParaRPr lang="en-US" sz="2000" dirty="0">
              <a:latin typeface="Nokia Pure Text" panose="020B0504040602060303" pitchFamily="34" charset="0"/>
              <a:ea typeface="Nokia Pure Text" panose="020B0504040602060303" pitchFamily="34" charset="0"/>
              <a:cs typeface="Nokia Pure Text" panose="020B05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example</a:t>
            </a:r>
          </a:p>
          <a:p>
            <a:r>
              <a:rPr lang="en-US" sz="2000" dirty="0"/>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793961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t>Vertical scaling / scale-up:</a:t>
            </a:r>
          </a:p>
          <a:p>
            <a:r>
              <a:rPr lang="en-US" sz="2000" dirty="0" smtClean="0"/>
              <a:t>Keep single node</a:t>
            </a:r>
          </a:p>
          <a:p>
            <a:r>
              <a:rPr lang="en-US" sz="2000" dirty="0"/>
              <a:t>Faster disk</a:t>
            </a:r>
          </a:p>
          <a:p>
            <a:r>
              <a:rPr lang="en-US" sz="2000" dirty="0" smtClean="0"/>
              <a:t>More RAM</a:t>
            </a:r>
          </a:p>
          <a:p>
            <a:r>
              <a:rPr lang="en-US" sz="2000" dirty="0" smtClean="0"/>
              <a:t>Faster CPU</a:t>
            </a:r>
          </a:p>
          <a:p>
            <a:r>
              <a:rPr lang="en-US" sz="2000" dirty="0" smtClean="0"/>
              <a:t>More CPUs (*)</a:t>
            </a:r>
          </a:p>
          <a:p>
            <a:pPr marL="0" indent="0">
              <a:buNone/>
            </a:pPr>
            <a:r>
              <a:rPr lang="en-US" sz="2000" dirty="0" smtClean="0">
                <a:sym typeface="Wingdings" panose="05000000000000000000" pitchFamily="2" charset="2"/>
              </a:rPr>
              <a:t> Single expensive machine</a:t>
            </a:r>
            <a:endParaRPr lang="en-US" sz="2000" dirty="0" smtClean="0"/>
          </a:p>
        </p:txBody>
      </p:sp>
      <p:sp>
        <p:nvSpPr>
          <p:cNvPr id="3" name="Title 2"/>
          <p:cNvSpPr>
            <a:spLocks noGrp="1"/>
          </p:cNvSpPr>
          <p:nvPr>
            <p:ph type="title"/>
          </p:nvPr>
        </p:nvSpPr>
        <p:spPr/>
        <p:txBody>
          <a:bodyPr/>
          <a:lstStyle/>
          <a:p>
            <a:r>
              <a:rPr lang="en-US" dirty="0" smtClean="0"/>
              <a:t>Vertical Scaling vs. Horizontal Scaling</a:t>
            </a:r>
            <a:endParaRPr lang="en-US" dirty="0"/>
          </a:p>
        </p:txBody>
      </p:sp>
      <p:sp>
        <p:nvSpPr>
          <p:cNvPr id="4" name="Content Placeholder 3"/>
          <p:cNvSpPr>
            <a:spLocks noGrp="1"/>
          </p:cNvSpPr>
          <p:nvPr>
            <p:ph sz="quarter" idx="13"/>
          </p:nvPr>
        </p:nvSpPr>
        <p:spPr/>
        <p:txBody>
          <a:bodyPr/>
          <a:lstStyle/>
          <a:p>
            <a:endParaRPr lang="en-US" dirty="0"/>
          </a:p>
        </p:txBody>
      </p:sp>
      <p:pic>
        <p:nvPicPr>
          <p:cNvPr id="6" name="Picture 5"/>
          <p:cNvPicPr>
            <a:picLocks noChangeAspect="1"/>
          </p:cNvPicPr>
          <p:nvPr/>
        </p:nvPicPr>
        <p:blipFill>
          <a:blip r:embed="rId3"/>
          <a:stretch>
            <a:fillRect/>
          </a:stretch>
        </p:blipFill>
        <p:spPr>
          <a:xfrm>
            <a:off x="4357158" y="1174981"/>
            <a:ext cx="1896023" cy="1896023"/>
          </a:xfrm>
          <a:prstGeom prst="rect">
            <a:avLst/>
          </a:prstGeom>
        </p:spPr>
      </p:pic>
      <p:pic>
        <p:nvPicPr>
          <p:cNvPr id="9" name="Picture 8"/>
          <p:cNvPicPr>
            <a:picLocks noChangeAspect="1"/>
          </p:cNvPicPr>
          <p:nvPr/>
        </p:nvPicPr>
        <p:blipFill>
          <a:blip r:embed="rId3"/>
          <a:stretch>
            <a:fillRect/>
          </a:stretch>
        </p:blipFill>
        <p:spPr>
          <a:xfrm>
            <a:off x="4867759" y="3777614"/>
            <a:ext cx="867784" cy="867784"/>
          </a:xfrm>
          <a:prstGeom prst="rect">
            <a:avLst/>
          </a:prstGeom>
        </p:spPr>
      </p:pic>
      <p:cxnSp>
        <p:nvCxnSpPr>
          <p:cNvPr id="11" name="Straight Arrow Connector 10"/>
          <p:cNvCxnSpPr>
            <a:stCxn id="9" idx="0"/>
            <a:endCxn id="6" idx="2"/>
          </p:cNvCxnSpPr>
          <p:nvPr/>
        </p:nvCxnSpPr>
        <p:spPr>
          <a:xfrm flipV="1">
            <a:off x="5301651" y="3071004"/>
            <a:ext cx="3519" cy="70661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460520" y="3239643"/>
            <a:ext cx="1762085" cy="369332"/>
          </a:xfrm>
          <a:prstGeom prst="rect">
            <a:avLst/>
          </a:prstGeom>
          <a:noFill/>
        </p:spPr>
        <p:txBody>
          <a:bodyPr wrap="none" rtlCol="0">
            <a:spAutoFit/>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Vertical Scaling</a:t>
            </a:r>
          </a:p>
        </p:txBody>
      </p:sp>
    </p:spTree>
    <p:extLst>
      <p:ext uri="{BB962C8B-B14F-4D97-AF65-F5344CB8AC3E}">
        <p14:creationId xmlns:p14="http://schemas.microsoft.com/office/powerpoint/2010/main" val="1001396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t>Horizontal scaling /scale-out:</a:t>
            </a:r>
          </a:p>
          <a:p>
            <a:r>
              <a:rPr lang="en-US" sz="2000" dirty="0" smtClean="0"/>
              <a:t>Split problem in parallelizable tasks</a:t>
            </a:r>
          </a:p>
          <a:p>
            <a:r>
              <a:rPr lang="en-US" sz="2000" dirty="0" smtClean="0"/>
              <a:t>Add more nodes to a cluster</a:t>
            </a:r>
          </a:p>
          <a:p>
            <a:r>
              <a:rPr lang="en-US" sz="2000" dirty="0" smtClean="0"/>
              <a:t>Total aggregated disk I/O, RAM, CPU exceeds single node</a:t>
            </a:r>
          </a:p>
          <a:p>
            <a:pPr marL="0" indent="0">
              <a:buNone/>
            </a:pPr>
            <a:r>
              <a:rPr lang="en-US" sz="2000" dirty="0" smtClean="0">
                <a:sym typeface="Wingdings" panose="05000000000000000000" pitchFamily="2" charset="2"/>
              </a:rPr>
              <a:t> </a:t>
            </a:r>
            <a:r>
              <a:rPr lang="en-US" sz="2000" dirty="0">
                <a:sym typeface="Wingdings" panose="05000000000000000000" pitchFamily="2" charset="2"/>
              </a:rPr>
              <a:t>M</a:t>
            </a:r>
            <a:r>
              <a:rPr lang="en-US" sz="2000" dirty="0" smtClean="0">
                <a:sym typeface="Wingdings" panose="05000000000000000000" pitchFamily="2" charset="2"/>
              </a:rPr>
              <a:t>any inexpensive machines</a:t>
            </a:r>
            <a:endParaRPr lang="en-US" sz="2000" dirty="0" smtClean="0"/>
          </a:p>
        </p:txBody>
      </p:sp>
      <p:sp>
        <p:nvSpPr>
          <p:cNvPr id="3" name="Title 2"/>
          <p:cNvSpPr>
            <a:spLocks noGrp="1"/>
          </p:cNvSpPr>
          <p:nvPr>
            <p:ph type="title"/>
          </p:nvPr>
        </p:nvSpPr>
        <p:spPr/>
        <p:txBody>
          <a:bodyPr/>
          <a:lstStyle/>
          <a:p>
            <a:r>
              <a:rPr lang="en-US" dirty="0" smtClean="0"/>
              <a:t>Vertical Scaling vs. Horizontal Scaling</a:t>
            </a:r>
            <a:endParaRPr lang="en-US" dirty="0"/>
          </a:p>
        </p:txBody>
      </p:sp>
      <p:sp>
        <p:nvSpPr>
          <p:cNvPr id="4" name="Content Placeholder 3"/>
          <p:cNvSpPr>
            <a:spLocks noGrp="1"/>
          </p:cNvSpPr>
          <p:nvPr>
            <p:ph sz="quarter" idx="13"/>
          </p:nvPr>
        </p:nvSpPr>
        <p:spPr/>
        <p:txBody>
          <a:bodyPr/>
          <a:lstStyle/>
          <a:p>
            <a:endParaRPr lang="en-US" dirty="0"/>
          </a:p>
        </p:txBody>
      </p:sp>
      <p:pic>
        <p:nvPicPr>
          <p:cNvPr id="5" name="Picture 4"/>
          <p:cNvPicPr>
            <a:picLocks noChangeAspect="1"/>
          </p:cNvPicPr>
          <p:nvPr/>
        </p:nvPicPr>
        <p:blipFill>
          <a:blip r:embed="rId3"/>
          <a:stretch>
            <a:fillRect/>
          </a:stretch>
        </p:blipFill>
        <p:spPr>
          <a:xfrm>
            <a:off x="2346513" y="2909945"/>
            <a:ext cx="867784" cy="867784"/>
          </a:xfrm>
          <a:prstGeom prst="rect">
            <a:avLst/>
          </a:prstGeom>
        </p:spPr>
      </p:pic>
      <p:pic>
        <p:nvPicPr>
          <p:cNvPr id="6" name="Picture 5"/>
          <p:cNvPicPr>
            <a:picLocks noChangeAspect="1"/>
          </p:cNvPicPr>
          <p:nvPr/>
        </p:nvPicPr>
        <p:blipFill>
          <a:blip r:embed="rId3"/>
          <a:stretch>
            <a:fillRect/>
          </a:stretch>
        </p:blipFill>
        <p:spPr>
          <a:xfrm>
            <a:off x="3533223" y="2909945"/>
            <a:ext cx="867784" cy="867784"/>
          </a:xfrm>
          <a:prstGeom prst="rect">
            <a:avLst/>
          </a:prstGeom>
        </p:spPr>
      </p:pic>
      <p:pic>
        <p:nvPicPr>
          <p:cNvPr id="7" name="Picture 6"/>
          <p:cNvPicPr>
            <a:picLocks noChangeAspect="1"/>
          </p:cNvPicPr>
          <p:nvPr/>
        </p:nvPicPr>
        <p:blipFill>
          <a:blip r:embed="rId3"/>
          <a:stretch>
            <a:fillRect/>
          </a:stretch>
        </p:blipFill>
        <p:spPr>
          <a:xfrm>
            <a:off x="1159803" y="2909945"/>
            <a:ext cx="867784" cy="867784"/>
          </a:xfrm>
          <a:prstGeom prst="rect">
            <a:avLst/>
          </a:prstGeom>
        </p:spPr>
      </p:pic>
      <p:pic>
        <p:nvPicPr>
          <p:cNvPr id="8" name="Picture 7"/>
          <p:cNvPicPr>
            <a:picLocks noChangeAspect="1"/>
          </p:cNvPicPr>
          <p:nvPr/>
        </p:nvPicPr>
        <p:blipFill>
          <a:blip r:embed="rId3"/>
          <a:stretch>
            <a:fillRect/>
          </a:stretch>
        </p:blipFill>
        <p:spPr>
          <a:xfrm>
            <a:off x="4719933" y="2909945"/>
            <a:ext cx="867784" cy="867784"/>
          </a:xfrm>
          <a:prstGeom prst="rect">
            <a:avLst/>
          </a:prstGeom>
        </p:spPr>
      </p:pic>
      <p:pic>
        <p:nvPicPr>
          <p:cNvPr id="9" name="Picture 8"/>
          <p:cNvPicPr>
            <a:picLocks noChangeAspect="1"/>
          </p:cNvPicPr>
          <p:nvPr/>
        </p:nvPicPr>
        <p:blipFill>
          <a:blip r:embed="rId3"/>
          <a:stretch>
            <a:fillRect/>
          </a:stretch>
        </p:blipFill>
        <p:spPr>
          <a:xfrm>
            <a:off x="5906643" y="2909945"/>
            <a:ext cx="867784" cy="867784"/>
          </a:xfrm>
          <a:prstGeom prst="rect">
            <a:avLst/>
          </a:prstGeom>
        </p:spPr>
      </p:pic>
      <p:pic>
        <p:nvPicPr>
          <p:cNvPr id="10" name="Picture 9"/>
          <p:cNvPicPr>
            <a:picLocks noChangeAspect="1"/>
          </p:cNvPicPr>
          <p:nvPr/>
        </p:nvPicPr>
        <p:blipFill>
          <a:blip r:embed="rId3"/>
          <a:stretch>
            <a:fillRect/>
          </a:stretch>
        </p:blipFill>
        <p:spPr>
          <a:xfrm>
            <a:off x="7093351" y="2909945"/>
            <a:ext cx="867784" cy="867784"/>
          </a:xfrm>
          <a:prstGeom prst="rect">
            <a:avLst/>
          </a:prstGeom>
        </p:spPr>
      </p:pic>
      <p:pic>
        <p:nvPicPr>
          <p:cNvPr id="13" name="Picture 12"/>
          <p:cNvPicPr>
            <a:picLocks noChangeAspect="1"/>
          </p:cNvPicPr>
          <p:nvPr/>
        </p:nvPicPr>
        <p:blipFill>
          <a:blip r:embed="rId3"/>
          <a:stretch>
            <a:fillRect/>
          </a:stretch>
        </p:blipFill>
        <p:spPr>
          <a:xfrm>
            <a:off x="4095699" y="4275716"/>
            <a:ext cx="867784" cy="867784"/>
          </a:xfrm>
          <a:prstGeom prst="rect">
            <a:avLst/>
          </a:prstGeom>
        </p:spPr>
      </p:pic>
      <p:sp>
        <p:nvSpPr>
          <p:cNvPr id="14" name="Right Brace 13"/>
          <p:cNvSpPr/>
          <p:nvPr/>
        </p:nvSpPr>
        <p:spPr>
          <a:xfrm rot="5400000">
            <a:off x="4403986" y="1140384"/>
            <a:ext cx="273473" cy="5973041"/>
          </a:xfrm>
          <a:prstGeom prst="rightBrac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vert="vert270" rtlCol="0" anchor="b" anchorCtr="0"/>
          <a:lstStyle/>
          <a:p>
            <a:pPr algn="ctr"/>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Horizontal Scaling</a:t>
            </a:r>
            <a:endParaRPr lang="en-US"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1990074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513" y="1089025"/>
            <a:ext cx="8229600" cy="3696297"/>
          </a:xfrm>
        </p:spPr>
        <p:txBody>
          <a:bodyPr>
            <a:normAutofit/>
          </a:bodyPr>
          <a:lstStyle/>
          <a:p>
            <a:pPr marL="0" indent="0">
              <a:buNone/>
            </a:pPr>
            <a:r>
              <a:rPr lang="en-US" sz="2000" dirty="0" smtClean="0"/>
              <a:t>Traditionally, price difference had favored vertical scaling / scale up.</a:t>
            </a:r>
          </a:p>
          <a:p>
            <a:r>
              <a:rPr lang="en-US" sz="2000" dirty="0" smtClean="0"/>
              <a:t>Buying, installing and configuring a “real” new system was expensive.</a:t>
            </a:r>
          </a:p>
          <a:p>
            <a:r>
              <a:rPr lang="en-US" sz="2000" dirty="0" smtClean="0"/>
              <a:t>Just upgrading an existing system was cheaper.</a:t>
            </a:r>
          </a:p>
        </p:txBody>
      </p:sp>
      <p:sp>
        <p:nvSpPr>
          <p:cNvPr id="3" name="Title 2"/>
          <p:cNvSpPr>
            <a:spLocks noGrp="1"/>
          </p:cNvSpPr>
          <p:nvPr>
            <p:ph type="title"/>
          </p:nvPr>
        </p:nvSpPr>
        <p:spPr/>
        <p:txBody>
          <a:bodyPr/>
          <a:lstStyle/>
          <a:p>
            <a:r>
              <a:rPr lang="en-US" dirty="0" smtClean="0"/>
              <a:t>Vertical Scaling vs. Horizontal Scaling</a:t>
            </a:r>
            <a:endParaRPr lang="en-US" dirty="0"/>
          </a:p>
        </p:txBody>
      </p:sp>
      <p:sp>
        <p:nvSpPr>
          <p:cNvPr id="4" name="Content Placeholder 3"/>
          <p:cNvSpPr>
            <a:spLocks noGrp="1"/>
          </p:cNvSpPr>
          <p:nvPr>
            <p:ph sz="quarter" idx="13"/>
          </p:nvPr>
        </p:nvSpPr>
        <p:spPr/>
        <p:txBody>
          <a:bodyPr/>
          <a:lstStyle/>
          <a:p>
            <a:r>
              <a:rPr lang="en-US" dirty="0" smtClean="0"/>
              <a:t>Tradeoffs</a:t>
            </a:r>
            <a:endParaRPr lang="en-US" dirty="0"/>
          </a:p>
        </p:txBody>
      </p:sp>
    </p:spTree>
    <p:extLst>
      <p:ext uri="{BB962C8B-B14F-4D97-AF65-F5344CB8AC3E}">
        <p14:creationId xmlns:p14="http://schemas.microsoft.com/office/powerpoint/2010/main" val="37042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513" y="1089025"/>
            <a:ext cx="8229600" cy="3696297"/>
          </a:xfrm>
        </p:spPr>
        <p:txBody>
          <a:bodyPr>
            <a:normAutofit/>
          </a:bodyPr>
          <a:lstStyle/>
          <a:p>
            <a:pPr marL="0" indent="0">
              <a:buNone/>
            </a:pPr>
            <a:r>
              <a:rPr lang="en-US" sz="2000" dirty="0" smtClean="0"/>
              <a:t>Today favor changes towards horizontal scaling / scale out.</a:t>
            </a:r>
          </a:p>
          <a:p>
            <a:pPr marL="0" indent="0">
              <a:buNone/>
            </a:pPr>
            <a:endParaRPr lang="en-US" sz="2000" dirty="0"/>
          </a:p>
          <a:p>
            <a:pPr marL="0" indent="0">
              <a:buNone/>
            </a:pPr>
            <a:r>
              <a:rPr lang="en-US" sz="2000" dirty="0" smtClean="0"/>
              <a:t>Adding a node is cheap!</a:t>
            </a:r>
          </a:p>
          <a:p>
            <a:endParaRPr lang="en-US" sz="2000" dirty="0" smtClean="0"/>
          </a:p>
        </p:txBody>
      </p:sp>
      <p:sp>
        <p:nvSpPr>
          <p:cNvPr id="3" name="Title 2"/>
          <p:cNvSpPr>
            <a:spLocks noGrp="1"/>
          </p:cNvSpPr>
          <p:nvPr>
            <p:ph type="title"/>
          </p:nvPr>
        </p:nvSpPr>
        <p:spPr/>
        <p:txBody>
          <a:bodyPr/>
          <a:lstStyle/>
          <a:p>
            <a:r>
              <a:rPr lang="en-US" dirty="0" smtClean="0"/>
              <a:t>Vertical Scaling vs. Horizontal Scaling</a:t>
            </a:r>
            <a:endParaRPr lang="en-US" dirty="0"/>
          </a:p>
        </p:txBody>
      </p:sp>
      <p:sp>
        <p:nvSpPr>
          <p:cNvPr id="4" name="Content Placeholder 3"/>
          <p:cNvSpPr>
            <a:spLocks noGrp="1"/>
          </p:cNvSpPr>
          <p:nvPr>
            <p:ph sz="quarter" idx="13"/>
          </p:nvPr>
        </p:nvSpPr>
        <p:spPr/>
        <p:txBody>
          <a:bodyPr/>
          <a:lstStyle/>
          <a:p>
            <a:r>
              <a:rPr lang="en-US" dirty="0" smtClean="0"/>
              <a:t>Tradeoffs</a:t>
            </a:r>
            <a:endParaRPr lang="en-US" dirty="0"/>
          </a:p>
        </p:txBody>
      </p:sp>
      <p:graphicFrame>
        <p:nvGraphicFramePr>
          <p:cNvPr id="6" name="Diagram 5"/>
          <p:cNvGraphicFramePr/>
          <p:nvPr>
            <p:extLst>
              <p:ext uri="{D42A27DB-BD31-4B8C-83A1-F6EECF244321}">
                <p14:modId xmlns:p14="http://schemas.microsoft.com/office/powerpoint/2010/main" val="4259029235"/>
              </p:ext>
            </p:extLst>
          </p:nvPr>
        </p:nvGraphicFramePr>
        <p:xfrm>
          <a:off x="2972463" y="1406413"/>
          <a:ext cx="4998344" cy="3543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8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513" y="1089025"/>
            <a:ext cx="8229600" cy="3696297"/>
          </a:xfrm>
        </p:spPr>
        <p:txBody>
          <a:bodyPr>
            <a:normAutofit/>
          </a:bodyPr>
          <a:lstStyle/>
          <a:p>
            <a:pPr marL="0" indent="0">
              <a:buNone/>
            </a:pPr>
            <a:r>
              <a:rPr lang="en-US" sz="2000" dirty="0" smtClean="0"/>
              <a:t>However, with larger </a:t>
            </a:r>
            <a:r>
              <a:rPr lang="en-US" sz="2000" dirty="0"/>
              <a:t>numbers of </a:t>
            </a:r>
            <a:r>
              <a:rPr lang="en-US" sz="2000" dirty="0" smtClean="0"/>
              <a:t>computers</a:t>
            </a:r>
          </a:p>
          <a:p>
            <a:pPr>
              <a:buFont typeface="Wingdings" panose="05000000000000000000" pitchFamily="2" charset="2"/>
              <a:buChar char="à"/>
            </a:pPr>
            <a:r>
              <a:rPr lang="en-US" sz="2000" dirty="0" smtClean="0"/>
              <a:t>increased </a:t>
            </a:r>
            <a:r>
              <a:rPr lang="en-US" sz="2000" dirty="0"/>
              <a:t>management </a:t>
            </a:r>
            <a:r>
              <a:rPr lang="en-US" sz="2000" dirty="0" smtClean="0"/>
              <a:t>complexity</a:t>
            </a:r>
          </a:p>
          <a:p>
            <a:pPr>
              <a:buFont typeface="Wingdings" panose="05000000000000000000" pitchFamily="2" charset="2"/>
              <a:buChar char="à"/>
            </a:pPr>
            <a:r>
              <a:rPr lang="en-US" sz="2000" dirty="0" smtClean="0"/>
              <a:t>more </a:t>
            </a:r>
            <a:r>
              <a:rPr lang="en-US" sz="2000" dirty="0"/>
              <a:t>complex programming </a:t>
            </a:r>
            <a:r>
              <a:rPr lang="en-US" sz="2000" dirty="0" smtClean="0"/>
              <a:t>model</a:t>
            </a:r>
          </a:p>
          <a:p>
            <a:pPr>
              <a:buFont typeface="Wingdings" panose="05000000000000000000" pitchFamily="2" charset="2"/>
              <a:buChar char="à"/>
            </a:pPr>
            <a:r>
              <a:rPr lang="en-US" sz="2000" dirty="0" smtClean="0"/>
              <a:t>issues like throughput </a:t>
            </a:r>
            <a:r>
              <a:rPr lang="en-US" sz="2000" dirty="0"/>
              <a:t>and </a:t>
            </a:r>
            <a:r>
              <a:rPr lang="en-US" sz="2000" dirty="0" smtClean="0"/>
              <a:t>latency</a:t>
            </a:r>
            <a:br>
              <a:rPr lang="en-US" sz="2000" dirty="0" smtClean="0"/>
            </a:br>
            <a:r>
              <a:rPr lang="en-US" sz="2000" dirty="0" smtClean="0"/>
              <a:t>between nodes</a:t>
            </a:r>
          </a:p>
          <a:p>
            <a:pPr marL="0" indent="0">
              <a:buNone/>
            </a:pPr>
            <a:r>
              <a:rPr lang="en-US" sz="2000" dirty="0" smtClean="0"/>
              <a:t>And not all problems parallelize well.</a:t>
            </a:r>
            <a:endParaRPr lang="en-US" sz="2000" dirty="0"/>
          </a:p>
        </p:txBody>
      </p:sp>
      <p:sp>
        <p:nvSpPr>
          <p:cNvPr id="3" name="Title 2"/>
          <p:cNvSpPr>
            <a:spLocks noGrp="1"/>
          </p:cNvSpPr>
          <p:nvPr>
            <p:ph type="title"/>
          </p:nvPr>
        </p:nvSpPr>
        <p:spPr/>
        <p:txBody>
          <a:bodyPr/>
          <a:lstStyle/>
          <a:p>
            <a:r>
              <a:rPr lang="en-US" dirty="0" smtClean="0"/>
              <a:t>Vertical Scaling vs. Horizontal Scaling</a:t>
            </a:r>
            <a:endParaRPr lang="en-US" dirty="0"/>
          </a:p>
        </p:txBody>
      </p:sp>
      <p:sp>
        <p:nvSpPr>
          <p:cNvPr id="4" name="Content Placeholder 3"/>
          <p:cNvSpPr>
            <a:spLocks noGrp="1"/>
          </p:cNvSpPr>
          <p:nvPr>
            <p:ph sz="quarter" idx="13"/>
          </p:nvPr>
        </p:nvSpPr>
        <p:spPr/>
        <p:txBody>
          <a:bodyPr/>
          <a:lstStyle/>
          <a:p>
            <a:r>
              <a:rPr lang="en-US" dirty="0" smtClean="0"/>
              <a:t>Tradeoffs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650" y="1501254"/>
            <a:ext cx="3792119" cy="2844089"/>
          </a:xfrm>
          <a:prstGeom prst="rect">
            <a:avLst/>
          </a:prstGeom>
        </p:spPr>
      </p:pic>
      <p:sp>
        <p:nvSpPr>
          <p:cNvPr id="7" name="TextBox 6"/>
          <p:cNvSpPr txBox="1"/>
          <p:nvPr/>
        </p:nvSpPr>
        <p:spPr>
          <a:xfrm>
            <a:off x="5199786" y="4057501"/>
            <a:ext cx="974947" cy="338554"/>
          </a:xfrm>
          <a:prstGeom prst="rect">
            <a:avLst/>
          </a:prstGeom>
          <a:noFill/>
        </p:spPr>
        <p:txBody>
          <a:bodyPr wrap="none" rtlCol="0">
            <a:spAutoFit/>
          </a:bodyPr>
          <a:lstStyle/>
          <a:p>
            <a:r>
              <a:rPr lang="en-US" sz="800" dirty="0" smtClean="0">
                <a:latin typeface="+mn-lt"/>
                <a:ea typeface="Arial Unicode MS" panose="020B0604020202020204" pitchFamily="34" charset="-128"/>
                <a:cs typeface="Arial Unicode MS" panose="020B0604020202020204" pitchFamily="34" charset="-128"/>
                <a:hlinkClick r:id="rId3"/>
              </a:rPr>
              <a:t>source: </a:t>
            </a:r>
            <a:r>
              <a:rPr lang="en-US" sz="800" dirty="0" err="1" smtClean="0">
                <a:latin typeface="+mn-lt"/>
                <a:ea typeface="Arial Unicode MS" panose="020B0604020202020204" pitchFamily="34" charset="-128"/>
                <a:cs typeface="Arial Unicode MS" panose="020B0604020202020204" pitchFamily="34" charset="-128"/>
                <a:hlinkClick r:id="rId3"/>
              </a:rPr>
              <a:t>wikipedia</a:t>
            </a:r>
            <a:endParaRPr lang="en-US" sz="800" dirty="0" smtClean="0">
              <a:latin typeface="+mn-lt"/>
              <a:ea typeface="Arial Unicode MS" panose="020B0604020202020204" pitchFamily="34" charset="-128"/>
              <a:cs typeface="Arial Unicode MS" panose="020B0604020202020204" pitchFamily="34" charset="-128"/>
            </a:endParaRPr>
          </a:p>
          <a:p>
            <a:r>
              <a:rPr lang="en-US" sz="800" dirty="0" smtClean="0">
                <a:latin typeface="+mn-lt"/>
                <a:ea typeface="Arial Unicode MS" panose="020B0604020202020204" pitchFamily="34" charset="-128"/>
                <a:cs typeface="Arial Unicode MS" panose="020B0604020202020204" pitchFamily="34" charset="-128"/>
                <a:hlinkClick r:id="rId4"/>
              </a:rPr>
              <a:t>CC BY-SA 3.0</a:t>
            </a:r>
            <a:endParaRPr lang="en-US" sz="800" dirty="0" smtClean="0">
              <a:latin typeface="+mn-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4247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Translation to MapReduce</a:t>
            </a:r>
          </a:p>
          <a:p>
            <a:r>
              <a:rPr lang="en-US" sz="2000" dirty="0"/>
              <a:t>A more complete example</a:t>
            </a:r>
          </a:p>
          <a:p>
            <a:r>
              <a:rPr lang="en-US" sz="2000" dirty="0"/>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642672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smtClean="0"/>
              <a:t>If you self-study this </a:t>
            </a:r>
            <a:r>
              <a:rPr lang="en-US" sz="2000" dirty="0" err="1" smtClean="0"/>
              <a:t>slideset</a:t>
            </a:r>
            <a:r>
              <a:rPr lang="en-US" sz="2000" dirty="0"/>
              <a:t>:</a:t>
            </a:r>
            <a:endParaRPr lang="en-US" sz="2000" dirty="0" smtClean="0"/>
          </a:p>
          <a:p>
            <a:r>
              <a:rPr lang="en-US" sz="2000" dirty="0" smtClean="0"/>
              <a:t>use presentation mode to see the step-by-step animations</a:t>
            </a:r>
            <a:endParaRPr lang="en-US" sz="2000" dirty="0"/>
          </a:p>
          <a:p>
            <a:r>
              <a:rPr lang="en-US" sz="2000" dirty="0" smtClean="0"/>
              <a:t>see the note pages for further explanations</a:t>
            </a:r>
          </a:p>
        </p:txBody>
      </p:sp>
      <p:sp>
        <p:nvSpPr>
          <p:cNvPr id="3" name="Title 2"/>
          <p:cNvSpPr>
            <a:spLocks noGrp="1"/>
          </p:cNvSpPr>
          <p:nvPr>
            <p:ph type="title"/>
          </p:nvPr>
        </p:nvSpPr>
        <p:spPr/>
        <p:txBody>
          <a:bodyPr/>
          <a:lstStyle/>
          <a:p>
            <a:r>
              <a:rPr lang="en-US" dirty="0" smtClean="0"/>
              <a:t>Self-study</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789748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010440"/>
            <a:ext cx="8229600" cy="3306763"/>
          </a:xfrm>
        </p:spPr>
        <p:txBody>
          <a:bodyPr>
            <a:normAutofit/>
          </a:bodyPr>
          <a:lstStyle/>
          <a:p>
            <a:pPr marL="0" indent="0">
              <a:buNone/>
            </a:pPr>
            <a:r>
              <a:rPr lang="en-US" sz="1800" dirty="0"/>
              <a:t>How to parallelize the task?</a:t>
            </a:r>
          </a:p>
          <a:p>
            <a:r>
              <a:rPr lang="en-US" sz="1800" dirty="0"/>
              <a:t>Start from CSV </a:t>
            </a:r>
            <a:r>
              <a:rPr lang="en-US" sz="1800" dirty="0" smtClean="0"/>
              <a:t>file</a:t>
            </a:r>
            <a:endParaRPr lang="en-US" sz="1800" dirty="0"/>
          </a:p>
          <a:p>
            <a:r>
              <a:rPr lang="en-US" sz="1800" dirty="0"/>
              <a:t>1</a:t>
            </a:r>
            <a:r>
              <a:rPr lang="en-US" sz="1800" baseline="30000" dirty="0"/>
              <a:t>st</a:t>
            </a:r>
            <a:r>
              <a:rPr lang="en-US" sz="1800" dirty="0"/>
              <a:t> task: per row, extract </a:t>
            </a:r>
            <a:r>
              <a:rPr lang="en-US" sz="1800" i="1" dirty="0"/>
              <a:t>start</a:t>
            </a:r>
            <a:r>
              <a:rPr lang="en-US" sz="1800" dirty="0"/>
              <a:t> and </a:t>
            </a:r>
            <a:r>
              <a:rPr lang="en-US" sz="1800" i="1" dirty="0" smtClean="0"/>
              <a:t>end</a:t>
            </a:r>
            <a:r>
              <a:rPr lang="en-US" sz="1800" dirty="0" smtClean="0"/>
              <a:t> and return difference </a:t>
            </a:r>
            <a:r>
              <a:rPr lang="en-US" sz="1800" i="1" dirty="0" smtClean="0"/>
              <a:t>diff</a:t>
            </a:r>
          </a:p>
          <a:p>
            <a:r>
              <a:rPr lang="en-US" sz="1800" dirty="0" smtClean="0"/>
              <a:t>2</a:t>
            </a:r>
            <a:r>
              <a:rPr lang="en-US" sz="1800" baseline="30000" dirty="0" smtClean="0"/>
              <a:t>nd</a:t>
            </a:r>
            <a:r>
              <a:rPr lang="en-US" sz="1800" dirty="0" smtClean="0"/>
              <a:t> task: sum up differences and count them</a:t>
            </a:r>
          </a:p>
          <a:p>
            <a:r>
              <a:rPr lang="en-US" sz="1800" dirty="0" smtClean="0"/>
              <a:t>3</a:t>
            </a:r>
            <a:r>
              <a:rPr lang="en-US" sz="1800" baseline="30000" dirty="0" smtClean="0"/>
              <a:t>rd</a:t>
            </a:r>
            <a:r>
              <a:rPr lang="en-US" sz="1800" dirty="0" smtClean="0"/>
              <a:t> task: final result := </a:t>
            </a:r>
            <a:r>
              <a:rPr lang="en-US" sz="1800" i="1" dirty="0" smtClean="0"/>
              <a:t>sum/count</a:t>
            </a:r>
            <a:endParaRPr lang="en-US" sz="1800" i="1" dirty="0"/>
          </a:p>
        </p:txBody>
      </p:sp>
      <p:sp>
        <p:nvSpPr>
          <p:cNvPr id="35" name="TextBox 34"/>
          <p:cNvSpPr txBox="1"/>
          <p:nvPr/>
        </p:nvSpPr>
        <p:spPr>
          <a:xfrm>
            <a:off x="4343806" y="2702859"/>
            <a:ext cx="809837" cy="1615827"/>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Start, End</a:t>
            </a:r>
          </a:p>
          <a:p>
            <a:pPr algn="ctr"/>
            <a:r>
              <a:rPr lang="en-US" sz="1100" dirty="0" smtClean="0">
                <a:latin typeface="+mn-lt"/>
                <a:ea typeface="Arial Unicode MS" panose="020B0604020202020204" pitchFamily="34" charset="-128"/>
                <a:cs typeface="Arial Unicode MS" panose="020B0604020202020204" pitchFamily="34" charset="-128"/>
              </a:rPr>
              <a:t>71, 81</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30, 32</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92, 95</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52, 60</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11, 15</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89, 97</a:t>
            </a:r>
          </a:p>
          <a:p>
            <a:pPr algn="ctr"/>
            <a:r>
              <a:rPr lang="en-US" sz="1100" dirty="0" smtClean="0">
                <a:latin typeface="+mn-lt"/>
                <a:ea typeface="Arial Unicode MS" panose="020B0604020202020204" pitchFamily="34" charset="-128"/>
                <a:cs typeface="Arial Unicode MS" panose="020B0604020202020204" pitchFamily="34" charset="-128"/>
              </a:rPr>
              <a:t>30, 36</a:t>
            </a: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3" name="Title 2"/>
          <p:cNvSpPr>
            <a:spLocks noGrp="1"/>
          </p:cNvSpPr>
          <p:nvPr>
            <p:ph type="title"/>
          </p:nvPr>
        </p:nvSpPr>
        <p:spPr/>
        <p:txBody>
          <a:bodyPr/>
          <a:lstStyle/>
          <a:p>
            <a:r>
              <a:rPr lang="en-US" dirty="0" smtClean="0"/>
              <a:t>Translation to Parallel Cluster-based </a:t>
            </a:r>
            <a:r>
              <a:rPr lang="en-US" dirty="0"/>
              <a:t>C</a:t>
            </a:r>
            <a:r>
              <a:rPr lang="en-US" dirty="0" smtClean="0"/>
              <a:t>omputing</a:t>
            </a:r>
            <a:endParaRPr lang="en-US" dirty="0"/>
          </a:p>
        </p:txBody>
      </p:sp>
      <p:sp>
        <p:nvSpPr>
          <p:cNvPr id="9" name="Text Placeholder 8"/>
          <p:cNvSpPr>
            <a:spLocks noGrp="1"/>
          </p:cNvSpPr>
          <p:nvPr>
            <p:ph sz="quarter" idx="13"/>
          </p:nvPr>
        </p:nvSpPr>
        <p:spPr/>
        <p:txBody>
          <a:bodyPr/>
          <a:lstStyle/>
          <a:p>
            <a:endParaRPr lang="en-US" sz="1800" dirty="0"/>
          </a:p>
        </p:txBody>
      </p:sp>
      <p:sp>
        <p:nvSpPr>
          <p:cNvPr id="8" name="TextBox 7"/>
          <p:cNvSpPr txBox="1"/>
          <p:nvPr/>
        </p:nvSpPr>
        <p:spPr>
          <a:xfrm>
            <a:off x="417513" y="2701377"/>
            <a:ext cx="3498073" cy="1615827"/>
          </a:xfrm>
          <a:prstGeom prst="rect">
            <a:avLst/>
          </a:prstGeom>
          <a:solidFill>
            <a:srgbClr val="FFFF66"/>
          </a:solidFill>
        </p:spPr>
        <p:txBody>
          <a:bodyPr wrap="none" rtlCol="0">
            <a:spAutoFit/>
          </a:bodyPr>
          <a:lstStyle/>
          <a:p>
            <a:r>
              <a:rPr lang="en-US" sz="1100" dirty="0" err="1">
                <a:latin typeface="Lucida Console" panose="020B0609040504020204" pitchFamily="49" charset="0"/>
                <a:ea typeface="Arial Unicode MS" panose="020B0604020202020204" pitchFamily="34" charset="-128"/>
                <a:cs typeface="Arial Unicode MS" panose="020B0604020202020204" pitchFamily="34" charset="-128"/>
              </a:rPr>
              <a:t>ID;MyKey;MoreColum;Start;End;OtherStuff</a:t>
            </a:r>
            <a:endParaRPr lang="en-US" sz="1100" dirty="0">
              <a:latin typeface="Lucida Console" panose="020B0609040504020204" pitchFamily="49" charset="0"/>
              <a:ea typeface="Arial Unicode MS" panose="020B0604020202020204" pitchFamily="34" charset="-128"/>
              <a:cs typeface="Arial Unicode MS" panose="020B0604020202020204" pitchFamily="34" charset="-128"/>
            </a:endParaRP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1;foo;invidunt;71;81;dolores</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2;bar;ut;30;32;et</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3;baz;labore;92;95;ea</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4;and;et;52;60;rebum.</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5;so;dolore;11;15;Stet</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6;on;magna;89;97;clita</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7;foo;aliquyam;30;36;kasd</a:t>
            </a:r>
          </a:p>
          <a:p>
            <a:r>
              <a:rPr lang="en-US" sz="1100" dirty="0" smtClean="0">
                <a:latin typeface="Lucida Console" panose="020B0609040504020204" pitchFamily="49" charset="0"/>
                <a:ea typeface="Arial Unicode MS" panose="020B0604020202020204" pitchFamily="34" charset="-128"/>
                <a:cs typeface="Arial Unicode MS" panose="020B0604020202020204" pitchFamily="34" charset="-128"/>
              </a:rPr>
              <a:t>…</a:t>
            </a:r>
            <a:endParaRPr lang="en-US" sz="1100" dirty="0">
              <a:latin typeface="Lucida Console" panose="020B0609040504020204" pitchFamily="49" charset="0"/>
              <a:ea typeface="Arial Unicode MS" panose="020B0604020202020204" pitchFamily="34" charset="-128"/>
              <a:cs typeface="Arial Unicode MS" panose="020B0604020202020204" pitchFamily="34" charset="-128"/>
            </a:endParaRPr>
          </a:p>
        </p:txBody>
      </p:sp>
      <p:sp>
        <p:nvSpPr>
          <p:cNvPr id="18" name="TextBox 17"/>
          <p:cNvSpPr txBox="1"/>
          <p:nvPr/>
        </p:nvSpPr>
        <p:spPr>
          <a:xfrm>
            <a:off x="5487050" y="2701376"/>
            <a:ext cx="372217" cy="1615827"/>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diff</a:t>
            </a:r>
          </a:p>
          <a:p>
            <a:pPr algn="ctr"/>
            <a:r>
              <a:rPr lang="en-US" sz="1100" dirty="0" smtClean="0">
                <a:latin typeface="+mn-lt"/>
                <a:ea typeface="Arial Unicode MS" panose="020B0604020202020204" pitchFamily="34" charset="-128"/>
                <a:cs typeface="Arial Unicode MS" panose="020B0604020202020204" pitchFamily="34" charset="-128"/>
              </a:rPr>
              <a:t>10</a:t>
            </a:r>
          </a:p>
          <a:p>
            <a:pPr algn="ctr"/>
            <a:r>
              <a:rPr lang="en-US" sz="1100" dirty="0" smtClean="0">
                <a:latin typeface="+mn-lt"/>
                <a:ea typeface="Arial Unicode MS" panose="020B0604020202020204" pitchFamily="34" charset="-128"/>
                <a:cs typeface="Arial Unicode MS" panose="020B0604020202020204" pitchFamily="34" charset="-128"/>
              </a:rPr>
              <a:t>2</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3</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8</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4</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8</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6</a:t>
            </a: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cxnSp>
        <p:nvCxnSpPr>
          <p:cNvPr id="20" name="Straight Arrow Connector 19"/>
          <p:cNvCxnSpPr/>
          <p:nvPr/>
        </p:nvCxnSpPr>
        <p:spPr>
          <a:xfrm>
            <a:off x="3861949" y="2988365"/>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861949" y="3154017"/>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861949" y="3332922"/>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861949" y="3511826"/>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861949" y="3664226"/>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861949" y="3836504"/>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861949" y="4008783"/>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6537929" y="2986855"/>
            <a:ext cx="6626" cy="1212574"/>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281995" y="4435490"/>
            <a:ext cx="529312" cy="430887"/>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count</a:t>
            </a:r>
          </a:p>
          <a:p>
            <a:pPr algn="ctr"/>
            <a:r>
              <a:rPr lang="en-US" sz="1100" dirty="0" smtClean="0">
                <a:latin typeface="+mn-lt"/>
                <a:ea typeface="Arial Unicode MS" panose="020B0604020202020204" pitchFamily="34" charset="-128"/>
                <a:cs typeface="Arial Unicode MS" panose="020B0604020202020204" pitchFamily="34" charset="-128"/>
              </a:rPr>
              <a:t>7</a:t>
            </a:r>
            <a:endParaRPr lang="en-US" sz="1100" dirty="0">
              <a:latin typeface="+mn-lt"/>
              <a:ea typeface="Arial Unicode MS" panose="020B0604020202020204" pitchFamily="34" charset="-128"/>
              <a:cs typeface="Arial Unicode MS" panose="020B0604020202020204" pitchFamily="34" charset="-128"/>
            </a:endParaRPr>
          </a:p>
        </p:txBody>
      </p:sp>
      <p:sp>
        <p:nvSpPr>
          <p:cNvPr id="31" name="TextBox 30"/>
          <p:cNvSpPr txBox="1"/>
          <p:nvPr/>
        </p:nvSpPr>
        <p:spPr>
          <a:xfrm>
            <a:off x="5776159" y="4435489"/>
            <a:ext cx="450764" cy="430887"/>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sum</a:t>
            </a:r>
          </a:p>
          <a:p>
            <a:pPr algn="ctr"/>
            <a:r>
              <a:rPr lang="en-US" sz="1100" dirty="0" smtClean="0">
                <a:latin typeface="+mn-lt"/>
                <a:ea typeface="Arial Unicode MS" panose="020B0604020202020204" pitchFamily="34" charset="-128"/>
                <a:cs typeface="Arial Unicode MS" panose="020B0604020202020204" pitchFamily="34" charset="-128"/>
              </a:rPr>
              <a:t>41</a:t>
            </a:r>
            <a:endParaRPr lang="en-US" sz="1100" dirty="0">
              <a:latin typeface="+mn-lt"/>
              <a:ea typeface="Arial Unicode MS" panose="020B0604020202020204" pitchFamily="34" charset="-128"/>
              <a:cs typeface="Arial Unicode MS" panose="020B0604020202020204" pitchFamily="34" charset="-128"/>
            </a:endParaRPr>
          </a:p>
        </p:txBody>
      </p:sp>
      <p:cxnSp>
        <p:nvCxnSpPr>
          <p:cNvPr id="32" name="Straight Arrow Connector 31"/>
          <p:cNvCxnSpPr/>
          <p:nvPr/>
        </p:nvCxnSpPr>
        <p:spPr>
          <a:xfrm flipH="1">
            <a:off x="6000772" y="2986854"/>
            <a:ext cx="6626" cy="1212574"/>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356919" y="4451380"/>
            <a:ext cx="599844" cy="430887"/>
          </a:xfrm>
          <a:prstGeom prst="rect">
            <a:avLst/>
          </a:prstGeom>
          <a:solidFill>
            <a:srgbClr val="FFFF66"/>
          </a:solidFill>
        </p:spPr>
        <p:txBody>
          <a:bodyPr wrap="none" rtlCol="0">
            <a:spAutoFit/>
          </a:bodyPr>
          <a:lstStyle/>
          <a:p>
            <a:pPr algn="ctr"/>
            <a:r>
              <a:rPr lang="en-US" sz="1100" dirty="0" err="1" smtClean="0">
                <a:latin typeface="+mn-lt"/>
                <a:ea typeface="Arial Unicode MS" panose="020B0604020202020204" pitchFamily="34" charset="-128"/>
                <a:cs typeface="Arial Unicode MS" panose="020B0604020202020204" pitchFamily="34" charset="-128"/>
              </a:rPr>
              <a:t>avgdiff</a:t>
            </a:r>
            <a:endParaRPr lang="en-US" sz="1100" dirty="0" smtClean="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5.8</a:t>
            </a:r>
            <a:endParaRPr lang="en-US" sz="1100" dirty="0">
              <a:latin typeface="+mn-lt"/>
              <a:ea typeface="Arial Unicode MS" panose="020B0604020202020204" pitchFamily="34" charset="-128"/>
              <a:cs typeface="Arial Unicode MS" panose="020B0604020202020204" pitchFamily="34" charset="-128"/>
            </a:endParaRPr>
          </a:p>
        </p:txBody>
      </p:sp>
      <p:cxnSp>
        <p:nvCxnSpPr>
          <p:cNvPr id="34" name="Straight Arrow Connector 33"/>
          <p:cNvCxnSpPr/>
          <p:nvPr/>
        </p:nvCxnSpPr>
        <p:spPr>
          <a:xfrm>
            <a:off x="6918954" y="4650933"/>
            <a:ext cx="386582"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937334" y="2695233"/>
            <a:ext cx="453970" cy="369332"/>
          </a:xfrm>
          <a:prstGeom prst="rect">
            <a:avLst/>
          </a:prstGeom>
          <a:noFill/>
        </p:spPr>
        <p:txBody>
          <a:bodyPr wrap="none" rtlCol="0">
            <a:spAutoFit/>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1</a:t>
            </a:r>
            <a:r>
              <a:rPr lang="en-US"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st</a:t>
            </a:r>
            <a:endPar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7" name="TextBox 26"/>
          <p:cNvSpPr txBox="1"/>
          <p:nvPr/>
        </p:nvSpPr>
        <p:spPr>
          <a:xfrm>
            <a:off x="6008004" y="3294894"/>
            <a:ext cx="497252" cy="369332"/>
          </a:xfrm>
          <a:prstGeom prst="rect">
            <a:avLst/>
          </a:prstGeom>
          <a:noFill/>
        </p:spPr>
        <p:txBody>
          <a:bodyPr wrap="none" rtlCol="0">
            <a:spAutoFit/>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2</a:t>
            </a:r>
            <a:r>
              <a:rPr lang="en-US"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nd</a:t>
            </a:r>
            <a:endPar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0" name="TextBox 29"/>
          <p:cNvSpPr txBox="1"/>
          <p:nvPr/>
        </p:nvSpPr>
        <p:spPr>
          <a:xfrm>
            <a:off x="6867307" y="4317203"/>
            <a:ext cx="468398" cy="369332"/>
          </a:xfrm>
          <a:prstGeom prst="rect">
            <a:avLst/>
          </a:prstGeom>
          <a:noFill/>
        </p:spPr>
        <p:txBody>
          <a:bodyPr wrap="none" rtlCol="0">
            <a:spAutoFit/>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3</a:t>
            </a:r>
            <a:r>
              <a:rPr lang="en-US"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rd</a:t>
            </a:r>
            <a:endPar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7" name="Line Callout 1 6"/>
          <p:cNvSpPr/>
          <p:nvPr/>
        </p:nvSpPr>
        <p:spPr>
          <a:xfrm>
            <a:off x="5932049" y="2157352"/>
            <a:ext cx="2063782" cy="395585"/>
          </a:xfrm>
          <a:prstGeom prst="borderCallout1">
            <a:avLst>
              <a:gd name="adj1" fmla="val 153301"/>
              <a:gd name="adj2" fmla="val -43382"/>
              <a:gd name="adj3" fmla="val 64200"/>
              <a:gd name="adj4" fmla="val -1631"/>
            </a:avLst>
          </a:prstGeom>
          <a:solidFill>
            <a:schemeClr val="accent3"/>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smtClean="0">
                <a:solidFill>
                  <a:schemeClr val="tx1"/>
                </a:solidFill>
                <a:latin typeface="Nokia Pure Text Light" panose="020B0304040602060303" pitchFamily="34" charset="0"/>
                <a:ea typeface="Nokia Pure Text Light" panose="020B0304040602060303" pitchFamily="34" charset="0"/>
                <a:cs typeface="Nokia Pure Text Light" panose="020B0304040602060303" pitchFamily="34" charset="0"/>
              </a:rPr>
              <a:t>Parallelizable</a:t>
            </a:r>
          </a:p>
        </p:txBody>
      </p:sp>
      <p:cxnSp>
        <p:nvCxnSpPr>
          <p:cNvPr id="36" name="Straight Arrow Connector 35"/>
          <p:cNvCxnSpPr/>
          <p:nvPr/>
        </p:nvCxnSpPr>
        <p:spPr>
          <a:xfrm>
            <a:off x="5118823" y="2990362"/>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5118823" y="3154017"/>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118823" y="3338273"/>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5118823" y="3505893"/>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18823" y="3657705"/>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5118823" y="3841615"/>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118823" y="4007272"/>
            <a:ext cx="395859" cy="151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51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5" grpId="0" animBg="1"/>
      <p:bldP spid="8" grpId="0" animBg="1"/>
      <p:bldP spid="18" grpId="0" animBg="1"/>
      <p:bldP spid="29" grpId="0" animBg="1"/>
      <p:bldP spid="31" grpId="0" animBg="1"/>
      <p:bldP spid="33" grpId="0" animBg="1"/>
      <p:bldP spid="6" grpId="0"/>
      <p:bldP spid="27" grpId="0"/>
      <p:bldP spid="30"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Nokia Pure Headline Light" panose="020B0304040602060303" pitchFamily="34" charset="0"/>
              </a:rPr>
              <a:t>Translation to Parallel Cluster-based </a:t>
            </a:r>
            <a:r>
              <a:rPr lang="en-US" dirty="0">
                <a:latin typeface="Nokia Pure Headline Light" panose="020B0304040602060303" pitchFamily="34" charset="0"/>
              </a:rPr>
              <a:t>C</a:t>
            </a:r>
            <a:r>
              <a:rPr lang="en-US" dirty="0" smtClean="0">
                <a:latin typeface="Nokia Pure Headline Light" panose="020B0304040602060303" pitchFamily="34" charset="0"/>
              </a:rPr>
              <a:t>omputing</a:t>
            </a:r>
            <a:endParaRPr lang="en-US" dirty="0">
              <a:latin typeface="Nokia Pure Headline Light" panose="020B0304040602060303" pitchFamily="34" charset="0"/>
            </a:endParaRPr>
          </a:p>
        </p:txBody>
      </p:sp>
      <p:sp>
        <p:nvSpPr>
          <p:cNvPr id="2" name="Content Placeholder 1"/>
          <p:cNvSpPr>
            <a:spLocks noGrp="1"/>
          </p:cNvSpPr>
          <p:nvPr>
            <p:ph sz="quarter" idx="13"/>
          </p:nvPr>
        </p:nvSpPr>
        <p:spPr/>
        <p:txBody>
          <a:bodyPr>
            <a:normAutofit/>
          </a:bodyPr>
          <a:lstStyle/>
          <a:p>
            <a:pPr marL="0" indent="0">
              <a:buNone/>
            </a:pPr>
            <a:r>
              <a:rPr lang="en-US" dirty="0" smtClean="0">
                <a:latin typeface="Nokia Pure Headline Light" panose="020B0304040602060303" pitchFamily="34" charset="0"/>
              </a:rPr>
              <a:t>Parallelization of 1</a:t>
            </a:r>
            <a:r>
              <a:rPr lang="en-US" baseline="30000" dirty="0" smtClean="0">
                <a:latin typeface="Nokia Pure Headline Light" panose="020B0304040602060303" pitchFamily="34" charset="0"/>
              </a:rPr>
              <a:t>st</a:t>
            </a:r>
            <a:r>
              <a:rPr lang="en-US" dirty="0" smtClean="0">
                <a:latin typeface="Nokia Pure Headline Light" panose="020B0304040602060303" pitchFamily="34" charset="0"/>
              </a:rPr>
              <a:t> task</a:t>
            </a:r>
            <a:endParaRPr lang="en-US" dirty="0">
              <a:latin typeface="Nokia Pure Headline Light" panose="020B0304040602060303" pitchFamily="34" charset="0"/>
            </a:endParaRPr>
          </a:p>
        </p:txBody>
      </p:sp>
      <p:sp>
        <p:nvSpPr>
          <p:cNvPr id="9" name="Text Placeholder 8"/>
          <p:cNvSpPr>
            <a:spLocks noGrp="1"/>
          </p:cNvSpPr>
          <p:nvPr>
            <p:ph type="body" sz="quarter" idx="16"/>
          </p:nvPr>
        </p:nvSpPr>
        <p:spPr/>
        <p:txBody>
          <a:bodyPr/>
          <a:lstStyle/>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Start </a:t>
            </a:r>
            <a:r>
              <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rPr>
              <a:t>from CSV </a:t>
            </a:r>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file</a:t>
            </a:r>
            <a:endPar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Text Placeholder 9"/>
          <p:cNvSpPr>
            <a:spLocks noGrp="1"/>
          </p:cNvSpPr>
          <p:nvPr>
            <p:ph type="body" sz="quarter" idx="17"/>
          </p:nvPr>
        </p:nvSpPr>
        <p:spPr>
          <a:xfrm>
            <a:off x="3581469" y="1071472"/>
            <a:ext cx="4032250" cy="2544762"/>
          </a:xfrm>
        </p:spPr>
        <p:txBody>
          <a:bodyPr/>
          <a:lstStyle/>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Split input file(s) into partitions</a:t>
            </a:r>
          </a:p>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Header line: ignore</a:t>
            </a:r>
          </a:p>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Partition 1</a:t>
            </a:r>
          </a:p>
          <a:p>
            <a:endPar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Partition 2</a:t>
            </a:r>
          </a:p>
          <a:p>
            <a:endPar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endPar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Partition 3</a:t>
            </a:r>
            <a:endParaRPr lang="en-US" sz="18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 name="TextBox 7"/>
          <p:cNvSpPr txBox="1"/>
          <p:nvPr/>
        </p:nvSpPr>
        <p:spPr>
          <a:xfrm>
            <a:off x="418120" y="1515731"/>
            <a:ext cx="2872902" cy="2862322"/>
          </a:xfrm>
          <a:prstGeom prst="rect">
            <a:avLst/>
          </a:prstGeom>
          <a:solidFill>
            <a:srgbClr val="FFFF66"/>
          </a:solidFill>
        </p:spPr>
        <p:txBody>
          <a:bodyPr wrap="none" rtlCol="0">
            <a:spAutoFit/>
          </a:bodyPr>
          <a:lstStyle/>
          <a:p>
            <a:r>
              <a:rPr lang="en-US" sz="900" dirty="0" err="1">
                <a:latin typeface="Lucida Console" panose="020B0609040504020204" pitchFamily="49" charset="0"/>
                <a:ea typeface="Arial Unicode MS" panose="020B0604020202020204" pitchFamily="34" charset="-128"/>
                <a:cs typeface="Arial Unicode MS" panose="020B0604020202020204" pitchFamily="34" charset="-128"/>
              </a:rPr>
              <a:t>ID;MyKey;MoreColum;Start;End;OtherStuff</a:t>
            </a:r>
            <a:endParaRPr lang="en-US" sz="900" dirty="0">
              <a:latin typeface="Lucida Console" panose="020B0609040504020204" pitchFamily="49" charset="0"/>
              <a:ea typeface="Arial Unicode MS" panose="020B0604020202020204" pitchFamily="34" charset="-128"/>
              <a:cs typeface="Arial Unicode MS" panose="020B0604020202020204" pitchFamily="34" charset="-128"/>
            </a:endParaRP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1;foo;invidunt;71;81;dolores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2;bar;ut;30;32;et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3;baz;labore;92;95;ea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4;and;et;52;60;rebum.</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5;so;dolore;11;15;Stet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6;on;magna;89;97;clita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7;foo;aliquyam;30;36;kasd</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8;foo;erat;77;86;gubergren</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9;and;sed;79;84;no</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10;so;diam;24;34;sea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11;on;voluptua.;82;92;takimata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12;baz;At;3;6;sanctus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13;baz;vero;46;49;est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14;foo;eos;79;85;Lorem</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15;on;et;35;38;ipsum</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16;bar;accusam;10;10;dolor</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17;so;et;88;94;sit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18;baz;justo;26;30;amet.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19;foo;duo;95;99;Lorem</a:t>
            </a:r>
          </a:p>
        </p:txBody>
      </p:sp>
      <p:cxnSp>
        <p:nvCxnSpPr>
          <p:cNvPr id="12" name="Straight Connector 11"/>
          <p:cNvCxnSpPr/>
          <p:nvPr/>
        </p:nvCxnSpPr>
        <p:spPr>
          <a:xfrm>
            <a:off x="371668" y="1710487"/>
            <a:ext cx="4167809" cy="0"/>
          </a:xfrm>
          <a:prstGeom prst="line">
            <a:avLst/>
          </a:prstGeom>
          <a:ln w="1905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1668" y="2658017"/>
            <a:ext cx="4167809" cy="0"/>
          </a:xfrm>
          <a:prstGeom prst="line">
            <a:avLst/>
          </a:prstGeom>
          <a:ln w="1905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71668" y="3625427"/>
            <a:ext cx="4167809" cy="0"/>
          </a:xfrm>
          <a:prstGeom prst="line">
            <a:avLst/>
          </a:prstGeom>
          <a:ln w="1905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71668" y="4321165"/>
            <a:ext cx="4167809" cy="0"/>
          </a:xfrm>
          <a:prstGeom prst="line">
            <a:avLst/>
          </a:prstGeom>
          <a:ln w="19050"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356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893" y="1089025"/>
            <a:ext cx="4361220" cy="3306763"/>
          </a:xfrm>
        </p:spPr>
        <p:txBody>
          <a:bodyPr>
            <a:normAutofit/>
          </a:bodyPr>
          <a:lstStyle/>
          <a:p>
            <a:pPr marL="0" indent="0">
              <a:buNone/>
            </a:pPr>
            <a:r>
              <a:rPr lang="en-US" sz="1800" dirty="0" smtClean="0"/>
              <a:t>Give each partition to a separate node.</a:t>
            </a:r>
          </a:p>
          <a:p>
            <a:pPr marL="0" indent="0">
              <a:buNone/>
            </a:pPr>
            <a:r>
              <a:rPr lang="en-US" sz="1800" dirty="0" smtClean="0"/>
              <a:t>Then run 1</a:t>
            </a:r>
            <a:r>
              <a:rPr lang="en-US" sz="1800" baseline="30000" dirty="0" smtClean="0"/>
              <a:t>st</a:t>
            </a:r>
            <a:r>
              <a:rPr lang="en-US" sz="1800" dirty="0" smtClean="0"/>
              <a:t> task.</a:t>
            </a:r>
          </a:p>
        </p:txBody>
      </p:sp>
      <p:sp>
        <p:nvSpPr>
          <p:cNvPr id="15" name="TextBox 14"/>
          <p:cNvSpPr txBox="1"/>
          <p:nvPr/>
        </p:nvSpPr>
        <p:spPr>
          <a:xfrm>
            <a:off x="417513" y="3063915"/>
            <a:ext cx="3782472"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6" name="TextBox 5"/>
          <p:cNvSpPr txBox="1"/>
          <p:nvPr/>
        </p:nvSpPr>
        <p:spPr>
          <a:xfrm>
            <a:off x="417513" y="1401072"/>
            <a:ext cx="3782471"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3" name="Title 2"/>
          <p:cNvSpPr>
            <a:spLocks noGrp="1"/>
          </p:cNvSpPr>
          <p:nvPr>
            <p:ph type="title"/>
          </p:nvPr>
        </p:nvSpPr>
        <p:spPr/>
        <p:txBody>
          <a:bodyPr/>
          <a:lstStyle/>
          <a:p>
            <a:r>
              <a:rPr lang="en-US" dirty="0" smtClean="0"/>
              <a:t>Translation to Parallel Cluster-based </a:t>
            </a:r>
            <a:r>
              <a:rPr lang="en-US" dirty="0"/>
              <a:t>C</a:t>
            </a:r>
            <a:r>
              <a:rPr lang="en-US" dirty="0" smtClean="0"/>
              <a:t>omputing</a:t>
            </a:r>
            <a:endParaRPr lang="en-US" dirty="0"/>
          </a:p>
        </p:txBody>
      </p:sp>
      <p:sp>
        <p:nvSpPr>
          <p:cNvPr id="9" name="Text Placeholder 8"/>
          <p:cNvSpPr>
            <a:spLocks noGrp="1"/>
          </p:cNvSpPr>
          <p:nvPr>
            <p:ph sz="quarter" idx="13"/>
          </p:nvPr>
        </p:nvSpPr>
        <p:spPr/>
        <p:txBody>
          <a:bodyPr/>
          <a:lstStyle/>
          <a:p>
            <a:r>
              <a:rPr lang="en-US" dirty="0" smtClean="0"/>
              <a:t>Execute 1</a:t>
            </a:r>
            <a:r>
              <a:rPr lang="en-US" baseline="30000" dirty="0" smtClean="0"/>
              <a:t>st</a:t>
            </a:r>
            <a:r>
              <a:rPr lang="en-US" dirty="0" smtClean="0"/>
              <a:t> task</a:t>
            </a:r>
            <a:endParaRPr lang="en-US" sz="1800" dirty="0"/>
          </a:p>
        </p:txBody>
      </p:sp>
      <p:sp>
        <p:nvSpPr>
          <p:cNvPr id="8" name="TextBox 7"/>
          <p:cNvSpPr txBox="1"/>
          <p:nvPr/>
        </p:nvSpPr>
        <p:spPr>
          <a:xfrm>
            <a:off x="549497" y="1758847"/>
            <a:ext cx="2114681" cy="1061829"/>
          </a:xfrm>
          <a:prstGeom prst="rect">
            <a:avLst/>
          </a:prstGeom>
          <a:solidFill>
            <a:srgbClr val="FFFF66"/>
          </a:solidFill>
        </p:spPr>
        <p:txBody>
          <a:bodyPr wrap="none" rtlCol="0">
            <a:spAutoFit/>
          </a:bodyPr>
          <a:lstStyle/>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1;foo;invidunt;71;81;dolores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2;bar;ut;30;32;et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3;baz;labore;92;95;ea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4;and;et;52;60;rebum.</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5;so;dolore;11;15;Stet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6;on;magna;89;97;clita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7;foo;aliquyam;30;36;kasd</a:t>
            </a:r>
          </a:p>
        </p:txBody>
      </p:sp>
      <p:sp>
        <p:nvSpPr>
          <p:cNvPr id="13" name="TextBox 12"/>
          <p:cNvSpPr txBox="1"/>
          <p:nvPr/>
        </p:nvSpPr>
        <p:spPr>
          <a:xfrm>
            <a:off x="563514" y="3433857"/>
            <a:ext cx="2252540" cy="1061829"/>
          </a:xfrm>
          <a:prstGeom prst="rect">
            <a:avLst/>
          </a:prstGeom>
          <a:solidFill>
            <a:srgbClr val="FFFF66"/>
          </a:solidFill>
        </p:spPr>
        <p:txBody>
          <a:bodyPr wrap="none" rtlCol="0">
            <a:spAutoFit/>
          </a:bodyPr>
          <a:lstStyle/>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8;foo;erat;77;86;gubergren</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9;and;sed;79;84;no</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10;so;diam;24;34;sea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11;on;voluptua.;82;92;takimata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12;baz;At;3;6;sanctus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13;baz;vero;46;49;est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14;foo;eos;79;85;Lorem</a:t>
            </a:r>
          </a:p>
        </p:txBody>
      </p:sp>
      <p:sp>
        <p:nvSpPr>
          <p:cNvPr id="16" name="TextBox 15"/>
          <p:cNvSpPr txBox="1"/>
          <p:nvPr/>
        </p:nvSpPr>
        <p:spPr>
          <a:xfrm>
            <a:off x="3520683" y="1620347"/>
            <a:ext cx="338554"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diff</a:t>
            </a:r>
          </a:p>
          <a:p>
            <a:pPr algn="ctr"/>
            <a:r>
              <a:rPr lang="en-US" sz="900" dirty="0" smtClean="0">
                <a:latin typeface="+mn-lt"/>
                <a:ea typeface="Arial Unicode MS" panose="020B0604020202020204" pitchFamily="34" charset="-128"/>
                <a:cs typeface="Arial Unicode MS" panose="020B0604020202020204" pitchFamily="34" charset="-128"/>
              </a:rPr>
              <a:t>10</a:t>
            </a:r>
          </a:p>
          <a:p>
            <a:pPr algn="ctr"/>
            <a:r>
              <a:rPr lang="en-US" sz="900" dirty="0" smtClean="0">
                <a:latin typeface="+mn-lt"/>
                <a:ea typeface="Arial Unicode MS" panose="020B0604020202020204" pitchFamily="34" charset="-128"/>
                <a:cs typeface="Arial Unicode MS" panose="020B0604020202020204" pitchFamily="34" charset="-128"/>
              </a:rPr>
              <a:t>2</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4</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a:latin typeface="+mn-lt"/>
                <a:ea typeface="Arial Unicode MS" panose="020B0604020202020204" pitchFamily="34" charset="-128"/>
                <a:cs typeface="Arial Unicode MS" panose="020B0604020202020204" pitchFamily="34" charset="-128"/>
              </a:rPr>
              <a:t>6</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18" name="TextBox 17"/>
          <p:cNvSpPr txBox="1"/>
          <p:nvPr/>
        </p:nvSpPr>
        <p:spPr>
          <a:xfrm>
            <a:off x="3534700" y="3295357"/>
            <a:ext cx="338554"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diff</a:t>
            </a:r>
          </a:p>
          <a:p>
            <a:pPr algn="ctr"/>
            <a:r>
              <a:rPr lang="en-US" sz="900" dirty="0" smtClean="0">
                <a:latin typeface="+mn-lt"/>
                <a:ea typeface="Arial Unicode MS" panose="020B0604020202020204" pitchFamily="34" charset="-128"/>
                <a:cs typeface="Arial Unicode MS" panose="020B0604020202020204" pitchFamily="34" charset="-128"/>
              </a:rPr>
              <a:t>9</a:t>
            </a:r>
          </a:p>
          <a:p>
            <a:pPr algn="ctr"/>
            <a:r>
              <a:rPr lang="en-US" sz="900" dirty="0">
                <a:latin typeface="+mn-lt"/>
                <a:ea typeface="Arial Unicode MS" panose="020B0604020202020204" pitchFamily="34" charset="-128"/>
                <a:cs typeface="Arial Unicode MS" panose="020B0604020202020204" pitchFamily="34" charset="-128"/>
              </a:rPr>
              <a:t>5</a:t>
            </a:r>
          </a:p>
          <a:p>
            <a:pPr algn="ctr"/>
            <a:r>
              <a:rPr lang="en-US" sz="900" dirty="0" smtClean="0">
                <a:latin typeface="+mn-lt"/>
                <a:ea typeface="Arial Unicode MS" panose="020B0604020202020204" pitchFamily="34" charset="-128"/>
                <a:cs typeface="Arial Unicode MS" panose="020B0604020202020204" pitchFamily="34" charset="-128"/>
              </a:rPr>
              <a:t>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a:latin typeface="+mn-lt"/>
                <a:ea typeface="Arial Unicode MS" panose="020B0604020202020204" pitchFamily="34" charset="-128"/>
                <a:cs typeface="Arial Unicode MS" panose="020B0604020202020204" pitchFamily="34" charset="-128"/>
              </a:rPr>
              <a:t>3</a:t>
            </a:r>
          </a:p>
          <a:p>
            <a:pPr algn="ctr"/>
            <a:r>
              <a:rPr lang="en-US" sz="900" dirty="0" smtClean="0">
                <a:latin typeface="+mn-lt"/>
                <a:ea typeface="Arial Unicode MS" panose="020B0604020202020204" pitchFamily="34" charset="-128"/>
                <a:cs typeface="Arial Unicode MS" panose="020B0604020202020204" pitchFamily="34" charset="-128"/>
              </a:rPr>
              <a:t>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6</a:t>
            </a:r>
          </a:p>
        </p:txBody>
      </p:sp>
      <p:cxnSp>
        <p:nvCxnSpPr>
          <p:cNvPr id="21" name="Straight Arrow Connector 20"/>
          <p:cNvCxnSpPr/>
          <p:nvPr/>
        </p:nvCxnSpPr>
        <p:spPr>
          <a:xfrm>
            <a:off x="2812110" y="2321740"/>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919850" y="3978261"/>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50087" y="2023878"/>
            <a:ext cx="660758"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1</a:t>
            </a:r>
            <a:r>
              <a:rPr lang="en-US" sz="1200" baseline="30000" dirty="0" smtClean="0">
                <a:latin typeface="+mn-lt"/>
                <a:ea typeface="Arial Unicode MS" panose="020B0604020202020204" pitchFamily="34" charset="-128"/>
                <a:cs typeface="Arial Unicode MS" panose="020B0604020202020204" pitchFamily="34" charset="-128"/>
              </a:rPr>
              <a:t>st </a:t>
            </a:r>
            <a:r>
              <a:rPr lang="en-US" sz="1200" dirty="0" smtClean="0">
                <a:latin typeface="+mn-lt"/>
                <a:ea typeface="Arial Unicode MS" panose="020B0604020202020204" pitchFamily="34" charset="-128"/>
                <a:cs typeface="Arial Unicode MS" panose="020B0604020202020204" pitchFamily="34" charset="-128"/>
              </a:rPr>
              <a:t>task</a:t>
            </a:r>
          </a:p>
        </p:txBody>
      </p:sp>
      <p:sp>
        <p:nvSpPr>
          <p:cNvPr id="23" name="TextBox 22"/>
          <p:cNvSpPr txBox="1"/>
          <p:nvPr/>
        </p:nvSpPr>
        <p:spPr>
          <a:xfrm>
            <a:off x="2857827" y="3657224"/>
            <a:ext cx="660758"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1</a:t>
            </a:r>
            <a:r>
              <a:rPr lang="en-US" sz="1200" baseline="30000" dirty="0" smtClean="0">
                <a:latin typeface="+mn-lt"/>
                <a:ea typeface="Arial Unicode MS" panose="020B0604020202020204" pitchFamily="34" charset="-128"/>
                <a:cs typeface="Arial Unicode MS" panose="020B0604020202020204" pitchFamily="34" charset="-128"/>
              </a:rPr>
              <a:t>st </a:t>
            </a:r>
            <a:r>
              <a:rPr lang="en-US" sz="1200" dirty="0" smtClean="0">
                <a:latin typeface="+mn-lt"/>
                <a:ea typeface="Arial Unicode MS" panose="020B0604020202020204" pitchFamily="34" charset="-128"/>
                <a:cs typeface="Arial Unicode MS" panose="020B0604020202020204" pitchFamily="34" charset="-128"/>
              </a:rPr>
              <a:t>task</a:t>
            </a:r>
          </a:p>
        </p:txBody>
      </p:sp>
      <p:sp>
        <p:nvSpPr>
          <p:cNvPr id="19" name="TextBox 18"/>
          <p:cNvSpPr txBox="1"/>
          <p:nvPr/>
        </p:nvSpPr>
        <p:spPr>
          <a:xfrm>
            <a:off x="4776456" y="4108108"/>
            <a:ext cx="864339"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latin typeface="+mn-lt"/>
              </a:rPr>
              <a:t>Node3</a:t>
            </a:r>
          </a:p>
        </p:txBody>
      </p:sp>
      <p:sp>
        <p:nvSpPr>
          <p:cNvPr id="20" name="TextBox 19"/>
          <p:cNvSpPr txBox="1"/>
          <p:nvPr/>
        </p:nvSpPr>
        <p:spPr>
          <a:xfrm>
            <a:off x="4908822" y="4274319"/>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4" name="TextBox 23"/>
          <p:cNvSpPr txBox="1"/>
          <p:nvPr/>
        </p:nvSpPr>
        <p:spPr>
          <a:xfrm>
            <a:off x="5079661" y="4402545"/>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5" name="TextBox 24"/>
          <p:cNvSpPr txBox="1"/>
          <p:nvPr/>
        </p:nvSpPr>
        <p:spPr>
          <a:xfrm>
            <a:off x="5782575" y="4076706"/>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243197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P spid="13" grpId="0" animBg="1"/>
      <p:bldP spid="16" grpId="0" animBg="1"/>
      <p:bldP spid="18" grpId="0" animBg="1"/>
      <p:bldP spid="17"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92921" y="1089025"/>
            <a:ext cx="5554192" cy="3306763"/>
          </a:xfrm>
        </p:spPr>
        <p:txBody>
          <a:bodyPr>
            <a:normAutofit/>
          </a:bodyPr>
          <a:lstStyle/>
          <a:p>
            <a:r>
              <a:rPr lang="en-US" sz="2000" dirty="0" smtClean="0"/>
              <a:t>Run 2</a:t>
            </a:r>
            <a:r>
              <a:rPr lang="en-US" sz="2000" baseline="30000" dirty="0" smtClean="0"/>
              <a:t>nd</a:t>
            </a:r>
            <a:r>
              <a:rPr lang="en-US" sz="2000" dirty="0" smtClean="0"/>
              <a:t> task first on each node</a:t>
            </a:r>
          </a:p>
          <a:p>
            <a:r>
              <a:rPr lang="en-US" sz="2000" dirty="0" smtClean="0"/>
              <a:t>Collect intermediate results to single node</a:t>
            </a:r>
          </a:p>
          <a:p>
            <a:r>
              <a:rPr lang="en-US" sz="2000" dirty="0" smtClean="0"/>
              <a:t>Run 2</a:t>
            </a:r>
            <a:r>
              <a:rPr lang="en-US" sz="2000" baseline="30000" dirty="0" smtClean="0"/>
              <a:t>nd</a:t>
            </a:r>
            <a:r>
              <a:rPr lang="en-US" sz="2000" dirty="0" smtClean="0"/>
              <a:t> task again on collected results</a:t>
            </a:r>
          </a:p>
          <a:p>
            <a:r>
              <a:rPr lang="en-US" sz="2000" dirty="0" smtClean="0"/>
              <a:t>Finally run 3</a:t>
            </a:r>
            <a:r>
              <a:rPr lang="en-US" sz="2000" baseline="30000" dirty="0" smtClean="0"/>
              <a:t>rd</a:t>
            </a:r>
            <a:r>
              <a:rPr lang="en-US" sz="2000" dirty="0" smtClean="0"/>
              <a:t> task</a:t>
            </a:r>
            <a:endParaRPr lang="en-US" sz="2000" dirty="0"/>
          </a:p>
        </p:txBody>
      </p:sp>
      <p:sp>
        <p:nvSpPr>
          <p:cNvPr id="44" name="TextBox 43"/>
          <p:cNvSpPr txBox="1"/>
          <p:nvPr/>
        </p:nvSpPr>
        <p:spPr>
          <a:xfrm>
            <a:off x="5945438" y="2187948"/>
            <a:ext cx="2718279" cy="24512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err="1" smtClean="0">
                <a:latin typeface="+mn-lt"/>
              </a:rPr>
              <a:t>NodeX</a:t>
            </a:r>
            <a:endParaRPr lang="en-US" dirty="0" smtClean="0">
              <a:latin typeface="+mn-lt"/>
            </a:endParaRPr>
          </a:p>
        </p:txBody>
      </p:sp>
      <p:sp>
        <p:nvSpPr>
          <p:cNvPr id="43" name="TextBox 42"/>
          <p:cNvSpPr txBox="1"/>
          <p:nvPr/>
        </p:nvSpPr>
        <p:spPr>
          <a:xfrm>
            <a:off x="281651" y="3080469"/>
            <a:ext cx="2718279"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42" name="TextBox 41"/>
          <p:cNvSpPr txBox="1"/>
          <p:nvPr/>
        </p:nvSpPr>
        <p:spPr>
          <a:xfrm>
            <a:off x="285529" y="1451472"/>
            <a:ext cx="2718279"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3" name="Title 2"/>
          <p:cNvSpPr>
            <a:spLocks noGrp="1"/>
          </p:cNvSpPr>
          <p:nvPr>
            <p:ph type="title"/>
          </p:nvPr>
        </p:nvSpPr>
        <p:spPr/>
        <p:txBody>
          <a:bodyPr/>
          <a:lstStyle/>
          <a:p>
            <a:r>
              <a:rPr lang="en-US" dirty="0" smtClean="0"/>
              <a:t>Translation to Parallel Cluster-based </a:t>
            </a:r>
            <a:r>
              <a:rPr lang="en-US" dirty="0"/>
              <a:t>C</a:t>
            </a:r>
            <a:r>
              <a:rPr lang="en-US" dirty="0" smtClean="0"/>
              <a:t>omputing</a:t>
            </a:r>
            <a:endParaRPr lang="en-US" dirty="0"/>
          </a:p>
        </p:txBody>
      </p:sp>
      <p:sp>
        <p:nvSpPr>
          <p:cNvPr id="9" name="Text Placeholder 8"/>
          <p:cNvSpPr>
            <a:spLocks noGrp="1"/>
          </p:cNvSpPr>
          <p:nvPr>
            <p:ph sz="quarter" idx="13"/>
          </p:nvPr>
        </p:nvSpPr>
        <p:spPr/>
        <p:txBody>
          <a:bodyPr/>
          <a:lstStyle/>
          <a:p>
            <a:r>
              <a:rPr lang="en-US" sz="1800" dirty="0" smtClean="0"/>
              <a:t>Execute 2</a:t>
            </a:r>
            <a:r>
              <a:rPr lang="en-US" sz="1800" baseline="30000" dirty="0" smtClean="0"/>
              <a:t>nd</a:t>
            </a:r>
            <a:r>
              <a:rPr lang="en-US" sz="1800" dirty="0" smtClean="0"/>
              <a:t> task, collect, 2</a:t>
            </a:r>
            <a:r>
              <a:rPr lang="en-US" sz="1800" baseline="30000" dirty="0" smtClean="0"/>
              <a:t>nd</a:t>
            </a:r>
            <a:r>
              <a:rPr lang="en-US" sz="1800" dirty="0" smtClean="0"/>
              <a:t> task again, 3</a:t>
            </a:r>
            <a:r>
              <a:rPr lang="en-US" sz="1800" baseline="30000" dirty="0" smtClean="0"/>
              <a:t>rd</a:t>
            </a:r>
            <a:r>
              <a:rPr lang="en-US" sz="1800" dirty="0" smtClean="0"/>
              <a:t> task</a:t>
            </a:r>
            <a:endParaRPr lang="en-US" sz="1800" dirty="0"/>
          </a:p>
        </p:txBody>
      </p:sp>
      <p:sp>
        <p:nvSpPr>
          <p:cNvPr id="16" name="TextBox 15"/>
          <p:cNvSpPr txBox="1"/>
          <p:nvPr/>
        </p:nvSpPr>
        <p:spPr>
          <a:xfrm>
            <a:off x="1116587" y="1609417"/>
            <a:ext cx="338554"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diff</a:t>
            </a:r>
          </a:p>
          <a:p>
            <a:pPr algn="ctr"/>
            <a:r>
              <a:rPr lang="en-US" sz="900" dirty="0" smtClean="0">
                <a:latin typeface="+mn-lt"/>
                <a:ea typeface="Arial Unicode MS" panose="020B0604020202020204" pitchFamily="34" charset="-128"/>
                <a:cs typeface="Arial Unicode MS" panose="020B0604020202020204" pitchFamily="34" charset="-128"/>
              </a:rPr>
              <a:t>10</a:t>
            </a:r>
          </a:p>
          <a:p>
            <a:pPr algn="ctr"/>
            <a:r>
              <a:rPr lang="en-US" sz="900" dirty="0" smtClean="0">
                <a:latin typeface="+mn-lt"/>
                <a:ea typeface="Arial Unicode MS" panose="020B0604020202020204" pitchFamily="34" charset="-128"/>
                <a:cs typeface="Arial Unicode MS" panose="020B0604020202020204" pitchFamily="34" charset="-128"/>
              </a:rPr>
              <a:t>2</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4</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a:latin typeface="+mn-lt"/>
                <a:ea typeface="Arial Unicode MS" panose="020B0604020202020204" pitchFamily="34" charset="-128"/>
                <a:cs typeface="Arial Unicode MS" panose="020B0604020202020204" pitchFamily="34" charset="-128"/>
              </a:rPr>
              <a:t>6</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18" name="TextBox 17"/>
          <p:cNvSpPr txBox="1"/>
          <p:nvPr/>
        </p:nvSpPr>
        <p:spPr>
          <a:xfrm>
            <a:off x="1116587" y="3140348"/>
            <a:ext cx="338554"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diff</a:t>
            </a:r>
          </a:p>
          <a:p>
            <a:pPr algn="ctr"/>
            <a:r>
              <a:rPr lang="en-US" sz="900" dirty="0" smtClean="0">
                <a:latin typeface="+mn-lt"/>
                <a:ea typeface="Arial Unicode MS" panose="020B0604020202020204" pitchFamily="34" charset="-128"/>
                <a:cs typeface="Arial Unicode MS" panose="020B0604020202020204" pitchFamily="34" charset="-128"/>
              </a:rPr>
              <a:t>9</a:t>
            </a:r>
          </a:p>
          <a:p>
            <a:pPr algn="ctr"/>
            <a:r>
              <a:rPr lang="en-US" sz="900" dirty="0">
                <a:latin typeface="+mn-lt"/>
                <a:ea typeface="Arial Unicode MS" panose="020B0604020202020204" pitchFamily="34" charset="-128"/>
                <a:cs typeface="Arial Unicode MS" panose="020B0604020202020204" pitchFamily="34" charset="-128"/>
              </a:rPr>
              <a:t>5</a:t>
            </a:r>
          </a:p>
          <a:p>
            <a:pPr algn="ctr"/>
            <a:r>
              <a:rPr lang="en-US" sz="900" dirty="0" smtClean="0">
                <a:latin typeface="+mn-lt"/>
                <a:ea typeface="Arial Unicode MS" panose="020B0604020202020204" pitchFamily="34" charset="-128"/>
                <a:cs typeface="Arial Unicode MS" panose="020B0604020202020204" pitchFamily="34" charset="-128"/>
              </a:rPr>
              <a:t>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a:latin typeface="+mn-lt"/>
                <a:ea typeface="Arial Unicode MS" panose="020B0604020202020204" pitchFamily="34" charset="-128"/>
                <a:cs typeface="Arial Unicode MS" panose="020B0604020202020204" pitchFamily="34" charset="-128"/>
              </a:rPr>
              <a:t>3</a:t>
            </a:r>
          </a:p>
          <a:p>
            <a:pPr algn="ctr"/>
            <a:r>
              <a:rPr lang="en-US" sz="900" dirty="0" smtClean="0">
                <a:latin typeface="+mn-lt"/>
                <a:ea typeface="Arial Unicode MS" panose="020B0604020202020204" pitchFamily="34" charset="-128"/>
                <a:cs typeface="Arial Unicode MS" panose="020B0604020202020204" pitchFamily="34" charset="-128"/>
              </a:rPr>
              <a:t>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6</a:t>
            </a:r>
          </a:p>
        </p:txBody>
      </p:sp>
      <p:cxnSp>
        <p:nvCxnSpPr>
          <p:cNvPr id="17" name="Straight Arrow Connector 16"/>
          <p:cNvCxnSpPr/>
          <p:nvPr/>
        </p:nvCxnSpPr>
        <p:spPr>
          <a:xfrm>
            <a:off x="2473082" y="3214048"/>
            <a:ext cx="0" cy="71597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71006" y="3993626"/>
            <a:ext cx="553357"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count</a:t>
            </a:r>
          </a:p>
          <a:p>
            <a:pPr algn="ctr"/>
            <a:r>
              <a:rPr lang="en-US" sz="800" dirty="0" smtClean="0">
                <a:latin typeface="+mn-lt"/>
                <a:ea typeface="Arial Unicode MS" panose="020B0604020202020204" pitchFamily="34" charset="-128"/>
                <a:cs typeface="Arial Unicode MS" panose="020B0604020202020204" pitchFamily="34" charset="-128"/>
              </a:rPr>
              <a:t>7</a:t>
            </a:r>
            <a:endParaRPr lang="en-US" sz="800" dirty="0">
              <a:latin typeface="+mn-lt"/>
              <a:ea typeface="Arial Unicode MS" panose="020B0604020202020204" pitchFamily="34" charset="-128"/>
              <a:cs typeface="Arial Unicode MS" panose="020B0604020202020204" pitchFamily="34" charset="-128"/>
            </a:endParaRPr>
          </a:p>
        </p:txBody>
      </p:sp>
      <p:sp>
        <p:nvSpPr>
          <p:cNvPr id="24" name="TextBox 23"/>
          <p:cNvSpPr txBox="1"/>
          <p:nvPr/>
        </p:nvSpPr>
        <p:spPr>
          <a:xfrm>
            <a:off x="1605364" y="4002123"/>
            <a:ext cx="494045"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sum</a:t>
            </a:r>
          </a:p>
          <a:p>
            <a:pPr algn="ctr"/>
            <a:r>
              <a:rPr lang="en-US" sz="800" dirty="0" smtClean="0">
                <a:latin typeface="+mn-lt"/>
                <a:ea typeface="Arial Unicode MS" panose="020B0604020202020204" pitchFamily="34" charset="-128"/>
                <a:cs typeface="Arial Unicode MS" panose="020B0604020202020204" pitchFamily="34" charset="-128"/>
              </a:rPr>
              <a:t>46</a:t>
            </a:r>
            <a:endParaRPr lang="en-US" sz="800" dirty="0">
              <a:latin typeface="+mn-lt"/>
              <a:ea typeface="Arial Unicode MS" panose="020B0604020202020204" pitchFamily="34" charset="-128"/>
              <a:cs typeface="Arial Unicode MS" panose="020B0604020202020204" pitchFamily="34" charset="-128"/>
            </a:endParaRPr>
          </a:p>
        </p:txBody>
      </p:sp>
      <p:cxnSp>
        <p:nvCxnSpPr>
          <p:cNvPr id="25" name="Straight Arrow Connector 24"/>
          <p:cNvCxnSpPr/>
          <p:nvPr/>
        </p:nvCxnSpPr>
        <p:spPr>
          <a:xfrm>
            <a:off x="1853243" y="3202073"/>
            <a:ext cx="0" cy="736442"/>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473082" y="1691614"/>
            <a:ext cx="0" cy="685225"/>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05126" y="2471192"/>
            <a:ext cx="553357"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count</a:t>
            </a:r>
          </a:p>
          <a:p>
            <a:pPr algn="ctr"/>
            <a:r>
              <a:rPr lang="en-US" sz="800" dirty="0" smtClean="0">
                <a:latin typeface="+mn-lt"/>
                <a:ea typeface="Arial Unicode MS" panose="020B0604020202020204" pitchFamily="34" charset="-128"/>
                <a:cs typeface="Arial Unicode MS" panose="020B0604020202020204" pitchFamily="34" charset="-128"/>
              </a:rPr>
              <a:t>7</a:t>
            </a:r>
            <a:endParaRPr lang="en-US" sz="800" dirty="0">
              <a:latin typeface="+mn-lt"/>
              <a:ea typeface="Arial Unicode MS" panose="020B0604020202020204" pitchFamily="34" charset="-128"/>
              <a:cs typeface="Arial Unicode MS" panose="020B0604020202020204" pitchFamily="34" charset="-128"/>
            </a:endParaRPr>
          </a:p>
        </p:txBody>
      </p:sp>
      <p:sp>
        <p:nvSpPr>
          <p:cNvPr id="28" name="TextBox 27"/>
          <p:cNvSpPr txBox="1"/>
          <p:nvPr/>
        </p:nvSpPr>
        <p:spPr>
          <a:xfrm>
            <a:off x="1605364" y="2471192"/>
            <a:ext cx="494045"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sum</a:t>
            </a:r>
          </a:p>
          <a:p>
            <a:pPr algn="ctr"/>
            <a:r>
              <a:rPr lang="en-US" sz="800" dirty="0" smtClean="0">
                <a:latin typeface="+mn-lt"/>
                <a:ea typeface="Arial Unicode MS" panose="020B0604020202020204" pitchFamily="34" charset="-128"/>
                <a:cs typeface="Arial Unicode MS" panose="020B0604020202020204" pitchFamily="34" charset="-128"/>
              </a:rPr>
              <a:t>41</a:t>
            </a:r>
            <a:endParaRPr lang="en-US" sz="800" dirty="0">
              <a:latin typeface="+mn-lt"/>
              <a:ea typeface="Arial Unicode MS" panose="020B0604020202020204" pitchFamily="34" charset="-128"/>
              <a:cs typeface="Arial Unicode MS" panose="020B0604020202020204" pitchFamily="34" charset="-128"/>
            </a:endParaRPr>
          </a:p>
        </p:txBody>
      </p:sp>
      <p:cxnSp>
        <p:nvCxnSpPr>
          <p:cNvPr id="29" name="Straight Arrow Connector 28"/>
          <p:cNvCxnSpPr/>
          <p:nvPr/>
        </p:nvCxnSpPr>
        <p:spPr>
          <a:xfrm>
            <a:off x="1853243" y="1671142"/>
            <a:ext cx="0" cy="70569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927687" y="3471194"/>
            <a:ext cx="553357"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count</a:t>
            </a:r>
          </a:p>
          <a:p>
            <a:pPr algn="ctr"/>
            <a:r>
              <a:rPr lang="en-US" sz="800" dirty="0" smtClean="0">
                <a:latin typeface="+mn-lt"/>
                <a:ea typeface="Arial Unicode MS" panose="020B0604020202020204" pitchFamily="34" charset="-128"/>
                <a:cs typeface="Arial Unicode MS" panose="020B0604020202020204" pitchFamily="34" charset="-128"/>
              </a:rPr>
              <a:t>14</a:t>
            </a:r>
            <a:endParaRPr lang="en-US" sz="800" dirty="0">
              <a:latin typeface="+mn-lt"/>
              <a:ea typeface="Arial Unicode MS" panose="020B0604020202020204" pitchFamily="34" charset="-128"/>
              <a:cs typeface="Arial Unicode MS" panose="020B0604020202020204" pitchFamily="34" charset="-128"/>
            </a:endParaRPr>
          </a:p>
        </p:txBody>
      </p:sp>
      <p:sp>
        <p:nvSpPr>
          <p:cNvPr id="40" name="TextBox 39"/>
          <p:cNvSpPr txBox="1"/>
          <p:nvPr/>
        </p:nvSpPr>
        <p:spPr>
          <a:xfrm>
            <a:off x="7310573" y="3471194"/>
            <a:ext cx="494045"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sum</a:t>
            </a:r>
          </a:p>
          <a:p>
            <a:pPr algn="ctr"/>
            <a:r>
              <a:rPr lang="en-US" sz="800" dirty="0" smtClean="0">
                <a:latin typeface="+mn-lt"/>
                <a:ea typeface="Arial Unicode MS" panose="020B0604020202020204" pitchFamily="34" charset="-128"/>
                <a:cs typeface="Arial Unicode MS" panose="020B0604020202020204" pitchFamily="34" charset="-128"/>
              </a:rPr>
              <a:t>87</a:t>
            </a:r>
            <a:endParaRPr lang="en-US" sz="800" dirty="0">
              <a:latin typeface="+mn-lt"/>
              <a:ea typeface="Arial Unicode MS" panose="020B0604020202020204" pitchFamily="34" charset="-128"/>
              <a:cs typeface="Arial Unicode MS" panose="020B0604020202020204" pitchFamily="34" charset="-128"/>
            </a:endParaRPr>
          </a:p>
        </p:txBody>
      </p:sp>
      <p:sp>
        <p:nvSpPr>
          <p:cNvPr id="54" name="TextBox 53"/>
          <p:cNvSpPr txBox="1"/>
          <p:nvPr/>
        </p:nvSpPr>
        <p:spPr>
          <a:xfrm>
            <a:off x="3398032" y="4108108"/>
            <a:ext cx="864339"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latin typeface="+mn-lt"/>
              </a:rPr>
              <a:t>Node3</a:t>
            </a:r>
          </a:p>
        </p:txBody>
      </p:sp>
      <p:cxnSp>
        <p:nvCxnSpPr>
          <p:cNvPr id="57" name="Straight Arrow Connector 56"/>
          <p:cNvCxnSpPr>
            <a:stCxn id="63" idx="3"/>
          </p:cNvCxnSpPr>
          <p:nvPr/>
        </p:nvCxnSpPr>
        <p:spPr>
          <a:xfrm flipV="1">
            <a:off x="4742705" y="3666338"/>
            <a:ext cx="1109742" cy="548868"/>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530398" y="4274319"/>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55" name="TextBox 54"/>
          <p:cNvSpPr txBox="1"/>
          <p:nvPr/>
        </p:nvSpPr>
        <p:spPr>
          <a:xfrm>
            <a:off x="3701237" y="4402545"/>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63" name="TextBox 62"/>
          <p:cNvSpPr txBox="1"/>
          <p:nvPr/>
        </p:nvSpPr>
        <p:spPr>
          <a:xfrm>
            <a:off x="4404151" y="4076706"/>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64" name="TextBox 63"/>
          <p:cNvSpPr txBox="1"/>
          <p:nvPr/>
        </p:nvSpPr>
        <p:spPr>
          <a:xfrm>
            <a:off x="6592539" y="2569907"/>
            <a:ext cx="553357"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count</a:t>
            </a:r>
          </a:p>
          <a:p>
            <a:pPr algn="ctr"/>
            <a:r>
              <a:rPr lang="en-US" sz="800" dirty="0" smtClean="0">
                <a:latin typeface="+mn-lt"/>
                <a:ea typeface="Arial Unicode MS" panose="020B0604020202020204" pitchFamily="34" charset="-128"/>
                <a:cs typeface="Arial Unicode MS" panose="020B0604020202020204" pitchFamily="34" charset="-128"/>
              </a:rPr>
              <a:t>7</a:t>
            </a:r>
            <a:endParaRPr lang="en-US" sz="800" dirty="0">
              <a:latin typeface="+mn-lt"/>
              <a:ea typeface="Arial Unicode MS" panose="020B0604020202020204" pitchFamily="34" charset="-128"/>
              <a:cs typeface="Arial Unicode MS" panose="020B0604020202020204" pitchFamily="34" charset="-128"/>
            </a:endParaRPr>
          </a:p>
        </p:txBody>
      </p:sp>
      <p:sp>
        <p:nvSpPr>
          <p:cNvPr id="65" name="TextBox 64"/>
          <p:cNvSpPr txBox="1"/>
          <p:nvPr/>
        </p:nvSpPr>
        <p:spPr>
          <a:xfrm>
            <a:off x="6046930" y="2563354"/>
            <a:ext cx="494045"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sum</a:t>
            </a:r>
          </a:p>
          <a:p>
            <a:pPr algn="ctr"/>
            <a:r>
              <a:rPr lang="en-US" sz="800" dirty="0" smtClean="0">
                <a:latin typeface="+mn-lt"/>
                <a:ea typeface="Arial Unicode MS" panose="020B0604020202020204" pitchFamily="34" charset="-128"/>
                <a:cs typeface="Arial Unicode MS" panose="020B0604020202020204" pitchFamily="34" charset="-128"/>
              </a:rPr>
              <a:t>41</a:t>
            </a:r>
            <a:endParaRPr lang="en-US" sz="800" dirty="0">
              <a:latin typeface="+mn-lt"/>
              <a:ea typeface="Arial Unicode MS" panose="020B0604020202020204" pitchFamily="34" charset="-128"/>
              <a:cs typeface="Arial Unicode MS" panose="020B0604020202020204" pitchFamily="34" charset="-128"/>
            </a:endParaRPr>
          </a:p>
        </p:txBody>
      </p:sp>
      <p:sp>
        <p:nvSpPr>
          <p:cNvPr id="67" name="TextBox 66"/>
          <p:cNvSpPr txBox="1"/>
          <p:nvPr/>
        </p:nvSpPr>
        <p:spPr>
          <a:xfrm>
            <a:off x="6592539" y="2976213"/>
            <a:ext cx="553357"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count</a:t>
            </a:r>
          </a:p>
          <a:p>
            <a:pPr algn="ctr"/>
            <a:r>
              <a:rPr lang="en-US" sz="800" dirty="0" smtClean="0">
                <a:latin typeface="+mn-lt"/>
                <a:ea typeface="Arial Unicode MS" panose="020B0604020202020204" pitchFamily="34" charset="-128"/>
                <a:cs typeface="Arial Unicode MS" panose="020B0604020202020204" pitchFamily="34" charset="-128"/>
              </a:rPr>
              <a:t>7</a:t>
            </a:r>
            <a:endParaRPr lang="en-US" sz="800" dirty="0">
              <a:latin typeface="+mn-lt"/>
              <a:ea typeface="Arial Unicode MS" panose="020B0604020202020204" pitchFamily="34" charset="-128"/>
              <a:cs typeface="Arial Unicode MS" panose="020B0604020202020204" pitchFamily="34" charset="-128"/>
            </a:endParaRPr>
          </a:p>
        </p:txBody>
      </p:sp>
      <p:sp>
        <p:nvSpPr>
          <p:cNvPr id="68" name="TextBox 67"/>
          <p:cNvSpPr txBox="1"/>
          <p:nvPr/>
        </p:nvSpPr>
        <p:spPr>
          <a:xfrm>
            <a:off x="6046929" y="2981521"/>
            <a:ext cx="494045" cy="338554"/>
          </a:xfrm>
          <a:prstGeom prst="rect">
            <a:avLst/>
          </a:prstGeom>
          <a:solidFill>
            <a:srgbClr val="FFFF66"/>
          </a:solidFill>
        </p:spPr>
        <p:txBody>
          <a:bodyPr wrap="square" rtlCol="0">
            <a:spAutoFit/>
          </a:bodyPr>
          <a:lstStyle/>
          <a:p>
            <a:pPr algn="ctr"/>
            <a:r>
              <a:rPr lang="en-US" sz="800" dirty="0" smtClean="0">
                <a:latin typeface="+mn-lt"/>
                <a:ea typeface="Arial Unicode MS" panose="020B0604020202020204" pitchFamily="34" charset="-128"/>
                <a:cs typeface="Arial Unicode MS" panose="020B0604020202020204" pitchFamily="34" charset="-128"/>
              </a:rPr>
              <a:t>sum</a:t>
            </a:r>
          </a:p>
          <a:p>
            <a:pPr algn="ctr"/>
            <a:r>
              <a:rPr lang="en-US" sz="800" dirty="0" smtClean="0">
                <a:latin typeface="+mn-lt"/>
                <a:ea typeface="Arial Unicode MS" panose="020B0604020202020204" pitchFamily="34" charset="-128"/>
                <a:cs typeface="Arial Unicode MS" panose="020B0604020202020204" pitchFamily="34" charset="-128"/>
              </a:rPr>
              <a:t>46</a:t>
            </a:r>
            <a:endParaRPr lang="en-US" sz="800" dirty="0">
              <a:latin typeface="+mn-lt"/>
              <a:ea typeface="Arial Unicode MS" panose="020B0604020202020204" pitchFamily="34" charset="-128"/>
              <a:cs typeface="Arial Unicode MS" panose="020B0604020202020204" pitchFamily="34" charset="-128"/>
            </a:endParaRPr>
          </a:p>
        </p:txBody>
      </p:sp>
      <p:cxnSp>
        <p:nvCxnSpPr>
          <p:cNvPr id="38" name="Straight Arrow Connector 37"/>
          <p:cNvCxnSpPr/>
          <p:nvPr/>
        </p:nvCxnSpPr>
        <p:spPr>
          <a:xfrm>
            <a:off x="3109525" y="2599780"/>
            <a:ext cx="2746800" cy="182239"/>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3122999" y="3194326"/>
            <a:ext cx="2739833" cy="87183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124674" y="3346944"/>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48" name="TextBox 47"/>
          <p:cNvSpPr txBox="1"/>
          <p:nvPr/>
        </p:nvSpPr>
        <p:spPr>
          <a:xfrm>
            <a:off x="6698175" y="3346943"/>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cxnSp>
        <p:nvCxnSpPr>
          <p:cNvPr id="49" name="Straight Arrow Connector 48"/>
          <p:cNvCxnSpPr/>
          <p:nvPr/>
        </p:nvCxnSpPr>
        <p:spPr>
          <a:xfrm>
            <a:off x="7530812" y="2594250"/>
            <a:ext cx="0" cy="81934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8212756" y="2582198"/>
            <a:ext cx="0" cy="831392"/>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557460" y="4211122"/>
            <a:ext cx="599844" cy="369332"/>
          </a:xfrm>
          <a:prstGeom prst="rect">
            <a:avLst/>
          </a:prstGeom>
          <a:solidFill>
            <a:srgbClr val="FFFF66"/>
          </a:solidFill>
        </p:spPr>
        <p:txBody>
          <a:bodyPr wrap="square" rtlCol="0">
            <a:spAutoFit/>
          </a:bodyPr>
          <a:lstStyle/>
          <a:p>
            <a:pPr algn="ctr"/>
            <a:r>
              <a:rPr lang="en-US" sz="900" dirty="0" err="1">
                <a:latin typeface="+mn-lt"/>
                <a:ea typeface="Arial Unicode MS" panose="020B0604020202020204" pitchFamily="34" charset="-128"/>
                <a:cs typeface="Arial Unicode MS" panose="020B0604020202020204" pitchFamily="34" charset="-128"/>
              </a:rPr>
              <a:t>a</a:t>
            </a:r>
            <a:r>
              <a:rPr lang="en-US" sz="900" dirty="0" err="1" smtClean="0">
                <a:latin typeface="+mn-lt"/>
                <a:ea typeface="Arial Unicode MS" panose="020B0604020202020204" pitchFamily="34" charset="-128"/>
                <a:cs typeface="Arial Unicode MS" panose="020B0604020202020204" pitchFamily="34" charset="-128"/>
              </a:rPr>
              <a:t>vgdiff</a:t>
            </a:r>
            <a:endParaRPr lang="en-US" sz="900" dirty="0" smtClean="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6.2</a:t>
            </a:r>
            <a:endParaRPr lang="en-US" sz="900" dirty="0">
              <a:latin typeface="+mn-lt"/>
              <a:ea typeface="Arial Unicode MS" panose="020B0604020202020204" pitchFamily="34" charset="-128"/>
              <a:cs typeface="Arial Unicode MS" panose="020B0604020202020204" pitchFamily="34" charset="-128"/>
            </a:endParaRPr>
          </a:p>
        </p:txBody>
      </p:sp>
      <p:cxnSp>
        <p:nvCxnSpPr>
          <p:cNvPr id="72" name="Straight Arrow Connector 71"/>
          <p:cNvCxnSpPr/>
          <p:nvPr/>
        </p:nvCxnSpPr>
        <p:spPr>
          <a:xfrm>
            <a:off x="7856353" y="3847121"/>
            <a:ext cx="1" cy="318738"/>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1921983" y="1849394"/>
            <a:ext cx="461986"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2</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nd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79" name="TextBox 78"/>
          <p:cNvSpPr txBox="1"/>
          <p:nvPr/>
        </p:nvSpPr>
        <p:spPr>
          <a:xfrm>
            <a:off x="1923881" y="3434673"/>
            <a:ext cx="461986"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2</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nd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0" name="TextBox 79"/>
          <p:cNvSpPr txBox="1"/>
          <p:nvPr/>
        </p:nvSpPr>
        <p:spPr>
          <a:xfrm>
            <a:off x="7638914" y="2783691"/>
            <a:ext cx="461986"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2</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nd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1" name="TextBox 80"/>
          <p:cNvSpPr txBox="1"/>
          <p:nvPr/>
        </p:nvSpPr>
        <p:spPr>
          <a:xfrm>
            <a:off x="7466331" y="3916347"/>
            <a:ext cx="436338"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3</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rd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86" name="TextBox 85"/>
          <p:cNvSpPr txBox="1"/>
          <p:nvPr/>
        </p:nvSpPr>
        <p:spPr>
          <a:xfrm>
            <a:off x="5022758" y="2818895"/>
            <a:ext cx="777777"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collect</a:t>
            </a:r>
          </a:p>
        </p:txBody>
      </p:sp>
    </p:spTree>
    <p:extLst>
      <p:ext uri="{BB962C8B-B14F-4D97-AF65-F5344CB8AC3E}">
        <p14:creationId xmlns:p14="http://schemas.microsoft.com/office/powerpoint/2010/main" val="209599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4" grpId="0" animBg="1"/>
      <p:bldP spid="23" grpId="0" animBg="1"/>
      <p:bldP spid="24" grpId="0" animBg="1"/>
      <p:bldP spid="27" grpId="0" animBg="1"/>
      <p:bldP spid="28" grpId="0" animBg="1"/>
      <p:bldP spid="39" grpId="0" animBg="1"/>
      <p:bldP spid="40" grpId="0" animBg="1"/>
      <p:bldP spid="64" grpId="0" animBg="1"/>
      <p:bldP spid="65" grpId="0" animBg="1"/>
      <p:bldP spid="67" grpId="0" animBg="1"/>
      <p:bldP spid="68" grpId="0" animBg="1"/>
      <p:bldP spid="47" grpId="0"/>
      <p:bldP spid="48" grpId="0"/>
      <p:bldP spid="71" grpId="0" animBg="1"/>
      <p:bldP spid="76" grpId="0"/>
      <p:bldP spid="79" grpId="0"/>
      <p:bldP spid="80" grpId="0"/>
      <p:bldP spid="81" grpId="0"/>
      <p:bldP spid="8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Simplistic MapReduce</a:t>
            </a:r>
            <a:endParaRPr lang="en-US" dirty="0"/>
          </a:p>
        </p:txBody>
      </p:sp>
      <p:sp>
        <p:nvSpPr>
          <p:cNvPr id="9" name="Text Placeholder 8"/>
          <p:cNvSpPr>
            <a:spLocks noGrp="1"/>
          </p:cNvSpPr>
          <p:nvPr>
            <p:ph sz="quarter" idx="13"/>
          </p:nvPr>
        </p:nvSpPr>
        <p:spPr/>
        <p:txBody>
          <a:bodyPr/>
          <a:lstStyle/>
          <a:p>
            <a:endParaRPr lang="en-US" sz="1800" dirty="0"/>
          </a:p>
        </p:txBody>
      </p:sp>
      <p:sp>
        <p:nvSpPr>
          <p:cNvPr id="4" name="Content Placeholder 3"/>
          <p:cNvSpPr>
            <a:spLocks noGrp="1"/>
          </p:cNvSpPr>
          <p:nvPr>
            <p:ph idx="1"/>
          </p:nvPr>
        </p:nvSpPr>
        <p:spPr/>
        <p:txBody>
          <a:bodyPr/>
          <a:lstStyle/>
          <a:p>
            <a:pPr marL="0" indent="0">
              <a:buNone/>
            </a:pPr>
            <a:r>
              <a:rPr lang="en-US" sz="1800" dirty="0" smtClean="0"/>
              <a:t>The shown process is basically a much simplified MapReduce algorithm.</a:t>
            </a:r>
          </a:p>
          <a:p>
            <a:pPr marL="0" indent="0">
              <a:buNone/>
            </a:pPr>
            <a:endParaRPr lang="en-US" sz="1800" dirty="0"/>
          </a:p>
          <a:p>
            <a:pPr marL="0" indent="0">
              <a:buNone/>
            </a:pPr>
            <a:r>
              <a:rPr lang="en-US" sz="1800" b="1" dirty="0" smtClean="0"/>
              <a:t>Map</a:t>
            </a:r>
            <a:r>
              <a:rPr lang="en-US" sz="1800" dirty="0" smtClean="0"/>
              <a:t> </a:t>
            </a:r>
            <a:r>
              <a:rPr lang="en-US" sz="1800" dirty="0" smtClean="0">
                <a:sym typeface="Wingdings" panose="05000000000000000000" pitchFamily="2" charset="2"/>
              </a:rPr>
              <a:t> 1</a:t>
            </a:r>
            <a:r>
              <a:rPr lang="en-US" sz="1800" baseline="30000" dirty="0" smtClean="0">
                <a:sym typeface="Wingdings" panose="05000000000000000000" pitchFamily="2" charset="2"/>
              </a:rPr>
              <a:t>st</a:t>
            </a:r>
            <a:r>
              <a:rPr lang="en-US" sz="1800" dirty="0" smtClean="0">
                <a:sym typeface="Wingdings" panose="05000000000000000000" pitchFamily="2" charset="2"/>
              </a:rPr>
              <a:t> task to map 1 line of CSV to 1 </a:t>
            </a:r>
            <a:r>
              <a:rPr lang="en-US" sz="1800" i="1" dirty="0" smtClean="0">
                <a:sym typeface="Wingdings" panose="05000000000000000000" pitchFamily="2" charset="2"/>
              </a:rPr>
              <a:t>diff</a:t>
            </a:r>
            <a:r>
              <a:rPr lang="en-US" sz="1800" dirty="0" smtClean="0">
                <a:sym typeface="Wingdings" panose="05000000000000000000" pitchFamily="2" charset="2"/>
              </a:rPr>
              <a:t> value.</a:t>
            </a:r>
          </a:p>
          <a:p>
            <a:pPr marL="0" indent="0">
              <a:buNone/>
            </a:pPr>
            <a:r>
              <a:rPr lang="en-US" sz="1800" b="1" dirty="0" smtClean="0">
                <a:sym typeface="Wingdings" panose="05000000000000000000" pitchFamily="2" charset="2"/>
              </a:rPr>
              <a:t>Reduce</a:t>
            </a:r>
            <a:r>
              <a:rPr lang="en-US" sz="1800" dirty="0" smtClean="0">
                <a:sym typeface="Wingdings" panose="05000000000000000000" pitchFamily="2" charset="2"/>
              </a:rPr>
              <a:t>  2</a:t>
            </a:r>
            <a:r>
              <a:rPr lang="en-US" sz="1800" baseline="30000" dirty="0" smtClean="0">
                <a:sym typeface="Wingdings" panose="05000000000000000000" pitchFamily="2" charset="2"/>
              </a:rPr>
              <a:t>nd</a:t>
            </a:r>
            <a:r>
              <a:rPr lang="en-US" sz="1800" dirty="0" smtClean="0">
                <a:sym typeface="Wingdings" panose="05000000000000000000" pitchFamily="2" charset="2"/>
              </a:rPr>
              <a:t> task to reduce many </a:t>
            </a:r>
            <a:r>
              <a:rPr lang="en-US" sz="1800" i="1" dirty="0" smtClean="0">
                <a:sym typeface="Wingdings" panose="05000000000000000000" pitchFamily="2" charset="2"/>
              </a:rPr>
              <a:t>diff </a:t>
            </a:r>
            <a:r>
              <a:rPr lang="en-US" sz="1800" dirty="0" smtClean="0">
                <a:sym typeface="Wingdings" panose="05000000000000000000" pitchFamily="2" charset="2"/>
              </a:rPr>
              <a:t>values to single </a:t>
            </a:r>
            <a:r>
              <a:rPr lang="en-US" sz="1800" i="1" dirty="0" smtClean="0">
                <a:sym typeface="Wingdings" panose="05000000000000000000" pitchFamily="2" charset="2"/>
              </a:rPr>
              <a:t>sum/count</a:t>
            </a:r>
            <a:r>
              <a:rPr lang="en-US" sz="1800" dirty="0" smtClean="0">
                <a:sym typeface="Wingdings" panose="05000000000000000000" pitchFamily="2" charset="2"/>
              </a:rPr>
              <a:t>.</a:t>
            </a:r>
          </a:p>
        </p:txBody>
      </p:sp>
    </p:spTree>
    <p:extLst>
      <p:ext uri="{BB962C8B-B14F-4D97-AF65-F5344CB8AC3E}">
        <p14:creationId xmlns:p14="http://schemas.microsoft.com/office/powerpoint/2010/main" val="1152666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Simplistic MapReduce</a:t>
            </a:r>
            <a:endParaRPr lang="en-US" dirty="0"/>
          </a:p>
        </p:txBody>
      </p:sp>
      <p:sp>
        <p:nvSpPr>
          <p:cNvPr id="9" name="Text Placeholder 8"/>
          <p:cNvSpPr>
            <a:spLocks noGrp="1"/>
          </p:cNvSpPr>
          <p:nvPr>
            <p:ph sz="quarter" idx="13"/>
          </p:nvPr>
        </p:nvSpPr>
        <p:spPr/>
        <p:txBody>
          <a:bodyPr/>
          <a:lstStyle/>
          <a:p>
            <a:endParaRPr lang="en-US" sz="1800" dirty="0"/>
          </a:p>
        </p:txBody>
      </p:sp>
      <p:sp>
        <p:nvSpPr>
          <p:cNvPr id="4" name="Content Placeholder 3"/>
          <p:cNvSpPr>
            <a:spLocks noGrp="1"/>
          </p:cNvSpPr>
          <p:nvPr>
            <p:ph idx="1"/>
          </p:nvPr>
        </p:nvSpPr>
        <p:spPr/>
        <p:txBody>
          <a:bodyPr/>
          <a:lstStyle/>
          <a:p>
            <a:pPr marL="0" indent="0">
              <a:buNone/>
            </a:pPr>
            <a:r>
              <a:rPr lang="en-US" sz="1800" dirty="0" smtClean="0">
                <a:sym typeface="Wingdings" panose="05000000000000000000" pitchFamily="2" charset="2"/>
              </a:rPr>
              <a:t>MapReduce basic principle:</a:t>
            </a:r>
          </a:p>
          <a:p>
            <a:r>
              <a:rPr lang="en-US" sz="1800" dirty="0" smtClean="0">
                <a:sym typeface="Wingdings" panose="05000000000000000000" pitchFamily="2" charset="2"/>
              </a:rPr>
              <a:t>Partition the input, let each node work on part of the input.</a:t>
            </a:r>
          </a:p>
          <a:p>
            <a:r>
              <a:rPr lang="en-US" sz="1800" dirty="0" smtClean="0">
                <a:sym typeface="Wingdings" panose="05000000000000000000" pitchFamily="2" charset="2"/>
              </a:rPr>
              <a:t>For each input (e.g. 1 line of CSV) map input to output, in parallel on all nodes.</a:t>
            </a:r>
          </a:p>
          <a:p>
            <a:r>
              <a:rPr lang="en-US" sz="1800" dirty="0" smtClean="0">
                <a:sym typeface="Wingdings" panose="05000000000000000000" pitchFamily="2" charset="2"/>
              </a:rPr>
              <a:t>Reduce outputs in parallel on all nodes.</a:t>
            </a:r>
          </a:p>
          <a:p>
            <a:r>
              <a:rPr lang="en-US" sz="1800" dirty="0" smtClean="0">
                <a:sym typeface="Wingdings" panose="05000000000000000000" pitchFamily="2" charset="2"/>
              </a:rPr>
              <a:t>Collect intermediate results, reduce again and aggregate final result.</a:t>
            </a:r>
          </a:p>
          <a:p>
            <a:endParaRPr lang="en-US" sz="1800" dirty="0" smtClean="0"/>
          </a:p>
        </p:txBody>
      </p:sp>
    </p:spTree>
    <p:extLst>
      <p:ext uri="{BB962C8B-B14F-4D97-AF65-F5344CB8AC3E}">
        <p14:creationId xmlns:p14="http://schemas.microsoft.com/office/powerpoint/2010/main" val="3778800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sz="1800" dirty="0" smtClean="0"/>
              <a:t>Excel and SQL execution and limits</a:t>
            </a:r>
          </a:p>
          <a:p>
            <a:pPr marL="0" indent="0">
              <a:buNone/>
            </a:pPr>
            <a:endParaRPr lang="en-US" sz="1800" dirty="0" smtClean="0"/>
          </a:p>
          <a:p>
            <a:pPr marL="0" indent="0">
              <a:buNone/>
            </a:pPr>
            <a:r>
              <a:rPr lang="en-US" sz="1800" dirty="0" smtClean="0"/>
              <a:t>Transformation into parallel execution</a:t>
            </a:r>
          </a:p>
          <a:p>
            <a:pPr marL="0" indent="0">
              <a:buNone/>
            </a:pPr>
            <a:endParaRPr lang="en-US" sz="1800" dirty="0" smtClean="0"/>
          </a:p>
          <a:p>
            <a:pPr marL="0" indent="0">
              <a:buNone/>
            </a:pPr>
            <a:r>
              <a:rPr lang="en-US" sz="1800" dirty="0"/>
              <a:t>Scaling </a:t>
            </a:r>
            <a:r>
              <a:rPr lang="en-US" sz="1800" dirty="0" smtClean="0"/>
              <a:t>out:</a:t>
            </a:r>
          </a:p>
          <a:p>
            <a:pPr marL="0" indent="0">
              <a:buNone/>
            </a:pPr>
            <a:r>
              <a:rPr lang="en-US" sz="1800" dirty="0"/>
              <a:t>	</a:t>
            </a:r>
            <a:r>
              <a:rPr lang="en-US" sz="1800" dirty="0" smtClean="0"/>
              <a:t>tends </a:t>
            </a:r>
            <a:r>
              <a:rPr lang="en-US" sz="1800" dirty="0"/>
              <a:t>to get cheaper than scaling up</a:t>
            </a:r>
          </a:p>
          <a:p>
            <a:pPr marL="0" indent="0">
              <a:buNone/>
            </a:pPr>
            <a:r>
              <a:rPr lang="en-US" sz="1800" dirty="0" smtClean="0"/>
              <a:t>	</a:t>
            </a:r>
            <a:r>
              <a:rPr lang="en-US" sz="1800" i="1" dirty="0" smtClean="0"/>
              <a:t>waiting time</a:t>
            </a:r>
            <a:r>
              <a:rPr lang="en-US" sz="1800" dirty="0" smtClean="0"/>
              <a:t>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	</a:t>
            </a:r>
            <a:r>
              <a:rPr lang="en-US" sz="1800" i="1" dirty="0" smtClean="0"/>
              <a:t>computation time</a:t>
            </a:r>
            <a:r>
              <a:rPr lang="en-US" sz="1800" dirty="0" smtClean="0"/>
              <a:t> (#nodes * </a:t>
            </a:r>
            <a:r>
              <a:rPr lang="en-US" sz="1800" dirty="0" err="1" smtClean="0"/>
              <a:t>time_per_node</a:t>
            </a:r>
            <a:r>
              <a:rPr lang="en-US" sz="1800" dirty="0" smtClean="0"/>
              <a:t>) </a:t>
            </a:r>
            <a:r>
              <a:rPr lang="en-US" sz="1800" dirty="0" smtClean="0">
                <a:sym typeface="Wingdings" panose="05000000000000000000" pitchFamily="2" charset="2"/>
              </a:rPr>
              <a:t></a:t>
            </a:r>
            <a:endParaRPr lang="en-US" sz="1800" dirty="0" smtClean="0"/>
          </a:p>
          <a:p>
            <a:pPr marL="0" indent="0">
              <a:buNone/>
            </a:pPr>
            <a:endParaRPr lang="en-US" sz="1800" dirty="0" smtClean="0"/>
          </a:p>
        </p:txBody>
      </p:sp>
      <p:sp>
        <p:nvSpPr>
          <p:cNvPr id="7" name="Title 6"/>
          <p:cNvSpPr>
            <a:spLocks noGrp="1"/>
          </p:cNvSpPr>
          <p:nvPr>
            <p:ph type="title"/>
          </p:nvPr>
        </p:nvSpPr>
        <p:spPr/>
        <p:txBody>
          <a:bodyPr/>
          <a:lstStyle/>
          <a:p>
            <a:r>
              <a:rPr lang="en-US" dirty="0" smtClean="0"/>
              <a:t>Review so far</a:t>
            </a:r>
            <a:endParaRPr lang="en-US" dirty="0"/>
          </a:p>
        </p:txBody>
      </p:sp>
      <p:sp>
        <p:nvSpPr>
          <p:cNvPr id="9" name="Content Placeholder 8"/>
          <p:cNvSpPr>
            <a:spLocks noGrp="1"/>
          </p:cNvSpPr>
          <p:nvPr>
            <p:ph sz="quarter" idx="13"/>
          </p:nvPr>
        </p:nvSpPr>
        <p:spPr/>
        <p:txBody>
          <a:bodyPr/>
          <a:lstStyle/>
          <a:p>
            <a:r>
              <a:rPr lang="en-US" dirty="0" smtClean="0"/>
              <a:t>We just saw</a:t>
            </a:r>
            <a:endParaRPr lang="en-US" dirty="0"/>
          </a:p>
        </p:txBody>
      </p:sp>
    </p:spTree>
    <p:extLst>
      <p:ext uri="{BB962C8B-B14F-4D97-AF65-F5344CB8AC3E}">
        <p14:creationId xmlns:p14="http://schemas.microsoft.com/office/powerpoint/2010/main" val="861782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latin typeface="Nokia Pure Text" panose="020B0504040602060303" pitchFamily="34" charset="0"/>
                <a:ea typeface="Nokia Pure Text" panose="020B0504040602060303" pitchFamily="34" charset="0"/>
                <a:cs typeface="Nokia Pure Text" panose="020B0504040602060303" pitchFamily="34" charset="0"/>
              </a:rPr>
              <a:t>A more complete example</a:t>
            </a:r>
          </a:p>
          <a:p>
            <a:r>
              <a:rPr lang="en-US" sz="2000" dirty="0"/>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004362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358148" y="2075415"/>
            <a:ext cx="4771521" cy="2935025"/>
          </a:xfrm>
        </p:spPr>
      </p:pic>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r="47682"/>
          <a:stretch/>
        </p:blipFill>
        <p:spPr bwMode="auto">
          <a:xfrm>
            <a:off x="2360573" y="2075415"/>
            <a:ext cx="2496350" cy="2935025"/>
          </a:xfrm>
          <a:prstGeom prst="rect">
            <a:avLst/>
          </a:prstGeom>
          <a:noFill/>
          <a:ln w="9525">
            <a:noFill/>
            <a:miter lim="800000"/>
            <a:headEnd/>
            <a:tailEnd/>
          </a:ln>
        </p:spPr>
      </p:pic>
      <p:sp>
        <p:nvSpPr>
          <p:cNvPr id="4" name="Content Placeholder 3"/>
          <p:cNvSpPr>
            <a:spLocks noGrp="1"/>
          </p:cNvSpPr>
          <p:nvPr>
            <p:ph idx="1"/>
          </p:nvPr>
        </p:nvSpPr>
        <p:spPr/>
        <p:txBody>
          <a:bodyPr/>
          <a:lstStyle/>
          <a:p>
            <a:pPr marL="0" indent="0">
              <a:buNone/>
            </a:pPr>
            <a:r>
              <a:rPr lang="en-US" sz="1800" dirty="0" smtClean="0"/>
              <a:t>A more complete example is this task:</a:t>
            </a:r>
          </a:p>
          <a:p>
            <a:pPr marL="0" indent="0">
              <a:buNone/>
            </a:pPr>
            <a:r>
              <a:rPr lang="en-US" sz="1800" i="1" dirty="0" smtClean="0"/>
              <a:t>Calculate the average difference grouped by key </a:t>
            </a:r>
            <a:r>
              <a:rPr lang="en-US" sz="1800" i="1" dirty="0" err="1" smtClean="0"/>
              <a:t>MyKey</a:t>
            </a:r>
            <a:r>
              <a:rPr lang="en-US" sz="1800" i="1" dirty="0" smtClean="0"/>
              <a:t>.</a:t>
            </a:r>
          </a:p>
          <a:p>
            <a:pPr marL="0" indent="0">
              <a:buNone/>
            </a:pPr>
            <a:r>
              <a:rPr lang="en-US" sz="1800" dirty="0" smtClean="0"/>
              <a:t>In Excel this requires a </a:t>
            </a:r>
            <a:r>
              <a:rPr lang="en-US" sz="1800" dirty="0" smtClean="0">
                <a:solidFill>
                  <a:srgbClr val="FF0000"/>
                </a:solidFill>
              </a:rPr>
              <a:t>helper column </a:t>
            </a:r>
            <a:r>
              <a:rPr lang="en-US" sz="1800" dirty="0" smtClean="0"/>
              <a:t>for </a:t>
            </a:r>
            <a:r>
              <a:rPr lang="en-US" sz="1800" i="1" dirty="0"/>
              <a:t>D</a:t>
            </a:r>
            <a:r>
              <a:rPr lang="en-US" sz="1800" i="1" dirty="0" smtClean="0"/>
              <a:t>iff</a:t>
            </a:r>
            <a:r>
              <a:rPr lang="en-US" sz="1800" dirty="0" smtClean="0"/>
              <a:t> and a Pivot table for grouping.</a:t>
            </a:r>
          </a:p>
          <a:p>
            <a:pPr marL="0" indent="0">
              <a:buNone/>
            </a:pPr>
            <a:endParaRPr lang="en-US" sz="1800" dirty="0" smtClean="0"/>
          </a:p>
        </p:txBody>
      </p:sp>
      <p:sp>
        <p:nvSpPr>
          <p:cNvPr id="3" name="Title 2"/>
          <p:cNvSpPr>
            <a:spLocks noGrp="1"/>
          </p:cNvSpPr>
          <p:nvPr>
            <p:ph type="title"/>
          </p:nvPr>
        </p:nvSpPr>
        <p:spPr/>
        <p:txBody>
          <a:bodyPr/>
          <a:lstStyle/>
          <a:p>
            <a:r>
              <a:rPr lang="en-US" dirty="0" smtClean="0"/>
              <a:t>More Complete Example – Excel</a:t>
            </a:r>
            <a:endParaRPr lang="en-US" dirty="0"/>
          </a:p>
        </p:txBody>
      </p:sp>
      <p:sp>
        <p:nvSpPr>
          <p:cNvPr id="2" name="Rectangle 1"/>
          <p:cNvSpPr/>
          <p:nvPr/>
        </p:nvSpPr>
        <p:spPr>
          <a:xfrm>
            <a:off x="4856923" y="2206488"/>
            <a:ext cx="490330" cy="274982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8" name="Rectangle 7"/>
          <p:cNvSpPr/>
          <p:nvPr/>
        </p:nvSpPr>
        <p:spPr>
          <a:xfrm>
            <a:off x="3853036" y="2206488"/>
            <a:ext cx="503374" cy="18718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9" name="Rectangle 8"/>
          <p:cNvSpPr/>
          <p:nvPr/>
        </p:nvSpPr>
        <p:spPr>
          <a:xfrm>
            <a:off x="2719929" y="2206488"/>
            <a:ext cx="619550" cy="18718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Tree>
    <p:extLst>
      <p:ext uri="{BB962C8B-B14F-4D97-AF65-F5344CB8AC3E}">
        <p14:creationId xmlns:p14="http://schemas.microsoft.com/office/powerpoint/2010/main" val="51568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800" dirty="0" smtClean="0">
                <a:cs typeface="Courier New" panose="02070309020205020404" pitchFamily="49" charset="0"/>
              </a:rPr>
              <a:t>SQL with grouping:</a:t>
            </a:r>
          </a:p>
          <a:p>
            <a:pPr marL="0" indent="0">
              <a:buNone/>
            </a:pPr>
            <a:endParaRPr lang="en-US" sz="1200" dirty="0" smtClean="0">
              <a:cs typeface="Courier New" panose="02070309020205020404" pitchFamily="49" charset="0"/>
            </a:endParaRPr>
          </a:p>
          <a:p>
            <a:pPr marL="0" indent="0">
              <a:buNone/>
            </a:pPr>
            <a:r>
              <a:rPr lang="en-US" sz="1800" dirty="0" smtClean="0">
                <a:latin typeface="Lucida Console" panose="020B0609040504020204" pitchFamily="49" charset="0"/>
                <a:cs typeface="Courier New" panose="02070309020205020404" pitchFamily="49" charset="0"/>
              </a:rPr>
              <a:t>select</a:t>
            </a:r>
          </a:p>
          <a:p>
            <a:pPr marL="0" indent="0">
              <a:buNone/>
            </a:pPr>
            <a:r>
              <a:rPr lang="en-US" sz="1800" dirty="0">
                <a:latin typeface="Lucida Console" panose="020B0609040504020204" pitchFamily="49" charset="0"/>
                <a:cs typeface="Courier New" panose="02070309020205020404" pitchFamily="49" charset="0"/>
              </a:rPr>
              <a:t> </a:t>
            </a:r>
            <a:r>
              <a:rPr lang="en-US" sz="1800" dirty="0" smtClean="0">
                <a:latin typeface="Lucida Console" panose="020B0609040504020204" pitchFamily="49" charset="0"/>
                <a:cs typeface="Courier New" panose="02070309020205020404" pitchFamily="49" charset="0"/>
              </a:rPr>
              <a:t> </a:t>
            </a:r>
            <a:r>
              <a:rPr lang="en-US" sz="1800" dirty="0" err="1" smtClean="0">
                <a:solidFill>
                  <a:srgbClr val="FF0000"/>
                </a:solidFill>
                <a:latin typeface="Lucida Console" panose="020B0609040504020204" pitchFamily="49" charset="0"/>
                <a:cs typeface="Courier New" panose="02070309020205020404" pitchFamily="49" charset="0"/>
              </a:rPr>
              <a:t>mykey</a:t>
            </a:r>
            <a:r>
              <a:rPr lang="en-US" sz="1800" dirty="0" smtClean="0">
                <a:solidFill>
                  <a:srgbClr val="FF0000"/>
                </a:solidFill>
                <a:latin typeface="Lucida Console" panose="020B0609040504020204" pitchFamily="49" charset="0"/>
                <a:cs typeface="Courier New" panose="02070309020205020404" pitchFamily="49" charset="0"/>
              </a:rPr>
              <a:t>,</a:t>
            </a:r>
          </a:p>
          <a:p>
            <a:pPr marL="0" indent="0">
              <a:buNone/>
            </a:pPr>
            <a:r>
              <a:rPr lang="en-US" sz="1800" dirty="0" smtClean="0">
                <a:latin typeface="Lucida Console" panose="020B0609040504020204" pitchFamily="49" charset="0"/>
                <a:cs typeface="Courier New" panose="02070309020205020404" pitchFamily="49" charset="0"/>
              </a:rPr>
              <a:t>  </a:t>
            </a:r>
            <a:r>
              <a:rPr lang="en-US" sz="1800" dirty="0" err="1" smtClean="0">
                <a:latin typeface="Lucida Console" panose="020B0609040504020204" pitchFamily="49" charset="0"/>
                <a:cs typeface="Courier New" panose="02070309020205020404" pitchFamily="49" charset="0"/>
              </a:rPr>
              <a:t>avg</a:t>
            </a:r>
            <a:r>
              <a:rPr lang="en-US" sz="1800" dirty="0" smtClean="0">
                <a:latin typeface="Lucida Console" panose="020B0609040504020204" pitchFamily="49" charset="0"/>
                <a:cs typeface="Courier New" panose="02070309020205020404" pitchFamily="49" charset="0"/>
              </a:rPr>
              <a:t>(end - start) as </a:t>
            </a:r>
            <a:r>
              <a:rPr lang="en-US" sz="1800" dirty="0" err="1" smtClean="0">
                <a:latin typeface="Lucida Console" panose="020B0609040504020204" pitchFamily="49" charset="0"/>
                <a:cs typeface="Courier New" panose="02070309020205020404" pitchFamily="49" charset="0"/>
              </a:rPr>
              <a:t>avgdiff</a:t>
            </a:r>
            <a:endParaRPr lang="en-US" sz="1800" dirty="0" smtClean="0">
              <a:latin typeface="Lucida Console" panose="020B0609040504020204" pitchFamily="49" charset="0"/>
              <a:cs typeface="Courier New" panose="02070309020205020404" pitchFamily="49" charset="0"/>
            </a:endParaRPr>
          </a:p>
          <a:p>
            <a:pPr marL="0" indent="0">
              <a:buNone/>
            </a:pPr>
            <a:r>
              <a:rPr lang="en-US" sz="1800" dirty="0" smtClean="0">
                <a:latin typeface="Lucida Console" panose="020B0609040504020204" pitchFamily="49" charset="0"/>
                <a:cs typeface="Courier New" panose="02070309020205020404" pitchFamily="49" charset="0"/>
              </a:rPr>
              <a:t>from </a:t>
            </a:r>
            <a:r>
              <a:rPr lang="en-US" sz="1800" dirty="0" err="1" smtClean="0">
                <a:latin typeface="Lucida Console" panose="020B0609040504020204" pitchFamily="49" charset="0"/>
                <a:cs typeface="Courier New" panose="02070309020205020404" pitchFamily="49" charset="0"/>
              </a:rPr>
              <a:t>mytable</a:t>
            </a:r>
            <a:endParaRPr lang="en-US" sz="1800" dirty="0" smtClean="0">
              <a:latin typeface="Lucida Console" panose="020B0609040504020204" pitchFamily="49" charset="0"/>
              <a:cs typeface="Courier New" panose="02070309020205020404" pitchFamily="49" charset="0"/>
            </a:endParaRPr>
          </a:p>
          <a:p>
            <a:pPr marL="0" indent="0">
              <a:buNone/>
            </a:pPr>
            <a:r>
              <a:rPr lang="en-US" sz="1800" dirty="0" smtClean="0">
                <a:solidFill>
                  <a:srgbClr val="FF0000"/>
                </a:solidFill>
                <a:latin typeface="Lucida Console" panose="020B0609040504020204" pitchFamily="49" charset="0"/>
                <a:cs typeface="Courier New" panose="02070309020205020404" pitchFamily="49" charset="0"/>
              </a:rPr>
              <a:t>group by </a:t>
            </a:r>
            <a:r>
              <a:rPr lang="en-US" sz="1800" dirty="0" err="1" smtClean="0">
                <a:solidFill>
                  <a:srgbClr val="FF0000"/>
                </a:solidFill>
                <a:latin typeface="Lucida Console" panose="020B0609040504020204" pitchFamily="49" charset="0"/>
                <a:cs typeface="Courier New" panose="02070309020205020404" pitchFamily="49" charset="0"/>
              </a:rPr>
              <a:t>mykey</a:t>
            </a:r>
            <a:endParaRPr lang="en-US" sz="1800" dirty="0" smtClean="0">
              <a:solidFill>
                <a:srgbClr val="FF0000"/>
              </a:solidFill>
              <a:latin typeface="Lucida Console" panose="020B0609040504020204" pitchFamily="49" charset="0"/>
              <a:cs typeface="Courier New" panose="02070309020205020404" pitchFamily="49" charset="0"/>
            </a:endParaRPr>
          </a:p>
          <a:p>
            <a:pPr marL="0" indent="0">
              <a:buNone/>
            </a:pPr>
            <a:endParaRPr lang="en-US" sz="1800" dirty="0"/>
          </a:p>
          <a:p>
            <a:pPr marL="0" indent="0">
              <a:buNone/>
            </a:pPr>
            <a:r>
              <a:rPr lang="en-US" sz="1800" dirty="0" smtClean="0"/>
              <a:t>Little change in SQL, big change in performance!</a:t>
            </a:r>
          </a:p>
        </p:txBody>
      </p:sp>
      <p:sp>
        <p:nvSpPr>
          <p:cNvPr id="3" name="Title 2"/>
          <p:cNvSpPr>
            <a:spLocks noGrp="1"/>
          </p:cNvSpPr>
          <p:nvPr>
            <p:ph type="title"/>
          </p:nvPr>
        </p:nvSpPr>
        <p:spPr/>
        <p:txBody>
          <a:bodyPr/>
          <a:lstStyle/>
          <a:p>
            <a:r>
              <a:rPr lang="en-US" dirty="0" smtClean="0"/>
              <a:t>More Complete Example – SQL</a:t>
            </a: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02456" y="1578459"/>
            <a:ext cx="1716936" cy="2170020"/>
          </a:xfrm>
        </p:spPr>
      </p:pic>
    </p:spTree>
    <p:extLst>
      <p:ext uri="{BB962C8B-B14F-4D97-AF65-F5344CB8AC3E}">
        <p14:creationId xmlns:p14="http://schemas.microsoft.com/office/powerpoint/2010/main" val="47718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smtClean="0"/>
              <a:t>This presentation is for you, if …</a:t>
            </a:r>
          </a:p>
          <a:p>
            <a:pPr marL="0" indent="0">
              <a:buNone/>
            </a:pPr>
            <a:r>
              <a:rPr lang="en-US" sz="2000" dirty="0" smtClean="0"/>
              <a:t>… </a:t>
            </a:r>
            <a:r>
              <a:rPr lang="en-US" sz="2000" dirty="0" smtClean="0"/>
              <a:t>d</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uring a typical Business Intelligence data analysis you</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use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use basic SQL</a:t>
            </a:r>
          </a:p>
          <a:p>
            <a:pPr marL="0" indent="0">
              <a:buNone/>
            </a:pP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r>
              <a:rPr lang="en-US" sz="2000" dirty="0"/>
              <a:t>… </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you wonder:</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How that hype on MapReduce/Hadoop/Spark helps to scale your case?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How would your </a:t>
            </a:r>
            <a:r>
              <a:rPr lang="en-US" sz="2000" dirty="0" smtClean="0"/>
              <a:t>KPI </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analysis transform to parallel computation?</a:t>
            </a:r>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Motivation</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4122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010440"/>
            <a:ext cx="8229600" cy="3306763"/>
          </a:xfrm>
        </p:spPr>
        <p:txBody>
          <a:bodyPr>
            <a:normAutofit/>
          </a:bodyPr>
          <a:lstStyle/>
          <a:p>
            <a:pPr marL="0" indent="0">
              <a:buNone/>
            </a:pPr>
            <a:r>
              <a:rPr lang="en-US" sz="1800" dirty="0" smtClean="0"/>
              <a:t>MapReduce is mapping one input &lt;key, value&gt; pair to output &lt;key, value&gt; pairs.</a:t>
            </a:r>
          </a:p>
          <a:p>
            <a:r>
              <a:rPr lang="en-US" sz="1800" dirty="0" smtClean="0"/>
              <a:t>1</a:t>
            </a:r>
            <a:r>
              <a:rPr lang="en-US" sz="1800" baseline="30000" dirty="0" smtClean="0"/>
              <a:t>st</a:t>
            </a:r>
            <a:r>
              <a:rPr lang="en-US" sz="1800" dirty="0" smtClean="0"/>
              <a:t> </a:t>
            </a:r>
            <a:r>
              <a:rPr lang="en-US" sz="1800" dirty="0"/>
              <a:t>task: </a:t>
            </a:r>
            <a:r>
              <a:rPr lang="en-US" sz="1800" dirty="0" smtClean="0"/>
              <a:t>per line in file, </a:t>
            </a:r>
            <a:r>
              <a:rPr lang="en-US" sz="1800" dirty="0"/>
              <a:t>extract </a:t>
            </a:r>
            <a:r>
              <a:rPr lang="en-US" sz="1800" i="1" dirty="0" err="1" smtClean="0"/>
              <a:t>mykey</a:t>
            </a:r>
            <a:r>
              <a:rPr lang="en-US" sz="1800" dirty="0" smtClean="0"/>
              <a:t>, </a:t>
            </a:r>
            <a:r>
              <a:rPr lang="en-US" sz="1800" i="1" dirty="0" smtClean="0"/>
              <a:t>start</a:t>
            </a:r>
            <a:r>
              <a:rPr lang="en-US" sz="1800" dirty="0" smtClean="0"/>
              <a:t> </a:t>
            </a:r>
            <a:r>
              <a:rPr lang="en-US" sz="1800" dirty="0"/>
              <a:t>and </a:t>
            </a:r>
            <a:r>
              <a:rPr lang="en-US" sz="1800" i="1" dirty="0" smtClean="0"/>
              <a:t>end</a:t>
            </a:r>
            <a:r>
              <a:rPr lang="en-US" sz="1800" dirty="0" smtClean="0"/>
              <a:t>, calculate </a:t>
            </a:r>
            <a:r>
              <a:rPr lang="en-US" sz="1800" i="1" dirty="0" smtClean="0"/>
              <a:t>diff</a:t>
            </a:r>
          </a:p>
          <a:p>
            <a:pPr marL="228600" lvl="1" indent="0">
              <a:buNone/>
            </a:pPr>
            <a:r>
              <a:rPr lang="en-US" sz="1800" dirty="0" smtClean="0"/>
              <a:t>&lt;</a:t>
            </a:r>
            <a:r>
              <a:rPr lang="en-US" sz="1800" smtClean="0"/>
              <a:t>unusedkey, </a:t>
            </a:r>
            <a:r>
              <a:rPr lang="en-US" sz="1800" dirty="0" err="1" smtClean="0"/>
              <a:t>linecontent</a:t>
            </a:r>
            <a:r>
              <a:rPr lang="en-US" sz="1800" dirty="0" smtClean="0"/>
              <a:t>&gt; </a:t>
            </a:r>
            <a:r>
              <a:rPr lang="en-US" sz="1800" dirty="0" smtClean="0">
                <a:sym typeface="Wingdings" panose="05000000000000000000" pitchFamily="2" charset="2"/>
              </a:rPr>
              <a:t></a:t>
            </a:r>
            <a:r>
              <a:rPr lang="en-US" sz="1800" dirty="0" smtClean="0"/>
              <a:t> </a:t>
            </a:r>
            <a:r>
              <a:rPr lang="en-US" sz="1800" i="1" dirty="0" smtClean="0"/>
              <a:t>&lt;</a:t>
            </a:r>
            <a:r>
              <a:rPr lang="en-US" sz="1800" i="1" dirty="0" err="1" smtClean="0"/>
              <a:t>mykey</a:t>
            </a:r>
            <a:r>
              <a:rPr lang="en-US" sz="1800" i="1" dirty="0" smtClean="0"/>
              <a:t>, end – start&gt;</a:t>
            </a:r>
          </a:p>
          <a:p>
            <a:r>
              <a:rPr lang="en-US" sz="1800" dirty="0" smtClean="0"/>
              <a:t>2</a:t>
            </a:r>
            <a:r>
              <a:rPr lang="en-US" sz="1800" baseline="30000" dirty="0" smtClean="0"/>
              <a:t>nd</a:t>
            </a:r>
            <a:r>
              <a:rPr lang="en-US" sz="1800" dirty="0" smtClean="0"/>
              <a:t> task: re-group &lt;key, value&gt; pairs by keys</a:t>
            </a:r>
          </a:p>
        </p:txBody>
      </p:sp>
      <p:sp>
        <p:nvSpPr>
          <p:cNvPr id="3" name="Title 2"/>
          <p:cNvSpPr>
            <a:spLocks noGrp="1"/>
          </p:cNvSpPr>
          <p:nvPr>
            <p:ph type="title"/>
          </p:nvPr>
        </p:nvSpPr>
        <p:spPr/>
        <p:txBody>
          <a:bodyPr/>
          <a:lstStyle/>
          <a:p>
            <a:r>
              <a:rPr lang="en-US" dirty="0" smtClean="0"/>
              <a:t>More Complete Example – Translation to MapReduce</a:t>
            </a:r>
            <a:endParaRPr lang="en-US" dirty="0"/>
          </a:p>
        </p:txBody>
      </p:sp>
      <p:sp>
        <p:nvSpPr>
          <p:cNvPr id="9" name="Text Placeholder 8"/>
          <p:cNvSpPr>
            <a:spLocks noGrp="1"/>
          </p:cNvSpPr>
          <p:nvPr>
            <p:ph sz="quarter" idx="13"/>
          </p:nvPr>
        </p:nvSpPr>
        <p:spPr/>
        <p:txBody>
          <a:bodyPr/>
          <a:lstStyle/>
          <a:p>
            <a:endParaRPr lang="en-US" sz="1800" dirty="0"/>
          </a:p>
        </p:txBody>
      </p:sp>
      <p:sp>
        <p:nvSpPr>
          <p:cNvPr id="8" name="TextBox 7"/>
          <p:cNvSpPr txBox="1"/>
          <p:nvPr/>
        </p:nvSpPr>
        <p:spPr>
          <a:xfrm>
            <a:off x="418120" y="2625077"/>
            <a:ext cx="3498073" cy="1615827"/>
          </a:xfrm>
          <a:prstGeom prst="rect">
            <a:avLst/>
          </a:prstGeom>
          <a:solidFill>
            <a:srgbClr val="FFFF66"/>
          </a:solidFill>
        </p:spPr>
        <p:txBody>
          <a:bodyPr wrap="none" rtlCol="0">
            <a:spAutoFit/>
          </a:bodyPr>
          <a:lstStyle/>
          <a:p>
            <a:r>
              <a:rPr lang="en-US" sz="1100" dirty="0" err="1">
                <a:latin typeface="Lucida Console" panose="020B0609040504020204" pitchFamily="49" charset="0"/>
                <a:ea typeface="Arial Unicode MS" panose="020B0604020202020204" pitchFamily="34" charset="-128"/>
                <a:cs typeface="Arial Unicode MS" panose="020B0604020202020204" pitchFamily="34" charset="-128"/>
              </a:rPr>
              <a:t>ID;MyKey;MoreColum;Start;End;OtherStuff</a:t>
            </a:r>
            <a:endParaRPr lang="en-US" sz="1100" dirty="0">
              <a:latin typeface="Lucida Console" panose="020B0609040504020204" pitchFamily="49" charset="0"/>
              <a:ea typeface="Arial Unicode MS" panose="020B0604020202020204" pitchFamily="34" charset="-128"/>
              <a:cs typeface="Arial Unicode MS" panose="020B0604020202020204" pitchFamily="34" charset="-128"/>
            </a:endParaRP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1;foo;invidunt;71;81;dolores</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2;bar;ut;30;32;et</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3;baz;labore;92;95;ea</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4;and;et;52;60;rebum.</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5;so;dolore;11;15;Stet</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6;on;magna;89;97;clita</a:t>
            </a:r>
          </a:p>
          <a:p>
            <a:r>
              <a:rPr lang="en-US" sz="1100" dirty="0">
                <a:latin typeface="Lucida Console" panose="020B0609040504020204" pitchFamily="49" charset="0"/>
                <a:ea typeface="Arial Unicode MS" panose="020B0604020202020204" pitchFamily="34" charset="-128"/>
                <a:cs typeface="Arial Unicode MS" panose="020B0604020202020204" pitchFamily="34" charset="-128"/>
              </a:rPr>
              <a:t>7;foo;aliquyam;30;36;kasd</a:t>
            </a:r>
          </a:p>
          <a:p>
            <a:r>
              <a:rPr lang="en-US" sz="1100" dirty="0" smtClean="0">
                <a:latin typeface="Lucida Console" panose="020B0609040504020204" pitchFamily="49" charset="0"/>
                <a:ea typeface="Arial Unicode MS" panose="020B0604020202020204" pitchFamily="34" charset="-128"/>
                <a:cs typeface="Arial Unicode MS" panose="020B0604020202020204" pitchFamily="34" charset="-128"/>
              </a:rPr>
              <a:t>…</a:t>
            </a:r>
            <a:endParaRPr lang="en-US" sz="1100" dirty="0">
              <a:latin typeface="Lucida Console" panose="020B0609040504020204" pitchFamily="49" charset="0"/>
              <a:ea typeface="Arial Unicode MS" panose="020B0604020202020204" pitchFamily="34" charset="-128"/>
              <a:cs typeface="Arial Unicode MS" panose="020B0604020202020204" pitchFamily="34" charset="-128"/>
            </a:endParaRPr>
          </a:p>
        </p:txBody>
      </p:sp>
      <p:sp>
        <p:nvSpPr>
          <p:cNvPr id="18" name="TextBox 17"/>
          <p:cNvSpPr txBox="1"/>
          <p:nvPr/>
        </p:nvSpPr>
        <p:spPr>
          <a:xfrm>
            <a:off x="4732667" y="2625077"/>
            <a:ext cx="614271" cy="1615827"/>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foo, 10</a:t>
            </a:r>
          </a:p>
          <a:p>
            <a:pPr algn="ctr"/>
            <a:r>
              <a:rPr lang="en-US" sz="1100" dirty="0" smtClean="0">
                <a:latin typeface="+mn-lt"/>
                <a:ea typeface="Arial Unicode MS" panose="020B0604020202020204" pitchFamily="34" charset="-128"/>
                <a:cs typeface="Arial Unicode MS" panose="020B0604020202020204" pitchFamily="34" charset="-128"/>
              </a:rPr>
              <a:t>bar, 2</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err="1" smtClean="0">
                <a:latin typeface="+mn-lt"/>
                <a:ea typeface="Arial Unicode MS" panose="020B0604020202020204" pitchFamily="34" charset="-128"/>
                <a:cs typeface="Arial Unicode MS" panose="020B0604020202020204" pitchFamily="34" charset="-128"/>
              </a:rPr>
              <a:t>baz</a:t>
            </a:r>
            <a:r>
              <a:rPr lang="en-US" sz="1100" dirty="0" smtClean="0">
                <a:latin typeface="+mn-lt"/>
                <a:ea typeface="Arial Unicode MS" panose="020B0604020202020204" pitchFamily="34" charset="-128"/>
                <a:cs typeface="Arial Unicode MS" panose="020B0604020202020204" pitchFamily="34" charset="-128"/>
              </a:rPr>
              <a:t>, 3</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and, 8</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so, 4</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on, 8</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foo, 6</a:t>
            </a: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cxnSp>
        <p:nvCxnSpPr>
          <p:cNvPr id="20" name="Straight Arrow Connector 19"/>
          <p:cNvCxnSpPr/>
          <p:nvPr/>
        </p:nvCxnSpPr>
        <p:spPr>
          <a:xfrm>
            <a:off x="4061094" y="2912065"/>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061094" y="3077717"/>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061094" y="3256622"/>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061094" y="3435526"/>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061094" y="3587926"/>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61094" y="3760204"/>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061094" y="3932483"/>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945026" y="3120379"/>
            <a:ext cx="575800"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and, 8</a:t>
            </a:r>
          </a:p>
          <a:p>
            <a:pPr algn="ctr"/>
            <a:r>
              <a:rPr lang="en-US" sz="1100" dirty="0" smtClean="0">
                <a:latin typeface="+mn-lt"/>
                <a:ea typeface="Arial Unicode MS" panose="020B0604020202020204" pitchFamily="34" charset="-128"/>
                <a:cs typeface="Arial Unicode MS" panose="020B0604020202020204" pitchFamily="34" charset="-128"/>
              </a:rPr>
              <a:t>and, 5</a:t>
            </a: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30" name="TextBox 29"/>
          <p:cNvSpPr txBox="1"/>
          <p:nvPr/>
        </p:nvSpPr>
        <p:spPr>
          <a:xfrm>
            <a:off x="7920244" y="3547762"/>
            <a:ext cx="575799"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on, </a:t>
            </a:r>
            <a:r>
              <a:rPr lang="en-US" sz="1100" dirty="0">
                <a:latin typeface="+mn-lt"/>
                <a:ea typeface="Arial Unicode MS" panose="020B0604020202020204" pitchFamily="34" charset="-128"/>
                <a:cs typeface="Arial Unicode MS" panose="020B0604020202020204" pitchFamily="34" charset="-128"/>
              </a:rPr>
              <a:t>8</a:t>
            </a:r>
            <a:endParaRPr lang="en-US" sz="1100" dirty="0" smtClean="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on, 10</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35" name="TextBox 34"/>
          <p:cNvSpPr txBox="1"/>
          <p:nvPr/>
        </p:nvSpPr>
        <p:spPr>
          <a:xfrm>
            <a:off x="6212987" y="2625077"/>
            <a:ext cx="614271"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foo, 10</a:t>
            </a:r>
          </a:p>
          <a:p>
            <a:pPr algn="ctr"/>
            <a:r>
              <a:rPr lang="en-US" sz="1100" dirty="0" smtClean="0">
                <a:latin typeface="+mn-lt"/>
                <a:ea typeface="Arial Unicode MS" panose="020B0604020202020204" pitchFamily="34" charset="-128"/>
                <a:cs typeface="Arial Unicode MS" panose="020B0604020202020204" pitchFamily="34" charset="-128"/>
              </a:rPr>
              <a:t>foo, 6</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cxnSp>
        <p:nvCxnSpPr>
          <p:cNvPr id="36" name="Straight Arrow Connector 35"/>
          <p:cNvCxnSpPr>
            <a:endCxn id="35" idx="1"/>
          </p:cNvCxnSpPr>
          <p:nvPr/>
        </p:nvCxnSpPr>
        <p:spPr>
          <a:xfrm>
            <a:off x="5361425" y="2961407"/>
            <a:ext cx="851562" cy="4839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361425" y="3077717"/>
            <a:ext cx="823093" cy="85476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8" idx="3"/>
            <a:endCxn id="27" idx="1"/>
          </p:cNvCxnSpPr>
          <p:nvPr/>
        </p:nvCxnSpPr>
        <p:spPr>
          <a:xfrm>
            <a:off x="5346938" y="3432991"/>
            <a:ext cx="1598088" cy="72109"/>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5379020" y="3607583"/>
            <a:ext cx="1527535" cy="63332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559297" y="3587926"/>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28" name="TextBox 27"/>
          <p:cNvSpPr txBox="1"/>
          <p:nvPr/>
        </p:nvSpPr>
        <p:spPr>
          <a:xfrm>
            <a:off x="5680801" y="2675198"/>
            <a:ext cx="461986"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2</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nd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9" name="TextBox 28"/>
          <p:cNvSpPr txBox="1"/>
          <p:nvPr/>
        </p:nvSpPr>
        <p:spPr>
          <a:xfrm>
            <a:off x="4097785" y="2587497"/>
            <a:ext cx="425116"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1</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st</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1634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P spid="18" grpId="0" animBg="1"/>
      <p:bldP spid="27" grpId="0" animBg="1"/>
      <p:bldP spid="30" grpId="0" animBg="1"/>
      <p:bldP spid="35" grpId="0" animBg="1"/>
      <p:bldP spid="46"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649" y="960770"/>
            <a:ext cx="2329484" cy="369332"/>
          </a:xfrm>
          <a:prstGeom prst="rect">
            <a:avLst/>
          </a:prstGeom>
          <a:noFill/>
        </p:spPr>
        <p:txBody>
          <a:bodyPr wrap="none" rtlCol="0">
            <a:spAutoFit/>
          </a:bodyPr>
          <a:lstStyle/>
          <a:p>
            <a:r>
              <a:rPr lang="en-US" dirty="0" smtClean="0">
                <a:solidFill>
                  <a:schemeClr val="bg2"/>
                </a:solidFill>
                <a:latin typeface="Nokia Pure Text Light" panose="020B0304040602060303" pitchFamily="34" charset="0"/>
                <a:ea typeface="Nokia Pure Text Light" panose="020B0304040602060303" pitchFamily="34" charset="0"/>
                <a:cs typeface="Nokia Pure Text Light" panose="020B0304040602060303" pitchFamily="34" charset="0"/>
              </a:rPr>
              <a:t>Status after 2</a:t>
            </a:r>
            <a:r>
              <a:rPr lang="en-US" baseline="30000" dirty="0" smtClean="0">
                <a:solidFill>
                  <a:schemeClr val="bg2"/>
                </a:solidFill>
                <a:latin typeface="Nokia Pure Text Light" panose="020B0304040602060303" pitchFamily="34" charset="0"/>
                <a:ea typeface="Nokia Pure Text Light" panose="020B0304040602060303" pitchFamily="34" charset="0"/>
                <a:cs typeface="Nokia Pure Text Light" panose="020B0304040602060303" pitchFamily="34" charset="0"/>
              </a:rPr>
              <a:t>nd</a:t>
            </a:r>
            <a:r>
              <a:rPr lang="en-US" dirty="0" smtClean="0">
                <a:solidFill>
                  <a:schemeClr val="bg2"/>
                </a:solidFill>
                <a:latin typeface="Nokia Pure Text Light" panose="020B0304040602060303" pitchFamily="34" charset="0"/>
                <a:ea typeface="Nokia Pure Text Light" panose="020B0304040602060303" pitchFamily="34" charset="0"/>
                <a:cs typeface="Nokia Pure Text Light" panose="020B0304040602060303" pitchFamily="34" charset="0"/>
              </a:rPr>
              <a:t> task:</a:t>
            </a:r>
          </a:p>
        </p:txBody>
      </p:sp>
      <p:sp>
        <p:nvSpPr>
          <p:cNvPr id="2" name="Content Placeholder 1"/>
          <p:cNvSpPr>
            <a:spLocks noGrp="1"/>
          </p:cNvSpPr>
          <p:nvPr>
            <p:ph idx="1"/>
          </p:nvPr>
        </p:nvSpPr>
        <p:spPr>
          <a:xfrm>
            <a:off x="432000" y="1010441"/>
            <a:ext cx="8229600" cy="1211722"/>
          </a:xfrm>
          <a:solidFill>
            <a:schemeClr val="bg1"/>
          </a:solidFill>
        </p:spPr>
        <p:txBody>
          <a:bodyPr>
            <a:normAutofit/>
          </a:bodyPr>
          <a:lstStyle/>
          <a:p>
            <a:r>
              <a:rPr lang="en-US" sz="1800" dirty="0" smtClean="0"/>
              <a:t>3</a:t>
            </a:r>
            <a:r>
              <a:rPr lang="en-US" sz="1800" baseline="30000" dirty="0" smtClean="0"/>
              <a:t>rd</a:t>
            </a:r>
            <a:r>
              <a:rPr lang="en-US" sz="1800" dirty="0" smtClean="0"/>
              <a:t> task: per key, summarize and count values and calculate the average.</a:t>
            </a:r>
            <a:br>
              <a:rPr lang="en-US" sz="1800" dirty="0" smtClean="0"/>
            </a:br>
            <a:r>
              <a:rPr lang="en-US" sz="1800" dirty="0" smtClean="0"/>
              <a:t>Per key:</a:t>
            </a:r>
            <a:br>
              <a:rPr lang="en-US" sz="1800" dirty="0" smtClean="0"/>
            </a:br>
            <a:r>
              <a:rPr lang="en-US" sz="1800" dirty="0" smtClean="0"/>
              <a:t>List of </a:t>
            </a:r>
            <a:r>
              <a:rPr lang="en-US" sz="1800" i="1" dirty="0" smtClean="0"/>
              <a:t>&lt;</a:t>
            </a:r>
            <a:r>
              <a:rPr lang="en-US" sz="1800" i="1" dirty="0" err="1" smtClean="0"/>
              <a:t>mykey</a:t>
            </a:r>
            <a:r>
              <a:rPr lang="en-US" sz="1800" i="1" dirty="0" smtClean="0"/>
              <a:t>, diff&gt;</a:t>
            </a:r>
            <a:r>
              <a:rPr lang="en-US" sz="1800" dirty="0" smtClean="0"/>
              <a:t> </a:t>
            </a:r>
            <a:r>
              <a:rPr lang="en-US" sz="1800" dirty="0" smtClean="0">
                <a:sym typeface="Wingdings" panose="05000000000000000000" pitchFamily="2" charset="2"/>
              </a:rPr>
              <a:t> </a:t>
            </a:r>
            <a:r>
              <a:rPr lang="en-US" sz="1800" i="1" dirty="0" smtClean="0">
                <a:sym typeface="Wingdings" panose="05000000000000000000" pitchFamily="2" charset="2"/>
              </a:rPr>
              <a:t>&lt;</a:t>
            </a:r>
            <a:r>
              <a:rPr lang="en-US" sz="1800" i="1" dirty="0" err="1" smtClean="0">
                <a:sym typeface="Wingdings" panose="05000000000000000000" pitchFamily="2" charset="2"/>
              </a:rPr>
              <a:t>mykey</a:t>
            </a:r>
            <a:r>
              <a:rPr lang="en-US" sz="1800" i="1" dirty="0" smtClean="0">
                <a:sym typeface="Wingdings" panose="05000000000000000000" pitchFamily="2" charset="2"/>
              </a:rPr>
              <a:t>, </a:t>
            </a:r>
            <a:r>
              <a:rPr lang="en-US" sz="1800" i="1" dirty="0" err="1" smtClean="0">
                <a:sym typeface="Wingdings" panose="05000000000000000000" pitchFamily="2" charset="2"/>
              </a:rPr>
              <a:t>avgdiff</a:t>
            </a:r>
            <a:r>
              <a:rPr lang="en-US" sz="1800" i="1" dirty="0" smtClean="0">
                <a:sym typeface="Wingdings" panose="05000000000000000000" pitchFamily="2" charset="2"/>
              </a:rPr>
              <a:t>&gt;</a:t>
            </a:r>
            <a:endParaRPr lang="en-US" sz="1800" i="1" dirty="0" smtClean="0"/>
          </a:p>
        </p:txBody>
      </p:sp>
      <p:sp>
        <p:nvSpPr>
          <p:cNvPr id="3" name="Title 2"/>
          <p:cNvSpPr>
            <a:spLocks noGrp="1"/>
          </p:cNvSpPr>
          <p:nvPr>
            <p:ph type="title"/>
          </p:nvPr>
        </p:nvSpPr>
        <p:spPr/>
        <p:txBody>
          <a:bodyPr/>
          <a:lstStyle/>
          <a:p>
            <a:r>
              <a:rPr lang="en-US" dirty="0"/>
              <a:t>More Complete Example – Translation to MapReduce</a:t>
            </a:r>
          </a:p>
        </p:txBody>
      </p:sp>
      <p:sp>
        <p:nvSpPr>
          <p:cNvPr id="9" name="Text Placeholder 8"/>
          <p:cNvSpPr>
            <a:spLocks noGrp="1"/>
          </p:cNvSpPr>
          <p:nvPr>
            <p:ph sz="quarter" idx="13"/>
          </p:nvPr>
        </p:nvSpPr>
        <p:spPr/>
        <p:txBody>
          <a:bodyPr/>
          <a:lstStyle/>
          <a:p>
            <a:endParaRPr lang="en-US" sz="1800" dirty="0"/>
          </a:p>
        </p:txBody>
      </p:sp>
      <p:sp>
        <p:nvSpPr>
          <p:cNvPr id="27" name="TextBox 26"/>
          <p:cNvSpPr txBox="1"/>
          <p:nvPr/>
        </p:nvSpPr>
        <p:spPr>
          <a:xfrm>
            <a:off x="2530525" y="2364406"/>
            <a:ext cx="575800"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and, 8</a:t>
            </a:r>
          </a:p>
          <a:p>
            <a:pPr algn="ctr"/>
            <a:r>
              <a:rPr lang="en-US" sz="1100" dirty="0" smtClean="0">
                <a:latin typeface="+mn-lt"/>
                <a:ea typeface="Arial Unicode MS" panose="020B0604020202020204" pitchFamily="34" charset="-128"/>
                <a:cs typeface="Arial Unicode MS" panose="020B0604020202020204" pitchFamily="34" charset="-128"/>
              </a:rPr>
              <a:t>and, 5</a:t>
            </a: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30" name="TextBox 29"/>
          <p:cNvSpPr txBox="1"/>
          <p:nvPr/>
        </p:nvSpPr>
        <p:spPr>
          <a:xfrm>
            <a:off x="4546800" y="2364406"/>
            <a:ext cx="575799"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on, </a:t>
            </a:r>
            <a:r>
              <a:rPr lang="en-US" sz="1100" dirty="0">
                <a:latin typeface="+mn-lt"/>
                <a:ea typeface="Arial Unicode MS" panose="020B0604020202020204" pitchFamily="34" charset="-128"/>
                <a:cs typeface="Arial Unicode MS" panose="020B0604020202020204" pitchFamily="34" charset="-128"/>
              </a:rPr>
              <a:t>8</a:t>
            </a:r>
            <a:endParaRPr lang="en-US" sz="1100" dirty="0" smtClean="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on, 10</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35" name="TextBox 34"/>
          <p:cNvSpPr txBox="1"/>
          <p:nvPr/>
        </p:nvSpPr>
        <p:spPr>
          <a:xfrm>
            <a:off x="475779" y="2370327"/>
            <a:ext cx="614271" cy="769441"/>
          </a:xfrm>
          <a:prstGeom prst="rect">
            <a:avLst/>
          </a:prstGeom>
          <a:solidFill>
            <a:srgbClr val="FFFF66"/>
          </a:solidFill>
        </p:spPr>
        <p:txBody>
          <a:bodyPr wrap="non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foo, 10</a:t>
            </a:r>
          </a:p>
          <a:p>
            <a:pPr algn="ctr"/>
            <a:r>
              <a:rPr lang="en-US" sz="1100" dirty="0" smtClean="0">
                <a:latin typeface="+mn-lt"/>
                <a:ea typeface="Arial Unicode MS" panose="020B0604020202020204" pitchFamily="34" charset="-128"/>
                <a:cs typeface="Arial Unicode MS" panose="020B0604020202020204" pitchFamily="34" charset="-128"/>
              </a:rPr>
              <a:t>foo, 6</a:t>
            </a:r>
            <a:endParaRPr lang="en-US" sz="1100" dirty="0">
              <a:latin typeface="+mn-lt"/>
              <a:ea typeface="Arial Unicode MS" panose="020B0604020202020204" pitchFamily="34" charset="-128"/>
              <a:cs typeface="Arial Unicode MS" panose="020B0604020202020204" pitchFamily="34" charset="-128"/>
            </a:endParaRPr>
          </a:p>
          <a:p>
            <a:pPr algn="ctr"/>
            <a:r>
              <a:rPr lang="en-US" sz="1100" dirty="0" smtClean="0">
                <a:latin typeface="+mn-lt"/>
                <a:ea typeface="Arial Unicode MS" panose="020B0604020202020204" pitchFamily="34" charset="-128"/>
                <a:cs typeface="Arial Unicode MS" panose="020B0604020202020204" pitchFamily="34" charset="-128"/>
              </a:rPr>
              <a:t>…</a:t>
            </a:r>
            <a:endParaRPr lang="en-US" sz="1100" dirty="0">
              <a:latin typeface="+mn-lt"/>
              <a:ea typeface="Arial Unicode MS" panose="020B0604020202020204" pitchFamily="34" charset="-128"/>
              <a:cs typeface="Arial Unicode MS" panose="020B0604020202020204" pitchFamily="34" charset="-128"/>
            </a:endParaRPr>
          </a:p>
        </p:txBody>
      </p:sp>
      <p:sp>
        <p:nvSpPr>
          <p:cNvPr id="46" name="TextBox 45"/>
          <p:cNvSpPr txBox="1"/>
          <p:nvPr/>
        </p:nvSpPr>
        <p:spPr>
          <a:xfrm>
            <a:off x="4208246" y="2918608"/>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cxnSp>
        <p:nvCxnSpPr>
          <p:cNvPr id="32" name="Straight Arrow Connector 31"/>
          <p:cNvCxnSpPr/>
          <p:nvPr/>
        </p:nvCxnSpPr>
        <p:spPr>
          <a:xfrm>
            <a:off x="1543338" y="2497491"/>
            <a:ext cx="0" cy="70569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632994" y="2428150"/>
            <a:ext cx="0" cy="70569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575888" y="2442902"/>
            <a:ext cx="0" cy="705697"/>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090048" y="3442847"/>
            <a:ext cx="898063" cy="430887"/>
          </a:xfrm>
          <a:prstGeom prst="rect">
            <a:avLst/>
          </a:prstGeom>
          <a:solidFill>
            <a:srgbClr val="FFFF66"/>
          </a:solidFill>
        </p:spPr>
        <p:txBody>
          <a:bodyPr wrap="squar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foo, 7.0</a:t>
            </a:r>
            <a:endParaRPr lang="en-US" sz="1100" dirty="0">
              <a:latin typeface="+mn-lt"/>
              <a:ea typeface="Arial Unicode MS" panose="020B0604020202020204" pitchFamily="34" charset="-128"/>
              <a:cs typeface="Arial Unicode MS" panose="020B0604020202020204" pitchFamily="34" charset="-128"/>
            </a:endParaRPr>
          </a:p>
        </p:txBody>
      </p:sp>
      <p:sp>
        <p:nvSpPr>
          <p:cNvPr id="45" name="TextBox 44"/>
          <p:cNvSpPr txBox="1"/>
          <p:nvPr/>
        </p:nvSpPr>
        <p:spPr>
          <a:xfrm>
            <a:off x="5122599" y="3468746"/>
            <a:ext cx="898063" cy="430887"/>
          </a:xfrm>
          <a:prstGeom prst="rect">
            <a:avLst/>
          </a:prstGeom>
          <a:solidFill>
            <a:srgbClr val="FFFF66"/>
          </a:solidFill>
        </p:spPr>
        <p:txBody>
          <a:bodyPr wrap="squar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on, 7.0</a:t>
            </a:r>
            <a:endParaRPr lang="en-US" sz="1100" dirty="0">
              <a:latin typeface="+mn-lt"/>
              <a:ea typeface="Arial Unicode MS" panose="020B0604020202020204" pitchFamily="34" charset="-128"/>
              <a:cs typeface="Arial Unicode MS" panose="020B0604020202020204" pitchFamily="34" charset="-128"/>
            </a:endParaRPr>
          </a:p>
        </p:txBody>
      </p:sp>
      <p:sp>
        <p:nvSpPr>
          <p:cNvPr id="47" name="TextBox 46"/>
          <p:cNvSpPr txBox="1"/>
          <p:nvPr/>
        </p:nvSpPr>
        <p:spPr>
          <a:xfrm>
            <a:off x="3179704" y="3442846"/>
            <a:ext cx="898063" cy="430887"/>
          </a:xfrm>
          <a:prstGeom prst="rect">
            <a:avLst/>
          </a:prstGeom>
          <a:solidFill>
            <a:srgbClr val="FFFF66"/>
          </a:solidFill>
        </p:spPr>
        <p:txBody>
          <a:bodyPr wrap="square" rtlCol="0">
            <a:spAutoFit/>
          </a:bodyPr>
          <a:lstStyle/>
          <a:p>
            <a:pPr algn="ctr"/>
            <a:r>
              <a:rPr lang="en-US" sz="1100" dirty="0" smtClean="0">
                <a:latin typeface="+mn-lt"/>
                <a:ea typeface="Arial Unicode MS" panose="020B0604020202020204" pitchFamily="34" charset="-128"/>
                <a:cs typeface="Arial Unicode MS" panose="020B0604020202020204" pitchFamily="34" charset="-128"/>
              </a:rPr>
              <a:t>&lt;k, v&gt;</a:t>
            </a:r>
          </a:p>
          <a:p>
            <a:pPr algn="ctr"/>
            <a:r>
              <a:rPr lang="en-US" sz="1100" dirty="0" smtClean="0">
                <a:latin typeface="+mn-lt"/>
                <a:ea typeface="Arial Unicode MS" panose="020B0604020202020204" pitchFamily="34" charset="-128"/>
                <a:cs typeface="Arial Unicode MS" panose="020B0604020202020204" pitchFamily="34" charset="-128"/>
              </a:rPr>
              <a:t>and, 6.5</a:t>
            </a:r>
            <a:endParaRPr lang="en-US" sz="1100" dirty="0">
              <a:latin typeface="+mn-lt"/>
              <a:ea typeface="Arial Unicode MS" panose="020B0604020202020204" pitchFamily="34" charset="-128"/>
              <a:cs typeface="Arial Unicode MS" panose="020B0604020202020204" pitchFamily="34" charset="-128"/>
            </a:endParaRPr>
          </a:p>
        </p:txBody>
      </p:sp>
      <p:sp>
        <p:nvSpPr>
          <p:cNvPr id="22" name="TextBox 21"/>
          <p:cNvSpPr txBox="1"/>
          <p:nvPr/>
        </p:nvSpPr>
        <p:spPr>
          <a:xfrm>
            <a:off x="1503457" y="2602507"/>
            <a:ext cx="436338" cy="338554"/>
          </a:xfrm>
          <a:prstGeom prst="rect">
            <a:avLst/>
          </a:prstGeom>
          <a:noFill/>
        </p:spPr>
        <p:txBody>
          <a:bodyPr wrap="none" rtlCol="0">
            <a:spAutoFit/>
          </a:bodyPr>
          <a:lstStyle/>
          <a:p>
            <a:r>
              <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3</a:t>
            </a:r>
            <a:r>
              <a:rPr lang="en-US" sz="16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rd</a:t>
            </a:r>
            <a:endParaRPr lang="en-US" sz="16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142671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27" grpId="0" animBg="1"/>
      <p:bldP spid="30" grpId="0" animBg="1"/>
      <p:bldP spid="35" grpId="0" animBg="1"/>
      <p:bldP spid="46" grpId="0"/>
      <p:bldP spid="43" grpId="0" animBg="1"/>
      <p:bldP spid="45" grpId="0" animBg="1"/>
      <p:bldP spid="47"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3779" y="1089025"/>
            <a:ext cx="4343333" cy="3306763"/>
          </a:xfrm>
        </p:spPr>
        <p:txBody>
          <a:bodyPr>
            <a:normAutofit/>
          </a:bodyPr>
          <a:lstStyle/>
          <a:p>
            <a:pPr marL="0" indent="0">
              <a:buNone/>
            </a:pPr>
            <a:r>
              <a:rPr lang="en-US" sz="1800" dirty="0"/>
              <a:t>1</a:t>
            </a:r>
            <a:r>
              <a:rPr lang="en-US" sz="1800" baseline="30000" dirty="0"/>
              <a:t>st</a:t>
            </a:r>
            <a:r>
              <a:rPr lang="en-US" sz="1800" dirty="0"/>
              <a:t> </a:t>
            </a:r>
            <a:r>
              <a:rPr lang="en-US" sz="1800" dirty="0" smtClean="0"/>
              <a:t>task:</a:t>
            </a:r>
          </a:p>
          <a:p>
            <a:pPr marL="0" indent="0">
              <a:buNone/>
            </a:pPr>
            <a:r>
              <a:rPr lang="en-US" sz="1800" dirty="0" smtClean="0"/>
              <a:t>On </a:t>
            </a:r>
            <a:r>
              <a:rPr lang="en-US" sz="1800" dirty="0"/>
              <a:t>each node, take CSV file </a:t>
            </a:r>
            <a:r>
              <a:rPr lang="en-US" sz="1800" dirty="0" smtClean="0"/>
              <a:t>partitions</a:t>
            </a:r>
          </a:p>
          <a:p>
            <a:pPr marL="0" indent="0">
              <a:buNone/>
            </a:pPr>
            <a:r>
              <a:rPr lang="en-US" sz="1800" dirty="0" smtClean="0"/>
              <a:t>and </a:t>
            </a:r>
            <a:r>
              <a:rPr lang="en-US" sz="1800" b="1" dirty="0"/>
              <a:t>map </a:t>
            </a:r>
            <a:r>
              <a:rPr lang="en-US" sz="1800" dirty="0"/>
              <a:t>lines to &lt;k, v&gt;.</a:t>
            </a:r>
            <a:endParaRPr lang="en-US" sz="1800" dirty="0" smtClean="0"/>
          </a:p>
        </p:txBody>
      </p:sp>
      <p:sp>
        <p:nvSpPr>
          <p:cNvPr id="15" name="TextBox 14"/>
          <p:cNvSpPr txBox="1"/>
          <p:nvPr/>
        </p:nvSpPr>
        <p:spPr>
          <a:xfrm>
            <a:off x="417513" y="3063915"/>
            <a:ext cx="3782472"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6" name="TextBox 5"/>
          <p:cNvSpPr txBox="1"/>
          <p:nvPr/>
        </p:nvSpPr>
        <p:spPr>
          <a:xfrm>
            <a:off x="417513" y="1401072"/>
            <a:ext cx="3782471" cy="15271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3" name="Title 2"/>
          <p:cNvSpPr>
            <a:spLocks noGrp="1"/>
          </p:cNvSpPr>
          <p:nvPr>
            <p:ph type="title"/>
          </p:nvPr>
        </p:nvSpPr>
        <p:spPr/>
        <p:txBody>
          <a:bodyPr/>
          <a:lstStyle/>
          <a:p>
            <a:r>
              <a:rPr lang="en-US" dirty="0"/>
              <a:t>More Complete Example – Parallel Execution</a:t>
            </a:r>
          </a:p>
        </p:txBody>
      </p:sp>
      <p:sp>
        <p:nvSpPr>
          <p:cNvPr id="9" name="Text Placeholder 8"/>
          <p:cNvSpPr>
            <a:spLocks noGrp="1"/>
          </p:cNvSpPr>
          <p:nvPr>
            <p:ph sz="quarter" idx="13"/>
          </p:nvPr>
        </p:nvSpPr>
        <p:spPr>
          <a:xfrm>
            <a:off x="418120" y="537790"/>
            <a:ext cx="8227649" cy="301625"/>
          </a:xfrm>
        </p:spPr>
        <p:txBody>
          <a:bodyPr/>
          <a:lstStyle/>
          <a:p>
            <a:r>
              <a:rPr lang="en-US" sz="1800" dirty="0" smtClean="0"/>
              <a:t>Map</a:t>
            </a:r>
            <a:endParaRPr lang="en-US" sz="1800" dirty="0"/>
          </a:p>
        </p:txBody>
      </p:sp>
      <p:sp>
        <p:nvSpPr>
          <p:cNvPr id="8" name="TextBox 7"/>
          <p:cNvSpPr txBox="1"/>
          <p:nvPr/>
        </p:nvSpPr>
        <p:spPr>
          <a:xfrm>
            <a:off x="549497" y="1758847"/>
            <a:ext cx="2114681" cy="1061829"/>
          </a:xfrm>
          <a:prstGeom prst="rect">
            <a:avLst/>
          </a:prstGeom>
          <a:solidFill>
            <a:srgbClr val="FFFF66"/>
          </a:solidFill>
        </p:spPr>
        <p:txBody>
          <a:bodyPr wrap="none" rtlCol="0">
            <a:spAutoFit/>
          </a:bodyPr>
          <a:lstStyle/>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1;foo;invidunt;71;81;dolores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2;bar;ut;30;32;et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3;baz;labore;92;95;ea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4;and;et;52;60;rebum.</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5;so;dolore;11;15;Stet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6;on;magna;89;97;clita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7;foo;aliquyam;30;36;kasd</a:t>
            </a:r>
          </a:p>
        </p:txBody>
      </p:sp>
      <p:sp>
        <p:nvSpPr>
          <p:cNvPr id="13" name="TextBox 12"/>
          <p:cNvSpPr txBox="1"/>
          <p:nvPr/>
        </p:nvSpPr>
        <p:spPr>
          <a:xfrm>
            <a:off x="563514" y="3433857"/>
            <a:ext cx="2252540" cy="1061829"/>
          </a:xfrm>
          <a:prstGeom prst="rect">
            <a:avLst/>
          </a:prstGeom>
          <a:solidFill>
            <a:srgbClr val="FFFF66"/>
          </a:solidFill>
        </p:spPr>
        <p:txBody>
          <a:bodyPr wrap="none" rtlCol="0">
            <a:spAutoFit/>
          </a:bodyPr>
          <a:lstStyle/>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8;foo;erat;77;86;gubergren</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9;and;sed;79;84;no</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10;so;diam;24;34;sea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11;on;voluptua.;82;92;takimata</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12;baz;At;3;6;sanctus</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13;baz;vero;46;49;est</a:t>
            </a:r>
          </a:p>
          <a:p>
            <a:r>
              <a:rPr lang="en-US" sz="900" dirty="0">
                <a:latin typeface="Lucida Console" panose="020B0609040504020204" pitchFamily="49" charset="0"/>
                <a:ea typeface="Arial Unicode MS" panose="020B0604020202020204" pitchFamily="34" charset="-128"/>
                <a:cs typeface="Arial Unicode MS" panose="020B0604020202020204" pitchFamily="34" charset="-128"/>
              </a:rPr>
              <a:t>14;foo;eos;79;85;Lorem</a:t>
            </a:r>
          </a:p>
        </p:txBody>
      </p:sp>
      <p:cxnSp>
        <p:nvCxnSpPr>
          <p:cNvPr id="21" name="Straight Arrow Connector 20"/>
          <p:cNvCxnSpPr/>
          <p:nvPr/>
        </p:nvCxnSpPr>
        <p:spPr>
          <a:xfrm>
            <a:off x="2812110" y="2321740"/>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919850" y="3978261"/>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50087" y="2023878"/>
            <a:ext cx="673582" cy="276999"/>
          </a:xfrm>
          <a:prstGeom prst="rect">
            <a:avLst/>
          </a:prstGeom>
          <a:noFill/>
        </p:spPr>
        <p:txBody>
          <a:bodyPr wrap="none" rtlCol="0">
            <a:spAutoFi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1</a:t>
            </a:r>
            <a:r>
              <a:rPr lang="en-US" sz="12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st </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task</a:t>
            </a:r>
          </a:p>
        </p:txBody>
      </p:sp>
      <p:sp>
        <p:nvSpPr>
          <p:cNvPr id="23" name="TextBox 22"/>
          <p:cNvSpPr txBox="1"/>
          <p:nvPr/>
        </p:nvSpPr>
        <p:spPr>
          <a:xfrm>
            <a:off x="2857827" y="3657224"/>
            <a:ext cx="673582" cy="276999"/>
          </a:xfrm>
          <a:prstGeom prst="rect">
            <a:avLst/>
          </a:prstGeom>
          <a:noFill/>
        </p:spPr>
        <p:txBody>
          <a:bodyPr wrap="none" rtlCol="0">
            <a:spAutoFi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1</a:t>
            </a:r>
            <a:r>
              <a:rPr lang="en-US" sz="12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st </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task</a:t>
            </a:r>
          </a:p>
        </p:txBody>
      </p:sp>
      <p:sp>
        <p:nvSpPr>
          <p:cNvPr id="19" name="TextBox 18"/>
          <p:cNvSpPr txBox="1"/>
          <p:nvPr/>
        </p:nvSpPr>
        <p:spPr>
          <a:xfrm>
            <a:off x="4776456" y="4108108"/>
            <a:ext cx="864339"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latin typeface="+mn-lt"/>
              </a:rPr>
              <a:t>Node3</a:t>
            </a:r>
          </a:p>
        </p:txBody>
      </p:sp>
      <p:sp>
        <p:nvSpPr>
          <p:cNvPr id="20" name="TextBox 19"/>
          <p:cNvSpPr txBox="1"/>
          <p:nvPr/>
        </p:nvSpPr>
        <p:spPr>
          <a:xfrm>
            <a:off x="4908822" y="4274319"/>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4" name="TextBox 23"/>
          <p:cNvSpPr txBox="1"/>
          <p:nvPr/>
        </p:nvSpPr>
        <p:spPr>
          <a:xfrm>
            <a:off x="5079661" y="4402545"/>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5" name="TextBox 24"/>
          <p:cNvSpPr txBox="1"/>
          <p:nvPr/>
        </p:nvSpPr>
        <p:spPr>
          <a:xfrm>
            <a:off x="5782575" y="4076706"/>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26" name="TextBox 25"/>
          <p:cNvSpPr txBox="1"/>
          <p:nvPr/>
        </p:nvSpPr>
        <p:spPr>
          <a:xfrm>
            <a:off x="3546234" y="1620347"/>
            <a:ext cx="537327"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bar, 2</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so, 4</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on, 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27" name="TextBox 26"/>
          <p:cNvSpPr txBox="1"/>
          <p:nvPr/>
        </p:nvSpPr>
        <p:spPr>
          <a:xfrm>
            <a:off x="3578294" y="3299911"/>
            <a:ext cx="505267"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so, 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on, 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foo, 6</a:t>
            </a:r>
          </a:p>
        </p:txBody>
      </p:sp>
    </p:spTree>
    <p:extLst>
      <p:ext uri="{BB962C8B-B14F-4D97-AF65-F5344CB8AC3E}">
        <p14:creationId xmlns:p14="http://schemas.microsoft.com/office/powerpoint/2010/main" val="29773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P spid="13" grpId="0" animBg="1"/>
      <p:bldP spid="17" grpId="0"/>
      <p:bldP spid="23" grpId="0"/>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70649" y="1089025"/>
            <a:ext cx="4176463" cy="3306763"/>
          </a:xfrm>
        </p:spPr>
        <p:txBody>
          <a:bodyPr>
            <a:normAutofit/>
          </a:bodyPr>
          <a:lstStyle/>
          <a:p>
            <a:pPr marL="0" indent="0">
              <a:buNone/>
            </a:pPr>
            <a:r>
              <a:rPr lang="en-US" sz="1800" dirty="0"/>
              <a:t>2</a:t>
            </a:r>
            <a:r>
              <a:rPr lang="en-US" sz="1800" baseline="30000" dirty="0"/>
              <a:t>nd</a:t>
            </a:r>
            <a:r>
              <a:rPr lang="en-US" sz="1800" dirty="0"/>
              <a:t> task</a:t>
            </a:r>
            <a:r>
              <a:rPr lang="en-US" sz="1800" dirty="0" smtClean="0"/>
              <a:t>:</a:t>
            </a:r>
          </a:p>
          <a:p>
            <a:pPr marL="0" indent="0">
              <a:buNone/>
            </a:pPr>
            <a:r>
              <a:rPr lang="en-US" sz="1800" dirty="0" smtClean="0"/>
              <a:t>Group </a:t>
            </a:r>
            <a:r>
              <a:rPr lang="en-US" sz="1800" dirty="0"/>
              <a:t>the key/value pairs by keys</a:t>
            </a:r>
            <a:r>
              <a:rPr lang="en-US" sz="1800" dirty="0" smtClean="0"/>
              <a:t>.</a:t>
            </a:r>
          </a:p>
          <a:p>
            <a:pPr marL="0" indent="0">
              <a:buNone/>
            </a:pPr>
            <a:r>
              <a:rPr lang="en-US" sz="1800" dirty="0" smtClean="0"/>
              <a:t>Per Node, per key have one list of &lt;k, v&gt;.</a:t>
            </a:r>
            <a:endParaRPr lang="en-US" sz="1800" dirty="0"/>
          </a:p>
        </p:txBody>
      </p:sp>
      <p:sp>
        <p:nvSpPr>
          <p:cNvPr id="15" name="TextBox 14"/>
          <p:cNvSpPr txBox="1"/>
          <p:nvPr/>
        </p:nvSpPr>
        <p:spPr>
          <a:xfrm>
            <a:off x="417512" y="3214213"/>
            <a:ext cx="3936123" cy="13768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6" name="TextBox 5"/>
          <p:cNvSpPr txBox="1"/>
          <p:nvPr/>
        </p:nvSpPr>
        <p:spPr>
          <a:xfrm>
            <a:off x="417513" y="1526774"/>
            <a:ext cx="3936122" cy="14014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3" name="Title 2"/>
          <p:cNvSpPr>
            <a:spLocks noGrp="1"/>
          </p:cNvSpPr>
          <p:nvPr>
            <p:ph type="title"/>
          </p:nvPr>
        </p:nvSpPr>
        <p:spPr/>
        <p:txBody>
          <a:bodyPr/>
          <a:lstStyle/>
          <a:p>
            <a:r>
              <a:rPr lang="en-US" dirty="0"/>
              <a:t>More Complete Example – Parallel Execution</a:t>
            </a:r>
          </a:p>
        </p:txBody>
      </p:sp>
      <p:sp>
        <p:nvSpPr>
          <p:cNvPr id="9" name="Text Placeholder 8"/>
          <p:cNvSpPr>
            <a:spLocks noGrp="1"/>
          </p:cNvSpPr>
          <p:nvPr>
            <p:ph sz="quarter" idx="13"/>
          </p:nvPr>
        </p:nvSpPr>
        <p:spPr>
          <a:xfrm>
            <a:off x="418120" y="537790"/>
            <a:ext cx="8227649" cy="301625"/>
          </a:xfrm>
        </p:spPr>
        <p:txBody>
          <a:bodyPr/>
          <a:lstStyle/>
          <a:p>
            <a:r>
              <a:rPr lang="en-US" dirty="0" smtClean="0"/>
              <a:t>Grouping/Preparation for Shuffle</a:t>
            </a:r>
            <a:endParaRPr lang="en-US" sz="1800" dirty="0"/>
          </a:p>
        </p:txBody>
      </p:sp>
      <p:cxnSp>
        <p:nvCxnSpPr>
          <p:cNvPr id="21" name="Straight Arrow Connector 20"/>
          <p:cNvCxnSpPr/>
          <p:nvPr/>
        </p:nvCxnSpPr>
        <p:spPr>
          <a:xfrm>
            <a:off x="1919632" y="1955823"/>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936235" y="3708264"/>
            <a:ext cx="536713"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857609" y="1657961"/>
            <a:ext cx="710451"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2</a:t>
            </a:r>
            <a:r>
              <a:rPr lang="en-US" sz="1200" baseline="30000" dirty="0" smtClean="0">
                <a:latin typeface="+mn-lt"/>
                <a:ea typeface="Arial Unicode MS" panose="020B0604020202020204" pitchFamily="34" charset="-128"/>
                <a:cs typeface="Arial Unicode MS" panose="020B0604020202020204" pitchFamily="34" charset="-128"/>
              </a:rPr>
              <a:t>nd</a:t>
            </a:r>
            <a:r>
              <a:rPr lang="en-US" sz="1200" dirty="0" smtClean="0">
                <a:latin typeface="+mn-lt"/>
                <a:ea typeface="Arial Unicode MS" panose="020B0604020202020204" pitchFamily="34" charset="-128"/>
                <a:cs typeface="Arial Unicode MS" panose="020B0604020202020204" pitchFamily="34" charset="-128"/>
              </a:rPr>
              <a:t> task</a:t>
            </a:r>
          </a:p>
        </p:txBody>
      </p:sp>
      <p:sp>
        <p:nvSpPr>
          <p:cNvPr id="23" name="TextBox 22"/>
          <p:cNvSpPr txBox="1"/>
          <p:nvPr/>
        </p:nvSpPr>
        <p:spPr>
          <a:xfrm>
            <a:off x="1874212" y="3387227"/>
            <a:ext cx="710451"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2</a:t>
            </a:r>
            <a:r>
              <a:rPr lang="en-US" sz="1200" baseline="30000" dirty="0" smtClean="0">
                <a:latin typeface="+mn-lt"/>
                <a:ea typeface="Arial Unicode MS" panose="020B0604020202020204" pitchFamily="34" charset="-128"/>
                <a:cs typeface="Arial Unicode MS" panose="020B0604020202020204" pitchFamily="34" charset="-128"/>
              </a:rPr>
              <a:t>nd</a:t>
            </a:r>
            <a:r>
              <a:rPr lang="en-US" sz="1200" dirty="0" smtClean="0">
                <a:latin typeface="+mn-lt"/>
                <a:ea typeface="Arial Unicode MS" panose="020B0604020202020204" pitchFamily="34" charset="-128"/>
                <a:cs typeface="Arial Unicode MS" panose="020B0604020202020204" pitchFamily="34" charset="-128"/>
              </a:rPr>
              <a:t> task</a:t>
            </a:r>
          </a:p>
        </p:txBody>
      </p:sp>
      <p:sp>
        <p:nvSpPr>
          <p:cNvPr id="19" name="TextBox 18"/>
          <p:cNvSpPr txBox="1"/>
          <p:nvPr/>
        </p:nvSpPr>
        <p:spPr>
          <a:xfrm>
            <a:off x="4776456" y="4108108"/>
            <a:ext cx="864339"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latin typeface="+mn-lt"/>
              </a:rPr>
              <a:t>Node3</a:t>
            </a:r>
          </a:p>
        </p:txBody>
      </p:sp>
      <p:sp>
        <p:nvSpPr>
          <p:cNvPr id="20" name="TextBox 19"/>
          <p:cNvSpPr txBox="1"/>
          <p:nvPr/>
        </p:nvSpPr>
        <p:spPr>
          <a:xfrm>
            <a:off x="4908822" y="4274319"/>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4" name="TextBox 23"/>
          <p:cNvSpPr txBox="1"/>
          <p:nvPr/>
        </p:nvSpPr>
        <p:spPr>
          <a:xfrm>
            <a:off x="5079661" y="4402545"/>
            <a:ext cx="902811"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smtClean="0">
                <a:latin typeface="+mn-lt"/>
              </a:rPr>
              <a:t>NodeN</a:t>
            </a:r>
            <a:endParaRPr lang="en-US" dirty="0" smtClean="0">
              <a:latin typeface="+mn-lt"/>
            </a:endParaRPr>
          </a:p>
        </p:txBody>
      </p:sp>
      <p:sp>
        <p:nvSpPr>
          <p:cNvPr id="25" name="TextBox 24"/>
          <p:cNvSpPr txBox="1"/>
          <p:nvPr/>
        </p:nvSpPr>
        <p:spPr>
          <a:xfrm>
            <a:off x="5782575" y="4076706"/>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26" name="TextBox 25"/>
          <p:cNvSpPr txBox="1"/>
          <p:nvPr/>
        </p:nvSpPr>
        <p:spPr>
          <a:xfrm>
            <a:off x="1260218" y="1620347"/>
            <a:ext cx="537327"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bar, 2</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so, 4</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on, 8</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27" name="TextBox 26"/>
          <p:cNvSpPr txBox="1"/>
          <p:nvPr/>
        </p:nvSpPr>
        <p:spPr>
          <a:xfrm>
            <a:off x="1292278" y="3299911"/>
            <a:ext cx="505267" cy="1200329"/>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so, 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on, 10</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28" name="TextBox 27"/>
          <p:cNvSpPr txBox="1"/>
          <p:nvPr/>
        </p:nvSpPr>
        <p:spPr>
          <a:xfrm>
            <a:off x="2544248" y="1620347"/>
            <a:ext cx="537327"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29" name="TextBox 28"/>
          <p:cNvSpPr txBox="1"/>
          <p:nvPr/>
        </p:nvSpPr>
        <p:spPr>
          <a:xfrm>
            <a:off x="3160119" y="1615112"/>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a:t>
            </a:r>
            <a:r>
              <a:rPr lang="en-US" sz="900" dirty="0">
                <a:latin typeface="+mn-lt"/>
                <a:ea typeface="Arial Unicode MS" panose="020B0604020202020204" pitchFamily="34" charset="-128"/>
                <a:cs typeface="Arial Unicode MS" panose="020B0604020202020204" pitchFamily="34" charset="-128"/>
              </a:rPr>
              <a:t>3</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30" name="TextBox 29"/>
          <p:cNvSpPr txBox="1"/>
          <p:nvPr/>
        </p:nvSpPr>
        <p:spPr>
          <a:xfrm>
            <a:off x="3726864" y="1615112"/>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p:txBody>
      </p:sp>
      <p:sp>
        <p:nvSpPr>
          <p:cNvPr id="31" name="TextBox 30"/>
          <p:cNvSpPr txBox="1"/>
          <p:nvPr/>
        </p:nvSpPr>
        <p:spPr>
          <a:xfrm>
            <a:off x="4049026" y="1970904"/>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32" name="TextBox 31"/>
          <p:cNvSpPr txBox="1"/>
          <p:nvPr/>
        </p:nvSpPr>
        <p:spPr>
          <a:xfrm>
            <a:off x="2544248" y="3294894"/>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33" name="TextBox 32"/>
          <p:cNvSpPr txBox="1"/>
          <p:nvPr/>
        </p:nvSpPr>
        <p:spPr>
          <a:xfrm>
            <a:off x="3160118" y="3294894"/>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p:txBody>
      </p:sp>
      <p:sp>
        <p:nvSpPr>
          <p:cNvPr id="34" name="TextBox 33"/>
          <p:cNvSpPr txBox="1"/>
          <p:nvPr/>
        </p:nvSpPr>
        <p:spPr>
          <a:xfrm>
            <a:off x="3721154" y="3294894"/>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p:txBody>
      </p:sp>
      <p:sp>
        <p:nvSpPr>
          <p:cNvPr id="35" name="TextBox 34"/>
          <p:cNvSpPr txBox="1"/>
          <p:nvPr/>
        </p:nvSpPr>
        <p:spPr>
          <a:xfrm>
            <a:off x="4049026" y="3605249"/>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9683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p:bldP spid="23" grpId="0"/>
      <p:bldP spid="28" grpId="0" animBg="1"/>
      <p:bldP spid="29" grpId="0" animBg="1"/>
      <p:bldP spid="30" grpId="0" animBg="1"/>
      <p:bldP spid="31" grpId="0"/>
      <p:bldP spid="32" grpId="0" animBg="1"/>
      <p:bldP spid="33" grpId="0" animBg="1"/>
      <p:bldP spid="34" grpId="0" animBg="1"/>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513" y="907775"/>
            <a:ext cx="8229600" cy="3488014"/>
          </a:xfrm>
        </p:spPr>
        <p:txBody>
          <a:bodyPr>
            <a:normAutofit/>
          </a:bodyPr>
          <a:lstStyle/>
          <a:p>
            <a:pPr marL="0" indent="0">
              <a:buNone/>
            </a:pPr>
            <a:r>
              <a:rPr lang="en-US" sz="1800" dirty="0" smtClean="0"/>
              <a:t>Then </a:t>
            </a:r>
            <a:r>
              <a:rPr lang="en-US" sz="1800" b="1" dirty="0" smtClean="0"/>
              <a:t>shuffle</a:t>
            </a:r>
            <a:r>
              <a:rPr lang="en-US" sz="1800" dirty="0" smtClean="0"/>
              <a:t> the lists between nodes so that each key is collected at one node.</a:t>
            </a:r>
          </a:p>
        </p:txBody>
      </p:sp>
      <p:sp>
        <p:nvSpPr>
          <p:cNvPr id="51" name="TextBox 50"/>
          <p:cNvSpPr txBox="1"/>
          <p:nvPr/>
        </p:nvSpPr>
        <p:spPr>
          <a:xfrm>
            <a:off x="5221517" y="1661552"/>
            <a:ext cx="2670153" cy="9914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52" name="TextBox 51"/>
          <p:cNvSpPr txBox="1"/>
          <p:nvPr/>
        </p:nvSpPr>
        <p:spPr>
          <a:xfrm>
            <a:off x="5236004" y="2742068"/>
            <a:ext cx="2673841" cy="97347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64" name="TextBox 63"/>
          <p:cNvSpPr txBox="1"/>
          <p:nvPr/>
        </p:nvSpPr>
        <p:spPr>
          <a:xfrm>
            <a:off x="5236004" y="3808672"/>
            <a:ext cx="2673841" cy="7716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Node3</a:t>
            </a:r>
          </a:p>
        </p:txBody>
      </p:sp>
      <p:sp>
        <p:nvSpPr>
          <p:cNvPr id="46" name="TextBox 45"/>
          <p:cNvSpPr txBox="1"/>
          <p:nvPr/>
        </p:nvSpPr>
        <p:spPr>
          <a:xfrm>
            <a:off x="417513" y="1661552"/>
            <a:ext cx="2963973" cy="9914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47" name="TextBox 46"/>
          <p:cNvSpPr txBox="1"/>
          <p:nvPr/>
        </p:nvSpPr>
        <p:spPr>
          <a:xfrm>
            <a:off x="432000" y="2742068"/>
            <a:ext cx="2963973" cy="97347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48" name="TextBox 47"/>
          <p:cNvSpPr txBox="1"/>
          <p:nvPr/>
        </p:nvSpPr>
        <p:spPr>
          <a:xfrm>
            <a:off x="432000" y="3808672"/>
            <a:ext cx="2963973" cy="7716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Node3</a:t>
            </a:r>
          </a:p>
        </p:txBody>
      </p:sp>
      <p:sp>
        <p:nvSpPr>
          <p:cNvPr id="3" name="Title 2"/>
          <p:cNvSpPr>
            <a:spLocks noGrp="1"/>
          </p:cNvSpPr>
          <p:nvPr>
            <p:ph type="title"/>
          </p:nvPr>
        </p:nvSpPr>
        <p:spPr/>
        <p:txBody>
          <a:bodyPr/>
          <a:lstStyle/>
          <a:p>
            <a:r>
              <a:rPr lang="en-US" dirty="0"/>
              <a:t>More Complete Example – Parallel </a:t>
            </a:r>
            <a:r>
              <a:rPr lang="en-US" dirty="0" smtClean="0"/>
              <a:t>Execution</a:t>
            </a:r>
            <a:endParaRPr lang="en-US" dirty="0"/>
          </a:p>
        </p:txBody>
      </p:sp>
      <p:sp>
        <p:nvSpPr>
          <p:cNvPr id="9" name="Text Placeholder 8"/>
          <p:cNvSpPr>
            <a:spLocks noGrp="1"/>
          </p:cNvSpPr>
          <p:nvPr>
            <p:ph sz="quarter" idx="13"/>
          </p:nvPr>
        </p:nvSpPr>
        <p:spPr/>
        <p:txBody>
          <a:bodyPr/>
          <a:lstStyle/>
          <a:p>
            <a:r>
              <a:rPr lang="en-US" sz="1800" dirty="0" smtClean="0"/>
              <a:t>Shuffle</a:t>
            </a:r>
            <a:endParaRPr lang="en-US" sz="1800" dirty="0"/>
          </a:p>
          <a:p>
            <a:endParaRPr lang="en-US" sz="1800" dirty="0"/>
          </a:p>
        </p:txBody>
      </p:sp>
      <p:sp>
        <p:nvSpPr>
          <p:cNvPr id="16" name="TextBox 15"/>
          <p:cNvSpPr txBox="1"/>
          <p:nvPr/>
        </p:nvSpPr>
        <p:spPr>
          <a:xfrm>
            <a:off x="1422940" y="1851846"/>
            <a:ext cx="537327"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18" name="TextBox 17"/>
          <p:cNvSpPr txBox="1"/>
          <p:nvPr/>
        </p:nvSpPr>
        <p:spPr>
          <a:xfrm>
            <a:off x="1459966" y="3091146"/>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15" name="TextBox 14"/>
          <p:cNvSpPr txBox="1"/>
          <p:nvPr/>
        </p:nvSpPr>
        <p:spPr>
          <a:xfrm>
            <a:off x="1997693" y="1850470"/>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a:t>
            </a:r>
            <a:r>
              <a:rPr lang="en-US" sz="900" dirty="0">
                <a:latin typeface="+mn-lt"/>
                <a:ea typeface="Arial Unicode MS" panose="020B0604020202020204" pitchFamily="34" charset="-128"/>
                <a:cs typeface="Arial Unicode MS" panose="020B0604020202020204" pitchFamily="34" charset="-128"/>
              </a:rPr>
              <a:t>3</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17" name="TextBox 16"/>
          <p:cNvSpPr txBox="1"/>
          <p:nvPr/>
        </p:nvSpPr>
        <p:spPr>
          <a:xfrm>
            <a:off x="2537665" y="1846104"/>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p:txBody>
      </p:sp>
      <p:sp>
        <p:nvSpPr>
          <p:cNvPr id="23" name="TextBox 22"/>
          <p:cNvSpPr txBox="1"/>
          <p:nvPr/>
        </p:nvSpPr>
        <p:spPr>
          <a:xfrm>
            <a:off x="1997693" y="3091182"/>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p:txBody>
      </p:sp>
      <p:sp>
        <p:nvSpPr>
          <p:cNvPr id="24" name="TextBox 23"/>
          <p:cNvSpPr txBox="1"/>
          <p:nvPr/>
        </p:nvSpPr>
        <p:spPr>
          <a:xfrm>
            <a:off x="2535420" y="3091146"/>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p:txBody>
      </p:sp>
      <p:sp>
        <p:nvSpPr>
          <p:cNvPr id="25" name="TextBox 24"/>
          <p:cNvSpPr txBox="1"/>
          <p:nvPr/>
        </p:nvSpPr>
        <p:spPr>
          <a:xfrm>
            <a:off x="3012304" y="2227034"/>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26" name="TextBox 25"/>
          <p:cNvSpPr txBox="1"/>
          <p:nvPr/>
        </p:nvSpPr>
        <p:spPr>
          <a:xfrm>
            <a:off x="2992658" y="3402555"/>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28" name="TextBox 27"/>
          <p:cNvSpPr txBox="1"/>
          <p:nvPr/>
        </p:nvSpPr>
        <p:spPr>
          <a:xfrm>
            <a:off x="6100954" y="1850470"/>
            <a:ext cx="537327"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40" name="TextBox 39"/>
          <p:cNvSpPr txBox="1"/>
          <p:nvPr/>
        </p:nvSpPr>
        <p:spPr>
          <a:xfrm>
            <a:off x="1441957" y="4111050"/>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4</a:t>
            </a:r>
          </a:p>
        </p:txBody>
      </p:sp>
      <p:sp>
        <p:nvSpPr>
          <p:cNvPr id="41" name="TextBox 40"/>
          <p:cNvSpPr txBox="1"/>
          <p:nvPr/>
        </p:nvSpPr>
        <p:spPr>
          <a:xfrm>
            <a:off x="1994006" y="4101341"/>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4</a:t>
            </a:r>
            <a:endParaRPr lang="en-US" sz="900" dirty="0">
              <a:latin typeface="+mn-lt"/>
              <a:ea typeface="Arial Unicode MS" panose="020B0604020202020204" pitchFamily="34" charset="-128"/>
              <a:cs typeface="Arial Unicode MS" panose="020B0604020202020204" pitchFamily="34" charset="-128"/>
            </a:endParaRPr>
          </a:p>
        </p:txBody>
      </p:sp>
      <p:sp>
        <p:nvSpPr>
          <p:cNvPr id="43" name="TextBox 42"/>
          <p:cNvSpPr txBox="1"/>
          <p:nvPr/>
        </p:nvSpPr>
        <p:spPr>
          <a:xfrm>
            <a:off x="2550488" y="4228328"/>
            <a:ext cx="338554" cy="276999"/>
          </a:xfrm>
          <a:prstGeom prst="rect">
            <a:avLst/>
          </a:prstGeom>
          <a:noFill/>
        </p:spPr>
        <p:txBody>
          <a:bodyPr wrap="none" rtlCol="0">
            <a:spAutoFit/>
          </a:bodyPr>
          <a:lstStyle/>
          <a:p>
            <a:r>
              <a:rPr lang="en-US" sz="1200" b="1" dirty="0" smtClean="0">
                <a:latin typeface="+mn-lt"/>
                <a:ea typeface="Arial Unicode MS" panose="020B0604020202020204" pitchFamily="34" charset="-128"/>
                <a:cs typeface="Arial Unicode MS" panose="020B0604020202020204" pitchFamily="34" charset="-128"/>
              </a:rPr>
              <a:t>…</a:t>
            </a:r>
          </a:p>
        </p:txBody>
      </p:sp>
      <p:sp>
        <p:nvSpPr>
          <p:cNvPr id="50" name="TextBox 49"/>
          <p:cNvSpPr txBox="1"/>
          <p:nvPr/>
        </p:nvSpPr>
        <p:spPr>
          <a:xfrm>
            <a:off x="6722442" y="1840701"/>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53" name="TextBox 52"/>
          <p:cNvSpPr txBox="1"/>
          <p:nvPr/>
        </p:nvSpPr>
        <p:spPr>
          <a:xfrm>
            <a:off x="7311949" y="1851846"/>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4</a:t>
            </a:r>
          </a:p>
        </p:txBody>
      </p:sp>
      <p:sp>
        <p:nvSpPr>
          <p:cNvPr id="54" name="TextBox 53"/>
          <p:cNvSpPr txBox="1"/>
          <p:nvPr/>
        </p:nvSpPr>
        <p:spPr>
          <a:xfrm>
            <a:off x="6123147" y="3100316"/>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a:t>
            </a:r>
            <a:r>
              <a:rPr lang="en-US" sz="900" dirty="0">
                <a:latin typeface="+mn-lt"/>
                <a:ea typeface="Arial Unicode MS" panose="020B0604020202020204" pitchFamily="34" charset="-128"/>
                <a:cs typeface="Arial Unicode MS" panose="020B0604020202020204" pitchFamily="34" charset="-128"/>
              </a:rPr>
              <a:t>3</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55" name="TextBox 54"/>
          <p:cNvSpPr txBox="1"/>
          <p:nvPr/>
        </p:nvSpPr>
        <p:spPr>
          <a:xfrm>
            <a:off x="6733719" y="3092515"/>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p:txBody>
      </p:sp>
      <p:sp>
        <p:nvSpPr>
          <p:cNvPr id="56" name="TextBox 55"/>
          <p:cNvSpPr txBox="1"/>
          <p:nvPr/>
        </p:nvSpPr>
        <p:spPr>
          <a:xfrm>
            <a:off x="7325747" y="3093557"/>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4</a:t>
            </a:r>
            <a:endParaRPr lang="en-US" sz="900" dirty="0">
              <a:latin typeface="+mn-lt"/>
              <a:ea typeface="Arial Unicode MS" panose="020B0604020202020204" pitchFamily="34" charset="-128"/>
              <a:cs typeface="Arial Unicode MS" panose="020B0604020202020204" pitchFamily="34" charset="-128"/>
            </a:endParaRPr>
          </a:p>
        </p:txBody>
      </p:sp>
      <p:sp>
        <p:nvSpPr>
          <p:cNvPr id="57" name="TextBox 56"/>
          <p:cNvSpPr txBox="1"/>
          <p:nvPr/>
        </p:nvSpPr>
        <p:spPr>
          <a:xfrm>
            <a:off x="6128467" y="4101341"/>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p:txBody>
      </p:sp>
      <p:sp>
        <p:nvSpPr>
          <p:cNvPr id="58" name="TextBox 57"/>
          <p:cNvSpPr txBox="1"/>
          <p:nvPr/>
        </p:nvSpPr>
        <p:spPr>
          <a:xfrm>
            <a:off x="6736240" y="4093258"/>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p:txBody>
      </p:sp>
      <p:cxnSp>
        <p:nvCxnSpPr>
          <p:cNvPr id="11" name="Straight Arrow Connector 10"/>
          <p:cNvCxnSpPr>
            <a:stCxn id="46" idx="3"/>
            <a:endCxn id="51" idx="1"/>
          </p:cNvCxnSpPr>
          <p:nvPr/>
        </p:nvCxnSpPr>
        <p:spPr>
          <a:xfrm>
            <a:off x="3381486" y="2157273"/>
            <a:ext cx="1840031" cy="0"/>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6" idx="3"/>
            <a:endCxn id="52" idx="1"/>
          </p:cNvCxnSpPr>
          <p:nvPr/>
        </p:nvCxnSpPr>
        <p:spPr>
          <a:xfrm>
            <a:off x="3381486" y="2157273"/>
            <a:ext cx="1854518" cy="1071531"/>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46" idx="3"/>
            <a:endCxn id="64" idx="1"/>
          </p:cNvCxnSpPr>
          <p:nvPr/>
        </p:nvCxnSpPr>
        <p:spPr>
          <a:xfrm>
            <a:off x="3381486" y="2157273"/>
            <a:ext cx="1854518" cy="2037234"/>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7" idx="3"/>
            <a:endCxn id="51" idx="1"/>
          </p:cNvCxnSpPr>
          <p:nvPr/>
        </p:nvCxnSpPr>
        <p:spPr>
          <a:xfrm flipV="1">
            <a:off x="3395973" y="2157273"/>
            <a:ext cx="1825544" cy="1071531"/>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7" idx="3"/>
            <a:endCxn id="52" idx="1"/>
          </p:cNvCxnSpPr>
          <p:nvPr/>
        </p:nvCxnSpPr>
        <p:spPr>
          <a:xfrm>
            <a:off x="3395973" y="3228804"/>
            <a:ext cx="1840031" cy="0"/>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48" idx="3"/>
            <a:endCxn id="64" idx="1"/>
          </p:cNvCxnSpPr>
          <p:nvPr/>
        </p:nvCxnSpPr>
        <p:spPr>
          <a:xfrm>
            <a:off x="3395973" y="4194507"/>
            <a:ext cx="1840031" cy="0"/>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47" idx="3"/>
            <a:endCxn id="64" idx="1"/>
          </p:cNvCxnSpPr>
          <p:nvPr/>
        </p:nvCxnSpPr>
        <p:spPr>
          <a:xfrm>
            <a:off x="3395973" y="3228804"/>
            <a:ext cx="1840031" cy="965703"/>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48" idx="3"/>
            <a:endCxn id="52" idx="1"/>
          </p:cNvCxnSpPr>
          <p:nvPr/>
        </p:nvCxnSpPr>
        <p:spPr>
          <a:xfrm flipV="1">
            <a:off x="3395973" y="3228804"/>
            <a:ext cx="1840031" cy="965703"/>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48" idx="3"/>
            <a:endCxn id="51" idx="1"/>
          </p:cNvCxnSpPr>
          <p:nvPr/>
        </p:nvCxnSpPr>
        <p:spPr>
          <a:xfrm flipV="1">
            <a:off x="3395973" y="2157273"/>
            <a:ext cx="1825544" cy="2037234"/>
          </a:xfrm>
          <a:prstGeom prst="straightConnector1">
            <a:avLst/>
          </a:prstGeom>
          <a:ln w="19050" cmpd="sng">
            <a:solidFill>
              <a:schemeClr val="accent3"/>
            </a:solidFill>
            <a:tailEnd type="arrow" w="lg" len="med"/>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031687" y="1827386"/>
            <a:ext cx="659604"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Shuffle</a:t>
            </a:r>
          </a:p>
        </p:txBody>
      </p:sp>
    </p:spTree>
    <p:extLst>
      <p:ext uri="{BB962C8B-B14F-4D97-AF65-F5344CB8AC3E}">
        <p14:creationId xmlns:p14="http://schemas.microsoft.com/office/powerpoint/2010/main" val="364843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1" grpId="0" animBg="1"/>
      <p:bldP spid="52" grpId="0" animBg="1"/>
      <p:bldP spid="64" grpId="0" animBg="1"/>
      <p:bldP spid="28" grpId="0" animBg="1"/>
      <p:bldP spid="50" grpId="0" animBg="1"/>
      <p:bldP spid="53" grpId="0" animBg="1"/>
      <p:bldP spid="54" grpId="0" animBg="1"/>
      <p:bldP spid="55" grpId="0" animBg="1"/>
      <p:bldP spid="56" grpId="0" animBg="1"/>
      <p:bldP spid="57" grpId="0" animBg="1"/>
      <p:bldP spid="58" grpId="0" animBg="1"/>
      <p:bldP spid="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6857999" y="2836538"/>
            <a:ext cx="1659397" cy="8668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Node0</a:t>
            </a:r>
          </a:p>
        </p:txBody>
      </p:sp>
      <p:sp>
        <p:nvSpPr>
          <p:cNvPr id="2" name="Content Placeholder 1"/>
          <p:cNvSpPr>
            <a:spLocks noGrp="1"/>
          </p:cNvSpPr>
          <p:nvPr>
            <p:ph idx="1"/>
          </p:nvPr>
        </p:nvSpPr>
        <p:spPr>
          <a:xfrm>
            <a:off x="417513" y="907775"/>
            <a:ext cx="8229600" cy="3488014"/>
          </a:xfrm>
        </p:spPr>
        <p:txBody>
          <a:bodyPr>
            <a:normAutofit/>
          </a:bodyPr>
          <a:lstStyle/>
          <a:p>
            <a:pPr marL="0" indent="0">
              <a:buNone/>
            </a:pPr>
            <a:r>
              <a:rPr lang="en-US" sz="1800" dirty="0"/>
              <a:t>3</a:t>
            </a:r>
            <a:r>
              <a:rPr lang="en-US" sz="1800" baseline="30000" dirty="0" smtClean="0"/>
              <a:t>nd</a:t>
            </a:r>
            <a:r>
              <a:rPr lang="en-US" sz="1800" dirty="0" smtClean="0"/>
              <a:t> task: </a:t>
            </a:r>
            <a:r>
              <a:rPr lang="en-US" sz="1800" b="1" dirty="0" smtClean="0"/>
              <a:t>Reduce</a:t>
            </a:r>
            <a:r>
              <a:rPr lang="en-US" sz="1800" dirty="0" smtClean="0"/>
              <a:t> the lists of same keys, calculate average.</a:t>
            </a:r>
          </a:p>
          <a:p>
            <a:pPr marL="0" indent="0">
              <a:buNone/>
            </a:pPr>
            <a:r>
              <a:rPr lang="en-US" sz="1800" dirty="0" smtClean="0"/>
              <a:t>MR results are written to disk </a:t>
            </a:r>
            <a:r>
              <a:rPr lang="en-US" sz="1800" dirty="0" smtClean="0"/>
              <a:t>as separate files.</a:t>
            </a:r>
            <a:endParaRPr lang="en-US" sz="1800" dirty="0" smtClean="0"/>
          </a:p>
        </p:txBody>
      </p:sp>
      <p:sp>
        <p:nvSpPr>
          <p:cNvPr id="3" name="Title 2"/>
          <p:cNvSpPr>
            <a:spLocks noGrp="1"/>
          </p:cNvSpPr>
          <p:nvPr>
            <p:ph type="title"/>
          </p:nvPr>
        </p:nvSpPr>
        <p:spPr/>
        <p:txBody>
          <a:bodyPr/>
          <a:lstStyle/>
          <a:p>
            <a:r>
              <a:rPr lang="en-US" dirty="0"/>
              <a:t>More Complete Example – Parallel Execution</a:t>
            </a:r>
          </a:p>
        </p:txBody>
      </p:sp>
      <p:sp>
        <p:nvSpPr>
          <p:cNvPr id="9" name="Text Placeholder 8"/>
          <p:cNvSpPr>
            <a:spLocks noGrp="1"/>
          </p:cNvSpPr>
          <p:nvPr>
            <p:ph sz="quarter" idx="13"/>
          </p:nvPr>
        </p:nvSpPr>
        <p:spPr/>
        <p:txBody>
          <a:bodyPr/>
          <a:lstStyle/>
          <a:p>
            <a:r>
              <a:rPr lang="en-US" sz="1800" dirty="0" smtClean="0"/>
              <a:t>Reduce</a:t>
            </a:r>
            <a:endParaRPr lang="en-US" sz="1800" dirty="0"/>
          </a:p>
          <a:p>
            <a:endParaRPr lang="en-US" sz="1800" dirty="0"/>
          </a:p>
        </p:txBody>
      </p:sp>
      <p:cxnSp>
        <p:nvCxnSpPr>
          <p:cNvPr id="100" name="Straight Arrow Connector 99"/>
          <p:cNvCxnSpPr>
            <a:stCxn id="35" idx="3"/>
            <a:endCxn id="48" idx="1"/>
          </p:cNvCxnSpPr>
          <p:nvPr/>
        </p:nvCxnSpPr>
        <p:spPr>
          <a:xfrm>
            <a:off x="3102929" y="2053902"/>
            <a:ext cx="954126"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36" idx="3"/>
            <a:endCxn id="51" idx="1"/>
          </p:cNvCxnSpPr>
          <p:nvPr/>
        </p:nvCxnSpPr>
        <p:spPr>
          <a:xfrm>
            <a:off x="3105841" y="3152499"/>
            <a:ext cx="950439"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stCxn id="37" idx="3"/>
            <a:endCxn id="52" idx="1"/>
          </p:cNvCxnSpPr>
          <p:nvPr/>
        </p:nvCxnSpPr>
        <p:spPr>
          <a:xfrm>
            <a:off x="3105841" y="4111694"/>
            <a:ext cx="950439"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7714872" y="2982207"/>
            <a:ext cx="659155" cy="6463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a:latin typeface="+mn-lt"/>
                <a:ea typeface="Arial Unicode MS" panose="020B0604020202020204" pitchFamily="34" charset="-128"/>
                <a:cs typeface="Arial Unicode MS" panose="020B0604020202020204" pitchFamily="34" charset="-128"/>
              </a:rPr>
              <a:t>f</a:t>
            </a:r>
            <a:r>
              <a:rPr lang="en-US" sz="900" dirty="0" smtClean="0">
                <a:latin typeface="+mn-lt"/>
                <a:ea typeface="Arial Unicode MS" panose="020B0604020202020204" pitchFamily="34" charset="-128"/>
                <a:cs typeface="Arial Unicode MS" panose="020B0604020202020204" pitchFamily="34" charset="-128"/>
              </a:rPr>
              <a:t>oo, 7.0</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3.25</a:t>
            </a:r>
          </a:p>
          <a:p>
            <a:pPr algn="ctr"/>
            <a:r>
              <a:rPr lang="en-US" sz="900" dirty="0" smtClean="0">
                <a:latin typeface="+mn-lt"/>
                <a:ea typeface="Arial Unicode MS" panose="020B0604020202020204" pitchFamily="34" charset="-128"/>
                <a:cs typeface="Arial Unicode MS" panose="020B0604020202020204" pitchFamily="34" charset="-128"/>
              </a:rPr>
              <a:t>and, 6.5</a:t>
            </a:r>
          </a:p>
        </p:txBody>
      </p:sp>
      <p:cxnSp>
        <p:nvCxnSpPr>
          <p:cNvPr id="115" name="Straight Arrow Connector 114"/>
          <p:cNvCxnSpPr>
            <a:stCxn id="52" idx="3"/>
            <a:endCxn id="68" idx="1"/>
          </p:cNvCxnSpPr>
          <p:nvPr/>
        </p:nvCxnSpPr>
        <p:spPr>
          <a:xfrm flipV="1">
            <a:off x="5805508" y="3269945"/>
            <a:ext cx="1052491" cy="841749"/>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51" idx="3"/>
            <a:endCxn id="68" idx="1"/>
          </p:cNvCxnSpPr>
          <p:nvPr/>
        </p:nvCxnSpPr>
        <p:spPr>
          <a:xfrm>
            <a:off x="5805508" y="3152499"/>
            <a:ext cx="1052491" cy="117446"/>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48" idx="3"/>
            <a:endCxn id="68" idx="1"/>
          </p:cNvCxnSpPr>
          <p:nvPr/>
        </p:nvCxnSpPr>
        <p:spPr>
          <a:xfrm>
            <a:off x="5803870" y="2053902"/>
            <a:ext cx="1054129" cy="1216043"/>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32776" y="1620495"/>
            <a:ext cx="2670153" cy="8668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36" name="TextBox 35"/>
          <p:cNvSpPr txBox="1"/>
          <p:nvPr/>
        </p:nvSpPr>
        <p:spPr>
          <a:xfrm>
            <a:off x="432000" y="2755696"/>
            <a:ext cx="2673841" cy="7936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37" name="TextBox 36"/>
          <p:cNvSpPr txBox="1"/>
          <p:nvPr/>
        </p:nvSpPr>
        <p:spPr>
          <a:xfrm>
            <a:off x="432000" y="3801551"/>
            <a:ext cx="2673841" cy="62028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Node3</a:t>
            </a:r>
          </a:p>
        </p:txBody>
      </p:sp>
      <p:sp>
        <p:nvSpPr>
          <p:cNvPr id="39" name="TextBox 38"/>
          <p:cNvSpPr txBox="1"/>
          <p:nvPr/>
        </p:nvSpPr>
        <p:spPr>
          <a:xfrm>
            <a:off x="1312213" y="1809413"/>
            <a:ext cx="537327"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10</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40" name="TextBox 39"/>
          <p:cNvSpPr txBox="1"/>
          <p:nvPr/>
        </p:nvSpPr>
        <p:spPr>
          <a:xfrm>
            <a:off x="1933701" y="1799644"/>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9</a:t>
            </a:r>
          </a:p>
          <a:p>
            <a:pPr algn="ctr"/>
            <a:r>
              <a:rPr lang="en-US" sz="900" dirty="0" smtClean="0">
                <a:latin typeface="+mn-lt"/>
                <a:ea typeface="Arial Unicode MS" panose="020B0604020202020204" pitchFamily="34" charset="-128"/>
                <a:cs typeface="Arial Unicode MS" panose="020B0604020202020204" pitchFamily="34" charset="-128"/>
              </a:rPr>
              <a:t>foo, 6</a:t>
            </a:r>
          </a:p>
        </p:txBody>
      </p:sp>
      <p:sp>
        <p:nvSpPr>
          <p:cNvPr id="41" name="TextBox 40"/>
          <p:cNvSpPr txBox="1"/>
          <p:nvPr/>
        </p:nvSpPr>
        <p:spPr>
          <a:xfrm>
            <a:off x="2523208" y="1810789"/>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4</a:t>
            </a:r>
          </a:p>
        </p:txBody>
      </p:sp>
      <p:sp>
        <p:nvSpPr>
          <p:cNvPr id="42" name="TextBox 41"/>
          <p:cNvSpPr txBox="1"/>
          <p:nvPr/>
        </p:nvSpPr>
        <p:spPr>
          <a:xfrm>
            <a:off x="1319143" y="2941812"/>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a:t>
            </a:r>
            <a:r>
              <a:rPr lang="en-US" sz="900" dirty="0">
                <a:latin typeface="+mn-lt"/>
                <a:ea typeface="Arial Unicode MS" panose="020B0604020202020204" pitchFamily="34" charset="-128"/>
                <a:cs typeface="Arial Unicode MS" panose="020B0604020202020204" pitchFamily="34" charset="-128"/>
              </a:rPr>
              <a:t>3</a:t>
            </a:r>
            <a:endParaRPr lang="en-US" sz="900" dirty="0" smtClean="0">
              <a:latin typeface="+mn-lt"/>
              <a:ea typeface="Arial Unicode MS" panose="020B0604020202020204" pitchFamily="34" charset="-128"/>
              <a:cs typeface="Arial Unicode MS" panose="020B0604020202020204" pitchFamily="34" charset="-128"/>
            </a:endParaRPr>
          </a:p>
        </p:txBody>
      </p:sp>
      <p:sp>
        <p:nvSpPr>
          <p:cNvPr id="43" name="TextBox 42"/>
          <p:cNvSpPr txBox="1"/>
          <p:nvPr/>
        </p:nvSpPr>
        <p:spPr>
          <a:xfrm>
            <a:off x="1929715" y="2934011"/>
            <a:ext cx="498855" cy="507831"/>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a:t>
            </a:r>
            <a:endParaRPr lang="en-US" sz="900" dirty="0">
              <a:latin typeface="+mn-lt"/>
              <a:ea typeface="Arial Unicode MS" panose="020B0604020202020204" pitchFamily="34" charset="-128"/>
              <a:cs typeface="Arial Unicode MS" panose="020B0604020202020204" pitchFamily="34" charset="-128"/>
            </a:endParaRPr>
          </a:p>
        </p:txBody>
      </p:sp>
      <p:sp>
        <p:nvSpPr>
          <p:cNvPr id="44" name="TextBox 43"/>
          <p:cNvSpPr txBox="1"/>
          <p:nvPr/>
        </p:nvSpPr>
        <p:spPr>
          <a:xfrm>
            <a:off x="2521743" y="2935053"/>
            <a:ext cx="4988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4</a:t>
            </a:r>
            <a:endParaRPr lang="en-US" sz="900" dirty="0">
              <a:latin typeface="+mn-lt"/>
              <a:ea typeface="Arial Unicode MS" panose="020B0604020202020204" pitchFamily="34" charset="-128"/>
              <a:cs typeface="Arial Unicode MS" panose="020B0604020202020204" pitchFamily="34" charset="-128"/>
            </a:endParaRPr>
          </a:p>
        </p:txBody>
      </p:sp>
      <p:sp>
        <p:nvSpPr>
          <p:cNvPr id="46" name="TextBox 45"/>
          <p:cNvSpPr txBox="1"/>
          <p:nvPr/>
        </p:nvSpPr>
        <p:spPr>
          <a:xfrm>
            <a:off x="1324463" y="3942837"/>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8</a:t>
            </a:r>
            <a:endParaRPr lang="en-US" sz="900" dirty="0">
              <a:latin typeface="+mn-lt"/>
              <a:ea typeface="Arial Unicode MS" panose="020B0604020202020204" pitchFamily="34" charset="-128"/>
              <a:cs typeface="Arial Unicode MS" panose="020B0604020202020204" pitchFamily="34" charset="-128"/>
            </a:endParaRPr>
          </a:p>
        </p:txBody>
      </p:sp>
      <p:sp>
        <p:nvSpPr>
          <p:cNvPr id="47" name="TextBox 46"/>
          <p:cNvSpPr txBox="1"/>
          <p:nvPr/>
        </p:nvSpPr>
        <p:spPr>
          <a:xfrm>
            <a:off x="1932236" y="3934754"/>
            <a:ext cx="50526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5</a:t>
            </a:r>
            <a:endParaRPr lang="en-US" sz="900" dirty="0">
              <a:latin typeface="+mn-lt"/>
              <a:ea typeface="Arial Unicode MS" panose="020B0604020202020204" pitchFamily="34" charset="-128"/>
              <a:cs typeface="Arial Unicode MS" panose="020B0604020202020204" pitchFamily="34" charset="-128"/>
            </a:endParaRPr>
          </a:p>
        </p:txBody>
      </p:sp>
      <p:sp>
        <p:nvSpPr>
          <p:cNvPr id="48" name="TextBox 47"/>
          <p:cNvSpPr txBox="1"/>
          <p:nvPr/>
        </p:nvSpPr>
        <p:spPr>
          <a:xfrm>
            <a:off x="4057055" y="1620495"/>
            <a:ext cx="1746815" cy="8668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Node1</a:t>
            </a:r>
          </a:p>
        </p:txBody>
      </p:sp>
      <p:sp>
        <p:nvSpPr>
          <p:cNvPr id="51" name="TextBox 50"/>
          <p:cNvSpPr txBox="1"/>
          <p:nvPr/>
        </p:nvSpPr>
        <p:spPr>
          <a:xfrm>
            <a:off x="4056280" y="2755696"/>
            <a:ext cx="1749228" cy="7936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Node2</a:t>
            </a:r>
          </a:p>
        </p:txBody>
      </p:sp>
      <p:sp>
        <p:nvSpPr>
          <p:cNvPr id="52" name="TextBox 51"/>
          <p:cNvSpPr txBox="1"/>
          <p:nvPr/>
        </p:nvSpPr>
        <p:spPr>
          <a:xfrm>
            <a:off x="4056280" y="3801551"/>
            <a:ext cx="1749228" cy="62028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dirty="0" smtClean="0">
                <a:latin typeface="+mn-lt"/>
              </a:rPr>
              <a:t>Node3</a:t>
            </a:r>
          </a:p>
        </p:txBody>
      </p:sp>
      <p:sp>
        <p:nvSpPr>
          <p:cNvPr id="59" name="TextBox 58"/>
          <p:cNvSpPr txBox="1"/>
          <p:nvPr/>
        </p:nvSpPr>
        <p:spPr>
          <a:xfrm>
            <a:off x="4999686" y="1811874"/>
            <a:ext cx="56938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foo, 7.0</a:t>
            </a:r>
          </a:p>
        </p:txBody>
      </p:sp>
      <p:sp>
        <p:nvSpPr>
          <p:cNvPr id="62" name="TextBox 61"/>
          <p:cNvSpPr txBox="1"/>
          <p:nvPr/>
        </p:nvSpPr>
        <p:spPr>
          <a:xfrm>
            <a:off x="4952363" y="2930325"/>
            <a:ext cx="659155"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err="1" smtClean="0">
                <a:latin typeface="+mn-lt"/>
                <a:ea typeface="Arial Unicode MS" panose="020B0604020202020204" pitchFamily="34" charset="-128"/>
                <a:cs typeface="Arial Unicode MS" panose="020B0604020202020204" pitchFamily="34" charset="-128"/>
              </a:rPr>
              <a:t>baz</a:t>
            </a:r>
            <a:r>
              <a:rPr lang="en-US" sz="900" dirty="0" smtClean="0">
                <a:latin typeface="+mn-lt"/>
                <a:ea typeface="Arial Unicode MS" panose="020B0604020202020204" pitchFamily="34" charset="-128"/>
                <a:cs typeface="Arial Unicode MS" panose="020B0604020202020204" pitchFamily="34" charset="-128"/>
              </a:rPr>
              <a:t>, 3.25</a:t>
            </a:r>
          </a:p>
        </p:txBody>
      </p:sp>
      <p:sp>
        <p:nvSpPr>
          <p:cNvPr id="65" name="TextBox 64"/>
          <p:cNvSpPr txBox="1"/>
          <p:nvPr/>
        </p:nvSpPr>
        <p:spPr>
          <a:xfrm>
            <a:off x="4984423" y="3942837"/>
            <a:ext cx="601447" cy="369332"/>
          </a:xfrm>
          <a:prstGeom prst="rect">
            <a:avLst/>
          </a:prstGeom>
          <a:solidFill>
            <a:srgbClr val="FFFF66"/>
          </a:solidFill>
        </p:spPr>
        <p:txBody>
          <a:bodyPr wrap="none" rtlCol="0">
            <a:spAutoFit/>
          </a:bodyPr>
          <a:lstStyle/>
          <a:p>
            <a:pPr algn="ctr"/>
            <a:r>
              <a:rPr lang="en-US" sz="900" dirty="0" smtClean="0">
                <a:latin typeface="+mn-lt"/>
                <a:ea typeface="Arial Unicode MS" panose="020B0604020202020204" pitchFamily="34" charset="-128"/>
                <a:cs typeface="Arial Unicode MS" panose="020B0604020202020204" pitchFamily="34" charset="-128"/>
              </a:rPr>
              <a:t>&lt;k, v&gt;</a:t>
            </a:r>
          </a:p>
          <a:p>
            <a:pPr algn="ctr"/>
            <a:r>
              <a:rPr lang="en-US" sz="900" dirty="0" smtClean="0">
                <a:latin typeface="+mn-lt"/>
                <a:ea typeface="Arial Unicode MS" panose="020B0604020202020204" pitchFamily="34" charset="-128"/>
                <a:cs typeface="Arial Unicode MS" panose="020B0604020202020204" pitchFamily="34" charset="-128"/>
              </a:rPr>
              <a:t>and, 6.5</a:t>
            </a:r>
            <a:endParaRPr lang="en-US" sz="900" dirty="0">
              <a:latin typeface="+mn-lt"/>
              <a:ea typeface="Arial Unicode MS" panose="020B0604020202020204" pitchFamily="34" charset="-128"/>
              <a:cs typeface="Arial Unicode MS" panose="020B0604020202020204" pitchFamily="34" charset="-128"/>
            </a:endParaRPr>
          </a:p>
        </p:txBody>
      </p:sp>
      <p:sp>
        <p:nvSpPr>
          <p:cNvPr id="81" name="TextBox 80"/>
          <p:cNvSpPr txBox="1"/>
          <p:nvPr/>
        </p:nvSpPr>
        <p:spPr>
          <a:xfrm>
            <a:off x="3260719" y="1776560"/>
            <a:ext cx="686406" cy="276999"/>
          </a:xfrm>
          <a:prstGeom prst="rect">
            <a:avLst/>
          </a:prstGeom>
          <a:noFill/>
        </p:spPr>
        <p:txBody>
          <a:bodyPr wrap="none" rtlCol="0">
            <a:spAutoFit/>
          </a:bodyPr>
          <a:lstStyle/>
          <a:p>
            <a:r>
              <a:rPr lang="en-US" sz="1200" dirty="0" smtClean="0">
                <a:latin typeface="+mn-lt"/>
                <a:ea typeface="Arial Unicode MS" panose="020B0604020202020204" pitchFamily="34" charset="-128"/>
                <a:cs typeface="Arial Unicode MS" panose="020B0604020202020204" pitchFamily="34" charset="-128"/>
              </a:rPr>
              <a:t>3</a:t>
            </a:r>
            <a:r>
              <a:rPr lang="en-US" sz="1200" baseline="30000" dirty="0" smtClean="0">
                <a:latin typeface="+mn-lt"/>
                <a:ea typeface="Arial Unicode MS" panose="020B0604020202020204" pitchFamily="34" charset="-128"/>
                <a:cs typeface="Arial Unicode MS" panose="020B0604020202020204" pitchFamily="34" charset="-128"/>
              </a:rPr>
              <a:t>rd</a:t>
            </a:r>
            <a:r>
              <a:rPr lang="en-US" sz="1200" dirty="0" smtClean="0">
                <a:latin typeface="+mn-lt"/>
                <a:ea typeface="Arial Unicode MS" panose="020B0604020202020204" pitchFamily="34" charset="-128"/>
                <a:cs typeface="Arial Unicode MS" panose="020B0604020202020204" pitchFamily="34" charset="-128"/>
              </a:rPr>
              <a:t> task</a:t>
            </a:r>
          </a:p>
        </p:txBody>
      </p:sp>
      <p:sp>
        <p:nvSpPr>
          <p:cNvPr id="83" name="TextBox 82"/>
          <p:cNvSpPr txBox="1"/>
          <p:nvPr/>
        </p:nvSpPr>
        <p:spPr>
          <a:xfrm>
            <a:off x="6943816" y="2317244"/>
            <a:ext cx="1489510" cy="461665"/>
          </a:xfrm>
          <a:prstGeom prst="rect">
            <a:avLst/>
          </a:prstGeom>
          <a:noFill/>
        </p:spPr>
        <p:txBody>
          <a:bodyPr wrap="none" rtlCol="0">
            <a:spAutoFit/>
          </a:bodyPr>
          <a:lstStyle/>
          <a:p>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Optionally: </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4</a:t>
            </a:r>
            <a:r>
              <a:rPr lang="en-US" sz="1200" baseline="30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th</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a:t>
            </a: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task</a:t>
            </a:r>
            <a:b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Collect final results</a:t>
            </a:r>
            <a:endParaRPr lang="en-US" sz="12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404066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2" grpId="0" uiExpand="1" build="p"/>
      <p:bldP spid="114" grpId="0" animBg="1"/>
      <p:bldP spid="48" grpId="0" animBg="1"/>
      <p:bldP spid="51" grpId="0" animBg="1"/>
      <p:bldP spid="52" grpId="0" animBg="1"/>
      <p:bldP spid="59" grpId="0" animBg="1"/>
      <p:bldP spid="62" grpId="0" animBg="1"/>
      <p:bldP spid="65" grpId="0" animBg="1"/>
      <p:bldP spid="81" grpId="0"/>
      <p:bldP spid="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example</a:t>
            </a:r>
          </a:p>
          <a:p>
            <a:r>
              <a:rPr lang="en-US" sz="2000" dirty="0">
                <a:latin typeface="Nokia Pure Text" panose="020B0504040602060303" pitchFamily="34" charset="0"/>
                <a:ea typeface="Nokia Pure Text" panose="020B0504040602060303" pitchFamily="34" charset="0"/>
                <a:cs typeface="Nokia Pure Text" panose="020B0504040602060303" pitchFamily="34" charset="0"/>
              </a:rPr>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163601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MapReduce (MR) is just a programming model for</a:t>
            </a:r>
            <a:b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b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distributed, fault-tolerant, and scalable parallel computation.</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MapReduce, Hadoop, Hive</a:t>
            </a:r>
            <a:endParaRPr lang="en-US" dirty="0">
              <a:latin typeface="Nokia Pure Headline Light" panose="020B0304040602060303" pitchFamily="34" charset="0"/>
            </a:endParaRPr>
          </a:p>
        </p:txBody>
      </p:sp>
      <p:pic>
        <p:nvPicPr>
          <p:cNvPr id="10" name="Content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0528" y="1693310"/>
            <a:ext cx="4802631" cy="2585417"/>
          </a:xfrm>
        </p:spPr>
      </p:pic>
      <p:sp>
        <p:nvSpPr>
          <p:cNvPr id="11" name="TextBox 10"/>
          <p:cNvSpPr txBox="1"/>
          <p:nvPr/>
        </p:nvSpPr>
        <p:spPr>
          <a:xfrm>
            <a:off x="1276909" y="4288066"/>
            <a:ext cx="4669868" cy="215444"/>
          </a:xfrm>
          <a:prstGeom prst="rect">
            <a:avLst/>
          </a:prstGeom>
          <a:noFill/>
        </p:spPr>
        <p:txBody>
          <a:bodyPr wrap="none" rtlCol="0">
            <a:spAutoFit/>
          </a:bodyPr>
          <a:lstStyle/>
          <a:p>
            <a:r>
              <a:rPr lang="en-US" sz="800" dirty="0">
                <a:latin typeface="Nokia Pure Text Light" panose="020B0304040602060303" pitchFamily="34" charset="0"/>
                <a:ea typeface="Nokia Pure Text Light" panose="020B0304040602060303" pitchFamily="34" charset="0"/>
                <a:cs typeface="Nokia Pure Text Light" panose="020B0304040602060303" pitchFamily="34" charset="0"/>
              </a:rPr>
              <a:t>Source: </a:t>
            </a:r>
            <a:r>
              <a:rPr lang="en-US" sz="8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http://</a:t>
            </a:r>
            <a:r>
              <a:rPr lang="en-US" sz="800" dirty="0" smtClean="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www.kalyanhadooptraining.com/2014/07/introduction-to-hadoop-ecosystem.html</a:t>
            </a:r>
            <a:endParaRPr lang="en-US" sz="8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30428061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Apache Hadoop is most popular open source platform for MR.</a:t>
            </a:r>
          </a:p>
          <a:p>
            <a:r>
              <a:rPr lang="en-US" sz="2000" dirty="0" smtClean="0"/>
              <a:t>MR</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on Hadoop typically implemented as Java code.</a:t>
            </a:r>
          </a:p>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sym typeface="Wingdings" panose="05000000000000000000" pitchFamily="2" charset="2"/>
              </a:rPr>
              <a:t> </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Executed in batches.</a:t>
            </a:r>
            <a:endParaRPr lang="en-US" sz="2000" dirty="0" smtClean="0"/>
          </a:p>
          <a:p>
            <a:pPr marL="0" indent="0">
              <a:buNone/>
            </a:pPr>
            <a:r>
              <a:rPr lang="en-US" sz="2000" dirty="0" smtClean="0">
                <a:sym typeface="Wingdings" panose="05000000000000000000" pitchFamily="2" charset="2"/>
              </a:rPr>
              <a:t> </a:t>
            </a:r>
            <a:r>
              <a:rPr lang="en-US" sz="2000" dirty="0" smtClean="0"/>
              <a:t>Inconvenient to analysts.</a:t>
            </a:r>
          </a:p>
          <a:p>
            <a:pPr marL="0" indent="0">
              <a:buNone/>
            </a:pPr>
            <a:endParaRPr lang="en-US" sz="2000" dirty="0" smtClean="0"/>
          </a:p>
          <a:p>
            <a:endParaRPr lang="en-US" sz="2000" dirty="0" smtClean="0"/>
          </a:p>
          <a:p>
            <a:r>
              <a:rPr lang="en-US" sz="2000" dirty="0" smtClean="0"/>
              <a:t>Easier to use well-known SQL </a:t>
            </a:r>
            <a:r>
              <a:rPr lang="en-US" sz="2000" dirty="0" smtClean="0">
                <a:sym typeface="Wingdings" panose="05000000000000000000" pitchFamily="2" charset="2"/>
              </a:rPr>
              <a:t> Apache Hive.</a:t>
            </a:r>
          </a:p>
          <a:p>
            <a:r>
              <a:rPr lang="en-US" sz="2000" dirty="0" smtClean="0">
                <a:sym typeface="Wingdings" panose="05000000000000000000" pitchFamily="2" charset="2"/>
              </a:rPr>
              <a:t>Hive takes SQL and under-the-hood translates to MR.</a:t>
            </a:r>
          </a:p>
          <a:p>
            <a:r>
              <a:rPr lang="en-US" sz="2000" dirty="0" smtClean="0">
                <a:sym typeface="Wingdings" panose="05000000000000000000" pitchFamily="2" charset="2"/>
              </a:rPr>
              <a:t>Execution delay due to compilation and batch execution of MR.</a:t>
            </a:r>
            <a:endParaRPr lang="en-US" sz="2000" dirty="0"/>
          </a:p>
          <a:p>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MapReduce, Hadoop, Hive</a:t>
            </a:r>
            <a:endParaRPr lang="en-US" dirty="0">
              <a:latin typeface="Nokia Pure Headline Light" panose="020B0304040602060303" pitchFamily="34" charset="0"/>
            </a:endParaRPr>
          </a:p>
        </p:txBody>
      </p:sp>
      <p:pic>
        <p:nvPicPr>
          <p:cNvPr id="6" name="Content Placeholder 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420521" y="1910535"/>
            <a:ext cx="3660456" cy="1240237"/>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411" y="665519"/>
            <a:ext cx="1664193" cy="3938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937" y="3298327"/>
            <a:ext cx="936776" cy="862820"/>
          </a:xfrm>
          <a:prstGeom prst="rect">
            <a:avLst/>
          </a:prstGeom>
        </p:spPr>
      </p:pic>
    </p:spTree>
    <p:extLst>
      <p:ext uri="{BB962C8B-B14F-4D97-AF65-F5344CB8AC3E}">
        <p14:creationId xmlns:p14="http://schemas.microsoft.com/office/powerpoint/2010/main" val="138869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example</a:t>
            </a:r>
          </a:p>
          <a:p>
            <a:r>
              <a:rPr lang="en-US" sz="2000" dirty="0"/>
              <a:t>MapReduce, Hadoop, Hive</a:t>
            </a:r>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Spark, </a:t>
            </a:r>
            <a:r>
              <a:rPr lang="en-US" sz="2000" dirty="0" err="1" smtClean="0">
                <a:latin typeface="Nokia Pure Text" panose="020B0504040602060303" pitchFamily="34" charset="0"/>
                <a:ea typeface="Nokia Pure Text" panose="020B0504040602060303" pitchFamily="34" charset="0"/>
                <a:cs typeface="Nokia Pure Text" panose="020B0504040602060303" pitchFamily="34" charset="0"/>
              </a:rPr>
              <a:t>SparkSQL</a:t>
            </a:r>
            <a:endParaRPr lang="en-US" sz="2000" dirty="0" smtClean="0">
              <a:latin typeface="Nokia Pure Text" panose="020B0504040602060303" pitchFamily="34" charset="0"/>
              <a:ea typeface="Nokia Pure Text" panose="020B0504040602060303" pitchFamily="34" charset="0"/>
              <a:cs typeface="Nokia Pure Text" panose="020B05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438272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Scaling-up vertically vs. scaling-out horizontally</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smtClean="0"/>
              <a:t>A more complete example</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MapReduce, Hadoop, Hive</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Spark,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SparkSQL</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Distributed </a:t>
            </a:r>
            <a:r>
              <a:rPr lang="en-US" sz="2000" dirty="0" smtClean="0"/>
              <a:t>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843512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Apache Spark is </a:t>
            </a:r>
            <a:r>
              <a:rPr lang="en-US" sz="2000" dirty="0" smtClean="0"/>
              <a:t>considered the heir of MapReduce.</a:t>
            </a:r>
          </a:p>
          <a:p>
            <a:r>
              <a:rPr lang="en-US" sz="2000" dirty="0" smtClean="0"/>
              <a:t>Much faster than MR, less disk I/O, more in-memory operations.</a:t>
            </a:r>
          </a:p>
          <a:p>
            <a:r>
              <a:rPr lang="en-US" sz="2000" dirty="0" smtClean="0"/>
              <a:t>Different programming model, but on high level uses same principles:</a:t>
            </a:r>
            <a:br>
              <a:rPr lang="en-US" sz="2000" dirty="0" smtClean="0"/>
            </a:br>
            <a:r>
              <a:rPr lang="en-US" sz="2000" dirty="0" smtClean="0"/>
              <a:t>input </a:t>
            </a:r>
            <a:r>
              <a:rPr lang="en-US" sz="2000" dirty="0" smtClean="0">
                <a:sym typeface="Wingdings" panose="05000000000000000000" pitchFamily="2" charset="2"/>
              </a:rPr>
              <a:t> partition  </a:t>
            </a:r>
            <a:r>
              <a:rPr lang="en-US" sz="2000" dirty="0" smtClean="0"/>
              <a:t>map </a:t>
            </a:r>
            <a:r>
              <a:rPr lang="en-US" sz="2000" dirty="0" smtClean="0">
                <a:sym typeface="Wingdings" panose="05000000000000000000" pitchFamily="2" charset="2"/>
              </a:rPr>
              <a:t> shuffle  reduce  output</a:t>
            </a:r>
          </a:p>
          <a:p>
            <a:r>
              <a:rPr lang="en-US" sz="2000" dirty="0" smtClean="0">
                <a:sym typeface="Wingdings" panose="05000000000000000000" pitchFamily="2" charset="2"/>
              </a:rPr>
              <a:t>Provides batch and </a:t>
            </a:r>
            <a:r>
              <a:rPr lang="en-US" sz="2000" i="1" dirty="0" smtClean="0">
                <a:sym typeface="Wingdings" panose="05000000000000000000" pitchFamily="2" charset="2"/>
              </a:rPr>
              <a:t>interactive</a:t>
            </a:r>
            <a:r>
              <a:rPr lang="en-US" sz="2000" dirty="0" smtClean="0">
                <a:sym typeface="Wingdings" panose="05000000000000000000" pitchFamily="2" charset="2"/>
              </a:rPr>
              <a:t> execution in Scala, Java, Python.</a:t>
            </a:r>
            <a:br>
              <a:rPr lang="en-US" sz="2000" dirty="0" smtClean="0">
                <a:sym typeface="Wingdings" panose="05000000000000000000" pitchFamily="2" charset="2"/>
              </a:rPr>
            </a:br>
            <a:r>
              <a:rPr lang="en-US" sz="2000" dirty="0" smtClean="0">
                <a:sym typeface="Wingdings" panose="05000000000000000000" pitchFamily="2" charset="2"/>
              </a:rPr>
              <a:t>Simpler than MR, but still programming.</a:t>
            </a:r>
            <a:endParaRPr lang="en-US" sz="2000" dirty="0">
              <a:sym typeface="Wingdings" panose="05000000000000000000" pitchFamily="2" charset="2"/>
            </a:endParaRPr>
          </a:p>
          <a:p>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 Solution: </a:t>
            </a:r>
            <a:r>
              <a:rPr lang="en-US" sz="2000" dirty="0" err="1" smtClean="0">
                <a:sym typeface="Wingdings" panose="05000000000000000000" pitchFamily="2" charset="2"/>
              </a:rPr>
              <a:t>SparkSQL</a:t>
            </a:r>
            <a:r>
              <a:rPr lang="en-US" sz="2000" dirty="0" smtClean="0">
                <a:sym typeface="Wingdings" panose="05000000000000000000" pitchFamily="2" charset="2"/>
              </a:rPr>
              <a:t/>
            </a:r>
            <a:br>
              <a:rPr lang="en-US" sz="2000" dirty="0" smtClean="0">
                <a:sym typeface="Wingdings" panose="05000000000000000000" pitchFamily="2" charset="2"/>
              </a:rPr>
            </a:br>
            <a:r>
              <a:rPr lang="en-US" sz="2000" dirty="0" smtClean="0">
                <a:sym typeface="Wingdings" panose="05000000000000000000" pitchFamily="2" charset="2"/>
              </a:rPr>
              <a:t>     Same As Hive SQL,</a:t>
            </a:r>
            <a:br>
              <a:rPr lang="en-US" sz="2000" dirty="0" smtClean="0">
                <a:sym typeface="Wingdings" panose="05000000000000000000" pitchFamily="2" charset="2"/>
              </a:rPr>
            </a:br>
            <a:r>
              <a:rPr lang="en-US" sz="2000" dirty="0" smtClean="0">
                <a:sym typeface="Wingdings" panose="05000000000000000000" pitchFamily="2" charset="2"/>
              </a:rPr>
              <a:t>     but faster and interactive.</a:t>
            </a:r>
          </a:p>
          <a:p>
            <a:endParaRPr lang="en-US" sz="2000" dirty="0" smtClean="0">
              <a:sym typeface="Wingdings" panose="05000000000000000000" pitchFamily="2" charset="2"/>
            </a:endParaRPr>
          </a:p>
          <a:p>
            <a:pPr marL="0" indent="0">
              <a:buNone/>
            </a:pPr>
            <a:endParaRPr lang="en-US" sz="2000" dirty="0" smtClean="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Spark, </a:t>
            </a:r>
            <a:r>
              <a:rPr lang="en-US" dirty="0" err="1" smtClean="0">
                <a:latin typeface="Nokia Pure Headline Light" panose="020B0304040602060303" pitchFamily="34" charset="0"/>
              </a:rPr>
              <a:t>SparkSQL</a:t>
            </a:r>
            <a:endParaRPr lang="en-US" dirty="0">
              <a:latin typeface="Nokia Pure Headline Light" panose="020B03040406020603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846" y="900816"/>
            <a:ext cx="984089" cy="499334"/>
          </a:xfrm>
          <a:prstGeom prst="rect">
            <a:avLst/>
          </a:prstGeom>
        </p:spPr>
      </p:pic>
      <p:pic>
        <p:nvPicPr>
          <p:cNvPr id="10" name="Content Placeholder 9"/>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39042" y="2909180"/>
            <a:ext cx="3308071" cy="899117"/>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587" y="3927468"/>
            <a:ext cx="3726503" cy="762066"/>
          </a:xfrm>
          <a:prstGeom prst="rect">
            <a:avLst/>
          </a:prstGeom>
        </p:spPr>
      </p:pic>
    </p:spTree>
    <p:extLst>
      <p:ext uri="{BB962C8B-B14F-4D97-AF65-F5344CB8AC3E}">
        <p14:creationId xmlns:p14="http://schemas.microsoft.com/office/powerpoint/2010/main" val="18042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84731" y="1556968"/>
            <a:ext cx="2256512" cy="2976760"/>
          </a:xfrm>
          <a:prstGeom prst="rect">
            <a:avLst/>
          </a:prstGeom>
        </p:spPr>
      </p:pic>
      <p:pic>
        <p:nvPicPr>
          <p:cNvPr id="11" name="Content Placeholder 10"/>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584730" y="715837"/>
            <a:ext cx="5186604" cy="840260"/>
          </a:xfrm>
        </p:spPr>
      </p:pic>
      <p:sp>
        <p:nvSpPr>
          <p:cNvPr id="3" name="Title 2"/>
          <p:cNvSpPr>
            <a:spLocks noGrp="1"/>
          </p:cNvSpPr>
          <p:nvPr>
            <p:ph type="title"/>
          </p:nvPr>
        </p:nvSpPr>
        <p:spPr/>
        <p:txBody>
          <a:bodyPr/>
          <a:lstStyle/>
          <a:p>
            <a:r>
              <a:rPr lang="en-US" dirty="0" err="1" smtClean="0">
                <a:latin typeface="Nokia Pure Headline Light" panose="020B0304040602060303" pitchFamily="34" charset="0"/>
              </a:rPr>
              <a:t>SparkSQL</a:t>
            </a:r>
            <a:r>
              <a:rPr lang="en-US" dirty="0" smtClean="0">
                <a:latin typeface="Nokia Pure Headline Light" panose="020B0304040602060303" pitchFamily="34" charset="0"/>
              </a:rPr>
              <a:t> and DAG</a:t>
            </a:r>
            <a:endParaRPr lang="en-US" dirty="0">
              <a:latin typeface="Nokia Pure Headline Light" panose="020B0304040602060303" pitchFamily="34" charset="0"/>
            </a:endParaRPr>
          </a:p>
        </p:txBody>
      </p:sp>
      <p:sp>
        <p:nvSpPr>
          <p:cNvPr id="8" name="Content Placeholder 7"/>
          <p:cNvSpPr>
            <a:spLocks noGrp="1"/>
          </p:cNvSpPr>
          <p:nvPr>
            <p:ph idx="1"/>
          </p:nvPr>
        </p:nvSpPr>
        <p:spPr/>
        <p:txBody>
          <a:bodyPr/>
          <a:lstStyle/>
          <a:p>
            <a:r>
              <a:rPr lang="en-US" sz="1800" dirty="0" err="1" smtClean="0"/>
              <a:t>SparkSQL</a:t>
            </a:r>
            <a:r>
              <a:rPr lang="en-US" sz="1800" dirty="0" smtClean="0"/>
              <a:t> translates</a:t>
            </a:r>
            <a:br>
              <a:rPr lang="en-US" sz="1800" dirty="0" smtClean="0"/>
            </a:br>
            <a:r>
              <a:rPr lang="en-US" sz="1800" dirty="0" smtClean="0"/>
              <a:t>SQL into a DAG</a:t>
            </a:r>
            <a:br>
              <a:rPr lang="en-US" sz="1800" dirty="0" smtClean="0"/>
            </a:br>
            <a:r>
              <a:rPr lang="en-US" sz="1800" dirty="0" smtClean="0"/>
              <a:t>of Spark operations, e.g.</a:t>
            </a:r>
            <a:br>
              <a:rPr lang="en-US" sz="1800" dirty="0" smtClean="0"/>
            </a:br>
            <a:r>
              <a:rPr lang="en-US" sz="1800" dirty="0" smtClean="0"/>
              <a:t>   map, shuffle, aggregate, …</a:t>
            </a:r>
          </a:p>
          <a:p>
            <a:r>
              <a:rPr lang="en-US" sz="1800" dirty="0" smtClean="0"/>
              <a:t>Cluster executes the DAG</a:t>
            </a:r>
            <a:br>
              <a:rPr lang="en-US" sz="1800" dirty="0" smtClean="0"/>
            </a:br>
            <a:r>
              <a:rPr lang="en-US" sz="1800" dirty="0" smtClean="0"/>
              <a:t>in parallel where possible.</a:t>
            </a:r>
          </a:p>
        </p:txBody>
      </p:sp>
      <p:sp>
        <p:nvSpPr>
          <p:cNvPr id="12" name="Curved Right Arrow 11"/>
          <p:cNvSpPr/>
          <p:nvPr/>
        </p:nvSpPr>
        <p:spPr>
          <a:xfrm rot="1439659" flipH="1">
            <a:off x="5224213" y="1539059"/>
            <a:ext cx="337649" cy="1167758"/>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990" y="3459678"/>
            <a:ext cx="4497018" cy="1021495"/>
          </a:xfrm>
          <a:prstGeom prst="rect">
            <a:avLst/>
          </a:prstGeom>
        </p:spPr>
      </p:pic>
      <p:sp>
        <p:nvSpPr>
          <p:cNvPr id="13" name="Curved Right Arrow 12"/>
          <p:cNvSpPr/>
          <p:nvPr/>
        </p:nvSpPr>
        <p:spPr>
          <a:xfrm rot="18844454" flipH="1">
            <a:off x="5531328" y="2465579"/>
            <a:ext cx="337649" cy="1167758"/>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Tree>
    <p:extLst>
      <p:ext uri="{BB962C8B-B14F-4D97-AF65-F5344CB8AC3E}">
        <p14:creationId xmlns:p14="http://schemas.microsoft.com/office/powerpoint/2010/main" val="196787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Good news: You can continue to use SQL!</a:t>
            </a:r>
          </a:p>
          <a:p>
            <a:pPr marL="0" indent="0">
              <a:buNone/>
            </a:pPr>
            <a:endParaRPr lang="en-US" sz="2000" dirty="0" smtClean="0">
              <a:latin typeface="Nokia Pure Text" panose="020B0504040602060303" pitchFamily="34" charset="0"/>
              <a:ea typeface="Nokia Pure Text" panose="020B0504040602060303" pitchFamily="34" charset="0"/>
              <a:cs typeface="Nokia Pure Text" panose="020B0504040602060303" pitchFamily="34" charset="0"/>
            </a:endParaRPr>
          </a:p>
          <a:p>
            <a:pPr marL="0" indent="0">
              <a:buNone/>
            </a:pPr>
            <a:r>
              <a:rPr lang="en-US" sz="2000" dirty="0" err="1" smtClean="0">
                <a:latin typeface="Nokia Pure Text" panose="020B0504040602060303" pitchFamily="34" charset="0"/>
                <a:ea typeface="Nokia Pure Text" panose="020B0504040602060303" pitchFamily="34" charset="0"/>
                <a:cs typeface="Nokia Pure Text" panose="020B0504040602060303" pitchFamily="34" charset="0"/>
              </a:rPr>
              <a:t>Gotcha</a:t>
            </a:r>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a:t>
            </a:r>
          </a:p>
          <a:p>
            <a:r>
              <a:rPr lang="en-US" sz="2000" dirty="0" smtClean="0"/>
              <a:t>In SQL you define the </a:t>
            </a:r>
            <a:r>
              <a:rPr lang="en-US" sz="2000" i="1" dirty="0" smtClean="0"/>
              <a:t>what </a:t>
            </a:r>
            <a:r>
              <a:rPr lang="en-US" sz="2000" dirty="0" smtClean="0"/>
              <a:t>of a result:</a:t>
            </a:r>
            <a:br>
              <a:rPr lang="en-US" sz="2000" dirty="0" smtClean="0"/>
            </a:br>
            <a:r>
              <a:rPr lang="en-US" sz="2000" dirty="0" smtClean="0"/>
              <a:t>the columns, rows, content of the output.</a:t>
            </a:r>
          </a:p>
          <a:p>
            <a:r>
              <a:rPr lang="en-US" sz="2000" dirty="0" smtClean="0"/>
              <a:t>In theory you leave the </a:t>
            </a:r>
            <a:r>
              <a:rPr lang="en-US" sz="2000" i="1" dirty="0" smtClean="0"/>
              <a:t>how to get it </a:t>
            </a:r>
            <a:r>
              <a:rPr lang="en-US" sz="2000" dirty="0" smtClean="0"/>
              <a:t>to the execution engine.</a:t>
            </a:r>
            <a:endParaRPr lang="en-US" sz="2000" dirty="0"/>
          </a:p>
          <a:p>
            <a:r>
              <a:rPr lang="en-US" sz="2000" dirty="0" smtClean="0"/>
              <a:t>In practice for acceptable performance, you have to help and guide the execution engine, e.g. use indexes, partitions, chose JOIN vs. Sub-SELECT carefully.</a:t>
            </a:r>
          </a:p>
          <a:p>
            <a:endParaRPr lang="en-US" sz="2000" dirty="0"/>
          </a:p>
          <a:p>
            <a:pPr marL="0" indent="0">
              <a:buNone/>
            </a:pPr>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Expectation for transition:</a:t>
            </a:r>
          </a:p>
          <a:p>
            <a:r>
              <a:rPr lang="en-US" sz="2000" dirty="0" smtClean="0"/>
              <a:t>In </a:t>
            </a:r>
            <a:r>
              <a:rPr lang="en-US" sz="2000" dirty="0" err="1" smtClean="0"/>
              <a:t>SparkSQL</a:t>
            </a:r>
            <a:r>
              <a:rPr lang="en-US" sz="2000" dirty="0"/>
              <a:t> </a:t>
            </a:r>
            <a:r>
              <a:rPr lang="en-US" sz="2000" dirty="0" smtClean="0"/>
              <a:t>the basic SQL statement for the </a:t>
            </a:r>
            <a:r>
              <a:rPr lang="en-US" sz="2000" i="1" dirty="0" smtClean="0"/>
              <a:t>what</a:t>
            </a:r>
            <a:r>
              <a:rPr lang="en-US" sz="2000" dirty="0" smtClean="0"/>
              <a:t> may stay the same.</a:t>
            </a:r>
          </a:p>
          <a:p>
            <a:r>
              <a:rPr lang="en-US" sz="2000" dirty="0" smtClean="0"/>
              <a:t>The details </a:t>
            </a:r>
            <a:r>
              <a:rPr lang="en-US" sz="2000" i="1" dirty="0" smtClean="0"/>
              <a:t>how to optimize </a:t>
            </a:r>
            <a:r>
              <a:rPr lang="en-US" sz="2000" dirty="0" smtClean="0"/>
              <a:t>the statements will differ </a:t>
            </a:r>
            <a:r>
              <a:rPr lang="en-US" sz="2000" dirty="0" smtClean="0">
                <a:sym typeface="Wingdings" panose="05000000000000000000" pitchFamily="2" charset="2"/>
              </a:rPr>
              <a:t> new learning.</a:t>
            </a:r>
            <a:endParaRPr lang="en-US" sz="2000" dirty="0" smtClean="0"/>
          </a:p>
        </p:txBody>
      </p:sp>
      <p:sp>
        <p:nvSpPr>
          <p:cNvPr id="3" name="Title 2"/>
          <p:cNvSpPr>
            <a:spLocks noGrp="1"/>
          </p:cNvSpPr>
          <p:nvPr>
            <p:ph type="title"/>
          </p:nvPr>
        </p:nvSpPr>
        <p:spPr/>
        <p:txBody>
          <a:bodyPr/>
          <a:lstStyle/>
          <a:p>
            <a:r>
              <a:rPr lang="en-US" dirty="0" err="1" smtClean="0">
                <a:latin typeface="Nokia Pure Headline Light" panose="020B0304040602060303" pitchFamily="34" charset="0"/>
              </a:rPr>
              <a:t>SparkSQL</a:t>
            </a:r>
            <a:r>
              <a:rPr lang="en-US" dirty="0" smtClean="0">
                <a:latin typeface="Nokia Pure Headline Light" panose="020B0304040602060303" pitchFamily="34" charset="0"/>
              </a:rPr>
              <a:t> and Consequences for </a:t>
            </a:r>
            <a:r>
              <a:rPr lang="en-US" dirty="0" smtClean="0"/>
              <a:t>Analysts</a:t>
            </a:r>
            <a:endParaRPr lang="en-US" dirty="0">
              <a:latin typeface="Nokia Pure Headline Light" panose="020B0304040602060303" pitchFamily="34" charset="0"/>
            </a:endParaRPr>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9930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example</a:t>
            </a:r>
          </a:p>
          <a:p>
            <a:r>
              <a:rPr lang="en-US" sz="2000" dirty="0"/>
              <a:t>MapReduce, Hadoop, Hive</a:t>
            </a:r>
          </a:p>
          <a:p>
            <a:r>
              <a:rPr lang="en-US" sz="2000" dirty="0" smtClean="0"/>
              <a:t>Spark, </a:t>
            </a:r>
            <a:r>
              <a:rPr lang="en-US" sz="2000" dirty="0" err="1" smtClean="0"/>
              <a:t>SparkSQL</a:t>
            </a:r>
            <a:endParaRPr lang="en-US" sz="2000" dirty="0" smtClean="0"/>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Distributed Storage</a:t>
            </a:r>
          </a:p>
          <a:p>
            <a:r>
              <a:rPr lang="en-US" sz="2000" dirty="0" smtClean="0"/>
              <a:t>Summary</a:t>
            </a:r>
            <a:endParaRPr lang="en-US" sz="2000" dirty="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976240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69377" y="1611335"/>
            <a:ext cx="4324658" cy="2873500"/>
          </a:xfrm>
          <a:prstGeom prst="rect">
            <a:avLst/>
          </a:prstGeom>
          <a:noFill/>
          <a:ln w="9525">
            <a:noFill/>
            <a:miter lim="800000"/>
            <a:headEnd/>
            <a:tailEnd/>
          </a:ln>
        </p:spPr>
      </p:pic>
      <p:sp>
        <p:nvSpPr>
          <p:cNvPr id="2" name="Content Placeholder 1"/>
          <p:cNvSpPr>
            <a:spLocks noGrp="1"/>
          </p:cNvSpPr>
          <p:nvPr>
            <p:ph idx="1"/>
          </p:nvPr>
        </p:nvSpPr>
        <p:spPr/>
        <p:txBody>
          <a:bodyPr>
            <a:normAutofit lnSpcReduction="10000"/>
          </a:bodyPr>
          <a:lstStyle/>
          <a:p>
            <a:pPr marL="0" indent="0">
              <a:buNone/>
            </a:pPr>
            <a:r>
              <a:rPr lang="en-US" sz="2000" dirty="0" smtClean="0"/>
              <a:t>How to feed data into distributed parallel computation</a:t>
            </a:r>
            <a:br>
              <a:rPr lang="en-US" sz="2000" dirty="0" smtClean="0"/>
            </a:br>
            <a:r>
              <a:rPr lang="en-US" sz="2000" dirty="0" smtClean="0"/>
              <a:t>without bottleneck?</a:t>
            </a:r>
          </a:p>
          <a:p>
            <a:r>
              <a:rPr lang="en-US" sz="2000" dirty="0" smtClean="0"/>
              <a:t>Good to have data also in a</a:t>
            </a:r>
            <a:br>
              <a:rPr lang="en-US" sz="2000" dirty="0" smtClean="0"/>
            </a:br>
            <a:r>
              <a:rPr lang="en-US" sz="2000" dirty="0" smtClean="0"/>
              <a:t>distributed, parallel storage.</a:t>
            </a:r>
          </a:p>
          <a:p>
            <a:pPr lvl="1"/>
            <a:r>
              <a:rPr lang="en-US" sz="1600" dirty="0" smtClean="0"/>
              <a:t>Apache Hadoop Distributed</a:t>
            </a:r>
            <a:br>
              <a:rPr lang="en-US" sz="1600" dirty="0" smtClean="0"/>
            </a:br>
            <a:r>
              <a:rPr lang="en-US" sz="1600" dirty="0" smtClean="0"/>
              <a:t>File System, HDFS</a:t>
            </a:r>
          </a:p>
          <a:p>
            <a:pPr lvl="1"/>
            <a:r>
              <a:rPr lang="en-US" sz="1600" dirty="0" smtClean="0"/>
              <a:t>Simple Storage Service, S3</a:t>
            </a:r>
          </a:p>
          <a:p>
            <a:r>
              <a:rPr lang="en-US" sz="2000" dirty="0" smtClean="0"/>
              <a:t>Each file split into blocks.</a:t>
            </a:r>
          </a:p>
          <a:p>
            <a:r>
              <a:rPr lang="en-US" sz="2000" dirty="0" smtClean="0"/>
              <a:t>3 copies of each block.</a:t>
            </a:r>
          </a:p>
          <a:p>
            <a:r>
              <a:rPr lang="en-US" sz="2000" dirty="0" smtClean="0"/>
              <a:t>Blocks distributed among nodes.</a:t>
            </a:r>
          </a:p>
          <a:p>
            <a:endParaRPr lang="en-US" sz="2000" dirty="0" smtClean="0"/>
          </a:p>
        </p:txBody>
      </p:sp>
      <p:pic>
        <p:nvPicPr>
          <p:cNvPr id="13" name="Content Placeholder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4269377" y="1611335"/>
            <a:ext cx="4324658" cy="633722"/>
          </a:xfrm>
          <a:prstGeom prst="rect">
            <a:avLst/>
          </a:prstGeom>
          <a:noFill/>
          <a:ln w="9525">
            <a:noFill/>
            <a:miter lim="800000"/>
            <a:headEnd/>
            <a:tailEnd/>
          </a:ln>
        </p:spPr>
      </p:pic>
      <p:pic>
        <p:nvPicPr>
          <p:cNvPr id="12" name="Content Placeholder 3"/>
          <p:cNvPicPr>
            <a:picLocks noChangeAspect="1"/>
          </p:cNvPicPr>
          <p:nvPr/>
        </p:nvPicPr>
        <p:blipFill rotWithShape="1">
          <a:blip r:embed="rId4">
            <a:extLst>
              <a:ext uri="{28A0092B-C50C-407E-A947-70E740481C1C}">
                <a14:useLocalDpi xmlns:a14="http://schemas.microsoft.com/office/drawing/2010/main" val="0"/>
              </a:ext>
            </a:extLst>
          </a:blip>
          <a:srcRect/>
          <a:stretch/>
        </p:blipFill>
        <p:spPr bwMode="auto">
          <a:xfrm>
            <a:off x="4269377" y="1611335"/>
            <a:ext cx="4324658" cy="1206928"/>
          </a:xfrm>
          <a:prstGeom prst="rect">
            <a:avLst/>
          </a:prstGeom>
          <a:noFill/>
          <a:ln w="9525">
            <a:noFill/>
            <a:miter lim="800000"/>
            <a:headEnd/>
            <a:tailEnd/>
          </a:ln>
        </p:spPr>
      </p:pic>
      <p:pic>
        <p:nvPicPr>
          <p:cNvPr id="11"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25796"/>
          <a:stretch/>
        </p:blipFill>
        <p:spPr bwMode="auto">
          <a:xfrm>
            <a:off x="4269377" y="1611335"/>
            <a:ext cx="4324658" cy="2132234"/>
          </a:xfrm>
          <a:prstGeom prst="rect">
            <a:avLst/>
          </a:prstGeom>
          <a:noFill/>
          <a:ln w="9525">
            <a:noFill/>
            <a:miter lim="800000"/>
            <a:headEnd/>
            <a:tailEnd/>
          </a:ln>
        </p:spPr>
      </p:pic>
      <p:pic>
        <p:nvPicPr>
          <p:cNvPr id="8" name="Content Placeholder 3"/>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auto">
          <a:xfrm>
            <a:off x="4269377" y="1611335"/>
            <a:ext cx="4324658" cy="237937"/>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latin typeface="Nokia Pure Headline Light" panose="020B0304040602060303" pitchFamily="34" charset="0"/>
              </a:rPr>
              <a:t>HDFS, S3</a:t>
            </a:r>
            <a:endParaRPr lang="en-US" dirty="0">
              <a:latin typeface="Nokia Pure Headline Light" panose="020B0304040602060303" pitchFamily="34" charset="0"/>
            </a:endParaRPr>
          </a:p>
        </p:txBody>
      </p:sp>
      <p:sp>
        <p:nvSpPr>
          <p:cNvPr id="7" name="TextBox 6"/>
          <p:cNvSpPr txBox="1"/>
          <p:nvPr/>
        </p:nvSpPr>
        <p:spPr>
          <a:xfrm>
            <a:off x="4269377" y="4477183"/>
            <a:ext cx="4099199" cy="200055"/>
          </a:xfrm>
          <a:prstGeom prst="rect">
            <a:avLst/>
          </a:prstGeom>
          <a:noFill/>
        </p:spPr>
        <p:txBody>
          <a:bodyPr wrap="none" rtlCol="0">
            <a:spAutoFit/>
          </a:bodyPr>
          <a:lstStyle/>
          <a:p>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rPr>
              <a:t>Source: </a:t>
            </a:r>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6"/>
              </a:rPr>
              <a:t>http://</a:t>
            </a:r>
            <a:r>
              <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hlinkClick r:id="rId6"/>
              </a:rPr>
              <a:t>www.kalyanhadooptraining.com/2014/07/introduction-to-hadoop-ecosystem.html</a:t>
            </a:r>
            <a:endPar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Content Placeholder 9"/>
          <p:cNvSpPr>
            <a:spLocks noGrp="1"/>
          </p:cNvSpPr>
          <p:nvPr>
            <p:ph sz="quarter" idx="13"/>
          </p:nvPr>
        </p:nvSpPr>
        <p:spPr/>
        <p:txBody>
          <a:bodyPr/>
          <a:lstStyle/>
          <a:p>
            <a:endParaRPr lang="en-US"/>
          </a:p>
        </p:txBody>
      </p:sp>
    </p:spTree>
    <p:extLst>
      <p:ext uri="{BB962C8B-B14F-4D97-AF65-F5344CB8AC3E}">
        <p14:creationId xmlns:p14="http://schemas.microsoft.com/office/powerpoint/2010/main" val="174907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7"/>
          <p:cNvPicPr>
            <a:picLocks noChangeAspect="1"/>
          </p:cNvPicPr>
          <p:nvPr/>
        </p:nvPicPr>
        <p:blipFill rotWithShape="1">
          <a:blip r:embed="rId3">
            <a:extLst>
              <a:ext uri="{28A0092B-C50C-407E-A947-70E740481C1C}">
                <a14:useLocalDpi xmlns:a14="http://schemas.microsoft.com/office/drawing/2010/main" val="0"/>
              </a:ext>
            </a:extLst>
          </a:blip>
          <a:srcRect b="51743"/>
          <a:stretch/>
        </p:blipFill>
        <p:spPr bwMode="auto">
          <a:xfrm>
            <a:off x="3822968" y="1052744"/>
            <a:ext cx="4698180" cy="1409102"/>
          </a:xfrm>
          <a:prstGeom prst="rect">
            <a:avLst/>
          </a:prstGeom>
          <a:noFill/>
          <a:ln w="9525">
            <a:noFill/>
            <a:miter lim="800000"/>
            <a:headEnd/>
            <a:tailEnd/>
          </a:ln>
        </p:spPr>
      </p:pic>
      <p:sp>
        <p:nvSpPr>
          <p:cNvPr id="2" name="Content Placeholder 1"/>
          <p:cNvSpPr>
            <a:spLocks noGrp="1"/>
          </p:cNvSpPr>
          <p:nvPr>
            <p:ph idx="1"/>
          </p:nvPr>
        </p:nvSpPr>
        <p:spPr/>
        <p:txBody>
          <a:bodyPr>
            <a:normAutofit/>
          </a:bodyPr>
          <a:lstStyle/>
          <a:p>
            <a:r>
              <a:rPr lang="en-US" sz="2000" dirty="0" smtClean="0"/>
              <a:t>Distributed Spark workers</a:t>
            </a:r>
          </a:p>
          <a:p>
            <a:r>
              <a:rPr lang="en-US" sz="2000" dirty="0"/>
              <a:t>D</a:t>
            </a:r>
            <a:r>
              <a:rPr lang="en-US" sz="2000" dirty="0" smtClean="0"/>
              <a:t>istributed data nodes</a:t>
            </a:r>
          </a:p>
          <a:p>
            <a:r>
              <a:rPr lang="en-US" sz="2000" dirty="0" smtClean="0"/>
              <a:t>Often Spark and data share</a:t>
            </a:r>
            <a:br>
              <a:rPr lang="en-US" sz="2000" dirty="0" smtClean="0"/>
            </a:br>
            <a:r>
              <a:rPr lang="en-US" sz="2000" dirty="0" smtClean="0"/>
              <a:t>same machines</a:t>
            </a:r>
          </a:p>
          <a:p>
            <a:r>
              <a:rPr lang="en-US" sz="2000" dirty="0" smtClean="0"/>
              <a:t>Ideally, worker fetches data</a:t>
            </a:r>
            <a:br>
              <a:rPr lang="en-US" sz="2000" dirty="0" smtClean="0"/>
            </a:br>
            <a:r>
              <a:rPr lang="en-US" sz="2000" dirty="0" smtClean="0"/>
              <a:t>from own data node</a:t>
            </a:r>
            <a:br>
              <a:rPr lang="en-US" sz="2000" dirty="0" smtClean="0"/>
            </a:br>
            <a:endParaRPr lang="en-US" sz="2000" dirty="0" smtClean="0"/>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Spark and HDFS</a:t>
            </a:r>
            <a:endParaRPr lang="en-US" dirty="0">
              <a:latin typeface="Nokia Pure Headline Light" panose="020B0304040602060303" pitchFamily="34" charset="0"/>
            </a:endParaRPr>
          </a:p>
        </p:txBody>
      </p:sp>
      <p:sp>
        <p:nvSpPr>
          <p:cNvPr id="7" name="TextBox 6"/>
          <p:cNvSpPr txBox="1"/>
          <p:nvPr/>
        </p:nvSpPr>
        <p:spPr>
          <a:xfrm>
            <a:off x="4041628" y="4074716"/>
            <a:ext cx="4099199" cy="200055"/>
          </a:xfrm>
          <a:prstGeom prst="rect">
            <a:avLst/>
          </a:prstGeom>
          <a:noFill/>
        </p:spPr>
        <p:txBody>
          <a:bodyPr wrap="none" rtlCol="0">
            <a:spAutoFit/>
          </a:bodyPr>
          <a:lstStyle/>
          <a:p>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rPr>
              <a:t>Source: </a:t>
            </a:r>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4"/>
              </a:rPr>
              <a:t>http://</a:t>
            </a:r>
            <a:r>
              <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hlinkClick r:id="rId4"/>
              </a:rPr>
              <a:t>www.kalyanhadooptraining.com/2014/07/introduction-to-hadoop-ecosystem.html</a:t>
            </a:r>
            <a:endPar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pic>
        <p:nvPicPr>
          <p:cNvPr id="8" name="Content Placeholder 7"/>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822968" y="1052744"/>
            <a:ext cx="4698180" cy="2920008"/>
          </a:xfrm>
        </p:spPr>
      </p:pic>
      <p:sp>
        <p:nvSpPr>
          <p:cNvPr id="12" name="Curved Right Arrow 11"/>
          <p:cNvSpPr/>
          <p:nvPr/>
        </p:nvSpPr>
        <p:spPr>
          <a:xfrm flipV="1">
            <a:off x="5295331" y="2367887"/>
            <a:ext cx="204718" cy="859470"/>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3" name="Curved Right Arrow 12"/>
          <p:cNvSpPr/>
          <p:nvPr/>
        </p:nvSpPr>
        <p:spPr>
          <a:xfrm flipV="1">
            <a:off x="6104231" y="2367887"/>
            <a:ext cx="157595" cy="804254"/>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4" name="Curved Right Arrow 13"/>
          <p:cNvSpPr/>
          <p:nvPr/>
        </p:nvSpPr>
        <p:spPr>
          <a:xfrm flipV="1">
            <a:off x="6818886" y="2367887"/>
            <a:ext cx="191711" cy="990345"/>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5" name="Curved Right Arrow 14"/>
          <p:cNvSpPr/>
          <p:nvPr/>
        </p:nvSpPr>
        <p:spPr>
          <a:xfrm flipV="1">
            <a:off x="7635921" y="2367887"/>
            <a:ext cx="170573" cy="1028101"/>
          </a:xfrm>
          <a:prstGeom prst="curvedRightArrow">
            <a:avLst>
              <a:gd name="adj1" fmla="val 25000"/>
              <a:gd name="adj2" fmla="val 53398"/>
              <a:gd name="adj3" fmla="val 2500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4" name="Rectangle 3"/>
          <p:cNvSpPr/>
          <p:nvPr/>
        </p:nvSpPr>
        <p:spPr>
          <a:xfrm>
            <a:off x="4708478" y="3282287"/>
            <a:ext cx="511791" cy="35484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5" name="Rectangle 4"/>
          <p:cNvSpPr/>
          <p:nvPr/>
        </p:nvSpPr>
        <p:spPr>
          <a:xfrm>
            <a:off x="7565292" y="1547445"/>
            <a:ext cx="672123" cy="24062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Tree>
    <p:extLst>
      <p:ext uri="{BB962C8B-B14F-4D97-AF65-F5344CB8AC3E}">
        <p14:creationId xmlns:p14="http://schemas.microsoft.com/office/powerpoint/2010/main" val="8807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2" grpId="0" animBg="1"/>
      <p:bldP spid="13" grpId="0" animBg="1"/>
      <p:bldP spid="14" grpId="0" animBg="1"/>
      <p:bldP spid="15"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Simple BI application in Excel</a:t>
            </a:r>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Same in SQL</a:t>
            </a:r>
            <a:endParaRPr lang="en-US" sz="2000" dirty="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smtClean="0"/>
              <a:t>Scaling-up vertically vs. scaling-out horizontally</a:t>
            </a:r>
            <a:endParaRPr lang="en-US" sz="2000" dirty="0"/>
          </a:p>
          <a:p>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Translation to MapReduce</a:t>
            </a:r>
          </a:p>
          <a:p>
            <a:r>
              <a:rPr lang="en-US" sz="2000" dirty="0"/>
              <a:t>A more complete example</a:t>
            </a:r>
          </a:p>
          <a:p>
            <a:r>
              <a:rPr lang="en-US" sz="2000" dirty="0"/>
              <a:t>MapReduce, Hadoop, Hive</a:t>
            </a:r>
          </a:p>
          <a:p>
            <a:r>
              <a:rPr lang="en-US" sz="2000" dirty="0" smtClean="0"/>
              <a:t>Spark, </a:t>
            </a:r>
            <a:r>
              <a:rPr lang="en-US" sz="2000" dirty="0" err="1" smtClean="0"/>
              <a:t>SparkSQL</a:t>
            </a:r>
            <a:endParaRPr lang="en-US" sz="2000" dirty="0" smtClean="0"/>
          </a:p>
          <a:p>
            <a:r>
              <a:rPr lang="en-US" sz="2000" dirty="0" smtClean="0"/>
              <a:t>Distributed Storage</a:t>
            </a:r>
          </a:p>
          <a:p>
            <a:r>
              <a:rPr lang="en-US" sz="2000" dirty="0" smtClean="0">
                <a:latin typeface="Nokia Pure Text" panose="020B0504040602060303" pitchFamily="34" charset="0"/>
                <a:ea typeface="Nokia Pure Text" panose="020B0504040602060303" pitchFamily="34" charset="0"/>
                <a:cs typeface="Nokia Pure Text" panose="020B0504040602060303" pitchFamily="34" charset="0"/>
              </a:rPr>
              <a:t>Summary</a:t>
            </a:r>
            <a:endParaRPr lang="en-US" sz="2000" dirty="0">
              <a:latin typeface="Nokia Pure Text" panose="020B0504040602060303" pitchFamily="34" charset="0"/>
              <a:ea typeface="Nokia Pure Text" panose="020B0504040602060303" pitchFamily="34" charset="0"/>
              <a:cs typeface="Nokia Pure Text" panose="020B0504040602060303" pitchFamily="34" charset="0"/>
            </a:endParaRPr>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Agenda</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482315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BI-analyses well parallelizable to MR or Spark.</a:t>
            </a:r>
            <a:endParaRPr lang="en-US" sz="2000" dirty="0"/>
          </a:p>
          <a:p>
            <a:r>
              <a:rPr lang="en-US" sz="2000" dirty="0" smtClean="0"/>
              <a:t>Scaling out to overcome bottlenecks.</a:t>
            </a: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r>
              <a:rPr lang="en-US" sz="2000" dirty="0"/>
              <a:t>Data </a:t>
            </a:r>
            <a:r>
              <a:rPr lang="en-US" sz="2000" dirty="0" smtClean="0"/>
              <a:t>ingest via </a:t>
            </a:r>
            <a:r>
              <a:rPr lang="en-US" sz="2000" dirty="0"/>
              <a:t>parallel storage, e.g. S3, </a:t>
            </a:r>
            <a:r>
              <a:rPr lang="en-US" sz="2000" dirty="0" smtClean="0"/>
              <a:t>HDFS.</a:t>
            </a:r>
          </a:p>
          <a:p>
            <a:r>
              <a:rPr lang="en-US" sz="2000" dirty="0" smtClean="0"/>
              <a:t>Analyst front-end SQL stays basically the same.</a:t>
            </a:r>
          </a:p>
          <a:p>
            <a:r>
              <a:rPr lang="en-US" sz="2000" dirty="0" smtClean="0"/>
              <a:t>But new learnings for performance optimizations needed.</a:t>
            </a:r>
          </a:p>
        </p:txBody>
      </p:sp>
      <p:sp>
        <p:nvSpPr>
          <p:cNvPr id="3" name="Title 2"/>
          <p:cNvSpPr>
            <a:spLocks noGrp="1"/>
          </p:cNvSpPr>
          <p:nvPr>
            <p:ph type="title"/>
          </p:nvPr>
        </p:nvSpPr>
        <p:spPr/>
        <p:txBody>
          <a:bodyPr/>
          <a:lstStyle/>
          <a:p>
            <a:r>
              <a:rPr lang="en-US" dirty="0" smtClean="0"/>
              <a:t>Summary</a:t>
            </a:r>
            <a:endParaRPr lang="en-US" dirty="0">
              <a:latin typeface="Nokia Pure Headline Light" panose="020B0304040602060303" pitchFamily="34" charset="0"/>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701545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algn="ctr" eaLnBrk="1" hangingPunct="1"/>
            <a:r>
              <a:rPr lang="en-US" sz="6000" dirty="0" smtClean="0">
                <a:solidFill>
                  <a:schemeClr val="tx1"/>
                </a:solidFill>
                <a:latin typeface="Nokia Pure Headline Light" panose="020B0304040602060303" pitchFamily="34" charset="0"/>
              </a:rPr>
              <a:t>Thank you!</a:t>
            </a:r>
          </a:p>
          <a:p>
            <a:pPr algn="ctr" eaLnBrk="1" hangingPunct="1"/>
            <a:endParaRPr lang="en-US" sz="6000" dirty="0" smtClean="0">
              <a:solidFill>
                <a:schemeClr val="tx1"/>
              </a:solidFill>
              <a:latin typeface="Nokia Pure Headline Light" panose="020B0304040602060303" pitchFamily="34" charset="0"/>
            </a:endParaRPr>
          </a:p>
          <a:p>
            <a:pPr algn="ctr" eaLnBrk="1" hangingPunct="1"/>
            <a:r>
              <a:rPr lang="en-US" sz="6000" dirty="0" smtClean="0">
                <a:solidFill>
                  <a:schemeClr val="tx1"/>
                </a:solidFill>
                <a:latin typeface="Nokia Pure Headline Light" panose="020B0304040602060303" pitchFamily="34" charset="0"/>
              </a:rPr>
              <a:t>Questions?</a:t>
            </a:r>
          </a:p>
        </p:txBody>
      </p:sp>
    </p:spTree>
    <p:extLst>
      <p:ext uri="{BB962C8B-B14F-4D97-AF65-F5344CB8AC3E}">
        <p14:creationId xmlns:p14="http://schemas.microsoft.com/office/powerpoint/2010/main" val="420250925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The “Hello World” program of MapReduce is the famous “</a:t>
            </a:r>
            <a:r>
              <a:rPr lang="en-US" sz="2000" dirty="0" err="1" smtClean="0">
                <a:latin typeface="Nokia Pure Text Light" panose="020B0304040602060303" pitchFamily="34" charset="0"/>
                <a:ea typeface="Nokia Pure Text Light" panose="020B0304040602060303" pitchFamily="34" charset="0"/>
                <a:cs typeface="Nokia Pure Text Light" panose="020B0304040602060303" pitchFamily="34" charset="0"/>
              </a:rPr>
              <a:t>WordCount</a:t>
            </a: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 counting occurrences of words in some text.</a:t>
            </a:r>
          </a:p>
          <a:p>
            <a:pPr marL="0" indent="0">
              <a:buNone/>
            </a:pP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endParaRPr lang="en-US" sz="2000" dirty="0"/>
          </a:p>
          <a:p>
            <a:pPr marL="0" indent="0">
              <a:buNone/>
            </a:pP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endParaRPr lang="en-US" sz="2000" dirty="0"/>
          </a:p>
          <a:p>
            <a:pPr marL="0" indent="0">
              <a:buNone/>
            </a:pP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endParaRPr lang="en-US" sz="1200" dirty="0"/>
          </a:p>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However, you may wonder how does this translate to your use cases?</a:t>
            </a:r>
          </a:p>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Thus this presentation uses a different KPI as basis.</a:t>
            </a:r>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Simple Business Intelligence Application</a:t>
            </a:r>
            <a:endParaRPr lang="en-US" dirty="0">
              <a:latin typeface="Nokia Pure Headline Light" panose="020B0304040602060303" pitchFamily="34"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8244" y="1764529"/>
            <a:ext cx="5903774" cy="2003447"/>
          </a:xfrm>
        </p:spPr>
      </p:pic>
      <p:sp>
        <p:nvSpPr>
          <p:cNvPr id="7" name="TextBox 6"/>
          <p:cNvSpPr txBox="1"/>
          <p:nvPr/>
        </p:nvSpPr>
        <p:spPr>
          <a:xfrm>
            <a:off x="2950235" y="2093330"/>
            <a:ext cx="853119" cy="1569660"/>
          </a:xfrm>
          <a:prstGeom prst="rect">
            <a:avLst/>
          </a:prstGeom>
          <a:noFill/>
        </p:spPr>
        <p:txBody>
          <a:bodyPr wrap="none" rtlCol="0">
            <a:spAutoFit/>
          </a:bodyPr>
          <a:lstStyle/>
          <a:p>
            <a:r>
              <a:rPr lang="en-US" sz="9600" dirty="0" smtClean="0">
                <a:latin typeface="Nokia Pure Text" panose="020B0504040602060303" pitchFamily="34" charset="0"/>
                <a:ea typeface="Nokia Pure Text" panose="020B0504040602060303" pitchFamily="34" charset="0"/>
                <a:cs typeface="Nokia Pure Text" panose="020B0504040602060303" pitchFamily="34" charset="0"/>
              </a:rPr>
              <a:t>?</a:t>
            </a:r>
          </a:p>
        </p:txBody>
      </p:sp>
      <p:sp>
        <p:nvSpPr>
          <p:cNvPr id="8" name="TextBox 7"/>
          <p:cNvSpPr txBox="1"/>
          <p:nvPr/>
        </p:nvSpPr>
        <p:spPr>
          <a:xfrm>
            <a:off x="3009570" y="3659704"/>
            <a:ext cx="3243196" cy="200055"/>
          </a:xfrm>
          <a:prstGeom prst="rect">
            <a:avLst/>
          </a:prstGeom>
          <a:noFill/>
        </p:spPr>
        <p:txBody>
          <a:bodyPr wrap="none" rtlCol="0">
            <a:spAutoFit/>
          </a:bodyPr>
          <a:lstStyle/>
          <a:p>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rPr>
              <a:t>source: </a:t>
            </a:r>
            <a:r>
              <a:rPr lang="en-US" sz="700" dirty="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https://tutorials.techmytalk.com/2014/08/08/hadoop-map-reduce</a:t>
            </a:r>
            <a:r>
              <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hlinkClick r:id="rId3"/>
              </a:rPr>
              <a:t>/</a:t>
            </a:r>
            <a:endParaRPr lang="en-US" sz="7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3360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Given: List of start and end values (Time, €, goods, …)</a:t>
            </a:r>
          </a:p>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Wanted: Average/mean of differences between end and start</a:t>
            </a:r>
          </a:p>
          <a:p>
            <a:pPr marL="0" indent="0">
              <a:buNone/>
            </a:pPr>
            <a:endPar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a:p>
            <a:pPr marL="0" indent="0">
              <a:buNone/>
            </a:pPr>
            <a:r>
              <a:rPr lang="en-US" sz="2000"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Example:</a:t>
            </a:r>
            <a:endParaRPr lang="en-US" sz="1800"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Title 2"/>
          <p:cNvSpPr>
            <a:spLocks noGrp="1"/>
          </p:cNvSpPr>
          <p:nvPr>
            <p:ph type="title"/>
          </p:nvPr>
        </p:nvSpPr>
        <p:spPr/>
        <p:txBody>
          <a:bodyPr/>
          <a:lstStyle/>
          <a:p>
            <a:r>
              <a:rPr lang="en-US" dirty="0" smtClean="0">
                <a:latin typeface="Nokia Pure Headline Light" panose="020B0304040602060303" pitchFamily="34" charset="0"/>
              </a:rPr>
              <a:t>Simple Business Intelligence Application</a:t>
            </a:r>
            <a:endParaRPr lang="en-US" dirty="0">
              <a:latin typeface="Nokia Pure Headline Light" panose="020B0304040602060303" pitchFamily="34" charset="0"/>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586869444"/>
              </p:ext>
            </p:extLst>
          </p:nvPr>
        </p:nvGraphicFramePr>
        <p:xfrm>
          <a:off x="417513" y="2651884"/>
          <a:ext cx="1445260" cy="1483360"/>
        </p:xfrm>
        <a:graphic>
          <a:graphicData uri="http://schemas.openxmlformats.org/drawingml/2006/table">
            <a:tbl>
              <a:tblPr firstRow="1" bandRow="1">
                <a:tableStyleId>{5C22544A-7EE6-4342-B048-85BDC9FD1C3A}</a:tableStyleId>
              </a:tblPr>
              <a:tblGrid>
                <a:gridCol w="767080"/>
                <a:gridCol w="678180"/>
              </a:tblGrid>
              <a:tr h="370840">
                <a:tc>
                  <a:txBody>
                    <a:bodyPr/>
                    <a:lstStyle/>
                    <a:p>
                      <a:pPr algn="ctr"/>
                      <a:r>
                        <a:rPr lang="en-US" dirty="0" smtClean="0"/>
                        <a:t>Start</a:t>
                      </a:r>
                      <a:endParaRPr lang="en-US" dirty="0"/>
                    </a:p>
                  </a:txBody>
                  <a:tcPr/>
                </a:tc>
                <a:tc>
                  <a:txBody>
                    <a:bodyPr/>
                    <a:lstStyle/>
                    <a:p>
                      <a:pPr algn="ctr"/>
                      <a:r>
                        <a:rPr lang="en-US" dirty="0" smtClean="0"/>
                        <a:t>End</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3386907928"/>
              </p:ext>
            </p:extLst>
          </p:nvPr>
        </p:nvGraphicFramePr>
        <p:xfrm>
          <a:off x="2862539" y="2651884"/>
          <a:ext cx="1402080" cy="1483360"/>
        </p:xfrm>
        <a:graphic>
          <a:graphicData uri="http://schemas.openxmlformats.org/drawingml/2006/table">
            <a:tbl>
              <a:tblPr firstRow="1" bandRow="1">
                <a:tableStyleId>{5C22544A-7EE6-4342-B048-85BDC9FD1C3A}</a:tableStyleId>
              </a:tblPr>
              <a:tblGrid>
                <a:gridCol w="1402080"/>
              </a:tblGrid>
              <a:tr h="370840">
                <a:tc>
                  <a:txBody>
                    <a:bodyPr/>
                    <a:lstStyle/>
                    <a:p>
                      <a:pPr algn="ctr"/>
                      <a:r>
                        <a:rPr lang="en-US" dirty="0" smtClean="0"/>
                        <a:t>End</a:t>
                      </a:r>
                      <a:r>
                        <a:rPr lang="en-US" baseline="0" dirty="0" smtClean="0"/>
                        <a:t> - </a:t>
                      </a:r>
                      <a:r>
                        <a:rPr lang="en-US" dirty="0" smtClean="0"/>
                        <a:t>Start</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4</a:t>
                      </a:r>
                      <a:endParaRPr lang="en-US" dirty="0"/>
                    </a:p>
                  </a:txBody>
                  <a:tcPr/>
                </a:tc>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4040178173"/>
              </p:ext>
            </p:extLst>
          </p:nvPr>
        </p:nvGraphicFramePr>
        <p:xfrm>
          <a:off x="5264385" y="3025264"/>
          <a:ext cx="1520571" cy="736600"/>
        </p:xfrm>
        <a:graphic>
          <a:graphicData uri="http://schemas.openxmlformats.org/drawingml/2006/table">
            <a:tbl>
              <a:tblPr firstRow="1" bandRow="1">
                <a:tableStyleId>{5C22544A-7EE6-4342-B048-85BDC9FD1C3A}</a:tableStyleId>
              </a:tblPr>
              <a:tblGrid>
                <a:gridCol w="1520571"/>
              </a:tblGrid>
              <a:tr h="284922">
                <a:tc>
                  <a:txBody>
                    <a:bodyPr/>
                    <a:lstStyle/>
                    <a:p>
                      <a:pPr algn="ctr"/>
                      <a:r>
                        <a:rPr lang="en-US" dirty="0" err="1" smtClean="0"/>
                        <a:t>AverageDiff</a:t>
                      </a:r>
                      <a:endParaRPr lang="en-US" dirty="0"/>
                    </a:p>
                  </a:txBody>
                  <a:tcPr/>
                </a:tc>
              </a:tr>
              <a:tr h="370840">
                <a:tc>
                  <a:txBody>
                    <a:bodyPr/>
                    <a:lstStyle/>
                    <a:p>
                      <a:pPr algn="ctr"/>
                      <a:r>
                        <a:rPr lang="en-US" dirty="0" smtClean="0"/>
                        <a:t>2.33</a:t>
                      </a:r>
                      <a:endParaRPr lang="en-US" dirty="0"/>
                    </a:p>
                  </a:txBody>
                  <a:tcPr/>
                </a:tc>
              </a:tr>
            </a:tbl>
          </a:graphicData>
        </a:graphic>
      </p:graphicFrame>
      <p:cxnSp>
        <p:nvCxnSpPr>
          <p:cNvPr id="11" name="Straight Arrow Connector 10"/>
          <p:cNvCxnSpPr>
            <a:stCxn id="7" idx="3"/>
            <a:endCxn id="8" idx="1"/>
          </p:cNvCxnSpPr>
          <p:nvPr/>
        </p:nvCxnSpPr>
        <p:spPr>
          <a:xfrm>
            <a:off x="1862773" y="3393564"/>
            <a:ext cx="999766" cy="0"/>
          </a:xfrm>
          <a:prstGeom prst="straightConnector1">
            <a:avLst/>
          </a:prstGeom>
          <a:ln w="571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a:endCxn id="9" idx="1"/>
          </p:cNvCxnSpPr>
          <p:nvPr/>
        </p:nvCxnSpPr>
        <p:spPr>
          <a:xfrm>
            <a:off x="4264619" y="3393564"/>
            <a:ext cx="999766" cy="0"/>
          </a:xfrm>
          <a:prstGeom prst="straightConnector1">
            <a:avLst/>
          </a:prstGeom>
          <a:ln w="571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92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Nokia Pure Headline Light" panose="020B0304040602060303" pitchFamily="34" charset="0"/>
              </a:rPr>
              <a:t>BI App in Excel</a:t>
            </a:r>
            <a:endParaRPr lang="en-US" dirty="0">
              <a:latin typeface="Nokia Pure Headline Light" panose="020B0304040602060303" pitchFamily="34" charset="0"/>
            </a:endParaRPr>
          </a:p>
        </p:txBody>
      </p:sp>
      <p:pic>
        <p:nvPicPr>
          <p:cNvPr id="13" name="Content Placeholder 1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8120" y="591038"/>
            <a:ext cx="4365915" cy="4006648"/>
          </a:xfrm>
        </p:spPr>
      </p:pic>
      <p:sp>
        <p:nvSpPr>
          <p:cNvPr id="15" name="TextBox 14"/>
          <p:cNvSpPr txBox="1"/>
          <p:nvPr/>
        </p:nvSpPr>
        <p:spPr>
          <a:xfrm>
            <a:off x="3432313" y="902827"/>
            <a:ext cx="96051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rPr>
              <a:t>=B2-A2</a:t>
            </a:r>
          </a:p>
        </p:txBody>
      </p:sp>
      <p:sp>
        <p:nvSpPr>
          <p:cNvPr id="16" name="TextBox 15"/>
          <p:cNvSpPr txBox="1"/>
          <p:nvPr/>
        </p:nvSpPr>
        <p:spPr>
          <a:xfrm>
            <a:off x="4784035" y="2479836"/>
            <a:ext cx="215315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latin typeface="Nokia Pure Text Light" panose="020B0304040602060303" pitchFamily="34" charset="0"/>
                <a:ea typeface="Nokia Pure Text Light" panose="020B0304040602060303" pitchFamily="34" charset="0"/>
                <a:cs typeface="Nokia Pure Text Light" panose="020B0304040602060303" pitchFamily="34" charset="0"/>
              </a:rPr>
              <a:t>=AVERAGE(D2:D20)</a:t>
            </a:r>
            <a:endParaRPr lang="en-US" dirty="0" smtClean="0">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Tree>
    <p:extLst>
      <p:ext uri="{BB962C8B-B14F-4D97-AF65-F5344CB8AC3E}">
        <p14:creationId xmlns:p14="http://schemas.microsoft.com/office/powerpoint/2010/main" val="3602864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51216" y="1457739"/>
            <a:ext cx="3401846" cy="3187660"/>
          </a:xfrm>
          <a:prstGeom prst="rect">
            <a:avLst/>
          </a:prstGeom>
        </p:spPr>
      </p:pic>
      <p:sp>
        <p:nvSpPr>
          <p:cNvPr id="2" name="Content Placeholder 1"/>
          <p:cNvSpPr>
            <a:spLocks noGrp="1"/>
          </p:cNvSpPr>
          <p:nvPr>
            <p:ph idx="1"/>
          </p:nvPr>
        </p:nvSpPr>
        <p:spPr/>
        <p:txBody>
          <a:bodyPr>
            <a:normAutofit/>
          </a:bodyPr>
          <a:lstStyle/>
          <a:p>
            <a:pPr marL="0" indent="0">
              <a:buNone/>
            </a:pPr>
            <a:r>
              <a:rPr lang="en-US" sz="2000" dirty="0" smtClean="0"/>
              <a:t>Excel executes formulas as</a:t>
            </a:r>
            <a:br>
              <a:rPr lang="en-US" sz="2000" dirty="0" smtClean="0"/>
            </a:br>
            <a:r>
              <a:rPr lang="en-US" sz="2000" b="1" dirty="0" smtClean="0"/>
              <a:t>Directed Acyclic Graphs</a:t>
            </a:r>
          </a:p>
          <a:p>
            <a:r>
              <a:rPr lang="en-US" sz="2000" b="1" dirty="0" smtClean="0"/>
              <a:t>Directed</a:t>
            </a:r>
            <a:r>
              <a:rPr lang="en-US" sz="2000" dirty="0" smtClean="0"/>
              <a:t/>
            </a:r>
            <a:br>
              <a:rPr lang="en-US" sz="2000" dirty="0" smtClean="0"/>
            </a:br>
            <a:r>
              <a:rPr lang="en-US" sz="2000" dirty="0" smtClean="0"/>
              <a:t>preceding </a:t>
            </a:r>
            <a:r>
              <a:rPr lang="en-US" sz="2000" dirty="0" smtClean="0">
                <a:sym typeface="Wingdings" panose="05000000000000000000" pitchFamily="2" charset="2"/>
              </a:rPr>
              <a:t></a:t>
            </a:r>
            <a:r>
              <a:rPr lang="en-US" sz="2000" dirty="0" smtClean="0"/>
              <a:t> current </a:t>
            </a:r>
            <a:r>
              <a:rPr lang="en-US" sz="2000" dirty="0" smtClean="0">
                <a:sym typeface="Wingdings" panose="05000000000000000000" pitchFamily="2" charset="2"/>
              </a:rPr>
              <a:t></a:t>
            </a:r>
            <a:r>
              <a:rPr lang="en-US" sz="2000" dirty="0" smtClean="0"/>
              <a:t> depending cell</a:t>
            </a:r>
            <a:endParaRPr lang="en-US" sz="2000" dirty="0"/>
          </a:p>
          <a:p>
            <a:r>
              <a:rPr lang="en-US" sz="2000" b="1" dirty="0" smtClean="0"/>
              <a:t>Acyclic</a:t>
            </a:r>
            <a:br>
              <a:rPr lang="en-US" sz="2000" b="1" dirty="0" smtClean="0"/>
            </a:br>
            <a:r>
              <a:rPr lang="en-US" sz="2000" dirty="0" smtClean="0"/>
              <a:t>No dependency cycles</a:t>
            </a:r>
          </a:p>
          <a:p>
            <a:r>
              <a:rPr lang="en-US" sz="2000" b="1" dirty="0" smtClean="0"/>
              <a:t>Graph</a:t>
            </a:r>
            <a:r>
              <a:rPr lang="en-US" sz="2000" dirty="0" smtClean="0"/>
              <a:t/>
            </a:r>
            <a:br>
              <a:rPr lang="en-US" sz="2000" dirty="0" smtClean="0"/>
            </a:br>
            <a:r>
              <a:rPr lang="en-US" sz="2000" dirty="0" smtClean="0"/>
              <a:t>Use Formulas-&gt;Trace… to show </a:t>
            </a:r>
          </a:p>
        </p:txBody>
      </p:sp>
      <p:sp>
        <p:nvSpPr>
          <p:cNvPr id="3" name="Title 2"/>
          <p:cNvSpPr>
            <a:spLocks noGrp="1"/>
          </p:cNvSpPr>
          <p:nvPr>
            <p:ph type="title"/>
          </p:nvPr>
        </p:nvSpPr>
        <p:spPr/>
        <p:txBody>
          <a:bodyPr/>
          <a:lstStyle/>
          <a:p>
            <a:r>
              <a:rPr lang="en-US" dirty="0"/>
              <a:t>BI App in Excel</a:t>
            </a:r>
          </a:p>
        </p:txBody>
      </p:sp>
      <p:sp>
        <p:nvSpPr>
          <p:cNvPr id="4" name="Content Placeholder 3"/>
          <p:cNvSpPr>
            <a:spLocks noGrp="1"/>
          </p:cNvSpPr>
          <p:nvPr>
            <p:ph sz="quarter" idx="13"/>
          </p:nvPr>
        </p:nvSpPr>
        <p:spPr/>
        <p:txBody>
          <a:bodyPr/>
          <a:lstStyle/>
          <a:p>
            <a:r>
              <a:rPr lang="en-US" dirty="0" smtClean="0"/>
              <a:t>What is a DAG?</a:t>
            </a:r>
            <a:endParaRPr lang="en-US" dirty="0"/>
          </a:p>
        </p:txBody>
      </p:sp>
    </p:spTree>
    <p:extLst>
      <p:ext uri="{BB962C8B-B14F-4D97-AF65-F5344CB8AC3E}">
        <p14:creationId xmlns:p14="http://schemas.microsoft.com/office/powerpoint/2010/main" val="319548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NET_PPT_Temp_Arial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0DA430F-9525-450C-A1C3-970D65CC2B3B}"/>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A425527-96A3-4A84-9E4D-BF96756212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2">
    <wetp:webextensionref xmlns:r="http://schemas.openxmlformats.org/officeDocument/2006/relationships" r:id="rId1"/>
  </wetp:taskpane>
  <wetp:taskpane dockstate="right" visibility="0" width="437"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971488A-754C-4A9E-BD6F-3F9CE5DB1637}">
  <we:reference id="wa104380169" version="1.1.0.0" store="en-US" storeType="OMEX"/>
  <we:alternateReferences>
    <we:reference id="WA104380169" version="1.1.0.0" store="WA1043801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350E0DB-0AAE-4886-A984-01706EE8AA83}">
  <we:reference id="wa104178141" version="2.0.9.0" store="en-US" storeType="OMEX"/>
  <we:alternateReferences>
    <we:reference id="WA104178141" version="2.0.9.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NET_PPT_Temp_Arial_Macro_Free_v53</Template>
  <TotalTime>0</TotalTime>
  <Words>3427</Words>
  <Application>Microsoft Office PowerPoint</Application>
  <PresentationFormat>On-screen Show (16:9)</PresentationFormat>
  <Paragraphs>867</Paragraphs>
  <Slides>58</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ヒラギノ角ゴ Pro W3</vt:lpstr>
      <vt:lpstr>Nokia Pure Text</vt:lpstr>
      <vt:lpstr>Arial</vt:lpstr>
      <vt:lpstr>Lucida Grande</vt:lpstr>
      <vt:lpstr>Wingdings</vt:lpstr>
      <vt:lpstr>Nokia Pure Headline Light</vt:lpstr>
      <vt:lpstr>Lucida Console</vt:lpstr>
      <vt:lpstr>Courier New</vt:lpstr>
      <vt:lpstr>Arial Unicode MS</vt:lpstr>
      <vt:lpstr>Nokia Pure Text Light</vt:lpstr>
      <vt:lpstr>NET_PPT_Temp_Arial_Macro_Free_v52</vt:lpstr>
      <vt:lpstr>Nokia Master Blue Background</vt:lpstr>
      <vt:lpstr>PowerPoint Presentation</vt:lpstr>
      <vt:lpstr>About me</vt:lpstr>
      <vt:lpstr>Self-study</vt:lpstr>
      <vt:lpstr>Motivation</vt:lpstr>
      <vt:lpstr>Agenda</vt:lpstr>
      <vt:lpstr>Simple Business Intelligence Application</vt:lpstr>
      <vt:lpstr>Simple Business Intelligence Application</vt:lpstr>
      <vt:lpstr>BI App in Excel</vt:lpstr>
      <vt:lpstr>BI App in Excel</vt:lpstr>
      <vt:lpstr>BI App in Excel</vt:lpstr>
      <vt:lpstr>BI App in Excel</vt:lpstr>
      <vt:lpstr>BI App in Excel</vt:lpstr>
      <vt:lpstr>Agenda</vt:lpstr>
      <vt:lpstr>BI App in SQL</vt:lpstr>
      <vt:lpstr>BI App in SQL</vt:lpstr>
      <vt:lpstr>BI App in SQL</vt:lpstr>
      <vt:lpstr>SQL and RDBMS</vt:lpstr>
      <vt:lpstr>Relational Database Management System</vt:lpstr>
      <vt:lpstr>BI App in SQL</vt:lpstr>
      <vt:lpstr>BI App in SQL</vt:lpstr>
      <vt:lpstr>BI App in SQL</vt:lpstr>
      <vt:lpstr>BI App in SQL</vt:lpstr>
      <vt:lpstr>Agenda</vt:lpstr>
      <vt:lpstr>Vertical Scaling vs. Horizontal Scaling</vt:lpstr>
      <vt:lpstr>Vertical Scaling vs. Horizontal Scaling</vt:lpstr>
      <vt:lpstr>Vertical Scaling vs. Horizontal Scaling</vt:lpstr>
      <vt:lpstr>Vertical Scaling vs. Horizontal Scaling</vt:lpstr>
      <vt:lpstr>Vertical Scaling vs. Horizontal Scaling</vt:lpstr>
      <vt:lpstr>Agenda</vt:lpstr>
      <vt:lpstr>Translation to Parallel Cluster-based Computing</vt:lpstr>
      <vt:lpstr>Translation to Parallel Cluster-based Computing</vt:lpstr>
      <vt:lpstr>Translation to Parallel Cluster-based Computing</vt:lpstr>
      <vt:lpstr>Translation to Parallel Cluster-based Computing</vt:lpstr>
      <vt:lpstr>Simplistic MapReduce</vt:lpstr>
      <vt:lpstr>Simplistic MapReduce</vt:lpstr>
      <vt:lpstr>Review so far</vt:lpstr>
      <vt:lpstr>Agenda</vt:lpstr>
      <vt:lpstr>More Complete Example – Excel</vt:lpstr>
      <vt:lpstr>More Complete Example – SQL</vt:lpstr>
      <vt:lpstr>More Complete Example – Translation to MapReduce</vt:lpstr>
      <vt:lpstr>More Complete Example – Translation to MapReduce</vt:lpstr>
      <vt:lpstr>More Complete Example – Parallel Execution</vt:lpstr>
      <vt:lpstr>More Complete Example – Parallel Execution</vt:lpstr>
      <vt:lpstr>More Complete Example – Parallel Execution</vt:lpstr>
      <vt:lpstr>More Complete Example – Parallel Execution</vt:lpstr>
      <vt:lpstr>Agenda</vt:lpstr>
      <vt:lpstr>MapReduce, Hadoop, Hive</vt:lpstr>
      <vt:lpstr>MapReduce, Hadoop, Hive</vt:lpstr>
      <vt:lpstr>Agenda</vt:lpstr>
      <vt:lpstr>Spark, SparkSQL</vt:lpstr>
      <vt:lpstr>SparkSQL and DAG</vt:lpstr>
      <vt:lpstr>SparkSQL and Consequences for Analysts</vt:lpstr>
      <vt:lpstr>Agenda</vt:lpstr>
      <vt:lpstr>HDFS, S3</vt:lpstr>
      <vt:lpstr>Spark and HDFS</vt:lpstr>
      <vt:lpstr>Agenda</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2016-05-09T18:39:14Z</dcterms:created>
  <dcterms:modified xsi:type="dcterms:W3CDTF">2016-08-31T09:38:00Z</dcterms:modified>
</cp:coreProperties>
</file>