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Bom dia, chamo-me José Bateira e vou-vos falar sobre o Spotter.</a:t>
            </a:r>
          </a:p>
          <a:p>
            <a:pPr>
              <a:buNone/>
            </a:pPr>
            <a:r>
              <a:rPr lang="en"/>
              <a:t>O spotter vem tentar resolver o problema de localização indoor.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localização indoor é neste momento um tema de investigação “quente”, mas com poucas soluções práticas até ao momento.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Uma solução aparente é usar GPS, que basicamente, não é usável.</a:t>
            </a:r>
          </a:p>
          <a:p>
            <a:pPr rtl="0" lvl="0">
              <a:buNone/>
            </a:pPr>
            <a:r>
              <a:rPr lang="en"/>
              <a:t>Wifi tem sido a solução mais usada até agora por ser prática: wifi existe na generalidade dos edifícios públicos com plantas. O problema é que tem muito pouca precisão, no máximo de 30metros o que é muito neste contexto.</a:t>
            </a:r>
          </a:p>
          <a:p>
            <a:pPr rtl="0" lvl="0">
              <a:buNone/>
            </a:pPr>
            <a:r>
              <a:rPr lang="en"/>
              <a:t>Bluetooth é um conceito interessante que tem tido bastante foco: a ideia é colocar vários emissores bluetooth que emitam o seu id (localização num mapa ou coordenadas gps). Tem a desvantagem de introduzir bastante ruído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Explorando as capacidades computacionais de dispositivos móveis, o objetivo do spotter é ajudar os utilizadores a orientarem-se num espaço grande como por exemplo, o campus da FEUP. Através de qrcodes e nfc tags colocados em pontos específicos no mapa, chamados </a:t>
            </a:r>
            <a:r>
              <a:rPr lang="en" i="1"/>
              <a:t>spots</a:t>
            </a:r>
            <a:r>
              <a:rPr lang="en"/>
              <a:t>, o utilizador pode fazer scan de um </a:t>
            </a:r>
            <a:r>
              <a:rPr lang="en" i="1"/>
              <a:t>spot</a:t>
            </a:r>
            <a:r>
              <a:rPr lang="en"/>
              <a:t> e com a aplicação móvel ou com a aplicação web, e ver a sua localização atual no mapa (“estou aqui!”). Nesse mesmo mapa é apresentado ao utilizador outros </a:t>
            </a:r>
            <a:r>
              <a:rPr lang="en" i="1"/>
              <a:t>spots </a:t>
            </a:r>
            <a:r>
              <a:rPr lang="en"/>
              <a:t>à sua volta que este possa querer visitar. Ao selecionar um </a:t>
            </a:r>
            <a:r>
              <a:rPr lang="en" i="1"/>
              <a:t>spot,</a:t>
            </a:r>
            <a:r>
              <a:rPr lang="en"/>
              <a:t> é mostrado o caminho mais curto para esse </a:t>
            </a:r>
            <a:r>
              <a:rPr lang="en" i="1"/>
              <a:t>spot</a:t>
            </a:r>
            <a:r>
              <a:rPr lang="en"/>
              <a:t> no mapa.</a:t>
            </a:r>
          </a:p>
          <a:p>
            <a:pPr rtl="0" lvl="0">
              <a:buNone/>
            </a:pPr>
            <a:r>
              <a:rPr lang="en"/>
              <a:t>Outra funcionalidade útil para a aplicação mobile, será marcar um </a:t>
            </a:r>
            <a:r>
              <a:rPr lang="en" i="1"/>
              <a:t>spot</a:t>
            </a:r>
            <a:r>
              <a:rPr lang="en"/>
              <a:t> como ponto de encontro, e enviar a informação desse </a:t>
            </a:r>
            <a:r>
              <a:rPr lang="en" i="1"/>
              <a:t>spot</a:t>
            </a:r>
            <a:r>
              <a:rPr lang="en"/>
              <a:t> para outros utilizadores que poderão automaticamente saber qual o ponto de encontro e como chegar lá.</a:t>
            </a:r>
          </a:p>
          <a:p>
            <a:pPr rtl="0" lvl="0">
              <a:buNone/>
            </a:pPr>
            <a:r>
              <a:rPr lang="en"/>
              <a:t>Cada </a:t>
            </a:r>
            <a:r>
              <a:rPr lang="en" i="1"/>
              <a:t>spot</a:t>
            </a:r>
            <a:r>
              <a:rPr lang="en"/>
              <a:t> poderá ter </a:t>
            </a:r>
            <a:r>
              <a:rPr lang="en" i="1"/>
              <a:t>labels/tags</a:t>
            </a:r>
            <a:r>
              <a:rPr lang="en"/>
              <a:t> associadas: restauração, entertenimento, lazer, eventos, ponto de encontro.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5" name="Shape 25"/>
          <p:cNvGrpSpPr/>
          <p:nvPr/>
        </p:nvGrpSpPr>
        <p:grpSpPr>
          <a:xfrm rot="10800000" flipH="1">
            <a:off y="-941" x="0"/>
            <a:ext cy="4115157" cx="9162288"/>
            <a:chOff y="4255637" x="-7937"/>
            <a:chExt cy="2606675" cx="9144000"/>
          </a:xfrm>
        </p:grpSpPr>
        <p:sp>
          <p:nvSpPr>
            <p:cNvPr id="26" name="Shape 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7" name="Shape 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8" name="Shape 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9" name="Shape 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0" name="Shape 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1" name="Shape 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3" name="Shape 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4" name="Shape 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8" name="Shape 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9" name="Shape 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1" name="Shape 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2" name="Shape 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3" name="Shape 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4" name="Shape 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5" name="Shape 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6" name="Shape 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7" name="Shape 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8" name="Shape 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9" name="Shape 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0" name="Shape 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1" name="Shape 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2" name="Shape 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3" name="Shape 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5" name="Shape 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6" name="Shape 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57" name="Shape 57"/>
          <p:cNvSpPr txBox="1"/>
          <p:nvPr>
            <p:ph type="ctrTitle"/>
          </p:nvPr>
        </p:nvSpPr>
        <p:spPr>
          <a:xfrm>
            <a:off y="2319514" x="685800"/>
            <a:ext cy="16509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y="4114800" x="685800"/>
            <a:ext cy="8819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SzPct val="100000"/>
              <a:buNone/>
              <a:defRPr sz="2400" i="1"/>
            </a:lvl1pPr>
            <a:lvl2pPr algn="ctr" indent="152400" marL="0">
              <a:spcBef>
                <a:spcPts val="0"/>
              </a:spcBef>
              <a:buNone/>
              <a:defRPr i="1"/>
            </a:lvl2pPr>
            <a:lvl3pPr algn="ctr" indent="152400" marL="0">
              <a:spcBef>
                <a:spcPts val="0"/>
              </a:spcBef>
              <a:buNone/>
              <a:defRPr i="1"/>
            </a:lvl3pPr>
            <a:lvl4pPr algn="ctr" indent="152400" marL="0">
              <a:spcBef>
                <a:spcPts val="0"/>
              </a:spcBef>
              <a:buSzPct val="100000"/>
              <a:buNone/>
              <a:defRPr sz="2400" i="1"/>
            </a:lvl4pPr>
            <a:lvl5pPr algn="ctr" indent="152400" marL="0">
              <a:spcBef>
                <a:spcPts val="0"/>
              </a:spcBef>
              <a:buSzPct val="100000"/>
              <a:buNone/>
              <a:defRPr sz="2400" i="1"/>
            </a:lvl5pPr>
            <a:lvl6pPr algn="ctr" indent="152400" marL="0">
              <a:spcBef>
                <a:spcPts val="0"/>
              </a:spcBef>
              <a:buSzPct val="100000"/>
              <a:buNone/>
              <a:defRPr sz="2400" i="1"/>
            </a:lvl6pPr>
            <a:lvl7pPr algn="ctr" indent="152400" marL="0">
              <a:spcBef>
                <a:spcPts val="0"/>
              </a:spcBef>
              <a:buSzPct val="100000"/>
              <a:buNone/>
              <a:defRPr sz="2400" i="1"/>
            </a:lvl7pPr>
            <a:lvl8pPr algn="ctr" indent="152400" marL="0">
              <a:spcBef>
                <a:spcPts val="0"/>
              </a:spcBef>
              <a:buSzPct val="100000"/>
              <a:buNone/>
              <a:defRPr sz="2400" i="1"/>
            </a:lvl8pPr>
            <a:lvl9pPr algn="ctr" indent="152400" marL="0">
              <a:spcBef>
                <a:spcPts val="0"/>
              </a:spcBef>
              <a:buSzPct val="100000"/>
              <a:buNone/>
              <a:defRPr sz="2400" i="1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7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730374" x="457200"/>
            <a:ext cy="48372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7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730374" x="457200"/>
            <a:ext cy="48372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730374" x="4645148"/>
            <a:ext cy="48372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7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9" name="Shape 69"/>
          <p:cNvGrpSpPr/>
          <p:nvPr/>
        </p:nvGrpSpPr>
        <p:grpSpPr>
          <a:xfrm>
            <a:off y="5442546" x="0"/>
            <a:ext cy="1430803" cx="9162288"/>
            <a:chOff y="4255637" x="-7937"/>
            <a:chExt cy="2606675" cx="9144000"/>
          </a:xfrm>
        </p:grpSpPr>
        <p:sp>
          <p:nvSpPr>
            <p:cNvPr id="70" name="Shape 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1" name="Shape 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2" name="Shape 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3" name="Shape 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4" name="Shape 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5" name="Shape 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7" name="Shape 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8" name="Shape 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9" name="Shape 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0" name="Shape 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2" name="Shape 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3" name="Shape 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4" name="Shape 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5" name="Shape 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6" name="Shape 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7" name="Shape 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8" name="Shape 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9" name="Shape 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0" name="Shape 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1" name="Shape 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2" name="Shape 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3" name="Shape 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4" name="Shape 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5" name="Shape 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6" name="Shape 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7" name="Shape 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8" name="Shape 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9" name="Shape 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0" name="Shape 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101" name="Shape 101"/>
          <p:cNvSpPr txBox="1"/>
          <p:nvPr>
            <p:ph idx="1" type="body"/>
          </p:nvPr>
        </p:nvSpPr>
        <p:spPr>
          <a:xfrm>
            <a:off y="5662087" x="457200"/>
            <a:ext cy="90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6864683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grpSp>
        <p:nvGrpSpPr>
          <p:cNvPr id="8" name="Shape 8"/>
          <p:cNvGrpSpPr/>
          <p:nvPr/>
        </p:nvGrpSpPr>
        <p:grpSpPr>
          <a:xfrm>
            <a:off y="609600" x="3175"/>
            <a:ext cy="3787775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207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730374" x="457200"/>
            <a:ext cy="48372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Relationship Target="../media/image07.png" Type="http://schemas.openxmlformats.org/officeDocument/2006/relationships/image" Id="rId6"/><Relationship Target="../media/image04.jpg" Type="http://schemas.openxmlformats.org/officeDocument/2006/relationships/image" Id="rId5"/><Relationship Target="../media/image02.png" Type="http://schemas.openxmlformats.org/officeDocument/2006/relationships/image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y="2027700" x="566300"/>
            <a:ext cy="1650900" cx="904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buNone/>
            </a:pPr>
            <a:r>
              <a:rPr sz="7200" lang="en">
                <a:latin typeface="Ubuntu"/>
                <a:ea typeface="Ubuntu"/>
                <a:cs typeface="Ubuntu"/>
                <a:sym typeface="Ubuntu"/>
              </a:rPr>
              <a:t>Spotter</a:t>
            </a:r>
          </a:p>
          <a:p>
            <a:pPr algn="l" indent="457200" marL="45720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3600" lang="en">
                <a:latin typeface="Ubuntu"/>
                <a:ea typeface="Ubuntu"/>
                <a:cs typeface="Ubuntu"/>
                <a:sym typeface="Ubuntu"/>
              </a:rPr>
              <a:t>get around by spotting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y="4244500" x="566300"/>
            <a:ext cy="8819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b="1" sz="1800" lang="en">
                <a:latin typeface="Ubuntu"/>
                <a:ea typeface="Ubuntu"/>
                <a:cs typeface="Ubuntu"/>
                <a:sym typeface="Ubuntu"/>
              </a:rPr>
              <a:t>Prof. Rui Rodrigues</a:t>
            </a:r>
          </a:p>
          <a:p>
            <a:pPr algn="l">
              <a:buNone/>
            </a:pPr>
            <a:r>
              <a:rPr sz="1800" lang="en">
                <a:latin typeface="Ubuntu"/>
                <a:ea typeface="Ubuntu"/>
                <a:cs typeface="Ubuntu"/>
                <a:sym typeface="Ubuntu"/>
              </a:rPr>
              <a:t>Physical Computing</a:t>
            </a:r>
          </a:p>
        </p:txBody>
      </p:sp>
      <p:sp>
        <p:nvSpPr>
          <p:cNvPr id="106" name="Shape 106"/>
          <p:cNvSpPr txBox="1"/>
          <p:nvPr>
            <p:ph idx="2" type="subTitle"/>
          </p:nvPr>
        </p:nvSpPr>
        <p:spPr>
          <a:xfrm>
            <a:off y="5976000" x="5872150"/>
            <a:ext cy="881999" cx="3105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r" rtl="0" lvl="0" indent="0" marL="457200">
              <a:buNone/>
            </a:pPr>
            <a:r>
              <a:rPr sz="1400" lang="en" i="0">
                <a:latin typeface="Ubuntu"/>
                <a:ea typeface="Ubuntu"/>
                <a:cs typeface="Ubuntu"/>
                <a:sym typeface="Ubuntu"/>
              </a:rPr>
              <a:t>FEUP - MIEIC - SSIM - 2013/14</a:t>
            </a:r>
          </a:p>
        </p:txBody>
      </p:sp>
      <p:sp>
        <p:nvSpPr>
          <p:cNvPr id="107" name="Shape 107"/>
          <p:cNvSpPr txBox="1"/>
          <p:nvPr>
            <p:ph idx="3" type="subTitle"/>
          </p:nvPr>
        </p:nvSpPr>
        <p:spPr>
          <a:xfrm>
            <a:off y="5976000" x="217750"/>
            <a:ext cy="881999" cx="3105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l" rtl="0" lvl="0" indent="0" marL="0">
              <a:buNone/>
            </a:pPr>
            <a:r>
              <a:rPr sz="1400" lang="en" i="0">
                <a:latin typeface="Ubuntu"/>
                <a:ea typeface="Ubuntu"/>
                <a:cs typeface="Ubuntu"/>
                <a:sym typeface="Ubuntu"/>
              </a:rPr>
              <a:t>José Bateira - ei10133@fe.up.pt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7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Indoor Localization?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3558400" x="457200"/>
            <a:ext cy="8412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GPS</a:t>
            </a:r>
          </a:p>
          <a:p>
            <a:r>
              <a:t/>
            </a:r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y="2149750" x="457200"/>
            <a:ext cy="778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 i="1">
                <a:latin typeface="Ubuntu"/>
                <a:ea typeface="Ubuntu"/>
                <a:cs typeface="Ubuntu"/>
                <a:sym typeface="Ubuntu"/>
              </a:rPr>
              <a:t>Very useful for big public buildings with several floors</a:t>
            </a:r>
          </a:p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y="3776574" x="457200"/>
            <a:ext cy="1228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2"/>
              </a:buClr>
              <a:buSzPct val="249999"/>
              <a:buFont typeface="Arial"/>
              <a:buChar char="•"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
</a:t>
            </a:r>
            <a:r>
              <a:rPr sz="2400" lang="en">
                <a:latin typeface="Ubuntu"/>
                <a:ea typeface="Ubuntu"/>
                <a:cs typeface="Ubuntu"/>
                <a:sym typeface="Ubuntu"/>
              </a:rPr>
              <a:t>Wifi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16" name="Shape 116"/>
          <p:cNvSpPr txBox="1"/>
          <p:nvPr>
            <p:ph idx="4" type="body"/>
          </p:nvPr>
        </p:nvSpPr>
        <p:spPr>
          <a:xfrm>
            <a:off y="4399599" x="457200"/>
            <a:ext cy="1228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2"/>
              </a:buClr>
              <a:buSzPct val="249999"/>
              <a:buFont typeface="Arial"/>
              <a:buChar char="•"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
</a:t>
            </a:r>
            <a:r>
              <a:rPr sz="2400" lang="en">
                <a:latin typeface="Ubuntu"/>
                <a:ea typeface="Ubuntu"/>
                <a:cs typeface="Ubuntu"/>
                <a:sym typeface="Ubuntu"/>
              </a:rPr>
              <a:t>Bluetooth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17" name="Shape 117"/>
          <p:cNvSpPr txBox="1"/>
          <p:nvPr>
            <p:ph idx="5" type="body"/>
          </p:nvPr>
        </p:nvSpPr>
        <p:spPr>
          <a:xfrm>
            <a:off y="5301174" x="457200"/>
            <a:ext cy="1228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2"/>
              </a:buClr>
              <a:buSzPct val="249999"/>
              <a:buFont typeface="Arial"/>
              <a:buChar char="•"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
</a:t>
            </a:r>
            <a:r>
              <a:rPr sz="2400" lang="en">
                <a:latin typeface="Ubuntu"/>
                <a:ea typeface="Ubuntu"/>
                <a:cs typeface="Ubuntu"/>
                <a:sym typeface="Ubuntu"/>
              </a:rPr>
              <a:t>What about QRCodes or NFC tags?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348676" x="457200"/>
            <a:ext cy="7847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Spotter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578862" x="7373375"/>
            <a:ext cy="600075" cx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5255012" x="7958825"/>
            <a:ext cy="923925" cx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3316025" x="7338292"/>
            <a:ext cy="1403824" cx="140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1352060" x="457200"/>
            <a:ext cy="5009549" cx="63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1133475" x="7166737"/>
            <a:ext cy="1746199" cx="174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2" name="Shape 1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69025" x="304700"/>
            <a:ext cy="3549700" cx="61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type="title"/>
          </p:nvPr>
        </p:nvSpPr>
        <p:spPr>
          <a:xfrm>
            <a:off y="348676" x="457200"/>
            <a:ext cy="7847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Spotter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560300" x="5325875"/>
            <a:ext cy="3210149" cx="321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348676" x="457200"/>
            <a:ext cy="7847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Spotter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78800" x="539825"/>
            <a:ext cy="5296799" cx="353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473725" x="4455250"/>
            <a:ext cy="4231550" cx="42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07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Future Work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2267074" x="457200"/>
            <a:ext cy="3842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Show more info of a spot</a:t>
            </a:r>
          </a:p>
          <a:p>
            <a:r>
              <a:t/>
            </a:r>
          </a:p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Show shortest path between spots on the map</a:t>
            </a:r>
          </a:p>
          <a:p>
            <a:r>
              <a:t/>
            </a:r>
          </a:p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Allow an admin user to create a map and its spots on the go</a:t>
            </a:r>
          </a:p>
          <a:p>
            <a:r>
              <a:t/>
            </a:r>
          </a:p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Allow a normal user to keep track of several maps</a:t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20700" x="5309450"/>
            <a:ext cy="2644850" cx="26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y="5737862" x="457200"/>
            <a:ext cy="90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>
              <a:buNone/>
            </a:pPr>
            <a:r>
              <a:rPr sz="3000" lang="en">
                <a:latin typeface="Ubuntu"/>
                <a:ea typeface="Ubuntu"/>
                <a:cs typeface="Ubuntu"/>
                <a:sym typeface="Ubuntu"/>
              </a:rPr>
              <a:t>Thank you for your attention</a:t>
            </a:r>
          </a:p>
        </p:txBody>
      </p:sp>
      <p:sp>
        <p:nvSpPr>
          <p:cNvPr id="154" name="Shape 154"/>
          <p:cNvSpPr txBox="1"/>
          <p:nvPr>
            <p:ph type="ctrTitle"/>
          </p:nvPr>
        </p:nvSpPr>
        <p:spPr>
          <a:xfrm>
            <a:off y="3326250" x="457200"/>
            <a:ext cy="1650900" cx="904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buNone/>
            </a:pPr>
            <a:r>
              <a:rPr sz="7200" lang="en">
                <a:latin typeface="Ubuntu"/>
                <a:ea typeface="Ubuntu"/>
                <a:cs typeface="Ubuntu"/>
                <a:sym typeface="Ubuntu"/>
              </a:rPr>
              <a:t>Spotter</a:t>
            </a:r>
          </a:p>
          <a:p>
            <a:pPr algn="l" rtl="0" lvl="0" indent="457200" marL="45720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3600" lang="en">
                <a:latin typeface="Ubuntu"/>
                <a:ea typeface="Ubuntu"/>
                <a:cs typeface="Ubuntu"/>
                <a:sym typeface="Ubuntu"/>
              </a:rPr>
              <a:t>get around by spotting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47975" x="4501950"/>
            <a:ext cy="3123599" cx="312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