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4"/>
  </p:sldMasterIdLst>
  <p:notesMasterIdLst>
    <p:notesMasterId r:id="rId14"/>
  </p:notesMasterIdLst>
  <p:handoutMasterIdLst>
    <p:handoutMasterId r:id="rId15"/>
  </p:handoutMasterIdLst>
  <p:sldIdLst>
    <p:sldId id="327" r:id="rId5"/>
    <p:sldId id="323" r:id="rId6"/>
    <p:sldId id="319" r:id="rId7"/>
    <p:sldId id="325" r:id="rId8"/>
    <p:sldId id="334" r:id="rId9"/>
    <p:sldId id="336" r:id="rId10"/>
    <p:sldId id="337" r:id="rId11"/>
    <p:sldId id="329" r:id="rId12"/>
    <p:sldId id="32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26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57BDD2-FD8F-DB97-3B52-B87D6F3C20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646F6-9457-BD67-7C83-65FAA5E751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9A72A-4651-45C7-9E42-35BFFD46D92F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0DE2B-367D-0F52-FAA8-3ACF1E4EAA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C8EAA-C094-412A-F8A7-2165B600C3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88172-A614-444B-9E98-71B10C8CD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80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9352-39CB-486C-AEA5-5D17795DD0C7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E6F85-6220-421D-9203-84F526C4C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AE5D5-FC54-2533-9AA2-2BF5C6542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BC3CE6-3798-6E98-374E-0E43DBB129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84182-D4BE-A527-4377-FEF2D8C98E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FE14D-3D18-4016-6A5E-166F458A17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27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93611-3A82-8D78-0EE6-2CA7F71FF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0F962A-D32B-0112-A373-B50BEC0F01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6AAA19-A81F-2BA6-3874-72E73AFCE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23EB3-248F-E339-7C81-1D666C4765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83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511A5-9346-BDD9-AB9A-CF2E2D5F1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2B0804-B0E5-D320-FC0C-E932636E47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FD9A1C-4A02-8924-2536-2ED216545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D1A0D-245E-54BD-D133-19FF0D3F8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2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55605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3996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1952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8121AD-8518-1695-111E-C8CFF8A3D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4" y="0"/>
            <a:ext cx="12192004" cy="6858000"/>
            <a:chOff x="-4" y="0"/>
            <a:chExt cx="12192004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2728D19-281F-4946-9684-65A557653DDA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12D4F2-D8CF-48D7-8E93-9342D2AE3950}"/>
                </a:ext>
              </a:extLst>
            </p:cNvPr>
            <p:cNvSpPr/>
            <p:nvPr userDrawn="1"/>
          </p:nvSpPr>
          <p:spPr>
            <a:xfrm rot="10800000" flipH="1">
              <a:off x="0" y="0"/>
              <a:ext cx="12191999" cy="6858000"/>
            </a:xfrm>
            <a:prstGeom prst="rect">
              <a:avLst/>
            </a:prstGeom>
            <a:gradFill>
              <a:gsLst>
                <a:gs pos="0">
                  <a:schemeClr val="accent5">
                    <a:alpha val="75000"/>
                  </a:schemeClr>
                </a:gs>
                <a:gs pos="100000">
                  <a:schemeClr val="tx2">
                    <a:lumMod val="50000"/>
                    <a:lumOff val="50000"/>
                    <a:alpha val="48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1071F9-5F9E-43AF-B1F9-8F94CCA0D1D0}"/>
                </a:ext>
              </a:extLst>
            </p:cNvPr>
            <p:cNvSpPr/>
            <p:nvPr userDrawn="1"/>
          </p:nvSpPr>
          <p:spPr>
            <a:xfrm rot="10800000">
              <a:off x="-4" y="456773"/>
              <a:ext cx="12191999" cy="6400800"/>
            </a:xfrm>
            <a:prstGeom prst="rect">
              <a:avLst/>
            </a:prstGeom>
            <a:gradFill>
              <a:gsLst>
                <a:gs pos="0">
                  <a:schemeClr val="accent5">
                    <a:alpha val="37000"/>
                  </a:schemeClr>
                </a:gs>
                <a:gs pos="92000">
                  <a:schemeClr val="accent2">
                    <a:alpha val="7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54D1A4-E8FD-4E5A-A528-35498A356680}"/>
                </a:ext>
              </a:extLst>
            </p:cNvPr>
            <p:cNvSpPr/>
            <p:nvPr userDrawn="1"/>
          </p:nvSpPr>
          <p:spPr>
            <a:xfrm rot="10800000" flipH="1">
              <a:off x="-2" y="0"/>
              <a:ext cx="6096001" cy="6858000"/>
            </a:xfrm>
            <a:prstGeom prst="rect">
              <a:avLst/>
            </a:prstGeom>
            <a:gradFill>
              <a:gsLst>
                <a:gs pos="13000">
                  <a:schemeClr val="accent2">
                    <a:alpha val="61000"/>
                  </a:schemeClr>
                </a:gs>
                <a:gs pos="99000">
                  <a:schemeClr val="accent4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0DFABF-2A96-46EC-8C35-1C4A9D0A0739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H="1">
              <a:off x="3489960" y="822961"/>
              <a:ext cx="5212080" cy="5212080"/>
            </a:xfrm>
            <a:prstGeom prst="ellipse">
              <a:avLst/>
            </a:prstGeom>
            <a:gradFill flip="none" rotWithShape="1">
              <a:gsLst>
                <a:gs pos="7000">
                  <a:schemeClr val="accent4">
                    <a:lumMod val="60000"/>
                    <a:lumOff val="40000"/>
                    <a:alpha val="300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9829D3BA-2CE1-52FA-09B7-96BDEAF53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124200" y="459028"/>
            <a:ext cx="5943600" cy="5939944"/>
          </a:xfrm>
          <a:prstGeom prst="ellipse">
            <a:avLst/>
          </a:prstGeom>
          <a:gradFill flip="none" rotWithShape="1">
            <a:gsLst>
              <a:gs pos="7000">
                <a:schemeClr val="accent5">
                  <a:alpha val="30000"/>
                </a:schemeClr>
              </a:gs>
              <a:gs pos="100000">
                <a:schemeClr val="accent3">
                  <a:alpha val="2000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BA1B2-362C-9BE1-25F7-1E3A86E26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1731702"/>
            <a:ext cx="10241280" cy="3394596"/>
          </a:xfrm>
        </p:spPr>
        <p:txBody>
          <a:bodyPr anchor="ctr" anchorCtr="0"/>
          <a:lstStyle>
            <a:lvl1pPr algn="ctr"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53DD31-8C23-CEA0-7016-E263E3AE4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401228"/>
            <a:ext cx="12192000" cy="456772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60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6656623-465F-ABF1-A0A3-D5DED6EB1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7809" y="0"/>
            <a:ext cx="6113515" cy="6411879"/>
            <a:chOff x="-17809" y="0"/>
            <a:chExt cx="6113515" cy="641187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E2DFFA2-22D4-4919-9C0C-45E51AF578AC}"/>
                </a:ext>
              </a:extLst>
            </p:cNvPr>
            <p:cNvSpPr/>
            <p:nvPr userDrawn="1"/>
          </p:nvSpPr>
          <p:spPr>
            <a:xfrm rot="5400000" flipH="1">
              <a:off x="-152592" y="162118"/>
              <a:ext cx="6400418" cy="6095233"/>
            </a:xfrm>
            <a:prstGeom prst="rect">
              <a:avLst/>
            </a:prstGeom>
            <a:gradFill>
              <a:gsLst>
                <a:gs pos="8000">
                  <a:schemeClr val="accent6"/>
                </a:gs>
                <a:gs pos="100000">
                  <a:schemeClr val="accent5">
                    <a:alpha val="89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4FBF45C-4020-4F59-8E88-4006B53BE427}"/>
                </a:ext>
              </a:extLst>
            </p:cNvPr>
            <p:cNvSpPr/>
            <p:nvPr userDrawn="1"/>
          </p:nvSpPr>
          <p:spPr>
            <a:xfrm rot="5400000" flipH="1">
              <a:off x="-161024" y="143687"/>
              <a:ext cx="6400418" cy="6113043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CE23BB-F1B6-4676-BAD7-56273E800FEB}"/>
                </a:ext>
              </a:extLst>
            </p:cNvPr>
            <p:cNvSpPr/>
            <p:nvPr userDrawn="1"/>
          </p:nvSpPr>
          <p:spPr>
            <a:xfrm rot="5400000" flipH="1">
              <a:off x="1932850" y="2249496"/>
              <a:ext cx="2211724" cy="6113042"/>
            </a:xfrm>
            <a:prstGeom prst="rect">
              <a:avLst/>
            </a:prstGeom>
            <a:gradFill>
              <a:gsLst>
                <a:gs pos="2000">
                  <a:schemeClr val="accent5">
                    <a:alpha val="28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136A792-3F80-40BE-96DB-0CDC51B9AA89}"/>
                </a:ext>
              </a:extLst>
            </p:cNvPr>
            <p:cNvSpPr/>
            <p:nvPr userDrawn="1"/>
          </p:nvSpPr>
          <p:spPr>
            <a:xfrm rot="6097846">
              <a:off x="767675" y="747345"/>
              <a:ext cx="4808302" cy="4808302"/>
            </a:xfrm>
            <a:prstGeom prst="ellipse">
              <a:avLst/>
            </a:prstGeom>
            <a:gradFill>
              <a:gsLst>
                <a:gs pos="39000">
                  <a:schemeClr val="accent4">
                    <a:lumMod val="20000"/>
                    <a:lumOff val="80000"/>
                    <a:alpha val="0"/>
                  </a:schemeClr>
                </a:gs>
                <a:gs pos="100000">
                  <a:schemeClr val="accent6">
                    <a:alpha val="29000"/>
                  </a:schemeClr>
                </a:gs>
              </a:gsLst>
              <a:lin ang="16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7B9F2E-88FD-DD95-86E3-4FB51190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80592"/>
            <a:ext cx="5168348" cy="37101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23A755B-04DF-191D-5B87-B81FF2D5532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578502" y="102442"/>
            <a:ext cx="5089242" cy="6177587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2pPr>
            <a:lvl3pPr marL="12001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3pPr>
            <a:lvl4pPr marL="16573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4pPr>
            <a:lvl5pPr marL="21145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625606" y="1707902"/>
            <a:ext cx="3708411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8" name="Date Placeholder 1">
            <a:extLst>
              <a:ext uri="{FF2B5EF4-FFF2-40B4-BE49-F238E27FC236}">
                <a16:creationId xmlns:a16="http://schemas.microsoft.com/office/drawing/2014/main" id="{2DCC7554-6615-4584-921E-91285C6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64CDF61-B448-4746-A22C-52C864C1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6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7823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7098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7176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6999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6460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2709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349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80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858A11-CF78-F0C2-6CC5-E8D330396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180C09-F568-5879-8C5F-E0BE933A89FD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213324-86C8-E3DF-9718-A525F6A309D2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486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4" r:id="rId13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bookwormer104@gmail.com" TargetMode="External"/><Relationship Id="rId2" Type="http://schemas.openxmlformats.org/officeDocument/2006/relationships/hyperlink" Target="mailto:cart7982@vandals.uidaho.edu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27E7C-2568-C2FB-A94A-556D93D36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73D67-CA75-AFAE-08F4-4524D0CE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731702"/>
            <a:ext cx="10241280" cy="1837408"/>
          </a:xfrm>
        </p:spPr>
        <p:txBody>
          <a:bodyPr>
            <a:normAutofit/>
          </a:bodyPr>
          <a:lstStyle/>
          <a:p>
            <a:r>
              <a:rPr lang="en-US" sz="4800" dirty="0"/>
              <a:t>CARAVANSERAI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4940F8-BD48-F4B8-2945-DF6A312D88E3}"/>
              </a:ext>
            </a:extLst>
          </p:cNvPr>
          <p:cNvSpPr txBox="1"/>
          <p:nvPr/>
        </p:nvSpPr>
        <p:spPr>
          <a:xfrm>
            <a:off x="3323302" y="3136612"/>
            <a:ext cx="5506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Digital Market Management</a:t>
            </a:r>
          </a:p>
        </p:txBody>
      </p:sp>
    </p:spTree>
    <p:extLst>
      <p:ext uri="{BB962C8B-B14F-4D97-AF65-F5344CB8AC3E}">
        <p14:creationId xmlns:p14="http://schemas.microsoft.com/office/powerpoint/2010/main" val="228849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AD88E-2148-6D22-0463-AD0721BF2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AFAE1-1E86-A168-2ADA-5EBE24B1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731702"/>
            <a:ext cx="10241280" cy="1837408"/>
          </a:xfrm>
        </p:spPr>
        <p:txBody>
          <a:bodyPr>
            <a:normAutofit/>
          </a:bodyPr>
          <a:lstStyle/>
          <a:p>
            <a:r>
              <a:rPr lang="en-US" sz="4800" dirty="0"/>
              <a:t>FINAL 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93740-55AE-9699-2D8C-E63F59415963}"/>
              </a:ext>
            </a:extLst>
          </p:cNvPr>
          <p:cNvSpPr txBox="1"/>
          <p:nvPr/>
        </p:nvSpPr>
        <p:spPr>
          <a:xfrm>
            <a:off x="3475703" y="3136612"/>
            <a:ext cx="5240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Phase 4</a:t>
            </a:r>
          </a:p>
        </p:txBody>
      </p:sp>
    </p:spTree>
    <p:extLst>
      <p:ext uri="{BB962C8B-B14F-4D97-AF65-F5344CB8AC3E}">
        <p14:creationId xmlns:p14="http://schemas.microsoft.com/office/powerpoint/2010/main" val="200061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73933-189C-6213-2917-2267BFCE6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A7E0-5076-86F7-7F80-575580D0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Using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396ADE-B33C-5433-D37F-570D641CA8D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HTML/PHP for frontend.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PHP for backend.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phpmyadmin</a:t>
            </a:r>
            <a:r>
              <a:rPr lang="en-US" sz="2400" dirty="0"/>
              <a:t> for organizing and managing the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XAMPP for local testing.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38EAE-DC76-31B4-053E-132ABBEF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1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E51DF-2955-FC95-AF5A-1C08E9533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8013-2487-EBF4-E918-74E290A7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Has been Built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C745E6-4539-0C52-7C42-2E279374930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User login/logout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Group login/logout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Cart and Offer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Message and Barter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Shared inventory between group members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774DF-48D9-BD36-4C0A-93706A03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84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673DB-7BA3-B5F0-A221-75D39F4A4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7DD58-158E-4A0E-225D-F8F383AC5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03" y="80592"/>
            <a:ext cx="5523981" cy="3710115"/>
          </a:xfrm>
        </p:spPr>
        <p:txBody>
          <a:bodyPr/>
          <a:lstStyle/>
          <a:p>
            <a:r>
              <a:rPr lang="en-US" dirty="0"/>
              <a:t>Backend updates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270E45-C0F2-0CEC-AA36-21F3219FB06E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Finalized transaction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Finalized group bartering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Admin CRUD functions on database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85A1D-9A0D-2E3A-4335-CC63156E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61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0A817-F09C-9D06-0281-F0DA035F5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8851-3D4C-336D-2973-ACC418564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03" y="80592"/>
            <a:ext cx="5523981" cy="3710115"/>
          </a:xfrm>
        </p:spPr>
        <p:txBody>
          <a:bodyPr/>
          <a:lstStyle/>
          <a:p>
            <a:r>
              <a:rPr lang="en-US" dirty="0"/>
              <a:t>Frontend updates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68FECA-0C43-3DFC-C470-78CB0E13FB9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Actual frontend has been attached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Thumbnails, lists, images, and more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51A30-874C-ABC5-1E19-C0C82320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503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6CE52-97DD-5C3A-E344-2FE406529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F6AC2-4BED-9781-DA79-8D399CF9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EC56FA-3019-1953-8BB6-F972B04188B8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Timing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Technical difficulties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Differing approaches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FBAC0-BCC0-C870-0A29-71364692F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797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DCEF70-8B58-8E5A-FAA3-86A4C5872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B669-66BA-D302-26F9-B9076E390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731702"/>
            <a:ext cx="10241280" cy="1837408"/>
          </a:xfrm>
        </p:spPr>
        <p:txBody>
          <a:bodyPr>
            <a:normAutofit/>
          </a:bodyPr>
          <a:lstStyle/>
          <a:p>
            <a:r>
              <a:rPr lang="en-US" sz="4800" dirty="0"/>
              <a:t>PRODUCT 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4DF60C-3EF3-F61E-7FBF-448A696361DD}"/>
              </a:ext>
            </a:extLst>
          </p:cNvPr>
          <p:cNvSpPr txBox="1"/>
          <p:nvPr/>
        </p:nvSpPr>
        <p:spPr>
          <a:xfrm>
            <a:off x="1902542" y="3136612"/>
            <a:ext cx="8386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Please Wait For Screen Transition</a:t>
            </a:r>
          </a:p>
        </p:txBody>
      </p:sp>
    </p:spTree>
    <p:extLst>
      <p:ext uri="{BB962C8B-B14F-4D97-AF65-F5344CB8AC3E}">
        <p14:creationId xmlns:p14="http://schemas.microsoft.com/office/powerpoint/2010/main" val="1465264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0B65A-48E2-3B22-1E89-2566FE63E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92EA-C235-545D-E772-8E335B87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BC7F9-6A27-57DE-CA94-743B7375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67EDD3CE-FF66-6110-AF9A-2F222402DC27}"/>
              </a:ext>
            </a:extLst>
          </p:cNvPr>
          <p:cNvSpPr txBox="1">
            <a:spLocks/>
          </p:cNvSpPr>
          <p:nvPr/>
        </p:nvSpPr>
        <p:spPr>
          <a:xfrm>
            <a:off x="6670961" y="2053636"/>
            <a:ext cx="5216239" cy="2349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Todd Carter – Backend, Frontend, Presentations, Reports</a:t>
            </a:r>
          </a:p>
          <a:p>
            <a:r>
              <a:rPr lang="en-US" dirty="0">
                <a:hlinkClick r:id="rId2"/>
              </a:rPr>
              <a:t>cart7982@vandals.uidaho.edu</a:t>
            </a:r>
            <a:endParaRPr lang="en-US" dirty="0"/>
          </a:p>
          <a:p>
            <a:r>
              <a:rPr lang="en-US" dirty="0"/>
              <a:t>Anna Milligan – Frontend</a:t>
            </a:r>
          </a:p>
          <a:p>
            <a:r>
              <a:rPr lang="en-US" dirty="0">
                <a:hlinkClick r:id="rId3"/>
              </a:rPr>
              <a:t>bookwormer104@gmail.com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2747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CF92924-243E-4C73-8BD6-689D14A495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54F37A-6805-42D4-9FB4-3CFF01A7B9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1D389B5-45E8-4EA7-B5A7-604FF249CF7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{E8B8096D-C389-48EA-A260-37E7B751A8DF}tf89309463_win32</Template>
  <TotalTime>5065</TotalTime>
  <Words>144</Words>
  <Application>Microsoft Office PowerPoint</Application>
  <PresentationFormat>Widescreen</PresentationFormat>
  <Paragraphs>64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Avenir Next LT Pro Light</vt:lpstr>
      <vt:lpstr>Calibri</vt:lpstr>
      <vt:lpstr>GradientRiseVTI</vt:lpstr>
      <vt:lpstr>CARAVANSERAI</vt:lpstr>
      <vt:lpstr>FINAL DEMO</vt:lpstr>
      <vt:lpstr>What we are Using</vt:lpstr>
      <vt:lpstr>What Has been Built</vt:lpstr>
      <vt:lpstr>Backend updates</vt:lpstr>
      <vt:lpstr>Frontend updates</vt:lpstr>
      <vt:lpstr>Challenges faced</vt:lpstr>
      <vt:lpstr>PRODUCT 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darkl</dc:creator>
  <cp:lastModifiedBy>darkl</cp:lastModifiedBy>
  <cp:revision>49</cp:revision>
  <dcterms:created xsi:type="dcterms:W3CDTF">2025-02-19T15:18:21Z</dcterms:created>
  <dcterms:modified xsi:type="dcterms:W3CDTF">2025-04-29T17:08:33Z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