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4"/>
  </p:sldMasterIdLst>
  <p:notesMasterIdLst>
    <p:notesMasterId r:id="rId13"/>
  </p:notesMasterIdLst>
  <p:handoutMasterIdLst>
    <p:handoutMasterId r:id="rId14"/>
  </p:handoutMasterIdLst>
  <p:sldIdLst>
    <p:sldId id="296" r:id="rId5"/>
    <p:sldId id="323" r:id="rId6"/>
    <p:sldId id="312" r:id="rId7"/>
    <p:sldId id="319" r:id="rId8"/>
    <p:sldId id="325" r:id="rId9"/>
    <p:sldId id="326" r:id="rId10"/>
    <p:sldId id="324" r:id="rId11"/>
    <p:sldId id="32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6" autoAdjust="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57BDD2-FD8F-DB97-3B52-B87D6F3C20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646F6-9457-BD67-7C83-65FAA5E751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9A72A-4651-45C7-9E42-35BFFD46D92F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DE2B-367D-0F52-FAA8-3ACF1E4EA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C8EAA-C094-412A-F8A7-2165B600C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8172-A614-444B-9E98-71B10C8CD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0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11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93611-3A82-8D78-0EE6-2CA7F71FF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F962A-D32B-0112-A373-B50BEC0F01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6AAA19-A81F-2BA6-3874-72E73AFCE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23EB3-248F-E339-7C81-1D666C4765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83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5605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3996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195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8121AD-8518-1695-111E-C8CFF8A3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-2" y="0"/>
              <a:ext cx="6096001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0DFABF-2A96-46EC-8C35-1C4A9D0A0739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H="1">
              <a:off x="3489960" y="822961"/>
              <a:ext cx="5212080" cy="5212080"/>
            </a:xfrm>
            <a:prstGeom prst="ellipse">
              <a:avLst/>
            </a:pr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3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9829D3BA-2CE1-52FA-09B7-96BDEAF53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124200" y="459028"/>
            <a:ext cx="5943600" cy="5939944"/>
          </a:xfrm>
          <a:prstGeom prst="ellipse">
            <a:avLst/>
          </a:prstGeom>
          <a:gradFill flip="none" rotWithShape="1">
            <a:gsLst>
              <a:gs pos="7000">
                <a:schemeClr val="accent5">
                  <a:alpha val="3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1731702"/>
            <a:ext cx="10241280" cy="3394596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53DD31-8C23-CEA0-7016-E263E3AE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401228"/>
            <a:ext cx="12192000" cy="456772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60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6656623-465F-ABF1-A0A3-D5DED6EB1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7809" y="0"/>
            <a:ext cx="6113515" cy="6411879"/>
            <a:chOff x="-17809" y="0"/>
            <a:chExt cx="6113515" cy="64118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2DFFA2-22D4-4919-9C0C-45E51AF578AC}"/>
                </a:ext>
              </a:extLst>
            </p:cNvPr>
            <p:cNvSpPr/>
            <p:nvPr userDrawn="1"/>
          </p:nvSpPr>
          <p:spPr>
            <a:xfrm rot="5400000" flipH="1">
              <a:off x="-152592" y="162118"/>
              <a:ext cx="6400418" cy="6095233"/>
            </a:xfrm>
            <a:prstGeom prst="rect">
              <a:avLst/>
            </a:prstGeom>
            <a:gradFill>
              <a:gsLst>
                <a:gs pos="8000">
                  <a:schemeClr val="accent6"/>
                </a:gs>
                <a:gs pos="100000">
                  <a:schemeClr val="accent5">
                    <a:alpha val="89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4FBF45C-4020-4F59-8E88-4006B53BE427}"/>
                </a:ext>
              </a:extLst>
            </p:cNvPr>
            <p:cNvSpPr/>
            <p:nvPr userDrawn="1"/>
          </p:nvSpPr>
          <p:spPr>
            <a:xfrm rot="5400000" flipH="1">
              <a:off x="-161024" y="143687"/>
              <a:ext cx="6400418" cy="6113043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CE23BB-F1B6-4676-BAD7-56273E800FEB}"/>
                </a:ext>
              </a:extLst>
            </p:cNvPr>
            <p:cNvSpPr/>
            <p:nvPr userDrawn="1"/>
          </p:nvSpPr>
          <p:spPr>
            <a:xfrm rot="5400000" flipH="1">
              <a:off x="1932850" y="2249496"/>
              <a:ext cx="2211724" cy="6113042"/>
            </a:xfrm>
            <a:prstGeom prst="rect">
              <a:avLst/>
            </a:prstGeom>
            <a:gradFill>
              <a:gsLst>
                <a:gs pos="2000">
                  <a:schemeClr val="accent5">
                    <a:alpha val="28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136A792-3F80-40BE-96DB-0CDC51B9AA89}"/>
                </a:ext>
              </a:extLst>
            </p:cNvPr>
            <p:cNvSpPr/>
            <p:nvPr userDrawn="1"/>
          </p:nvSpPr>
          <p:spPr>
            <a:xfrm rot="6097846">
              <a:off x="767675" y="747345"/>
              <a:ext cx="4808302" cy="4808302"/>
            </a:xfrm>
            <a:prstGeom prst="ellipse">
              <a:avLst/>
            </a:prstGeom>
            <a:gradFill>
              <a:gsLst>
                <a:gs pos="39000">
                  <a:schemeClr val="accent4">
                    <a:lumMod val="20000"/>
                    <a:lumOff val="80000"/>
                    <a:alpha val="0"/>
                  </a:schemeClr>
                </a:gs>
                <a:gs pos="100000">
                  <a:schemeClr val="accent6">
                    <a:alpha val="29000"/>
                  </a:scheme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7B9F2E-88FD-DD95-86E3-4FB51190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80592"/>
            <a:ext cx="5168348" cy="3710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23A755B-04DF-191D-5B87-B81FF2D5532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8502" y="102442"/>
            <a:ext cx="5089242" cy="6177587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2001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3pPr>
            <a:lvl4pPr marL="16573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4pPr>
            <a:lvl5pPr marL="21145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625606" y="1707902"/>
            <a:ext cx="370841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63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 column (comparison slide)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795528"/>
            <a:ext cx="10241280" cy="123444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950889" y="1033185"/>
            <a:ext cx="2358977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7159F4-9C90-4671-D0C4-5A5F1D7BDA4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74172" y="2441273"/>
            <a:ext cx="4841076" cy="37765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228600">
              <a:lnSpc>
                <a:spcPct val="100000"/>
              </a:lnSpc>
              <a:spcBef>
                <a:spcPts val="1000"/>
              </a:spcBef>
              <a:defRPr sz="2000"/>
            </a:lvl2pPr>
            <a:lvl3pPr marL="685800">
              <a:lnSpc>
                <a:spcPct val="100000"/>
              </a:lnSpc>
              <a:spcBef>
                <a:spcPts val="1000"/>
              </a:spcBef>
              <a:defRPr sz="1800"/>
            </a:lvl3pPr>
            <a:lvl4pPr marL="1143000">
              <a:lnSpc>
                <a:spcPct val="100000"/>
              </a:lnSpc>
              <a:spcBef>
                <a:spcPts val="1000"/>
              </a:spcBef>
              <a:defRPr sz="1600"/>
            </a:lvl4pPr>
            <a:lvl5pPr marL="1600200">
              <a:lnSpc>
                <a:spcPct val="100000"/>
              </a:lnSpc>
              <a:spcBef>
                <a:spcPts val="1000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4879934-FAC6-CBA9-F178-98B8359AD3B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371754" y="2441273"/>
            <a:ext cx="4841076" cy="377659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228600">
              <a:lnSpc>
                <a:spcPct val="100000"/>
              </a:lnSpc>
              <a:spcBef>
                <a:spcPts val="1000"/>
              </a:spcBef>
              <a:defRPr sz="2000"/>
            </a:lvl2pPr>
            <a:lvl3pPr marL="685800">
              <a:lnSpc>
                <a:spcPct val="100000"/>
              </a:lnSpc>
              <a:spcBef>
                <a:spcPts val="1000"/>
              </a:spcBef>
              <a:defRPr sz="1800"/>
            </a:lvl3pPr>
            <a:lvl4pPr marL="1143000">
              <a:lnSpc>
                <a:spcPct val="100000"/>
              </a:lnSpc>
              <a:spcBef>
                <a:spcPts val="1000"/>
              </a:spcBef>
              <a:defRPr sz="1600"/>
            </a:lvl4pPr>
            <a:lvl5pPr marL="1600200">
              <a:lnSpc>
                <a:spcPct val="100000"/>
              </a:lnSpc>
              <a:spcBef>
                <a:spcPts val="1000"/>
              </a:spcBef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06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7823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7098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7176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6999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6460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2709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349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80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858A11-CF78-F0C2-6CC5-E8D330396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180C09-F568-5879-8C5F-E0BE933A89FD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213324-86C8-E3DF-9718-A525F6A309D2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86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4" r:id="rId13"/>
    <p:sldLayoutId id="2147483746" r:id="rId14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bookwormer104@gmail.com" TargetMode="External"/><Relationship Id="rId2" Type="http://schemas.openxmlformats.org/officeDocument/2006/relationships/hyperlink" Target="mailto:cart7982@vandals.uidaho.edu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0F0A-3BC6-A4BF-0161-DCE0CBC0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731702"/>
            <a:ext cx="10241280" cy="1837408"/>
          </a:xfrm>
        </p:spPr>
        <p:txBody>
          <a:bodyPr/>
          <a:lstStyle/>
          <a:p>
            <a:r>
              <a:rPr lang="en-US" dirty="0"/>
              <a:t>Caravanserai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9038A-E51B-9B63-B23D-4F2C7FF9F24E}"/>
              </a:ext>
            </a:extLst>
          </p:cNvPr>
          <p:cNvSpPr txBox="1"/>
          <p:nvPr/>
        </p:nvSpPr>
        <p:spPr>
          <a:xfrm>
            <a:off x="4562168" y="3040003"/>
            <a:ext cx="524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Digital Market Management</a:t>
            </a:r>
          </a:p>
        </p:txBody>
      </p:sp>
    </p:spTree>
    <p:extLst>
      <p:ext uri="{BB962C8B-B14F-4D97-AF65-F5344CB8AC3E}">
        <p14:creationId xmlns:p14="http://schemas.microsoft.com/office/powerpoint/2010/main" val="3899882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AD88E-2148-6D22-0463-AD0721BF2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FAE1-1E86-A168-2ADA-5EBE24B1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731702"/>
            <a:ext cx="10241280" cy="1837408"/>
          </a:xfrm>
        </p:spPr>
        <p:txBody>
          <a:bodyPr>
            <a:normAutofit/>
          </a:bodyPr>
          <a:lstStyle/>
          <a:p>
            <a:r>
              <a:rPr lang="en-US" sz="4800" dirty="0"/>
              <a:t>PROJECT UPDATE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93740-55AE-9699-2D8C-E63F59415963}"/>
              </a:ext>
            </a:extLst>
          </p:cNvPr>
          <p:cNvSpPr txBox="1"/>
          <p:nvPr/>
        </p:nvSpPr>
        <p:spPr>
          <a:xfrm>
            <a:off x="3475703" y="3136612"/>
            <a:ext cx="5240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Phase 2</a:t>
            </a:r>
          </a:p>
        </p:txBody>
      </p:sp>
    </p:spTree>
    <p:extLst>
      <p:ext uri="{BB962C8B-B14F-4D97-AF65-F5344CB8AC3E}">
        <p14:creationId xmlns:p14="http://schemas.microsoft.com/office/powerpoint/2010/main" val="200061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6654-0C52-B309-B287-DCD191AB2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building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54EF62-25FE-1502-341A-E039FF0E782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US" sz="2400" dirty="0"/>
              <a:t>Three primary components: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User/Group login and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 product database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Barter system for products already on database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0C6C8-BBF8-D6DB-5F26-A9F1C44B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3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73933-189C-6213-2917-2267BFCE6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A7E0-5076-86F7-7F80-575580D0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Using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396ADE-B33C-5433-D37F-570D641CA8D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HTML/PHP for frontend.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PHP for backend.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phpmyadmin</a:t>
            </a:r>
            <a:r>
              <a:rPr lang="en-US" sz="2400" dirty="0"/>
              <a:t> for organizing and managing the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XAMPP for local testing.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38EAE-DC76-31B4-053E-132ABBEF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1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E51DF-2955-FC95-AF5A-1C08E9533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8013-2487-EBF4-E918-74E290A7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Built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C745E6-4539-0C52-7C42-2E279374930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 login/logout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Group login/logout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Cart and Offer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Message and Barter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774DF-48D9-BD36-4C0A-93706A03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84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E430D-E367-BCF4-F9B2-0A8F5EAFD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2311-3325-CBF4-5ACF-C5BD2E2F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TO 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9FBF88-749E-2130-9071-9FED806754CB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Frontend development and polishing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Improvements to user and group security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Quality of life and </a:t>
            </a:r>
            <a:r>
              <a:rPr lang="en-US" sz="2400"/>
              <a:t>finalizing backend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Assembling the admin panel from constructed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2018D-07AC-5D0F-2994-E1C874B7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41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FD17A-4B5A-9A10-34EC-5EAB5B2E1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AB8BD-CFBB-B027-C0D3-F0262244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85928"/>
            <a:ext cx="10241280" cy="1234440"/>
          </a:xfrm>
        </p:spPr>
        <p:txBody>
          <a:bodyPr/>
          <a:lstStyle/>
          <a:p>
            <a:r>
              <a:rPr lang="en-US" dirty="0"/>
              <a:t>Progress Timeline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5311A-3C90-8D88-3E28-BD080FB84AC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75360" y="1852987"/>
            <a:ext cx="10116615" cy="37765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Constructed “caravanserai”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Built product market page (index)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95CDA-259B-72CB-6F77-06561F29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CCD9321-A51A-F581-9F4C-F2D3E80F163F}"/>
              </a:ext>
            </a:extLst>
          </p:cNvPr>
          <p:cNvSpPr txBox="1">
            <a:spLocks/>
          </p:cNvSpPr>
          <p:nvPr/>
        </p:nvSpPr>
        <p:spPr>
          <a:xfrm>
            <a:off x="975360" y="80314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spc="7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954306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0B65A-48E2-3B22-1E89-2566FE63E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92EA-C235-545D-E772-8E335B87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BC7F9-6A27-57DE-CA94-743B7375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67EDD3CE-FF66-6110-AF9A-2F222402DC27}"/>
              </a:ext>
            </a:extLst>
          </p:cNvPr>
          <p:cNvSpPr txBox="1">
            <a:spLocks/>
          </p:cNvSpPr>
          <p:nvPr/>
        </p:nvSpPr>
        <p:spPr>
          <a:xfrm>
            <a:off x="6670961" y="2507723"/>
            <a:ext cx="5216239" cy="2349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Todd Carter – Backend, Frontend, Presentations, Reports</a:t>
            </a:r>
          </a:p>
          <a:p>
            <a:r>
              <a:rPr lang="en-US" dirty="0">
                <a:hlinkClick r:id="rId2"/>
              </a:rPr>
              <a:t>cart7982@vandals.uidaho.edu</a:t>
            </a:r>
            <a:endParaRPr lang="en-US" dirty="0"/>
          </a:p>
          <a:p>
            <a:r>
              <a:rPr lang="en-US" dirty="0"/>
              <a:t>Anna Milligan – Frontend</a:t>
            </a:r>
          </a:p>
          <a:p>
            <a:r>
              <a:rPr lang="en-US" dirty="0">
                <a:hlinkClick r:id="rId3"/>
              </a:rPr>
              <a:t>bookwormer104@gmail.com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27479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D54F37A-6805-42D4-9FB4-3CFF01A7B9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F92924-243E-4C73-8BD6-689D14A495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D389B5-45E8-4EA7-B5A7-604FF249CF7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{E8B8096D-C389-48EA-A260-37E7B751A8DF}tf89309463_win32</Template>
  <TotalTime>1224</TotalTime>
  <Words>161</Words>
  <Application>Microsoft Office PowerPoint</Application>
  <PresentationFormat>Widescreen</PresentationFormat>
  <Paragraphs>57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 Next LT Pro Light</vt:lpstr>
      <vt:lpstr>Calibri</vt:lpstr>
      <vt:lpstr>GradientRiseVTI</vt:lpstr>
      <vt:lpstr>Caravanserai</vt:lpstr>
      <vt:lpstr>PROJECT UPDATE</vt:lpstr>
      <vt:lpstr>What we are building</vt:lpstr>
      <vt:lpstr>What we are Using</vt:lpstr>
      <vt:lpstr>What we have Built</vt:lpstr>
      <vt:lpstr>What IS TO COME</vt:lpstr>
      <vt:lpstr>Progress Timeline -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darkl</dc:creator>
  <cp:lastModifiedBy>darkl</cp:lastModifiedBy>
  <cp:revision>24</cp:revision>
  <dcterms:created xsi:type="dcterms:W3CDTF">2025-02-19T15:18:21Z</dcterms:created>
  <dcterms:modified xsi:type="dcterms:W3CDTF">2025-03-17T11:14:30Z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