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55" r:id="rId2"/>
    <p:sldId id="266" r:id="rId3"/>
    <p:sldId id="456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11" r:id="rId19"/>
    <p:sldId id="512" r:id="rId20"/>
    <p:sldId id="505" r:id="rId21"/>
    <p:sldId id="504" r:id="rId22"/>
    <p:sldId id="506" r:id="rId23"/>
    <p:sldId id="507" r:id="rId24"/>
    <p:sldId id="508" r:id="rId25"/>
    <p:sldId id="509" r:id="rId26"/>
    <p:sldId id="510" r:id="rId27"/>
    <p:sldId id="513" r:id="rId28"/>
    <p:sldId id="514" r:id="rId29"/>
    <p:sldId id="515" r:id="rId30"/>
    <p:sldId id="516" r:id="rId31"/>
    <p:sldId id="517" r:id="rId32"/>
    <p:sldId id="518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9" r:id="rId42"/>
    <p:sldId id="528" r:id="rId43"/>
    <p:sldId id="530" r:id="rId44"/>
    <p:sldId id="531" r:id="rId45"/>
    <p:sldId id="532" r:id="rId4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19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E22D-2E16-45FE-B365-6E2FE1BD5FFB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B186-E183-4E88-A5BB-36E998011F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78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3155e38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23155e38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155e38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155e38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7EB0-67F5-4594-94E4-996169AB7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54508-45DA-481F-9E41-E6D7B2FA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42213-7577-4E38-97C1-14AB676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DEBDF-3EF7-4E05-8F36-F7AF5BC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F9F03-4DEC-40A2-9E1D-D999951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0008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ADD5-93FE-40C1-8C13-0B9565A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81E52-543F-40DD-8A0A-24C45239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0DD0D-051D-4804-A575-D21A0E6C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34DD4-371A-4638-AA5B-32415E3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A86F6-F49C-4EDB-BE69-A510E79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60520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89C48-A871-4638-8118-6021FE228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D5CFE-295F-49BC-B4B8-409463F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992F6-0F60-4A40-A3C4-4692987A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1D360-63CD-43DE-8610-61003AF6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0547F-ABAC-4B32-AC9F-D2DECE9C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585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 type="tx">
  <p:cSld name="Título 3">
    <p:bg>
      <p:bgPr>
        <a:solidFill>
          <a:srgbClr val="FFE5F9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175354">
            <a:off x="5525535" y="2486584"/>
            <a:ext cx="7793808" cy="4708029"/>
          </a:xfrm>
          <a:prstGeom prst="roundRect">
            <a:avLst>
              <a:gd name="adj" fmla="val 50000"/>
            </a:avLst>
          </a:prstGeom>
          <a:solidFill>
            <a:srgbClr val="4A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" y="-423533"/>
            <a:ext cx="1218142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7395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15024-4D33-418B-89C6-E7F8EDF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F463-4E16-4745-9248-A41CCFA3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F197A-281C-44A1-BFF4-53502C26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7798F-3130-410C-A254-918CCA3D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C17D4-7FE7-4C14-8171-894EB620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51383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5555-99B7-40C9-A271-D8BD881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E7405-2F0C-4550-8256-2BA601D5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91E66-30C8-46CA-9BF4-A7D2B4C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6C33F-211D-4EA4-ADCA-592D897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80829-3915-42BD-ADA9-6E0E44F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18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89A8-13FC-495C-B50F-48FA4166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34ED-242C-4D2C-9669-647D9E5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AC931-F8D4-4AEF-8369-899F35C7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90997-804F-40B4-98E6-F88E2CAB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4EA87-4871-4229-B694-34D98BB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3BC84-A1F3-420B-9FE2-60C684B7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839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E896-9359-4300-9BC9-E847A78E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797F3-CE2D-4462-85D4-3D6F210F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52D3E-839A-4916-8C52-AE13BAD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D2DD3-53EB-4082-A1F0-D361FDEBF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A9BCC-95A5-431B-8FAE-A39E84BD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95EF52-EC7E-4A3B-A2E1-8A7AEE9E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D4998-E961-446D-9653-129954E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E4381-B771-40A6-8376-015AEB66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36358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23F9-D6F3-4D50-AE5B-337AEF4D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50733F-7051-4251-BD4E-568AD529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57BFF9-5A34-4E0F-A5D8-1D9BEFB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B2AD8-59D7-4732-90C8-24691EAD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3929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A458B-E00E-4D80-9A76-A1D96CD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B4A66-B3E5-4400-BF46-495E011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9FB9F-D45B-43C5-8921-63A370BC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2259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F0421-3DB8-487F-A420-B3556FCB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B6F79-B51E-4B3A-BCD0-B1FAC6F4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ECE77-5162-4134-BA4E-FDBC9347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86E9F-E2AF-451B-9B0A-03F6884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AC05B-2E37-47DB-8673-C5375E9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74352-EE01-4F6C-88C2-80892531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04504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0F2A-4F64-4A50-80C2-0663279F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E4E5B-5780-467B-8ED3-F833E5D4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67DA5-1BEE-4071-8B40-7BCCEC0F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BFE14-04CF-4E4F-BE89-07C8025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E492E-F189-43A3-BC55-9E4A75DD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E13B1-ACA0-4841-8067-0F3A82D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93182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8018A-4977-4686-991B-CE10D147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4B270-E68E-42AD-9DE3-327427B7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A6EC-5AC3-4126-8389-462847675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F76B-9A14-47B5-A083-5D25CAE4459E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C9AEB-ECC0-4C04-BC03-349D204D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BB46E-A3D8-47B4-85A6-334B4C59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F2CF-2EE7-47E6-A008-607FAEC3C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download/nb13/nb13.html" TargetMode="External"/><Relationship Id="rId2" Type="http://schemas.openxmlformats.org/officeDocument/2006/relationships/hyperlink" Target="https://www.oracle.com/java/technologies/downloads/#jdk18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1452933" y="2019633"/>
            <a:ext cx="4954800" cy="3632400"/>
          </a:xfrm>
          <a:prstGeom prst="roundRect">
            <a:avLst>
              <a:gd name="adj" fmla="val 16801"/>
            </a:avLst>
          </a:prstGeom>
          <a:noFill/>
          <a:ln w="19050" cap="flat" cmpd="sng">
            <a:solidFill>
              <a:srgbClr val="FF00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3">
            <a:alphaModFix/>
          </a:blip>
          <a:srcRect b="12103"/>
          <a:stretch/>
        </p:blipFill>
        <p:spPr>
          <a:xfrm>
            <a:off x="1452934" y="1082134"/>
            <a:ext cx="5100100" cy="4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/>
        </p:nvSpPr>
        <p:spPr>
          <a:xfrm>
            <a:off x="6901567" y="3356367"/>
            <a:ext cx="408865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INTRODUCCION A JAVA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55;p15">
            <a:extLst>
              <a:ext uri="{FF2B5EF4-FFF2-40B4-BE49-F238E27FC236}">
                <a16:creationId xmlns:a16="http://schemas.microsoft.com/office/drawing/2014/main" id="{29E5EC9E-7B53-4F22-8F7F-C1DCCB29B6DE}"/>
              </a:ext>
            </a:extLst>
          </p:cNvPr>
          <p:cNvSpPr txBox="1"/>
          <p:nvPr/>
        </p:nvSpPr>
        <p:spPr>
          <a:xfrm>
            <a:off x="6901567" y="2082281"/>
            <a:ext cx="408865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000" b="1" dirty="0">
                <a:solidFill>
                  <a:srgbClr val="E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Ciclo 2</a:t>
            </a:r>
            <a:endParaRPr sz="4000" b="1" dirty="0">
              <a:solidFill>
                <a:srgbClr val="E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SALIDAS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B85E7-CA7D-C927-6C8A-38295B4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3511031"/>
            <a:ext cx="10515600" cy="4351338"/>
          </a:xfrm>
        </p:spPr>
        <p:txBody>
          <a:bodyPr/>
          <a:lstStyle/>
          <a:p>
            <a:r>
              <a:rPr lang="es-CO" dirty="0"/>
              <a:t>El método </a:t>
            </a:r>
            <a:r>
              <a:rPr lang="es-CO" dirty="0" err="1"/>
              <a:t>print</a:t>
            </a:r>
            <a:r>
              <a:rPr lang="es-CO" dirty="0"/>
              <a:t>() permite mostrar valores por pantalla</a:t>
            </a:r>
          </a:p>
          <a:p>
            <a:r>
              <a:rPr lang="es-CO" dirty="0"/>
              <a:t>Si se utiliza varios métodos </a:t>
            </a:r>
            <a:r>
              <a:rPr lang="es-CO" dirty="0" err="1"/>
              <a:t>print</a:t>
            </a:r>
            <a:r>
              <a:rPr lang="es-CO" dirty="0"/>
              <a:t>(), se muestran en una sola línea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1B13DB-328E-B708-C8D2-A212CA45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01" y="1946991"/>
            <a:ext cx="9004856" cy="11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71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COMENTARIOS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47FAE8-2AC7-FA0D-0891-74C6CF84EE02}"/>
              </a:ext>
            </a:extLst>
          </p:cNvPr>
          <p:cNvSpPr txBox="1"/>
          <p:nvPr/>
        </p:nvSpPr>
        <p:spPr>
          <a:xfrm>
            <a:off x="735724" y="1690688"/>
            <a:ext cx="340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Comentario una línea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315C280-E32D-6D3B-A3EF-80DE2CF3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4" y="2316918"/>
            <a:ext cx="4424855" cy="8613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5F9E06F-E919-8781-2F7B-5F2784BD4014}"/>
              </a:ext>
            </a:extLst>
          </p:cNvPr>
          <p:cNvSpPr txBox="1"/>
          <p:nvPr/>
        </p:nvSpPr>
        <p:spPr>
          <a:xfrm>
            <a:off x="735724" y="3433642"/>
            <a:ext cx="372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Comentario una multilínea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33E51D-C9D1-22A3-FC15-97DF42A2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23" y="4085072"/>
            <a:ext cx="6135087" cy="1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195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VARIABLES EN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47FAE8-2AC7-FA0D-0891-74C6CF84EE02}"/>
              </a:ext>
            </a:extLst>
          </p:cNvPr>
          <p:cNvSpPr txBox="1"/>
          <p:nvPr/>
        </p:nvSpPr>
        <p:spPr>
          <a:xfrm>
            <a:off x="704193" y="1690688"/>
            <a:ext cx="10174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Recordemos que las variables son contenedores para almacenar valores de datos. </a:t>
            </a:r>
          </a:p>
          <a:p>
            <a:endParaRPr lang="es-CO" sz="2400" dirty="0"/>
          </a:p>
          <a:p>
            <a:r>
              <a:rPr lang="es-CO" sz="2400" dirty="0"/>
              <a:t>En Java usamos:</a:t>
            </a:r>
          </a:p>
          <a:p>
            <a:pPr marL="342900" indent="-342900">
              <a:buFontTx/>
              <a:buChar char="-"/>
            </a:pPr>
            <a:r>
              <a:rPr lang="es-CO" sz="2400" b="1" dirty="0" err="1"/>
              <a:t>String</a:t>
            </a:r>
            <a:r>
              <a:rPr lang="es-CO" sz="2400" dirty="0"/>
              <a:t> : almacena texto. Valores cadena van en doble comillas</a:t>
            </a:r>
          </a:p>
          <a:p>
            <a:pPr marL="342900" indent="-342900">
              <a:buFontTx/>
              <a:buChar char="-"/>
            </a:pPr>
            <a:r>
              <a:rPr lang="es-CO" sz="2400" b="1" dirty="0" err="1"/>
              <a:t>int</a:t>
            </a:r>
            <a:r>
              <a:rPr lang="es-CO" sz="2400" dirty="0"/>
              <a:t>: almacena enteros</a:t>
            </a:r>
          </a:p>
          <a:p>
            <a:pPr marL="342900" indent="-342900">
              <a:buFontTx/>
              <a:buChar char="-"/>
            </a:pPr>
            <a:r>
              <a:rPr lang="es-CO" sz="2400" b="1" dirty="0"/>
              <a:t>float</a:t>
            </a:r>
            <a:r>
              <a:rPr lang="es-CO" sz="2400" dirty="0"/>
              <a:t>: almacena números con parte decimal</a:t>
            </a:r>
          </a:p>
          <a:p>
            <a:pPr marL="342900" indent="-342900">
              <a:buFontTx/>
              <a:buChar char="-"/>
            </a:pPr>
            <a:r>
              <a:rPr lang="es-CO" sz="2400" b="1" dirty="0" err="1"/>
              <a:t>char</a:t>
            </a:r>
            <a:r>
              <a:rPr lang="es-CO" sz="2400" dirty="0"/>
              <a:t>: almacena carácter individual. Ejemplo: “a”</a:t>
            </a:r>
          </a:p>
          <a:p>
            <a:pPr marL="342900" indent="-342900">
              <a:buFontTx/>
              <a:buChar char="-"/>
            </a:pPr>
            <a:r>
              <a:rPr lang="es-CO" sz="2400" b="1" dirty="0" err="1"/>
              <a:t>boolean</a:t>
            </a:r>
            <a:r>
              <a:rPr lang="es-CO" sz="2400" dirty="0"/>
              <a:t>: almacena verdadero o falso</a:t>
            </a:r>
          </a:p>
        </p:txBody>
      </p:sp>
    </p:spTree>
    <p:extLst>
      <p:ext uri="{BB962C8B-B14F-4D97-AF65-F5344CB8AC3E}">
        <p14:creationId xmlns:p14="http://schemas.microsoft.com/office/powerpoint/2010/main" val="6584192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DESPLIEGUE DE VARIABLES EN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F3C387-3029-1F8A-BBA6-D9D5C0B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8877"/>
            <a:ext cx="4438128" cy="8469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802B1F-0D1D-374F-ACE1-77BCF5D9C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8" y="3489323"/>
            <a:ext cx="4270366" cy="12965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CC4268-B55B-B7EE-DE74-540B43E93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071"/>
          <a:stretch/>
        </p:blipFill>
        <p:spPr>
          <a:xfrm>
            <a:off x="6915674" y="1971056"/>
            <a:ext cx="2928299" cy="1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93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DECLARAR VARIAS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66952" y="1878986"/>
            <a:ext cx="1027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Para declarar varios valores de variables de un mismo tipo se pueden hacer en una misma línea y separados por comas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2DA906-7129-CF3A-1033-77A22695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44" y="3246021"/>
            <a:ext cx="4048907" cy="15677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7CFCD5-F8EA-2D79-90A6-834657ED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762" y="3380207"/>
            <a:ext cx="4048906" cy="9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202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UN SOLO VALOR PARA MULTIPLES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66952" y="1878986"/>
            <a:ext cx="1027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También se puede asignar el mismo valor a múltiples variables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09C300-C054-CD0F-B81B-32BE7565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42" y="2991761"/>
            <a:ext cx="5154874" cy="16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466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IDENTIFICADORES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404035"/>
            <a:ext cx="1027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Todas las variables en Java deben ser identificadas con nombres únicos. Estos nombres únicos  son llamados </a:t>
            </a:r>
            <a:r>
              <a:rPr lang="es-CO" sz="2400" b="1" dirty="0"/>
              <a:t>identificadores.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Las reglas generales para  los nombres de las variables son:</a:t>
            </a:r>
          </a:p>
          <a:p>
            <a:endParaRPr lang="es-CO" sz="2400" dirty="0"/>
          </a:p>
          <a:p>
            <a:pPr marL="457200" indent="-457200">
              <a:buAutoNum type="arabicPeriod"/>
            </a:pPr>
            <a:r>
              <a:rPr lang="es-CO" sz="2400" dirty="0"/>
              <a:t>Los  nombres pueden contener letras, números, guiones bajos y signos de dólar.</a:t>
            </a:r>
          </a:p>
          <a:p>
            <a:pPr marL="457200" indent="-457200">
              <a:buAutoNum type="arabicPeriod"/>
            </a:pPr>
            <a:r>
              <a:rPr lang="es-CO" sz="2400" dirty="0"/>
              <a:t>Deben comenzar con una letra</a:t>
            </a:r>
          </a:p>
          <a:p>
            <a:pPr marL="457200" indent="-457200">
              <a:buAutoNum type="arabicPeriod"/>
            </a:pPr>
            <a:r>
              <a:rPr lang="es-CO" sz="2400" dirty="0"/>
              <a:t>Deben comenzar con letra minúscula y sin espacios en blanco</a:t>
            </a:r>
          </a:p>
          <a:p>
            <a:pPr marL="457200" indent="-457200">
              <a:buAutoNum type="arabicPeriod"/>
            </a:pPr>
            <a:r>
              <a:rPr lang="es-CO" sz="2400" dirty="0"/>
              <a:t>Los nombres se permiten comenzar con $ y  _</a:t>
            </a:r>
          </a:p>
          <a:p>
            <a:pPr marL="457200" indent="-457200">
              <a:buAutoNum type="arabicPeriod"/>
            </a:pPr>
            <a:r>
              <a:rPr lang="es-CO" sz="2400" dirty="0"/>
              <a:t>Hay distinción de mayúsculas y minúsculas (</a:t>
            </a:r>
            <a:r>
              <a:rPr lang="es-CO" sz="2400" dirty="0" err="1"/>
              <a:t>myName</a:t>
            </a:r>
            <a:r>
              <a:rPr lang="es-CO" sz="2400" dirty="0"/>
              <a:t> y </a:t>
            </a:r>
            <a:r>
              <a:rPr lang="es-CO" sz="2400" dirty="0" err="1"/>
              <a:t>myname</a:t>
            </a:r>
            <a:r>
              <a:rPr lang="es-CO" sz="2400" dirty="0"/>
              <a:t>)</a:t>
            </a:r>
          </a:p>
          <a:p>
            <a:pPr marL="457200" indent="-457200">
              <a:buAutoNum type="arabicPeriod"/>
            </a:pPr>
            <a:r>
              <a:rPr lang="es-CO" sz="2400" dirty="0"/>
              <a:t>No se permiten usar palabras reservadas</a:t>
            </a:r>
          </a:p>
          <a:p>
            <a:pPr marL="457200" indent="-457200">
              <a:buAutoNum type="arabicPeriod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8072344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TIPOS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404035"/>
            <a:ext cx="1027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Los tipos de datos son divididos en dos grupos: Los primitivos y los no primitivos.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Primitivos: </a:t>
            </a:r>
            <a:r>
              <a:rPr lang="es-CO" sz="2400" b="1" dirty="0"/>
              <a:t>byte</a:t>
            </a:r>
            <a:r>
              <a:rPr lang="es-CO" sz="2400" dirty="0"/>
              <a:t>, </a:t>
            </a:r>
            <a:r>
              <a:rPr lang="es-CO" sz="2400" b="1" dirty="0"/>
              <a:t>short</a:t>
            </a:r>
            <a:r>
              <a:rPr lang="es-CO" sz="2400" dirty="0"/>
              <a:t>, </a:t>
            </a:r>
            <a:r>
              <a:rPr lang="es-CO" sz="2400" b="1" dirty="0" err="1"/>
              <a:t>int</a:t>
            </a:r>
            <a:r>
              <a:rPr lang="es-CO" sz="2400" dirty="0"/>
              <a:t>, </a:t>
            </a:r>
            <a:r>
              <a:rPr lang="es-CO" sz="2400" b="1" dirty="0" err="1"/>
              <a:t>long</a:t>
            </a:r>
            <a:r>
              <a:rPr lang="es-CO" sz="2400" dirty="0"/>
              <a:t>, </a:t>
            </a:r>
            <a:r>
              <a:rPr lang="es-CO" sz="2400" b="1" dirty="0"/>
              <a:t>float</a:t>
            </a:r>
            <a:r>
              <a:rPr lang="es-CO" sz="2400" dirty="0"/>
              <a:t>, </a:t>
            </a:r>
            <a:r>
              <a:rPr lang="es-CO" sz="2400" b="1" dirty="0" err="1"/>
              <a:t>double</a:t>
            </a:r>
            <a:r>
              <a:rPr lang="es-CO" sz="2400" dirty="0"/>
              <a:t>, </a:t>
            </a:r>
            <a:r>
              <a:rPr lang="es-CO" sz="2400" b="1" dirty="0" err="1"/>
              <a:t>boolean</a:t>
            </a:r>
            <a:r>
              <a:rPr lang="es-CO" sz="2400" dirty="0"/>
              <a:t> y </a:t>
            </a:r>
            <a:r>
              <a:rPr lang="es-CO" sz="2400" b="1" dirty="0" err="1"/>
              <a:t>char</a:t>
            </a:r>
            <a:endParaRPr lang="es-CO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No primitivos: </a:t>
            </a:r>
            <a:r>
              <a:rPr lang="es-CO" sz="2400" dirty="0" err="1"/>
              <a:t>String</a:t>
            </a:r>
            <a:r>
              <a:rPr lang="es-CO" sz="2400" dirty="0"/>
              <a:t>, </a:t>
            </a:r>
            <a:r>
              <a:rPr lang="es-CO" sz="2400" dirty="0" err="1"/>
              <a:t>Arrays</a:t>
            </a:r>
            <a:r>
              <a:rPr lang="es-CO" sz="2400" dirty="0"/>
              <a:t>, Interfaces, clases, entre otros</a:t>
            </a:r>
          </a:p>
        </p:txBody>
      </p:sp>
    </p:spTree>
    <p:extLst>
      <p:ext uri="{BB962C8B-B14F-4D97-AF65-F5344CB8AC3E}">
        <p14:creationId xmlns:p14="http://schemas.microsoft.com/office/powerpoint/2010/main" val="263408895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DECLARACION DE TIPOS NUMERICOS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41E997-5071-E04A-4E56-A4F31BCD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721214"/>
            <a:ext cx="3353077" cy="8469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A0D8B-B4B0-E38E-6E54-2FB783DBF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2923765"/>
            <a:ext cx="2996928" cy="778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E5C7E4-AA7A-1900-9201-6C766BF8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837" y="4160096"/>
            <a:ext cx="3233889" cy="8469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FE9703A-801F-15EE-CA1C-EEFE000FA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509" y="1683310"/>
            <a:ext cx="3066249" cy="84697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A9CD98-8430-A870-AE4D-4E14968F8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220" y="2907579"/>
            <a:ext cx="2907824" cy="7781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4D38BC-2D70-74E9-9464-BB5EFCF16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220" y="4197490"/>
            <a:ext cx="3066249" cy="7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885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DECLARACION DE BOOLEANOS Y CARÁCTER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8CFCB2-FF18-9969-1F20-A424FC01C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86" y="2381876"/>
            <a:ext cx="5119032" cy="1925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E33066E-BDDF-78B5-1492-834687276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599" y="2737246"/>
            <a:ext cx="4075511" cy="9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707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78389"/>
          <a:stretch/>
        </p:blipFill>
        <p:spPr>
          <a:xfrm>
            <a:off x="0" y="1"/>
            <a:ext cx="10693829" cy="129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001016" y="2235183"/>
            <a:ext cx="10604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5700FF"/>
              </a:buClr>
              <a:buSzPts val="3200"/>
            </a:pPr>
            <a:r>
              <a:rPr lang="es" sz="4267" b="1">
                <a:solidFill>
                  <a:srgbClr val="5700FF"/>
                </a:solidFill>
                <a:latin typeface="Arial Black"/>
                <a:ea typeface="Arial Black"/>
                <a:cs typeface="Arial Black"/>
                <a:sym typeface="Arial Black"/>
              </a:rPr>
              <a:t>COMENCEMOS DESDE YA, </a:t>
            </a:r>
            <a:br>
              <a:rPr lang="es" sz="4267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A VIVIR LOS HECHOS </a:t>
            </a:r>
            <a:b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" sz="5333" b="1">
                <a:solidFill>
                  <a:srgbClr val="FF00C1"/>
                </a:solidFill>
                <a:latin typeface="Arial Black"/>
                <a:ea typeface="Arial Black"/>
                <a:cs typeface="Arial Black"/>
                <a:sym typeface="Arial Black"/>
              </a:rPr>
              <a:t>QUE CONECTAN.</a:t>
            </a:r>
            <a:endParaRPr sz="4267" b="1">
              <a:solidFill>
                <a:srgbClr val="FF00C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668" y="4841267"/>
            <a:ext cx="4687529" cy="89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Forma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102" y="4703432"/>
            <a:ext cx="3639605" cy="1168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AEB99B75-8029-4427-BDA0-B9E6CB314726}"/>
              </a:ext>
            </a:extLst>
          </p:cNvPr>
          <p:cNvSpPr/>
          <p:nvPr/>
        </p:nvSpPr>
        <p:spPr>
          <a:xfrm>
            <a:off x="0" y="6515760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268B52D2-E969-44B3-ADE8-9F389DA01367}"/>
              </a:ext>
            </a:extLst>
          </p:cNvPr>
          <p:cNvSpPr/>
          <p:nvPr/>
        </p:nvSpPr>
        <p:spPr>
          <a:xfrm>
            <a:off x="0" y="-17417"/>
            <a:ext cx="12192000" cy="342240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400" dirty="0"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TIPOS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DB4AF29-3812-AF9F-6170-5D260832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43569"/>
              </p:ext>
            </p:extLst>
          </p:nvPr>
        </p:nvGraphicFramePr>
        <p:xfrm>
          <a:off x="1755228" y="1699721"/>
          <a:ext cx="890226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131">
                  <a:extLst>
                    <a:ext uri="{9D8B030D-6E8A-4147-A177-3AD203B41FA5}">
                      <a16:colId xmlns:a16="http://schemas.microsoft.com/office/drawing/2014/main" val="1283395457"/>
                    </a:ext>
                  </a:extLst>
                </a:gridCol>
                <a:gridCol w="4451131">
                  <a:extLst>
                    <a:ext uri="{9D8B030D-6E8A-4147-A177-3AD203B41FA5}">
                      <a16:colId xmlns:a16="http://schemas.microsoft.com/office/drawing/2014/main" val="32914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5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 a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2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 a  2,147,483,647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long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a 9,223,372,036,854,775,807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5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a 7 dígitos decimales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7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double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dígitos decimales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boolean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2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Almacena un solo carácter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9744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DIFERENCIA ENTRE PRIMITIVOS Y NO PRIMITIVOS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Los primitivos están predefinidos en Java. Los tipos no primitivos son creados por el programador y no están definidos por Java (excepto las </a:t>
            </a:r>
            <a:r>
              <a:rPr lang="es-CO" sz="2400" dirty="0" err="1"/>
              <a:t>String</a:t>
            </a:r>
            <a:r>
              <a:rPr lang="es-CO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Los primitivos no pueden llamar métodos para realizar ciertas operaciones, los no primitivos si pueden.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Un tipo primitivo siempre tiene un valor, mientras que un no primitivo puede ser nulo (</a:t>
            </a:r>
            <a:r>
              <a:rPr lang="es-CO" sz="2400" dirty="0" err="1"/>
              <a:t>null</a:t>
            </a:r>
            <a:r>
              <a:rPr lang="es-CO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Los tipo primitivo siempre empiezan como minúscula, un no primitivo empieza con letra mayúscula.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El tamaño de un tipo primitivo depende del tipo de datos, mientras que los  no primitivos  tienen todos el mismo tamaño.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4497090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CASTEO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En Java hay dos formas de castear variables:</a:t>
            </a:r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Conversión implícita: se realiza de manera automática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Conversión explicita: se realiza de manera manual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4060092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CASTEO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Conversión implícita: convierte del menor tipo de dato al mas grande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Conversión explicita: se realiza de manera manual, va desde el mayor tipo de dato al menor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396268-1A87-3DB5-9BCC-C8A7AC61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94" y="2355041"/>
            <a:ext cx="8958690" cy="4722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706E01-B694-87FB-E821-A170973F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593" y="4554443"/>
            <a:ext cx="8958689" cy="5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623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CASTEO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Ejemplo Conversión implícita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77B513-393A-83E7-27E3-26DB0A53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1" y="2457186"/>
            <a:ext cx="7798676" cy="30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471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CASTEO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Ejemplo Conversión explícita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D84F7C-DBC0-DBAE-7390-BB2BD4E1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2461948"/>
            <a:ext cx="7889009" cy="30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724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PRACTICA DE CASTEO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Realiza un programa en java que dado el valor de  una variable tipo </a:t>
            </a:r>
            <a:r>
              <a:rPr lang="es-CO" sz="2400" dirty="0" err="1"/>
              <a:t>int</a:t>
            </a:r>
            <a:r>
              <a:rPr lang="es-CO" sz="2400" dirty="0"/>
              <a:t> lo casteen a tipo </a:t>
            </a:r>
            <a:r>
              <a:rPr lang="es-CO" sz="2400" dirty="0" err="1"/>
              <a:t>long</a:t>
            </a:r>
            <a:r>
              <a:rPr lang="es-CO" sz="2400" dirty="0"/>
              <a:t> y se muestre el resultado por pantalla con mensajes mostrando a cada variable antes y después del casteo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Dada una variable tipo  </a:t>
            </a:r>
            <a:r>
              <a:rPr lang="es-CO" sz="2400" dirty="0" err="1"/>
              <a:t>double</a:t>
            </a:r>
            <a:r>
              <a:rPr lang="es-CO" sz="2400" dirty="0"/>
              <a:t> convertirla a </a:t>
            </a:r>
            <a:r>
              <a:rPr lang="es-CO" sz="2400" dirty="0" err="1"/>
              <a:t>int</a:t>
            </a: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Dada una variable tipo float convertirla a short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Dada una variable tipo byte convertirla a 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2526198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OPERADORES ARITMETICOS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8EAA2A-610D-DD57-3606-F26EFAA7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52" y="1542557"/>
            <a:ext cx="9810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116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OPERADORES ASIGNACIÓN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FE9D59-A1A3-46C6-6604-174788345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41"/>
          <a:stretch/>
        </p:blipFill>
        <p:spPr>
          <a:xfrm>
            <a:off x="1300322" y="1906818"/>
            <a:ext cx="9591353" cy="33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482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OPERADORES DE COMPARACIÓN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153B05-2569-EE05-4515-9596A2D7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609725"/>
            <a:ext cx="9220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36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3" y="187959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¿QUÉ ES JAVA?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571231"/>
            <a:ext cx="10529529" cy="381328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Java es un popular lenguaje de programación creado en los noventa, 1995.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Es propiedad de la empresa Oracle, corriendo en la actualidad en mas de 3 billones de dispositivos.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Funciona en diferentes plataformas (Windows, Mac, Linux, Raspberry Pi,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Es de código abierto y gratis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Es seguro, fácil y poderoso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Java es un lenguaje orientado a objetos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Java es muy parecido a C++ y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Fuertemente tipado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94408979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OPERADORES LÓGICOS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C696DE-328F-2D37-47D1-0348FA7D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2249393"/>
            <a:ext cx="10534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943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PRACTICA DE OPERADORES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Realiza un algoritmo en java que donde utilices operadores aritméticos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Realiza un algoritmo en java que donde utilices operadores asignación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Realiza un algoritmo en java que donde utilices operadores comparación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Realiza un algoritmo en java que donde utilices operadores lógicos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Solo muestra los resultados por pantalla con la instrucción </a:t>
            </a:r>
            <a:r>
              <a:rPr lang="es-CO" sz="2400" dirty="0" err="1"/>
              <a:t>System.out.println</a:t>
            </a:r>
            <a:r>
              <a:rPr lang="es-CO" sz="2400" dirty="0"/>
              <a:t>()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16135620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Las cadenas igual que en otros lenguajes de programación se usan para almacenar texto. En java las cadenas se declaran entre comillas dobles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B55E54-1F85-89D4-28A5-A03A3917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65" y="3139501"/>
            <a:ext cx="6100864" cy="8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3284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De hecho, las cadenas en Java son una clase por lo tanto se pueden usar métodos en ellas. Un viejo conocido, el método </a:t>
            </a:r>
            <a:r>
              <a:rPr lang="es-CO" sz="2400" dirty="0" err="1"/>
              <a:t>length</a:t>
            </a:r>
            <a:r>
              <a:rPr lang="es-CO" sz="2400" dirty="0"/>
              <a:t>(), arroja el tamaño de la cadena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D1E2FB-94A3-9D4E-79A7-9241E0BF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56" y="3429000"/>
            <a:ext cx="9381088" cy="10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7191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 err="1"/>
              <a:t>Metodo</a:t>
            </a:r>
            <a:r>
              <a:rPr lang="es-CO" sz="2400" dirty="0"/>
              <a:t> </a:t>
            </a:r>
            <a:r>
              <a:rPr lang="es-CO" sz="2400" dirty="0" err="1"/>
              <a:t>toUpperCase</a:t>
            </a:r>
            <a:r>
              <a:rPr lang="es-CO" sz="2400" dirty="0"/>
              <a:t>() y </a:t>
            </a:r>
            <a:r>
              <a:rPr lang="es-CO" sz="2400" dirty="0" err="1"/>
              <a:t>toLowerCase</a:t>
            </a:r>
            <a:r>
              <a:rPr lang="es-CO" sz="24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43082B-D676-78BC-FC49-302A9D49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81" y="2786044"/>
            <a:ext cx="6702644" cy="24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4740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10279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Encontrar un texto en una cadena con el método </a:t>
            </a:r>
            <a:r>
              <a:rPr lang="es-CO" sz="2400" dirty="0" err="1"/>
              <a:t>indexOf</a:t>
            </a:r>
            <a:r>
              <a:rPr lang="es-CO" sz="2400" dirty="0"/>
              <a:t>(), regresa el primer índice donde empieza la cadena encontrada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7615AF-CE66-EBBB-9AAA-42DB711D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0" y="3345154"/>
            <a:ext cx="8973196" cy="11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825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3615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Concatenación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5C4A8E-3FEE-2EBC-9088-3FAE8DD1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2463274"/>
            <a:ext cx="5640443" cy="11839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57C8D2-F698-0D65-FD37-E46C380F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3" y="4635939"/>
            <a:ext cx="5640444" cy="11460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3DEC50A-8563-4835-5745-D2ED23705379}"/>
              </a:ext>
            </a:extLst>
          </p:cNvPr>
          <p:cNvSpPr txBox="1"/>
          <p:nvPr/>
        </p:nvSpPr>
        <p:spPr>
          <a:xfrm>
            <a:off x="956440" y="4145101"/>
            <a:ext cx="3615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Método </a:t>
            </a:r>
            <a:r>
              <a:rPr lang="es-CO" sz="2400" dirty="0" err="1"/>
              <a:t>concat</a:t>
            </a:r>
            <a:r>
              <a:rPr lang="es-CO" sz="24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11386632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CADENAS EN JAVA (STRING)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75256-707A-A55D-179A-BAD429105233}"/>
              </a:ext>
            </a:extLst>
          </p:cNvPr>
          <p:cNvSpPr txBox="1"/>
          <p:nvPr/>
        </p:nvSpPr>
        <p:spPr>
          <a:xfrm>
            <a:off x="956441" y="1813938"/>
            <a:ext cx="687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Concatenación de cadenas con valores numéricos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A03036-207A-272D-CEA3-80E10A15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7" y="2237060"/>
            <a:ext cx="5646026" cy="11447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87397BB-DF01-926C-C023-46F1FAD30577}"/>
              </a:ext>
            </a:extLst>
          </p:cNvPr>
          <p:cNvSpPr txBox="1"/>
          <p:nvPr/>
        </p:nvSpPr>
        <p:spPr>
          <a:xfrm>
            <a:off x="956441" y="3714486"/>
            <a:ext cx="1016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Si concatenamos un numero con una cadena, Java lo convierte el resulta a tipo cadena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2A74AD-28E9-F15C-BD29-1709FF8AD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77" y="4609103"/>
            <a:ext cx="6201769" cy="12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8519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7397BB-DF01-926C-C023-46F1FAD30577}"/>
              </a:ext>
            </a:extLst>
          </p:cNvPr>
          <p:cNvSpPr txBox="1"/>
          <p:nvPr/>
        </p:nvSpPr>
        <p:spPr>
          <a:xfrm>
            <a:off x="956441" y="3714486"/>
            <a:ext cx="1016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/>
              <a:t>Ejemplo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996FA0-A2F6-CB70-45BE-7823AA3A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63" y="1580377"/>
            <a:ext cx="8724900" cy="1971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60E0AE-5BD4-B36B-692B-8BCD8B2C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62" y="4487893"/>
            <a:ext cx="7544865" cy="4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161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3FC41F-E982-05C3-CF5C-B629DFD31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69"/>
          <a:stretch/>
        </p:blipFill>
        <p:spPr>
          <a:xfrm>
            <a:off x="2743586" y="2018064"/>
            <a:ext cx="6704827" cy="31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001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77" y="378169"/>
            <a:ext cx="8703076" cy="1346059"/>
          </a:xfrm>
        </p:spPr>
        <p:txBody>
          <a:bodyPr>
            <a:normAutofit/>
          </a:bodyPr>
          <a:lstStyle/>
          <a:p>
            <a:r>
              <a:rPr lang="es-CO" dirty="0"/>
              <a:t>INSTALACIÓN DE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1713528"/>
            <a:ext cx="10529529" cy="38132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Instalar java desde la pagina oficial: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hlinkClick r:id="rId2"/>
              </a:rPr>
              <a:t>https://www.oracle.com/java/technologies/downloads/#jdk18-windows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Luego el Ambiente Integrado de Desarrollo (IDE), en nuestro caso usaremos </a:t>
            </a:r>
            <a:r>
              <a:rPr lang="es-CO" dirty="0" err="1"/>
              <a:t>Netbeans</a:t>
            </a:r>
            <a:r>
              <a:rPr lang="es-CO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hlinkClick r:id="rId3"/>
              </a:rPr>
              <a:t>https://netbeans.apache.org/download/nb13/nb13.html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77064333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CLASE MATH()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F17ED6-EF17-732E-7D40-DDC5352B0D75}"/>
              </a:ext>
            </a:extLst>
          </p:cNvPr>
          <p:cNvSpPr txBox="1"/>
          <p:nvPr/>
        </p:nvSpPr>
        <p:spPr>
          <a:xfrm>
            <a:off x="935421" y="2017986"/>
            <a:ext cx="10418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La clase </a:t>
            </a:r>
            <a:r>
              <a:rPr lang="es-CO" sz="2400" dirty="0" err="1"/>
              <a:t>math</a:t>
            </a:r>
            <a:r>
              <a:rPr lang="es-CO" sz="2400" dirty="0"/>
              <a:t>() tiene muchos métodos que permiten desarrollar operaciones con números de forma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 Los métodos más simple de esta clase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max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sqrt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abs</a:t>
            </a:r>
            <a:endParaRPr lang="es-C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random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46853554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CLASE MATH()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E8C0B5-2747-AFDE-2B5D-A21D7DC7C057}"/>
              </a:ext>
            </a:extLst>
          </p:cNvPr>
          <p:cNvSpPr txBox="1"/>
          <p:nvPr/>
        </p:nvSpPr>
        <p:spPr>
          <a:xfrm>
            <a:off x="1072055" y="2049518"/>
            <a:ext cx="40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max</a:t>
            </a:r>
            <a:r>
              <a:rPr lang="es-CO" dirty="0"/>
              <a:t> regresa el mayor de dos números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80009A-7682-B6CB-AE0D-84E5EFA4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97" y="2432843"/>
            <a:ext cx="2128837" cy="5907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CEE137-59AC-07BE-8AB5-DA9F15274751}"/>
              </a:ext>
            </a:extLst>
          </p:cNvPr>
          <p:cNvSpPr txBox="1"/>
          <p:nvPr/>
        </p:nvSpPr>
        <p:spPr>
          <a:xfrm>
            <a:off x="1072054" y="3171929"/>
            <a:ext cx="40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min regresa el menor de dos números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E626DA5-C753-B02E-4944-16DEB8D60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597" y="3672663"/>
            <a:ext cx="2128837" cy="4667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63D308E-57C5-C45B-618E-52B06919F963}"/>
              </a:ext>
            </a:extLst>
          </p:cNvPr>
          <p:cNvSpPr txBox="1"/>
          <p:nvPr/>
        </p:nvSpPr>
        <p:spPr>
          <a:xfrm>
            <a:off x="1072053" y="4290466"/>
            <a:ext cx="45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sqrt</a:t>
            </a:r>
            <a:r>
              <a:rPr lang="es-CO" dirty="0"/>
              <a:t> regresa la raíz cuadrada de un número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A061AF2-88D7-D56D-DAC2-16582054C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597" y="4782962"/>
            <a:ext cx="2128837" cy="68979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EBC6053-6369-4348-610A-CA6EF4DDE471}"/>
              </a:ext>
            </a:extLst>
          </p:cNvPr>
          <p:cNvSpPr txBox="1"/>
          <p:nvPr/>
        </p:nvSpPr>
        <p:spPr>
          <a:xfrm>
            <a:off x="6095999" y="2049518"/>
            <a:ext cx="40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abs</a:t>
            </a:r>
            <a:r>
              <a:rPr lang="es-CO" dirty="0"/>
              <a:t> regresa el valor absoluto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ABF177D-3FA5-1EF2-6049-FC131FA53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229" y="2513892"/>
            <a:ext cx="2050026" cy="50967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4E10115-644D-2FDE-29B2-5FFC15FB302D}"/>
              </a:ext>
            </a:extLst>
          </p:cNvPr>
          <p:cNvSpPr txBox="1"/>
          <p:nvPr/>
        </p:nvSpPr>
        <p:spPr>
          <a:xfrm>
            <a:off x="6095998" y="3171929"/>
            <a:ext cx="461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random</a:t>
            </a:r>
            <a:r>
              <a:rPr lang="es-CO" dirty="0"/>
              <a:t> regresa un valor entre 0 (lo incluye) y 1 (no incluye)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8107B9E-75E3-FC79-2954-CAE435F38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394" y="3942627"/>
            <a:ext cx="1982861" cy="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0594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CLASE MATH()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F5B94D-5605-EC8E-56EB-C64B5096E5E2}"/>
              </a:ext>
            </a:extLst>
          </p:cNvPr>
          <p:cNvSpPr txBox="1"/>
          <p:nvPr/>
        </p:nvSpPr>
        <p:spPr>
          <a:xfrm>
            <a:off x="1219200" y="1854169"/>
            <a:ext cx="1022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Con el método </a:t>
            </a:r>
            <a:r>
              <a:rPr lang="es-CO" sz="2000" dirty="0" err="1"/>
              <a:t>random</a:t>
            </a:r>
            <a:r>
              <a:rPr lang="es-CO" sz="2000" dirty="0"/>
              <a:t>() podemos obtener control del resultado que queramos. Por ejemplo, si queremos tener un  numero aleatorio entre 0 y 100 usamos la siguiente fórmula. 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98A8520-4484-3FB2-8F19-1D54B7D0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932906"/>
            <a:ext cx="9630363" cy="8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19196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CLASE SCANNER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F5B94D-5605-EC8E-56EB-C64B5096E5E2}"/>
              </a:ext>
            </a:extLst>
          </p:cNvPr>
          <p:cNvSpPr txBox="1"/>
          <p:nvPr/>
        </p:nvSpPr>
        <p:spPr>
          <a:xfrm>
            <a:off x="1271752" y="1406038"/>
            <a:ext cx="10226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La clase scanner es usada para obtener entradas de datos por parte del usuario.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Para poder usar la clase Scanner debemos importarla del paquete </a:t>
            </a:r>
            <a:r>
              <a:rPr lang="es-CO" sz="2000" b="1" dirty="0" err="1"/>
              <a:t>java.util.Scanner</a:t>
            </a:r>
            <a:endParaRPr lang="es-CO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Se debe crear un objeto de la clase Scanner para ser usado con cualquiera de los métodos disponibles para dicha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DD4C0F-C877-6E86-0711-00934644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12" y="2943979"/>
            <a:ext cx="7353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6231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CLASE SCANNER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F5B94D-5605-EC8E-56EB-C64B5096E5E2}"/>
              </a:ext>
            </a:extLst>
          </p:cNvPr>
          <p:cNvSpPr txBox="1"/>
          <p:nvPr/>
        </p:nvSpPr>
        <p:spPr>
          <a:xfrm>
            <a:off x="1271752" y="1406038"/>
            <a:ext cx="1022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Tipos de entradas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C54123-36B5-0A33-E47D-E2332210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2" y="1885527"/>
            <a:ext cx="6562889" cy="41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3026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EJERCICIOS DE PRACTICA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F5B94D-5605-EC8E-56EB-C64B5096E5E2}"/>
              </a:ext>
            </a:extLst>
          </p:cNvPr>
          <p:cNvSpPr txBox="1"/>
          <p:nvPr/>
        </p:nvSpPr>
        <p:spPr>
          <a:xfrm>
            <a:off x="1271752" y="1406038"/>
            <a:ext cx="10226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1. Solicitados dos números enteros por pantalla, realizar la suma de los mismos y mostrar el resultado como una variable tipo float.</a:t>
            </a:r>
          </a:p>
          <a:p>
            <a:endParaRPr lang="es-CO" sz="2000" dirty="0"/>
          </a:p>
          <a:p>
            <a:r>
              <a:rPr lang="es-CO" sz="2000" dirty="0"/>
              <a:t>2. Recibiendo dos cadenas del usuario, concatenarlas y mostrar resultado por pantalla</a:t>
            </a:r>
          </a:p>
          <a:p>
            <a:endParaRPr lang="es-CO" sz="2000" dirty="0"/>
          </a:p>
          <a:p>
            <a:r>
              <a:rPr lang="es-CO" sz="2000" dirty="0"/>
              <a:t>3. Creados dos números aleatorios del 0 al 100, muestre cada numero creado por pantalla, posterior a ello concatenarlos y mostrar su resultado por 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526884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26" y="658160"/>
            <a:ext cx="11209947" cy="1346059"/>
          </a:xfrm>
        </p:spPr>
        <p:txBody>
          <a:bodyPr>
            <a:normAutofit/>
          </a:bodyPr>
          <a:lstStyle/>
          <a:p>
            <a:r>
              <a:rPr lang="es-CO" sz="4400" dirty="0"/>
              <a:t>CONFIGURACION DE VARIABLE DE ENTORNO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BC800-6A08-499B-8891-9DAB1366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43" y="2100983"/>
            <a:ext cx="10529529" cy="381328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1. Buscar variables de entorno en el buscador de Windows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2. Elegir la opción  “Editar Las Variables de Entorno del Sistema”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3. Clic en la opción “Variables de entorno”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4. Luego aparece una ventana con dos recuadros, nos direccionamos al que dice “Variables del Sistema” y seleccionamos </a:t>
            </a:r>
            <a:r>
              <a:rPr lang="es-CO" dirty="0" err="1"/>
              <a:t>Path</a:t>
            </a:r>
            <a:r>
              <a:rPr lang="es-CO" dirty="0"/>
              <a:t>  con un doble clic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5. Debe aparecer una ventana para  Editar Variables de Entorno, creamos una nueva y luego le damos clic en el botón examinar.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6. buscamos la ruta donde tenemos instalado nuestro Java y le damos la ruta hasta la carpeta “</a:t>
            </a:r>
            <a:r>
              <a:rPr lang="es-CO" dirty="0" err="1"/>
              <a:t>bin</a:t>
            </a:r>
            <a:r>
              <a:rPr lang="es-CO" dirty="0"/>
              <a:t>”, que por lo general es la siguiente: C:\Program Files\Java\jdk-18.0.1\</a:t>
            </a:r>
            <a:r>
              <a:rPr lang="es-CO" dirty="0" err="1"/>
              <a:t>bin</a:t>
            </a: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/>
              <a:t>7. Luego aceptamos todo y nuestra variable Java queda configurada para todos los usuarios del sistema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64555687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6D8B-93E1-46DF-9B3A-12970193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81" y="500496"/>
            <a:ext cx="9675436" cy="1346059"/>
          </a:xfrm>
        </p:spPr>
        <p:txBody>
          <a:bodyPr>
            <a:normAutofit/>
          </a:bodyPr>
          <a:lstStyle/>
          <a:p>
            <a:r>
              <a:rPr lang="es-CO" dirty="0"/>
              <a:t> ¡HOLA MUNDO!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62CB9-D407-45F7-AF33-FEBE4BD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1F4C6DEA-E777-48B5-BB7D-F1124E048892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7C7C55-9444-25C9-F7BD-411092A3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3" y="2473660"/>
            <a:ext cx="7915110" cy="2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90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SINTAXIS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B85E7-CA7D-C927-6C8A-38295B41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línea de código que corre en Java debe estar dentro de una clase (</a:t>
            </a:r>
            <a:r>
              <a:rPr lang="es-CO" dirty="0" err="1"/>
              <a:t>class</a:t>
            </a:r>
            <a:r>
              <a:rPr lang="es-CO" dirty="0"/>
              <a:t>). En el ejemplo anterior, se le llamó clase </a:t>
            </a:r>
            <a:r>
              <a:rPr lang="es-CO" b="1" dirty="0" err="1"/>
              <a:t>Main</a:t>
            </a:r>
            <a:r>
              <a:rPr lang="es-CO" b="1" dirty="0"/>
              <a:t>. </a:t>
            </a:r>
          </a:p>
          <a:p>
            <a:r>
              <a:rPr lang="es-CO" dirty="0"/>
              <a:t>Las clases deben siempre empezar con la primera letra en mayúscula</a:t>
            </a:r>
          </a:p>
          <a:p>
            <a:r>
              <a:rPr lang="es-CO" dirty="0"/>
              <a:t>El nombre del archivo debe coincidir con el nombre de la clase, ejemplo: si el archivo se llama </a:t>
            </a:r>
            <a:r>
              <a:rPr lang="es-CO" dirty="0" err="1"/>
              <a:t>Hola_Mundo</a:t>
            </a:r>
            <a:r>
              <a:rPr lang="es-CO" dirty="0"/>
              <a:t>, la clase debe llamarse </a:t>
            </a:r>
            <a:r>
              <a:rPr lang="es-CO" dirty="0" err="1"/>
              <a:t>Hola_Mundo</a:t>
            </a:r>
            <a:r>
              <a:rPr lang="es-CO" dirty="0"/>
              <a:t>.</a:t>
            </a:r>
          </a:p>
          <a:p>
            <a:r>
              <a:rPr lang="es-CO" dirty="0"/>
              <a:t>Los archivos se guardan con la extensión .java</a:t>
            </a:r>
          </a:p>
          <a:p>
            <a:r>
              <a:rPr lang="es-CO" dirty="0"/>
              <a:t>Las líneas de código deben terminar con un punto y coma ( ;)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20601311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MÉTODO </a:t>
            </a:r>
            <a:r>
              <a:rPr lang="es-CO" sz="5400" dirty="0" err="1"/>
              <a:t>main</a:t>
            </a:r>
            <a:r>
              <a:rPr lang="es-CO" sz="5400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B85E7-CA7D-C927-6C8A-38295B4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3511031"/>
            <a:ext cx="10515600" cy="4351338"/>
          </a:xfrm>
        </p:spPr>
        <p:txBody>
          <a:bodyPr/>
          <a:lstStyle/>
          <a:p>
            <a:r>
              <a:rPr lang="es-CO" dirty="0"/>
              <a:t>Cualquier código dentro del método </a:t>
            </a:r>
            <a:r>
              <a:rPr lang="es-CO" dirty="0" err="1"/>
              <a:t>main</a:t>
            </a:r>
            <a:r>
              <a:rPr lang="es-CO" dirty="0"/>
              <a:t>() será ejecutado</a:t>
            </a:r>
          </a:p>
          <a:p>
            <a:r>
              <a:rPr lang="es-CO" dirty="0"/>
              <a:t>Recuerda que cada programa en Java tiene una clase que debe coincidir con el nombre del archivo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FD77C3-C315-24C3-707B-C4E207C8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99" y="1994807"/>
            <a:ext cx="7733802" cy="1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798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6EBF-B98D-06FF-EA8D-7B7E0A18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dirty="0"/>
              <a:t>SALIDAS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B85E7-CA7D-C927-6C8A-38295B4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3511031"/>
            <a:ext cx="10515600" cy="4351338"/>
          </a:xfrm>
        </p:spPr>
        <p:txBody>
          <a:bodyPr/>
          <a:lstStyle/>
          <a:p>
            <a:r>
              <a:rPr lang="es-CO" dirty="0"/>
              <a:t>El método </a:t>
            </a:r>
            <a:r>
              <a:rPr lang="es-CO" dirty="0" err="1"/>
              <a:t>println</a:t>
            </a:r>
            <a:r>
              <a:rPr lang="es-CO" dirty="0"/>
              <a:t>() permite mostrar valores por pantalla</a:t>
            </a:r>
          </a:p>
          <a:p>
            <a:r>
              <a:rPr lang="es-CO" dirty="0"/>
              <a:t>Si se utiliza varios métodos </a:t>
            </a:r>
            <a:r>
              <a:rPr lang="es-CO" dirty="0" err="1"/>
              <a:t>println</a:t>
            </a:r>
            <a:r>
              <a:rPr lang="es-CO" dirty="0"/>
              <a:t>(), cada uno se muestra línea por </a:t>
            </a:r>
            <a:r>
              <a:rPr lang="es-CO" dirty="0" err="1"/>
              <a:t>linea</a:t>
            </a:r>
            <a:r>
              <a:rPr lang="es-CO" dirty="0"/>
              <a:t> 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74B0D-E843-01DC-6017-2E7C3840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029"/>
            <a:ext cx="12192000" cy="846971"/>
          </a:xfrm>
          <a:prstGeom prst="rect">
            <a:avLst/>
          </a:prstGeom>
        </p:spPr>
      </p:pic>
      <p:sp>
        <p:nvSpPr>
          <p:cNvPr id="5" name="1 Rectángulo">
            <a:extLst>
              <a:ext uri="{FF2B5EF4-FFF2-40B4-BE49-F238E27FC236}">
                <a16:creationId xmlns:a16="http://schemas.microsoft.com/office/drawing/2014/main" id="{7307EE83-C7CE-0AE0-9638-A768241B1503}"/>
              </a:ext>
            </a:extLst>
          </p:cNvPr>
          <p:cNvSpPr/>
          <p:nvPr/>
        </p:nvSpPr>
        <p:spPr>
          <a:xfrm>
            <a:off x="0" y="-13064"/>
            <a:ext cx="12192000" cy="382197"/>
          </a:xfrm>
          <a:prstGeom prst="rect">
            <a:avLst/>
          </a:prstGeom>
          <a:solidFill>
            <a:srgbClr val="4C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A74D6A-306A-CBBD-1DBE-3F9921B1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28" y="1885663"/>
            <a:ext cx="6939943" cy="9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304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1500</Words>
  <Application>Microsoft Office PowerPoint</Application>
  <PresentationFormat>Panorámica</PresentationFormat>
  <Paragraphs>228</Paragraphs>
  <Slides>45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Titillium Web</vt:lpstr>
      <vt:lpstr>Tema de Office</vt:lpstr>
      <vt:lpstr>Presentación de PowerPoint</vt:lpstr>
      <vt:lpstr>Presentación de PowerPoint</vt:lpstr>
      <vt:lpstr>¿QUÉ ES JAVA?</vt:lpstr>
      <vt:lpstr>INSTALACIÓN DE JAVA</vt:lpstr>
      <vt:lpstr>CONFIGURACION DE VARIABLE DE ENTORNO WINDOWS</vt:lpstr>
      <vt:lpstr> ¡HOLA MUNDO!</vt:lpstr>
      <vt:lpstr>SINTAXIS JAVA</vt:lpstr>
      <vt:lpstr>MÉTODO main()</vt:lpstr>
      <vt:lpstr>SALIDAS EN JAVA</vt:lpstr>
      <vt:lpstr>SALIDAS EN JAVA</vt:lpstr>
      <vt:lpstr>COMENTARIOS</vt:lpstr>
      <vt:lpstr>VARIABLES EN JAVA</vt:lpstr>
      <vt:lpstr>DESPLIEGUE DE VARIABLES EN JAVA</vt:lpstr>
      <vt:lpstr>DECLARAR VARIAS VARIABLES</vt:lpstr>
      <vt:lpstr>UN SOLO VALOR PARA MULTIPLES VARIABLES</vt:lpstr>
      <vt:lpstr>IDENTIFICADORES DE VARIABLES</vt:lpstr>
      <vt:lpstr>TIPOS DE DATOS</vt:lpstr>
      <vt:lpstr>DECLARACION DE TIPOS NUMERICOS</vt:lpstr>
      <vt:lpstr>DECLARACION DE BOOLEANOS Y CARÁCTER  </vt:lpstr>
      <vt:lpstr>TIPOS DE DATOS</vt:lpstr>
      <vt:lpstr>DIFERENCIA ENTRE PRIMITIVOS Y NO PRIMITIVOS</vt:lpstr>
      <vt:lpstr>CASTEO DE VARIABLES</vt:lpstr>
      <vt:lpstr>CASTEO DE VARIABLES</vt:lpstr>
      <vt:lpstr>CASTEO DE VARIABLES</vt:lpstr>
      <vt:lpstr>CASTEO DE VARIABLES</vt:lpstr>
      <vt:lpstr>PRACTICA DE CASTEO DE VARIABLES</vt:lpstr>
      <vt:lpstr>OPERADORES ARITMETICOS</vt:lpstr>
      <vt:lpstr>OPERADORES ASIGNACIÓN</vt:lpstr>
      <vt:lpstr>OPERADORES DE COMPARACIÓN</vt:lpstr>
      <vt:lpstr>OPERADORES LÓGICOS</vt:lpstr>
      <vt:lpstr>PRACTICA DE OPERADORES</vt:lpstr>
      <vt:lpstr>CADENAS  EN JAVA (STRING)</vt:lpstr>
      <vt:lpstr>CADENAS  EN JAVA (STRING)</vt:lpstr>
      <vt:lpstr>CADENAS  EN JAVA (STRING)</vt:lpstr>
      <vt:lpstr>CADENAS  EN JAVA (STRING)</vt:lpstr>
      <vt:lpstr>CADENAS EN JAVA (STRING)</vt:lpstr>
      <vt:lpstr>CADENAS EN JAVA (STRING)</vt:lpstr>
      <vt:lpstr>CARACTERES ESPECIALES</vt:lpstr>
      <vt:lpstr>CARACTERES ESPECIALES</vt:lpstr>
      <vt:lpstr>CLASE MATH()</vt:lpstr>
      <vt:lpstr>CLASE MATH()</vt:lpstr>
      <vt:lpstr>CLASE MATH()</vt:lpstr>
      <vt:lpstr>CLASE SCANNER</vt:lpstr>
      <vt:lpstr>CLASE SCANNER</vt:lpstr>
      <vt:lpstr>EJERCICIOS DE 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Marino</dc:creator>
  <cp:lastModifiedBy>Adrian Marino</cp:lastModifiedBy>
  <cp:revision>176</cp:revision>
  <dcterms:created xsi:type="dcterms:W3CDTF">2022-04-26T01:18:21Z</dcterms:created>
  <dcterms:modified xsi:type="dcterms:W3CDTF">2022-06-29T03:05:27Z</dcterms:modified>
</cp:coreProperties>
</file>