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55" r:id="rId2"/>
    <p:sldId id="266" r:id="rId3"/>
    <p:sldId id="456" r:id="rId4"/>
    <p:sldId id="457" r:id="rId5"/>
    <p:sldId id="488" r:id="rId6"/>
    <p:sldId id="489" r:id="rId7"/>
    <p:sldId id="468" r:id="rId8"/>
    <p:sldId id="491" r:id="rId9"/>
    <p:sldId id="490" r:id="rId10"/>
    <p:sldId id="492" r:id="rId11"/>
    <p:sldId id="493" r:id="rId12"/>
    <p:sldId id="494" r:id="rId13"/>
    <p:sldId id="495" r:id="rId14"/>
    <p:sldId id="496" r:id="rId15"/>
    <p:sldId id="497" r:id="rId16"/>
    <p:sldId id="498" r:id="rId17"/>
    <p:sldId id="487" r:id="rId18"/>
    <p:sldId id="499" r:id="rId19"/>
    <p:sldId id="500" r:id="rId20"/>
    <p:sldId id="501" r:id="rId21"/>
    <p:sldId id="502" r:id="rId22"/>
    <p:sldId id="503" r:id="rId23"/>
    <p:sldId id="509" r:id="rId24"/>
    <p:sldId id="504" r:id="rId25"/>
    <p:sldId id="505" r:id="rId26"/>
    <p:sldId id="506" r:id="rId27"/>
    <p:sldId id="507" r:id="rId28"/>
    <p:sldId id="508" r:id="rId29"/>
    <p:sldId id="510" r:id="rId30"/>
    <p:sldId id="511" r:id="rId31"/>
    <p:sldId id="512" r:id="rId32"/>
    <p:sldId id="513" r:id="rId33"/>
    <p:sldId id="514" r:id="rId34"/>
    <p:sldId id="515" r:id="rId35"/>
    <p:sldId id="522" r:id="rId36"/>
    <p:sldId id="521" r:id="rId37"/>
    <p:sldId id="516" r:id="rId38"/>
    <p:sldId id="517" r:id="rId39"/>
    <p:sldId id="519" r:id="rId40"/>
    <p:sldId id="520" r:id="rId41"/>
    <p:sldId id="518" r:id="rId42"/>
    <p:sldId id="523" r:id="rId43"/>
    <p:sldId id="525" r:id="rId44"/>
    <p:sldId id="524" r:id="rId45"/>
    <p:sldId id="526" r:id="rId46"/>
    <p:sldId id="527" r:id="rId47"/>
    <p:sldId id="528" r:id="rId48"/>
    <p:sldId id="529" r:id="rId49"/>
    <p:sldId id="530" r:id="rId50"/>
    <p:sldId id="531" r:id="rId51"/>
    <p:sldId id="532" r:id="rId52"/>
    <p:sldId id="533" r:id="rId53"/>
    <p:sldId id="534" r:id="rId54"/>
    <p:sldId id="535" r:id="rId55"/>
    <p:sldId id="536" r:id="rId56"/>
    <p:sldId id="537" r:id="rId57"/>
    <p:sldId id="538" r:id="rId58"/>
    <p:sldId id="539" r:id="rId5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519"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6E22D-2E16-45FE-B365-6E2FE1BD5FFB}" type="datetimeFigureOut">
              <a:rPr lang="es-CO" smtClean="0"/>
              <a:t>27/07/2022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9B186-E183-4E88-A5BB-36E998011FD9}" type="slidenum">
              <a:rPr lang="es-CO" smtClean="0"/>
              <a:t>‹Nº›</a:t>
            </a:fld>
            <a:endParaRPr lang="es-CO"/>
          </a:p>
        </p:txBody>
      </p:sp>
    </p:spTree>
    <p:extLst>
      <p:ext uri="{BB962C8B-B14F-4D97-AF65-F5344CB8AC3E}">
        <p14:creationId xmlns:p14="http://schemas.microsoft.com/office/powerpoint/2010/main" val="369078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123155e38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123155e38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30</a:t>
            </a:fld>
            <a:endParaRPr lang="es-CO"/>
          </a:p>
        </p:txBody>
      </p:sp>
    </p:spTree>
    <p:extLst>
      <p:ext uri="{BB962C8B-B14F-4D97-AF65-F5344CB8AC3E}">
        <p14:creationId xmlns:p14="http://schemas.microsoft.com/office/powerpoint/2010/main" val="65231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31</a:t>
            </a:fld>
            <a:endParaRPr lang="es-CO"/>
          </a:p>
        </p:txBody>
      </p:sp>
    </p:spTree>
    <p:extLst>
      <p:ext uri="{BB962C8B-B14F-4D97-AF65-F5344CB8AC3E}">
        <p14:creationId xmlns:p14="http://schemas.microsoft.com/office/powerpoint/2010/main" val="40440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32</a:t>
            </a:fld>
            <a:endParaRPr lang="es-CO"/>
          </a:p>
        </p:txBody>
      </p:sp>
    </p:spTree>
    <p:extLst>
      <p:ext uri="{BB962C8B-B14F-4D97-AF65-F5344CB8AC3E}">
        <p14:creationId xmlns:p14="http://schemas.microsoft.com/office/powerpoint/2010/main" val="715988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33</a:t>
            </a:fld>
            <a:endParaRPr lang="es-CO"/>
          </a:p>
        </p:txBody>
      </p:sp>
    </p:spTree>
    <p:extLst>
      <p:ext uri="{BB962C8B-B14F-4D97-AF65-F5344CB8AC3E}">
        <p14:creationId xmlns:p14="http://schemas.microsoft.com/office/powerpoint/2010/main" val="96439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34</a:t>
            </a:fld>
            <a:endParaRPr lang="es-CO"/>
          </a:p>
        </p:txBody>
      </p:sp>
    </p:spTree>
    <p:extLst>
      <p:ext uri="{BB962C8B-B14F-4D97-AF65-F5344CB8AC3E}">
        <p14:creationId xmlns:p14="http://schemas.microsoft.com/office/powerpoint/2010/main" val="3485438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35</a:t>
            </a:fld>
            <a:endParaRPr lang="es-CO"/>
          </a:p>
        </p:txBody>
      </p:sp>
    </p:spTree>
    <p:extLst>
      <p:ext uri="{BB962C8B-B14F-4D97-AF65-F5344CB8AC3E}">
        <p14:creationId xmlns:p14="http://schemas.microsoft.com/office/powerpoint/2010/main" val="2376353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36</a:t>
            </a:fld>
            <a:endParaRPr lang="es-CO"/>
          </a:p>
        </p:txBody>
      </p:sp>
    </p:spTree>
    <p:extLst>
      <p:ext uri="{BB962C8B-B14F-4D97-AF65-F5344CB8AC3E}">
        <p14:creationId xmlns:p14="http://schemas.microsoft.com/office/powerpoint/2010/main" val="431528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37</a:t>
            </a:fld>
            <a:endParaRPr lang="es-CO"/>
          </a:p>
        </p:txBody>
      </p:sp>
    </p:spTree>
    <p:extLst>
      <p:ext uri="{BB962C8B-B14F-4D97-AF65-F5344CB8AC3E}">
        <p14:creationId xmlns:p14="http://schemas.microsoft.com/office/powerpoint/2010/main" val="1968234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38</a:t>
            </a:fld>
            <a:endParaRPr lang="es-CO"/>
          </a:p>
        </p:txBody>
      </p:sp>
    </p:spTree>
    <p:extLst>
      <p:ext uri="{BB962C8B-B14F-4D97-AF65-F5344CB8AC3E}">
        <p14:creationId xmlns:p14="http://schemas.microsoft.com/office/powerpoint/2010/main" val="2643540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39</a:t>
            </a:fld>
            <a:endParaRPr lang="es-CO"/>
          </a:p>
        </p:txBody>
      </p:sp>
    </p:spTree>
    <p:extLst>
      <p:ext uri="{BB962C8B-B14F-4D97-AF65-F5344CB8AC3E}">
        <p14:creationId xmlns:p14="http://schemas.microsoft.com/office/powerpoint/2010/main" val="258576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3155e388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3155e388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40</a:t>
            </a:fld>
            <a:endParaRPr lang="es-CO"/>
          </a:p>
        </p:txBody>
      </p:sp>
    </p:spTree>
    <p:extLst>
      <p:ext uri="{BB962C8B-B14F-4D97-AF65-F5344CB8AC3E}">
        <p14:creationId xmlns:p14="http://schemas.microsoft.com/office/powerpoint/2010/main" val="3915644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41</a:t>
            </a:fld>
            <a:endParaRPr lang="es-CO"/>
          </a:p>
        </p:txBody>
      </p:sp>
    </p:spTree>
    <p:extLst>
      <p:ext uri="{BB962C8B-B14F-4D97-AF65-F5344CB8AC3E}">
        <p14:creationId xmlns:p14="http://schemas.microsoft.com/office/powerpoint/2010/main" val="163933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42</a:t>
            </a:fld>
            <a:endParaRPr lang="es-CO"/>
          </a:p>
        </p:txBody>
      </p:sp>
    </p:spTree>
    <p:extLst>
      <p:ext uri="{BB962C8B-B14F-4D97-AF65-F5344CB8AC3E}">
        <p14:creationId xmlns:p14="http://schemas.microsoft.com/office/powerpoint/2010/main" val="3176240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43</a:t>
            </a:fld>
            <a:endParaRPr lang="es-CO"/>
          </a:p>
        </p:txBody>
      </p:sp>
    </p:spTree>
    <p:extLst>
      <p:ext uri="{BB962C8B-B14F-4D97-AF65-F5344CB8AC3E}">
        <p14:creationId xmlns:p14="http://schemas.microsoft.com/office/powerpoint/2010/main" val="368041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44</a:t>
            </a:fld>
            <a:endParaRPr lang="es-CO"/>
          </a:p>
        </p:txBody>
      </p:sp>
    </p:spTree>
    <p:extLst>
      <p:ext uri="{BB962C8B-B14F-4D97-AF65-F5344CB8AC3E}">
        <p14:creationId xmlns:p14="http://schemas.microsoft.com/office/powerpoint/2010/main" val="3163723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45</a:t>
            </a:fld>
            <a:endParaRPr lang="es-CO"/>
          </a:p>
        </p:txBody>
      </p:sp>
    </p:spTree>
    <p:extLst>
      <p:ext uri="{BB962C8B-B14F-4D97-AF65-F5344CB8AC3E}">
        <p14:creationId xmlns:p14="http://schemas.microsoft.com/office/powerpoint/2010/main" val="3725483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46</a:t>
            </a:fld>
            <a:endParaRPr lang="es-CO"/>
          </a:p>
        </p:txBody>
      </p:sp>
    </p:spTree>
    <p:extLst>
      <p:ext uri="{BB962C8B-B14F-4D97-AF65-F5344CB8AC3E}">
        <p14:creationId xmlns:p14="http://schemas.microsoft.com/office/powerpoint/2010/main" val="3878972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47</a:t>
            </a:fld>
            <a:endParaRPr lang="es-CO"/>
          </a:p>
        </p:txBody>
      </p:sp>
    </p:spTree>
    <p:extLst>
      <p:ext uri="{BB962C8B-B14F-4D97-AF65-F5344CB8AC3E}">
        <p14:creationId xmlns:p14="http://schemas.microsoft.com/office/powerpoint/2010/main" val="202712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48</a:t>
            </a:fld>
            <a:endParaRPr lang="es-CO"/>
          </a:p>
        </p:txBody>
      </p:sp>
    </p:spTree>
    <p:extLst>
      <p:ext uri="{BB962C8B-B14F-4D97-AF65-F5344CB8AC3E}">
        <p14:creationId xmlns:p14="http://schemas.microsoft.com/office/powerpoint/2010/main" val="3174033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49</a:t>
            </a:fld>
            <a:endParaRPr lang="es-CO"/>
          </a:p>
        </p:txBody>
      </p:sp>
    </p:spTree>
    <p:extLst>
      <p:ext uri="{BB962C8B-B14F-4D97-AF65-F5344CB8AC3E}">
        <p14:creationId xmlns:p14="http://schemas.microsoft.com/office/powerpoint/2010/main" val="3392850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23</a:t>
            </a:fld>
            <a:endParaRPr lang="es-CO"/>
          </a:p>
        </p:txBody>
      </p:sp>
    </p:spTree>
    <p:extLst>
      <p:ext uri="{BB962C8B-B14F-4D97-AF65-F5344CB8AC3E}">
        <p14:creationId xmlns:p14="http://schemas.microsoft.com/office/powerpoint/2010/main" val="3208380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50</a:t>
            </a:fld>
            <a:endParaRPr lang="es-CO"/>
          </a:p>
        </p:txBody>
      </p:sp>
    </p:spTree>
    <p:extLst>
      <p:ext uri="{BB962C8B-B14F-4D97-AF65-F5344CB8AC3E}">
        <p14:creationId xmlns:p14="http://schemas.microsoft.com/office/powerpoint/2010/main" val="2724608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51</a:t>
            </a:fld>
            <a:endParaRPr lang="es-CO"/>
          </a:p>
        </p:txBody>
      </p:sp>
    </p:spTree>
    <p:extLst>
      <p:ext uri="{BB962C8B-B14F-4D97-AF65-F5344CB8AC3E}">
        <p14:creationId xmlns:p14="http://schemas.microsoft.com/office/powerpoint/2010/main" val="592311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52</a:t>
            </a:fld>
            <a:endParaRPr lang="es-CO"/>
          </a:p>
        </p:txBody>
      </p:sp>
    </p:spTree>
    <p:extLst>
      <p:ext uri="{BB962C8B-B14F-4D97-AF65-F5344CB8AC3E}">
        <p14:creationId xmlns:p14="http://schemas.microsoft.com/office/powerpoint/2010/main" val="4193905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53</a:t>
            </a:fld>
            <a:endParaRPr lang="es-CO"/>
          </a:p>
        </p:txBody>
      </p:sp>
    </p:spTree>
    <p:extLst>
      <p:ext uri="{BB962C8B-B14F-4D97-AF65-F5344CB8AC3E}">
        <p14:creationId xmlns:p14="http://schemas.microsoft.com/office/powerpoint/2010/main" val="2865228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54</a:t>
            </a:fld>
            <a:endParaRPr lang="es-CO"/>
          </a:p>
        </p:txBody>
      </p:sp>
    </p:spTree>
    <p:extLst>
      <p:ext uri="{BB962C8B-B14F-4D97-AF65-F5344CB8AC3E}">
        <p14:creationId xmlns:p14="http://schemas.microsoft.com/office/powerpoint/2010/main" val="915703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55</a:t>
            </a:fld>
            <a:endParaRPr lang="es-CO"/>
          </a:p>
        </p:txBody>
      </p:sp>
    </p:spTree>
    <p:extLst>
      <p:ext uri="{BB962C8B-B14F-4D97-AF65-F5344CB8AC3E}">
        <p14:creationId xmlns:p14="http://schemas.microsoft.com/office/powerpoint/2010/main" val="403908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56</a:t>
            </a:fld>
            <a:endParaRPr lang="es-CO"/>
          </a:p>
        </p:txBody>
      </p:sp>
    </p:spTree>
    <p:extLst>
      <p:ext uri="{BB962C8B-B14F-4D97-AF65-F5344CB8AC3E}">
        <p14:creationId xmlns:p14="http://schemas.microsoft.com/office/powerpoint/2010/main" val="3160969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57</a:t>
            </a:fld>
            <a:endParaRPr lang="es-CO"/>
          </a:p>
        </p:txBody>
      </p:sp>
    </p:spTree>
    <p:extLst>
      <p:ext uri="{BB962C8B-B14F-4D97-AF65-F5344CB8AC3E}">
        <p14:creationId xmlns:p14="http://schemas.microsoft.com/office/powerpoint/2010/main" val="13244435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58</a:t>
            </a:fld>
            <a:endParaRPr lang="es-CO"/>
          </a:p>
        </p:txBody>
      </p:sp>
    </p:spTree>
    <p:extLst>
      <p:ext uri="{BB962C8B-B14F-4D97-AF65-F5344CB8AC3E}">
        <p14:creationId xmlns:p14="http://schemas.microsoft.com/office/powerpoint/2010/main" val="189200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24</a:t>
            </a:fld>
            <a:endParaRPr lang="es-CO"/>
          </a:p>
        </p:txBody>
      </p:sp>
    </p:spTree>
    <p:extLst>
      <p:ext uri="{BB962C8B-B14F-4D97-AF65-F5344CB8AC3E}">
        <p14:creationId xmlns:p14="http://schemas.microsoft.com/office/powerpoint/2010/main" val="2808720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25</a:t>
            </a:fld>
            <a:endParaRPr lang="es-CO"/>
          </a:p>
        </p:txBody>
      </p:sp>
    </p:spTree>
    <p:extLst>
      <p:ext uri="{BB962C8B-B14F-4D97-AF65-F5344CB8AC3E}">
        <p14:creationId xmlns:p14="http://schemas.microsoft.com/office/powerpoint/2010/main" val="36199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26</a:t>
            </a:fld>
            <a:endParaRPr lang="es-CO"/>
          </a:p>
        </p:txBody>
      </p:sp>
    </p:spTree>
    <p:extLst>
      <p:ext uri="{BB962C8B-B14F-4D97-AF65-F5344CB8AC3E}">
        <p14:creationId xmlns:p14="http://schemas.microsoft.com/office/powerpoint/2010/main" val="263100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27</a:t>
            </a:fld>
            <a:endParaRPr lang="es-CO"/>
          </a:p>
        </p:txBody>
      </p:sp>
    </p:spTree>
    <p:extLst>
      <p:ext uri="{BB962C8B-B14F-4D97-AF65-F5344CB8AC3E}">
        <p14:creationId xmlns:p14="http://schemas.microsoft.com/office/powerpoint/2010/main" val="97390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28</a:t>
            </a:fld>
            <a:endParaRPr lang="es-CO"/>
          </a:p>
        </p:txBody>
      </p:sp>
    </p:spTree>
    <p:extLst>
      <p:ext uri="{BB962C8B-B14F-4D97-AF65-F5344CB8AC3E}">
        <p14:creationId xmlns:p14="http://schemas.microsoft.com/office/powerpoint/2010/main" val="2373189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829B186-E183-4E88-A5BB-36E998011FD9}" type="slidenum">
              <a:rPr lang="es-CO" smtClean="0"/>
              <a:t>29</a:t>
            </a:fld>
            <a:endParaRPr lang="es-CO"/>
          </a:p>
        </p:txBody>
      </p:sp>
    </p:spTree>
    <p:extLst>
      <p:ext uri="{BB962C8B-B14F-4D97-AF65-F5344CB8AC3E}">
        <p14:creationId xmlns:p14="http://schemas.microsoft.com/office/powerpoint/2010/main" val="45714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F7EB0-67F5-4594-94E4-996169AB7BC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E754508-45DA-481F-9E41-E6D7B2FA5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6142213-7577-4E38-97C1-14AB6769B177}"/>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5" name="Marcador de pie de página 4">
            <a:extLst>
              <a:ext uri="{FF2B5EF4-FFF2-40B4-BE49-F238E27FC236}">
                <a16:creationId xmlns:a16="http://schemas.microsoft.com/office/drawing/2014/main" id="{6C7DEBDF-3EF7-4E05-8F36-F7AF5BC3F28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4DF9F03-4DEC-40A2-9E1D-D99995118CAF}"/>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2247900086"/>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0ADD5-93FE-40C1-8C13-0B9565A83DA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6881E52-543F-40DD-8A0A-24C45239071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9B0DD0D-051D-4804-A575-D21A0E6C729C}"/>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5" name="Marcador de pie de página 4">
            <a:extLst>
              <a:ext uri="{FF2B5EF4-FFF2-40B4-BE49-F238E27FC236}">
                <a16:creationId xmlns:a16="http://schemas.microsoft.com/office/drawing/2014/main" id="{DFF34DD4-371A-4638-AA5B-32415E31DE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C0A86F6-F49C-4EDB-BE69-A510E7971AEE}"/>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172260520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C89C48-A871-4638-8118-6021FE2286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D2D5CFE-295F-49BC-B4B8-409463F946C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8E992F6-0F60-4A40-A3C4-4692987A7B97}"/>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5" name="Marcador de pie de página 4">
            <a:extLst>
              <a:ext uri="{FF2B5EF4-FFF2-40B4-BE49-F238E27FC236}">
                <a16:creationId xmlns:a16="http://schemas.microsoft.com/office/drawing/2014/main" id="{7411D360-63CD-43DE-8610-61003AF6DF8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50547F-ABAC-4B32-AC9F-D2DECE9CA39F}"/>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1627585630"/>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3" type="tx">
  <p:cSld name="Título 3">
    <p:bg>
      <p:bgPr>
        <a:solidFill>
          <a:srgbClr val="FFE5F9"/>
        </a:soli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1" y="0"/>
            <a:ext cx="12192004" cy="6857987"/>
          </a:xfrm>
          <a:prstGeom prst="rect">
            <a:avLst/>
          </a:prstGeom>
          <a:noFill/>
          <a:ln>
            <a:noFill/>
          </a:ln>
        </p:spPr>
      </p:pic>
      <p:sp>
        <p:nvSpPr>
          <p:cNvPr id="18" name="Google Shape;18;p4"/>
          <p:cNvSpPr/>
          <p:nvPr/>
        </p:nvSpPr>
        <p:spPr>
          <a:xfrm rot="2175354">
            <a:off x="5525535" y="2486584"/>
            <a:ext cx="7793808" cy="4708029"/>
          </a:xfrm>
          <a:prstGeom prst="roundRect">
            <a:avLst>
              <a:gd name="adj" fmla="val 50000"/>
            </a:avLst>
          </a:prstGeom>
          <a:solidFill>
            <a:srgbClr val="4A00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9" name="Google Shape;19;p4"/>
          <p:cNvPicPr preferRelativeResize="0"/>
          <p:nvPr/>
        </p:nvPicPr>
        <p:blipFill>
          <a:blip r:embed="rId3">
            <a:alphaModFix/>
          </a:blip>
          <a:stretch>
            <a:fillRect/>
          </a:stretch>
        </p:blipFill>
        <p:spPr>
          <a:xfrm>
            <a:off x="5287" y="-423533"/>
            <a:ext cx="12181429" cy="6858001"/>
          </a:xfrm>
          <a:prstGeom prst="rect">
            <a:avLst/>
          </a:prstGeom>
          <a:noFill/>
          <a:ln>
            <a:noFill/>
          </a:ln>
        </p:spPr>
      </p:pic>
    </p:spTree>
    <p:extLst>
      <p:ext uri="{BB962C8B-B14F-4D97-AF65-F5344CB8AC3E}">
        <p14:creationId xmlns:p14="http://schemas.microsoft.com/office/powerpoint/2010/main" val="1936673954"/>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15024-4D33-418B-89C6-E7F8EDF8591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2DBF463-4E16-4745-9248-A41CCFA37BF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5FF197A-281C-44A1-BFF4-53502C26267A}"/>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5" name="Marcador de pie de página 4">
            <a:extLst>
              <a:ext uri="{FF2B5EF4-FFF2-40B4-BE49-F238E27FC236}">
                <a16:creationId xmlns:a16="http://schemas.microsoft.com/office/drawing/2014/main" id="{9007798F-3130-410C-A254-918CCA3D53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FC17D4-7FE7-4C14-8171-894EB620F535}"/>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754513839"/>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65555-99B7-40C9-A271-D8BD8814D8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62E7405-2F0C-4550-8256-2BA601D52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3B91E66-30C8-46CA-9BF4-A7D2B4C39328}"/>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5" name="Marcador de pie de página 4">
            <a:extLst>
              <a:ext uri="{FF2B5EF4-FFF2-40B4-BE49-F238E27FC236}">
                <a16:creationId xmlns:a16="http://schemas.microsoft.com/office/drawing/2014/main" id="{5F56C33F-211D-4EA4-ADCA-592D897647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A80829-3915-42BD-ADA9-6E0E44FA761B}"/>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37143187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489A8-13FC-495C-B50F-48FA4166CEE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70334ED-242C-4D2C-9669-647D9E59B2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ECAC931-F8D4-4AEF-8369-899F35C7EAD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9D90997-804F-40B4-98E6-F88E2CABF5F3}"/>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6" name="Marcador de pie de página 5">
            <a:extLst>
              <a:ext uri="{FF2B5EF4-FFF2-40B4-BE49-F238E27FC236}">
                <a16:creationId xmlns:a16="http://schemas.microsoft.com/office/drawing/2014/main" id="{4274EA87-4871-4229-B694-34D98BB6198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6C3BC84-A1F3-420B-9FE2-60C684B7D6B3}"/>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3631183987"/>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6E896-9359-4300-9BC9-E847A78E687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C4797F3-CE2D-4462-85D4-3D6F210FD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3852D3E-839A-4916-8C52-AE13BAD1B7F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81D2DD3-53EB-4082-A1F0-D361FDEBF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70A9BCC-95A5-431B-8FAE-A39E84BD79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195EF52-EC7E-4A3B-A2E1-8A7AEE9EAC06}"/>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8" name="Marcador de pie de página 7">
            <a:extLst>
              <a:ext uri="{FF2B5EF4-FFF2-40B4-BE49-F238E27FC236}">
                <a16:creationId xmlns:a16="http://schemas.microsoft.com/office/drawing/2014/main" id="{2BAD4998-E961-446D-9653-129954E9DB0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D3E4381-B771-40A6-8376-015AEB66D70F}"/>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2224363589"/>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C23F9-D6F3-4D50-AE5B-337AEF4DC7A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950733F-7051-4251-BD4E-568AD5295FD6}"/>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4" name="Marcador de pie de página 3">
            <a:extLst>
              <a:ext uri="{FF2B5EF4-FFF2-40B4-BE49-F238E27FC236}">
                <a16:creationId xmlns:a16="http://schemas.microsoft.com/office/drawing/2014/main" id="{B157BFF9-5A34-4E0F-A5D8-1D9BEFBE4B5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84B2AD8-59D7-4732-90C8-24691EADE65C}"/>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417703929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2DA458B-E00E-4D80-9A76-A1D96CDA2D24}"/>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3" name="Marcador de pie de página 2">
            <a:extLst>
              <a:ext uri="{FF2B5EF4-FFF2-40B4-BE49-F238E27FC236}">
                <a16:creationId xmlns:a16="http://schemas.microsoft.com/office/drawing/2014/main" id="{0FBB4A66-B3E5-4400-BF46-495E011E561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999FB9F-D45B-43C5-8921-63A370BC796F}"/>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237422596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F0421-3DB8-487F-A420-B3556FCB05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EB6F79-B51E-4B3A-BCD0-B1FAC6F4F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F7ECE77-5162-4134-BA4E-FDBC93478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186E9F-E2AF-451B-9B0A-03F6884DA6C9}"/>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6" name="Marcador de pie de página 5">
            <a:extLst>
              <a:ext uri="{FF2B5EF4-FFF2-40B4-BE49-F238E27FC236}">
                <a16:creationId xmlns:a16="http://schemas.microsoft.com/office/drawing/2014/main" id="{C70AC05B-2E37-47DB-8673-C5375E95CD3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2674352-EE01-4F6C-88C2-808925313320}"/>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320004504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20F2A-4F64-4A50-80C2-0663279F91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35E4E5B-5780-467B-8ED3-F833E5D47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A167DA5-1BEE-4071-8B40-7BCCEC0F8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9BFE14-04CF-4E4F-BE89-07C8025C4AA4}"/>
              </a:ext>
            </a:extLst>
          </p:cNvPr>
          <p:cNvSpPr>
            <a:spLocks noGrp="1"/>
          </p:cNvSpPr>
          <p:nvPr>
            <p:ph type="dt" sz="half" idx="10"/>
          </p:nvPr>
        </p:nvSpPr>
        <p:spPr/>
        <p:txBody>
          <a:bodyPr/>
          <a:lstStyle/>
          <a:p>
            <a:fld id="{9F4EF76B-9A14-47B5-A083-5D25CAE4459E}" type="datetimeFigureOut">
              <a:rPr lang="es-CO" smtClean="0"/>
              <a:t>27/07/2022</a:t>
            </a:fld>
            <a:endParaRPr lang="es-CO"/>
          </a:p>
        </p:txBody>
      </p:sp>
      <p:sp>
        <p:nvSpPr>
          <p:cNvPr id="6" name="Marcador de pie de página 5">
            <a:extLst>
              <a:ext uri="{FF2B5EF4-FFF2-40B4-BE49-F238E27FC236}">
                <a16:creationId xmlns:a16="http://schemas.microsoft.com/office/drawing/2014/main" id="{42BE492E-F189-43A3-BC55-9E4A75DD2DF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3E13B1-ACA0-4841-8067-0F3A82DC0238}"/>
              </a:ext>
            </a:extLst>
          </p:cNvPr>
          <p:cNvSpPr>
            <a:spLocks noGrp="1"/>
          </p:cNvSpPr>
          <p:nvPr>
            <p:ph type="sldNum" sz="quarter" idx="12"/>
          </p:nvPr>
        </p:nvSpPr>
        <p:spPr/>
        <p:txBody>
          <a:bodyPr/>
          <a:lstStyle/>
          <a:p>
            <a:fld id="{318CF2CF-2EE7-47E6-A008-607FAEC3CB1C}" type="slidenum">
              <a:rPr lang="es-CO" smtClean="0"/>
              <a:t>‹Nº›</a:t>
            </a:fld>
            <a:endParaRPr lang="es-CO"/>
          </a:p>
        </p:txBody>
      </p:sp>
    </p:spTree>
    <p:extLst>
      <p:ext uri="{BB962C8B-B14F-4D97-AF65-F5344CB8AC3E}">
        <p14:creationId xmlns:p14="http://schemas.microsoft.com/office/powerpoint/2010/main" val="298293182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28018A-4977-4686-991B-CE10D1476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904B270-E68E-42AD-9DE3-327427B73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ED7A6EC-5AC3-4126-8389-462847675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EF76B-9A14-47B5-A083-5D25CAE4459E}" type="datetimeFigureOut">
              <a:rPr lang="es-CO" smtClean="0"/>
              <a:t>27/07/2022</a:t>
            </a:fld>
            <a:endParaRPr lang="es-CO"/>
          </a:p>
        </p:txBody>
      </p:sp>
      <p:sp>
        <p:nvSpPr>
          <p:cNvPr id="5" name="Marcador de pie de página 4">
            <a:extLst>
              <a:ext uri="{FF2B5EF4-FFF2-40B4-BE49-F238E27FC236}">
                <a16:creationId xmlns:a16="http://schemas.microsoft.com/office/drawing/2014/main" id="{3E8C9AEB-ECC0-4C04-BC03-349D204DF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DABB46E-A3D8-47B4-85A6-334B4C59C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CF2CF-2EE7-47E6-A008-607FAEC3CB1C}" type="slidenum">
              <a:rPr lang="es-CO" smtClean="0"/>
              <a:t>‹Nº›</a:t>
            </a:fld>
            <a:endParaRPr lang="es-CO"/>
          </a:p>
        </p:txBody>
      </p:sp>
    </p:spTree>
    <p:extLst>
      <p:ext uri="{BB962C8B-B14F-4D97-AF65-F5344CB8AC3E}">
        <p14:creationId xmlns:p14="http://schemas.microsoft.com/office/powerpoint/2010/main" val="2855705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5"/>
          <p:cNvSpPr/>
          <p:nvPr/>
        </p:nvSpPr>
        <p:spPr>
          <a:xfrm>
            <a:off x="1452933" y="2019633"/>
            <a:ext cx="4954800" cy="3632400"/>
          </a:xfrm>
          <a:prstGeom prst="roundRect">
            <a:avLst>
              <a:gd name="adj" fmla="val 16801"/>
            </a:avLst>
          </a:prstGeom>
          <a:noFill/>
          <a:ln w="19050" cap="flat" cmpd="sng">
            <a:solidFill>
              <a:srgbClr val="FF00BE"/>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54" name="Google Shape;54;p15"/>
          <p:cNvPicPr preferRelativeResize="0"/>
          <p:nvPr/>
        </p:nvPicPr>
        <p:blipFill rotWithShape="1">
          <a:blip r:embed="rId3">
            <a:alphaModFix/>
          </a:blip>
          <a:srcRect b="12103"/>
          <a:stretch/>
        </p:blipFill>
        <p:spPr>
          <a:xfrm>
            <a:off x="1452933" y="1115017"/>
            <a:ext cx="5100100" cy="4482700"/>
          </a:xfrm>
          <a:prstGeom prst="rect">
            <a:avLst/>
          </a:prstGeom>
          <a:noFill/>
          <a:ln>
            <a:noFill/>
          </a:ln>
        </p:spPr>
      </p:pic>
      <p:sp>
        <p:nvSpPr>
          <p:cNvPr id="55" name="Google Shape;55;p15"/>
          <p:cNvSpPr txBox="1"/>
          <p:nvPr/>
        </p:nvSpPr>
        <p:spPr>
          <a:xfrm>
            <a:off x="6901567" y="3356367"/>
            <a:ext cx="4088651" cy="2092840"/>
          </a:xfrm>
          <a:prstGeom prst="rect">
            <a:avLst/>
          </a:prstGeom>
          <a:noFill/>
          <a:ln>
            <a:noFill/>
          </a:ln>
        </p:spPr>
        <p:txBody>
          <a:bodyPr spcFirstLastPara="1" wrap="square" lIns="121900" tIns="121900" rIns="121900" bIns="121900" anchor="t" anchorCtr="0">
            <a:spAutoFit/>
          </a:bodyPr>
          <a:lstStyle/>
          <a:p>
            <a:r>
              <a:rPr lang="es-ES" sz="4000" b="1" dirty="0">
                <a:solidFill>
                  <a:srgbClr val="EFFF00"/>
                </a:solidFill>
                <a:latin typeface="Titillium Web"/>
                <a:ea typeface="Titillium Web"/>
                <a:cs typeface="Titillium Web"/>
                <a:sym typeface="Titillium Web"/>
              </a:rPr>
              <a:t>Programación Orientada a Objetos</a:t>
            </a:r>
            <a:endParaRPr sz="4000" b="1" dirty="0">
              <a:solidFill>
                <a:srgbClr val="EFFF00"/>
              </a:solidFill>
              <a:latin typeface="Titillium Web"/>
              <a:ea typeface="Titillium Web"/>
              <a:cs typeface="Titillium Web"/>
              <a:sym typeface="Titillium Web"/>
            </a:endParaRPr>
          </a:p>
        </p:txBody>
      </p:sp>
      <p:sp>
        <p:nvSpPr>
          <p:cNvPr id="5" name="Google Shape;55;p15">
            <a:extLst>
              <a:ext uri="{FF2B5EF4-FFF2-40B4-BE49-F238E27FC236}">
                <a16:creationId xmlns:a16="http://schemas.microsoft.com/office/drawing/2014/main" id="{29E5EC9E-7B53-4F22-8F7F-C1DCCB29B6DE}"/>
              </a:ext>
            </a:extLst>
          </p:cNvPr>
          <p:cNvSpPr txBox="1"/>
          <p:nvPr/>
        </p:nvSpPr>
        <p:spPr>
          <a:xfrm>
            <a:off x="6901567" y="2082281"/>
            <a:ext cx="4088651" cy="861734"/>
          </a:xfrm>
          <a:prstGeom prst="rect">
            <a:avLst/>
          </a:prstGeom>
          <a:noFill/>
          <a:ln>
            <a:noFill/>
          </a:ln>
        </p:spPr>
        <p:txBody>
          <a:bodyPr spcFirstLastPara="1" wrap="square" lIns="121900" tIns="121900" rIns="121900" bIns="121900" anchor="t" anchorCtr="0">
            <a:spAutoFit/>
          </a:bodyPr>
          <a:lstStyle/>
          <a:p>
            <a:r>
              <a:rPr lang="es-ES" sz="4000" b="1" dirty="0">
                <a:solidFill>
                  <a:srgbClr val="EFFF00"/>
                </a:solidFill>
                <a:latin typeface="Titillium Web"/>
                <a:ea typeface="Titillium Web"/>
                <a:cs typeface="Titillium Web"/>
                <a:sym typeface="Titillium Web"/>
              </a:rPr>
              <a:t>Ciclo 2</a:t>
            </a:r>
            <a:endParaRPr sz="4000" b="1" dirty="0">
              <a:solidFill>
                <a:srgbClr val="EFFF00"/>
              </a:solidFill>
              <a:latin typeface="Titillium Web"/>
              <a:ea typeface="Titillium Web"/>
              <a:cs typeface="Titillium Web"/>
              <a:sym typeface="Titillium Web"/>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ATRIBUTOS DE CLASE</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En diapositivas pasadas usamos el termino “variable”. En programación orientada a objeto una variable es de hecho un </a:t>
            </a:r>
            <a:r>
              <a:rPr lang="es-ES" b="1" dirty="0"/>
              <a:t>atributo</a:t>
            </a:r>
            <a:r>
              <a:rPr lang="es-ES" dirty="0"/>
              <a:t>. O se puede decir que los </a:t>
            </a:r>
            <a:r>
              <a:rPr lang="es-ES" b="1" dirty="0"/>
              <a:t>atributos</a:t>
            </a:r>
            <a:r>
              <a:rPr lang="es-ES" dirty="0"/>
              <a:t> de clase son las variables dentro de una clase.</a:t>
            </a:r>
          </a:p>
          <a:p>
            <a:pPr algn="l"/>
            <a:endParaRPr lang="es-ES" dirty="0"/>
          </a:p>
          <a:p>
            <a:pPr algn="l"/>
            <a:r>
              <a:rPr lang="es-ES" dirty="0"/>
              <a:t>				</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710EADC9-D183-B9E8-B67B-471B1FB7FE02}"/>
              </a:ext>
            </a:extLst>
          </p:cNvPr>
          <p:cNvPicPr>
            <a:picLocks noChangeAspect="1"/>
          </p:cNvPicPr>
          <p:nvPr/>
        </p:nvPicPr>
        <p:blipFill>
          <a:blip r:embed="rId3"/>
          <a:stretch>
            <a:fillRect/>
          </a:stretch>
        </p:blipFill>
        <p:spPr>
          <a:xfrm>
            <a:off x="3569717" y="3072090"/>
            <a:ext cx="4113979" cy="2410983"/>
          </a:xfrm>
          <a:prstGeom prst="rect">
            <a:avLst/>
          </a:prstGeom>
        </p:spPr>
      </p:pic>
    </p:spTree>
    <p:extLst>
      <p:ext uri="{BB962C8B-B14F-4D97-AF65-F5344CB8AC3E}">
        <p14:creationId xmlns:p14="http://schemas.microsoft.com/office/powerpoint/2010/main" val="1535438118"/>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ACCESO A ATRIBUTOS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Se pueden acceder a los atributos por medio de la creación de un objeto de clase y usando la sintaxis de punto ( . ) seguido del atributo .</a:t>
            </a:r>
          </a:p>
          <a:p>
            <a:pPr algn="l"/>
            <a:endParaRPr lang="es-ES" dirty="0"/>
          </a:p>
          <a:p>
            <a:pPr algn="l"/>
            <a:r>
              <a:rPr lang="es-ES" dirty="0"/>
              <a:t>				</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10" name="Imagen 9">
            <a:extLst>
              <a:ext uri="{FF2B5EF4-FFF2-40B4-BE49-F238E27FC236}">
                <a16:creationId xmlns:a16="http://schemas.microsoft.com/office/drawing/2014/main" id="{D367F9E0-C621-6EC6-4D42-90F3A7E59CA8}"/>
              </a:ext>
            </a:extLst>
          </p:cNvPr>
          <p:cNvPicPr>
            <a:picLocks noChangeAspect="1"/>
          </p:cNvPicPr>
          <p:nvPr/>
        </p:nvPicPr>
        <p:blipFill>
          <a:blip r:embed="rId3"/>
          <a:stretch>
            <a:fillRect/>
          </a:stretch>
        </p:blipFill>
        <p:spPr>
          <a:xfrm>
            <a:off x="2115699" y="2674140"/>
            <a:ext cx="6492273" cy="3336889"/>
          </a:xfrm>
          <a:prstGeom prst="rect">
            <a:avLst/>
          </a:prstGeom>
        </p:spPr>
      </p:pic>
    </p:spTree>
    <p:extLst>
      <p:ext uri="{BB962C8B-B14F-4D97-AF65-F5344CB8AC3E}">
        <p14:creationId xmlns:p14="http://schemas.microsoft.com/office/powerpoint/2010/main" val="353411632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MODIFICAR VALORES DE ATRIBUTOS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algn="l"/>
            <a:endParaRPr lang="es-ES" dirty="0"/>
          </a:p>
          <a:p>
            <a:pPr algn="l"/>
            <a:r>
              <a:rPr lang="es-ES" dirty="0"/>
              <a:t>				</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96D9025E-B7A2-F91A-978B-095B4C2690AF}"/>
              </a:ext>
            </a:extLst>
          </p:cNvPr>
          <p:cNvPicPr>
            <a:picLocks noChangeAspect="1"/>
          </p:cNvPicPr>
          <p:nvPr/>
        </p:nvPicPr>
        <p:blipFill>
          <a:blip r:embed="rId3"/>
          <a:stretch>
            <a:fillRect/>
          </a:stretch>
        </p:blipFill>
        <p:spPr>
          <a:xfrm>
            <a:off x="2122433" y="1823479"/>
            <a:ext cx="7378918" cy="4146700"/>
          </a:xfrm>
          <a:prstGeom prst="rect">
            <a:avLst/>
          </a:prstGeom>
        </p:spPr>
      </p:pic>
    </p:spTree>
    <p:extLst>
      <p:ext uri="{BB962C8B-B14F-4D97-AF65-F5344CB8AC3E}">
        <p14:creationId xmlns:p14="http://schemas.microsoft.com/office/powerpoint/2010/main" val="291638729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MODIFICAR VALORES DE ATRIBUTOS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algn="l"/>
            <a:endParaRPr lang="es-ES" dirty="0"/>
          </a:p>
          <a:p>
            <a:pPr algn="l"/>
            <a:r>
              <a:rPr lang="es-ES" dirty="0"/>
              <a:t>				</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8" name="Imagen 7">
            <a:extLst>
              <a:ext uri="{FF2B5EF4-FFF2-40B4-BE49-F238E27FC236}">
                <a16:creationId xmlns:a16="http://schemas.microsoft.com/office/drawing/2014/main" id="{6F6CCED0-AE8C-E26E-0E9C-4E15166FA821}"/>
              </a:ext>
            </a:extLst>
          </p:cNvPr>
          <p:cNvPicPr>
            <a:picLocks noChangeAspect="1"/>
          </p:cNvPicPr>
          <p:nvPr/>
        </p:nvPicPr>
        <p:blipFill>
          <a:blip r:embed="rId3"/>
          <a:stretch>
            <a:fillRect/>
          </a:stretch>
        </p:blipFill>
        <p:spPr>
          <a:xfrm>
            <a:off x="2292680" y="1823479"/>
            <a:ext cx="7396432" cy="4159482"/>
          </a:xfrm>
          <a:prstGeom prst="rect">
            <a:avLst/>
          </a:prstGeom>
        </p:spPr>
      </p:pic>
    </p:spTree>
    <p:extLst>
      <p:ext uri="{BB962C8B-B14F-4D97-AF65-F5344CB8AC3E}">
        <p14:creationId xmlns:p14="http://schemas.microsoft.com/office/powerpoint/2010/main" val="93976094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PALABRA CLAVE FINAL</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Con la palabra reservada </a:t>
            </a:r>
            <a:r>
              <a:rPr lang="es-ES" b="1" dirty="0"/>
              <a:t>final </a:t>
            </a:r>
            <a:r>
              <a:rPr lang="es-ES" dirty="0"/>
              <a:t>los atributos no se permiten cambiar</a:t>
            </a:r>
          </a:p>
          <a:p>
            <a:pPr algn="l"/>
            <a:r>
              <a:rPr lang="es-ES" dirty="0"/>
              <a:t>				</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E4B03DDB-2B06-C09A-3B63-863E0536B7A7}"/>
              </a:ext>
            </a:extLst>
          </p:cNvPr>
          <p:cNvPicPr>
            <a:picLocks noChangeAspect="1"/>
          </p:cNvPicPr>
          <p:nvPr/>
        </p:nvPicPr>
        <p:blipFill>
          <a:blip r:embed="rId3"/>
          <a:stretch>
            <a:fillRect/>
          </a:stretch>
        </p:blipFill>
        <p:spPr>
          <a:xfrm>
            <a:off x="531840" y="2589670"/>
            <a:ext cx="11397402" cy="3252826"/>
          </a:xfrm>
          <a:prstGeom prst="rect">
            <a:avLst/>
          </a:prstGeom>
        </p:spPr>
      </p:pic>
    </p:spTree>
    <p:extLst>
      <p:ext uri="{BB962C8B-B14F-4D97-AF65-F5344CB8AC3E}">
        <p14:creationId xmlns:p14="http://schemas.microsoft.com/office/powerpoint/2010/main" val="155717049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SENTENCIA TRY - CATCH</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La sentencia </a:t>
            </a:r>
            <a:r>
              <a:rPr lang="es-ES" b="1" dirty="0"/>
              <a:t>try </a:t>
            </a:r>
            <a:r>
              <a:rPr lang="es-ES" dirty="0"/>
              <a:t>permite definir un bloque de código a ejecutar mientras un  error no ocurra. Manejador de excepciones</a:t>
            </a:r>
          </a:p>
          <a:p>
            <a:pPr marL="342900" indent="-342900" algn="l">
              <a:buFont typeface="Arial" panose="020B0604020202020204" pitchFamily="34" charset="0"/>
              <a:buChar char="•"/>
            </a:pPr>
            <a:r>
              <a:rPr lang="es-ES" dirty="0"/>
              <a:t>La sentencia </a:t>
            </a:r>
            <a:r>
              <a:rPr lang="es-ES" b="1" dirty="0"/>
              <a:t>catch </a:t>
            </a:r>
            <a:r>
              <a:rPr lang="es-ES" dirty="0"/>
              <a:t>permite definir un  bloque de código que se  ejecutara si un error ocurre dentro de los bloques de códigos del  </a:t>
            </a:r>
            <a:r>
              <a:rPr lang="es-ES" b="1" dirty="0"/>
              <a:t>try</a:t>
            </a:r>
            <a:r>
              <a:rPr lang="es-ES" dirty="0"/>
              <a:t>.</a:t>
            </a:r>
          </a:p>
          <a:p>
            <a:pPr algn="l"/>
            <a:r>
              <a:rPr lang="es-ES" dirty="0"/>
              <a:t>				</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8" name="Imagen 7">
            <a:extLst>
              <a:ext uri="{FF2B5EF4-FFF2-40B4-BE49-F238E27FC236}">
                <a16:creationId xmlns:a16="http://schemas.microsoft.com/office/drawing/2014/main" id="{852C837B-D05B-34F3-2B77-EACAE0383F56}"/>
              </a:ext>
            </a:extLst>
          </p:cNvPr>
          <p:cNvPicPr>
            <a:picLocks noChangeAspect="1"/>
          </p:cNvPicPr>
          <p:nvPr/>
        </p:nvPicPr>
        <p:blipFill>
          <a:blip r:embed="rId3"/>
          <a:stretch>
            <a:fillRect/>
          </a:stretch>
        </p:blipFill>
        <p:spPr>
          <a:xfrm>
            <a:off x="2834016" y="3690870"/>
            <a:ext cx="4652340" cy="2320159"/>
          </a:xfrm>
          <a:prstGeom prst="rect">
            <a:avLst/>
          </a:prstGeom>
        </p:spPr>
      </p:pic>
    </p:spTree>
    <p:extLst>
      <p:ext uri="{BB962C8B-B14F-4D97-AF65-F5344CB8AC3E}">
        <p14:creationId xmlns:p14="http://schemas.microsoft.com/office/powerpoint/2010/main" val="160783655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SENTENCIA TRY - CATCH</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algn="l"/>
            <a:endParaRPr lang="es-ES" dirty="0"/>
          </a:p>
          <a:p>
            <a:pPr algn="l"/>
            <a:r>
              <a:rPr lang="es-ES" dirty="0"/>
              <a:t>Código sin </a:t>
            </a:r>
            <a:r>
              <a:rPr lang="es-ES" b="1" dirty="0"/>
              <a:t>try-catch</a:t>
            </a:r>
            <a:r>
              <a:rPr lang="es-ES" dirty="0"/>
              <a:t>				           Código con </a:t>
            </a:r>
            <a:r>
              <a:rPr lang="es-ES" b="1" dirty="0"/>
              <a:t>try-catch</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E5C84474-603D-8FEB-1C83-75267CF581AC}"/>
              </a:ext>
            </a:extLst>
          </p:cNvPr>
          <p:cNvPicPr>
            <a:picLocks noChangeAspect="1"/>
          </p:cNvPicPr>
          <p:nvPr/>
        </p:nvPicPr>
        <p:blipFill>
          <a:blip r:embed="rId3"/>
          <a:stretch>
            <a:fillRect/>
          </a:stretch>
        </p:blipFill>
        <p:spPr>
          <a:xfrm>
            <a:off x="305149" y="3000610"/>
            <a:ext cx="5471398" cy="1918679"/>
          </a:xfrm>
          <a:prstGeom prst="rect">
            <a:avLst/>
          </a:prstGeom>
        </p:spPr>
      </p:pic>
      <p:pic>
        <p:nvPicPr>
          <p:cNvPr id="10" name="Imagen 9">
            <a:extLst>
              <a:ext uri="{FF2B5EF4-FFF2-40B4-BE49-F238E27FC236}">
                <a16:creationId xmlns:a16="http://schemas.microsoft.com/office/drawing/2014/main" id="{71AD61FB-3435-3CDF-78F2-917B7E044C34}"/>
              </a:ext>
            </a:extLst>
          </p:cNvPr>
          <p:cNvPicPr>
            <a:picLocks noChangeAspect="1"/>
          </p:cNvPicPr>
          <p:nvPr/>
        </p:nvPicPr>
        <p:blipFill>
          <a:blip r:embed="rId4"/>
          <a:stretch>
            <a:fillRect/>
          </a:stretch>
        </p:blipFill>
        <p:spPr>
          <a:xfrm>
            <a:off x="6562068" y="2945877"/>
            <a:ext cx="5114925" cy="2800350"/>
          </a:xfrm>
          <a:prstGeom prst="rect">
            <a:avLst/>
          </a:prstGeom>
        </p:spPr>
      </p:pic>
    </p:spTree>
    <p:extLst>
      <p:ext uri="{BB962C8B-B14F-4D97-AF65-F5344CB8AC3E}">
        <p14:creationId xmlns:p14="http://schemas.microsoft.com/office/powerpoint/2010/main" val="110429969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EJERCICIOS DE PRACTICA</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51432" y="1823478"/>
            <a:ext cx="11357092" cy="4093845"/>
          </a:xfrm>
        </p:spPr>
        <p:txBody>
          <a:bodyPr>
            <a:normAutofit/>
          </a:bodyPr>
          <a:lstStyle/>
          <a:p>
            <a:pPr marL="342900" indent="-342900" algn="l">
              <a:buFont typeface="Arial" panose="020B0604020202020204" pitchFamily="34" charset="0"/>
              <a:buChar char="•"/>
            </a:pPr>
            <a:r>
              <a:rPr lang="es-CO" dirty="0"/>
              <a:t>Crear un menú en java que permita elegir 3 clases: Fruta, Vehículo, Casa. Para cada clase generar al menos 5 atributos que el usuario pueda modificar desde un submenú. El programa debe permitir salir o seguir según sea el caso en cada menú (incluso en el principal). Se deben hacer clases por archivos separados.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Tree>
    <p:extLst>
      <p:ext uri="{BB962C8B-B14F-4D97-AF65-F5344CB8AC3E}">
        <p14:creationId xmlns:p14="http://schemas.microsoft.com/office/powerpoint/2010/main" val="89132523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METODOS DE CLASES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Un método es un bloque de código que se ejecuta cuando es llamado</a:t>
            </a:r>
          </a:p>
          <a:p>
            <a:pPr marL="342900" indent="-342900" algn="l">
              <a:buFont typeface="Arial" panose="020B0604020202020204" pitchFamily="34" charset="0"/>
              <a:buChar char="•"/>
            </a:pPr>
            <a:r>
              <a:rPr lang="es-ES" dirty="0"/>
              <a:t>Puedes pasar valores, conocidos como parámetros, dentro de un método</a:t>
            </a:r>
          </a:p>
          <a:p>
            <a:pPr marL="342900" indent="-342900" algn="l">
              <a:buFont typeface="Arial" panose="020B0604020202020204" pitchFamily="34" charset="0"/>
              <a:buChar char="•"/>
            </a:pPr>
            <a:r>
              <a:rPr lang="es-ES" dirty="0"/>
              <a:t>Los métodos se utilizan para realizar ciertas acciones y también se conocen  como </a:t>
            </a:r>
            <a:r>
              <a:rPr lang="es-ES" b="1" dirty="0"/>
              <a:t>funciones</a:t>
            </a:r>
          </a:p>
          <a:p>
            <a:pPr marL="342900" indent="-342900" algn="l">
              <a:buFont typeface="Arial" panose="020B0604020202020204" pitchFamily="34" charset="0"/>
              <a:buChar char="•"/>
            </a:pPr>
            <a:r>
              <a:rPr lang="es-ES" dirty="0"/>
              <a:t>Ayudan a reutilizar código. Se define un método y se puede usar muchas veces.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Tree>
    <p:extLst>
      <p:ext uri="{BB962C8B-B14F-4D97-AF65-F5344CB8AC3E}">
        <p14:creationId xmlns:p14="http://schemas.microsoft.com/office/powerpoint/2010/main" val="108726936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CREACION DE METODOS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Un método </a:t>
            </a:r>
            <a:r>
              <a:rPr lang="es-ES" b="1" u="sng" dirty="0"/>
              <a:t>DEBE</a:t>
            </a:r>
            <a:r>
              <a:rPr lang="es-ES" dirty="0"/>
              <a:t> declararse dentro de una clase</a:t>
            </a:r>
          </a:p>
          <a:p>
            <a:pPr marL="342900" indent="-342900" algn="l">
              <a:buFont typeface="Arial" panose="020B0604020202020204" pitchFamily="34" charset="0"/>
              <a:buChar char="•"/>
            </a:pPr>
            <a:r>
              <a:rPr lang="es-ES" dirty="0"/>
              <a:t>Se define el nombre del método seguido de paréntesis ()</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44521FB2-222C-6A9A-6A90-0BF442FF0A4A}"/>
              </a:ext>
            </a:extLst>
          </p:cNvPr>
          <p:cNvPicPr>
            <a:picLocks noChangeAspect="1"/>
          </p:cNvPicPr>
          <p:nvPr/>
        </p:nvPicPr>
        <p:blipFill>
          <a:blip r:embed="rId3"/>
          <a:stretch>
            <a:fillRect/>
          </a:stretch>
        </p:blipFill>
        <p:spPr>
          <a:xfrm>
            <a:off x="2938790" y="3429000"/>
            <a:ext cx="4207018" cy="2068567"/>
          </a:xfrm>
          <a:prstGeom prst="rect">
            <a:avLst/>
          </a:prstGeom>
        </p:spPr>
      </p:pic>
    </p:spTree>
    <p:extLst>
      <p:ext uri="{BB962C8B-B14F-4D97-AF65-F5344CB8AC3E}">
        <p14:creationId xmlns:p14="http://schemas.microsoft.com/office/powerpoint/2010/main" val="340031293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3"/>
          <p:cNvPicPr preferRelativeResize="0"/>
          <p:nvPr/>
        </p:nvPicPr>
        <p:blipFill rotWithShape="1">
          <a:blip r:embed="rId3">
            <a:alphaModFix/>
          </a:blip>
          <a:srcRect b="78389"/>
          <a:stretch/>
        </p:blipFill>
        <p:spPr>
          <a:xfrm>
            <a:off x="0" y="1"/>
            <a:ext cx="10693829" cy="1299932"/>
          </a:xfrm>
          <a:prstGeom prst="rect">
            <a:avLst/>
          </a:prstGeom>
          <a:noFill/>
          <a:ln>
            <a:noFill/>
          </a:ln>
        </p:spPr>
      </p:pic>
      <p:sp>
        <p:nvSpPr>
          <p:cNvPr id="147" name="Google Shape;147;p23"/>
          <p:cNvSpPr txBox="1"/>
          <p:nvPr/>
        </p:nvSpPr>
        <p:spPr>
          <a:xfrm>
            <a:off x="1001016" y="2235183"/>
            <a:ext cx="10604000" cy="2232000"/>
          </a:xfrm>
          <a:prstGeom prst="rect">
            <a:avLst/>
          </a:prstGeom>
          <a:noFill/>
          <a:ln>
            <a:noFill/>
          </a:ln>
        </p:spPr>
        <p:txBody>
          <a:bodyPr spcFirstLastPara="1" wrap="square" lIns="121900" tIns="60933" rIns="121900" bIns="60933" anchor="t" anchorCtr="0">
            <a:normAutofit/>
          </a:bodyPr>
          <a:lstStyle/>
          <a:p>
            <a:pPr>
              <a:lnSpc>
                <a:spcPct val="90000"/>
              </a:lnSpc>
              <a:buClr>
                <a:srgbClr val="5700FF"/>
              </a:buClr>
              <a:buSzPts val="3200"/>
            </a:pPr>
            <a:r>
              <a:rPr lang="es" sz="4267" b="1">
                <a:solidFill>
                  <a:srgbClr val="5700FF"/>
                </a:solidFill>
                <a:latin typeface="Arial Black"/>
                <a:ea typeface="Arial Black"/>
                <a:cs typeface="Arial Black"/>
                <a:sym typeface="Arial Black"/>
              </a:rPr>
              <a:t>COMENCEMOS DESDE YA, </a:t>
            </a:r>
            <a:br>
              <a:rPr lang="es" sz="4267" b="1">
                <a:solidFill>
                  <a:srgbClr val="000000"/>
                </a:solidFill>
                <a:latin typeface="Arial Black"/>
                <a:ea typeface="Arial Black"/>
                <a:cs typeface="Arial Black"/>
                <a:sym typeface="Arial Black"/>
              </a:rPr>
            </a:br>
            <a:r>
              <a:rPr lang="es" sz="5333" b="1">
                <a:solidFill>
                  <a:srgbClr val="FF00C1"/>
                </a:solidFill>
                <a:latin typeface="Arial Black"/>
                <a:ea typeface="Arial Black"/>
                <a:cs typeface="Arial Black"/>
                <a:sym typeface="Arial Black"/>
              </a:rPr>
              <a:t>A VIVIR LOS HECHOS </a:t>
            </a:r>
            <a:br>
              <a:rPr lang="es" sz="5333" b="1">
                <a:solidFill>
                  <a:srgbClr val="FF00C1"/>
                </a:solidFill>
                <a:latin typeface="Arial Black"/>
                <a:ea typeface="Arial Black"/>
                <a:cs typeface="Arial Black"/>
                <a:sym typeface="Arial Black"/>
              </a:rPr>
            </a:br>
            <a:r>
              <a:rPr lang="es" sz="5333" b="1">
                <a:solidFill>
                  <a:srgbClr val="FF00C1"/>
                </a:solidFill>
                <a:latin typeface="Arial Black"/>
                <a:ea typeface="Arial Black"/>
                <a:cs typeface="Arial Black"/>
                <a:sym typeface="Arial Black"/>
              </a:rPr>
              <a:t>QUE CONECTAN.</a:t>
            </a:r>
            <a:endParaRPr sz="4267" b="1">
              <a:solidFill>
                <a:srgbClr val="FF00C1"/>
              </a:solidFill>
              <a:latin typeface="Arial Black"/>
              <a:ea typeface="Arial Black"/>
              <a:cs typeface="Arial Black"/>
              <a:sym typeface="Arial Black"/>
            </a:endParaRPr>
          </a:p>
        </p:txBody>
      </p:sp>
      <p:pic>
        <p:nvPicPr>
          <p:cNvPr id="148" name="Google Shape;148;p23"/>
          <p:cNvPicPr preferRelativeResize="0"/>
          <p:nvPr/>
        </p:nvPicPr>
        <p:blipFill rotWithShape="1">
          <a:blip r:embed="rId4">
            <a:alphaModFix/>
          </a:blip>
          <a:srcRect/>
          <a:stretch/>
        </p:blipFill>
        <p:spPr>
          <a:xfrm>
            <a:off x="1051668" y="4841267"/>
            <a:ext cx="4687529" cy="892867"/>
          </a:xfrm>
          <a:prstGeom prst="rect">
            <a:avLst/>
          </a:prstGeom>
          <a:noFill/>
          <a:ln>
            <a:noFill/>
          </a:ln>
        </p:spPr>
      </p:pic>
      <p:pic>
        <p:nvPicPr>
          <p:cNvPr id="149" name="Google Shape;149;p23" descr="Forma&#10;&#10;Descripción generada automáticamente con confianza media"/>
          <p:cNvPicPr preferRelativeResize="0"/>
          <p:nvPr/>
        </p:nvPicPr>
        <p:blipFill rotWithShape="1">
          <a:blip r:embed="rId5">
            <a:alphaModFix/>
          </a:blip>
          <a:srcRect/>
          <a:stretch/>
        </p:blipFill>
        <p:spPr>
          <a:xfrm>
            <a:off x="6284102" y="4703432"/>
            <a:ext cx="3639605" cy="1168533"/>
          </a:xfrm>
          <a:prstGeom prst="rect">
            <a:avLst/>
          </a:prstGeom>
          <a:noFill/>
          <a:ln>
            <a:noFill/>
          </a:ln>
        </p:spPr>
      </p:pic>
      <p:sp>
        <p:nvSpPr>
          <p:cNvPr id="6" name="1 Rectángulo">
            <a:extLst>
              <a:ext uri="{FF2B5EF4-FFF2-40B4-BE49-F238E27FC236}">
                <a16:creationId xmlns:a16="http://schemas.microsoft.com/office/drawing/2014/main" id="{AEB99B75-8029-4427-BDA0-B9E6CB314726}"/>
              </a:ext>
            </a:extLst>
          </p:cNvPr>
          <p:cNvSpPr/>
          <p:nvPr/>
        </p:nvSpPr>
        <p:spPr>
          <a:xfrm>
            <a:off x="0" y="6515760"/>
            <a:ext cx="12192000" cy="342240"/>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400" dirty="0"/>
          </a:p>
        </p:txBody>
      </p:sp>
      <p:sp>
        <p:nvSpPr>
          <p:cNvPr id="7" name="1 Rectángulo">
            <a:extLst>
              <a:ext uri="{FF2B5EF4-FFF2-40B4-BE49-F238E27FC236}">
                <a16:creationId xmlns:a16="http://schemas.microsoft.com/office/drawing/2014/main" id="{268B52D2-E969-44B3-ADE8-9F389DA01367}"/>
              </a:ext>
            </a:extLst>
          </p:cNvPr>
          <p:cNvSpPr/>
          <p:nvPr/>
        </p:nvSpPr>
        <p:spPr>
          <a:xfrm>
            <a:off x="0" y="-17417"/>
            <a:ext cx="12192000" cy="342240"/>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400" dirty="0"/>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PARAMETROS Y ARGUMENTOS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1441174" cy="3813282"/>
          </a:xfrm>
        </p:spPr>
        <p:txBody>
          <a:bodyPr>
            <a:normAutofit/>
          </a:bodyPr>
          <a:lstStyle/>
          <a:p>
            <a:pPr marL="342900" indent="-342900" algn="l">
              <a:buFont typeface="Arial" panose="020B0604020202020204" pitchFamily="34" charset="0"/>
              <a:buChar char="•"/>
            </a:pPr>
            <a:r>
              <a:rPr lang="es-ES" dirty="0"/>
              <a:t>La información puede ser pasada a los métodos como </a:t>
            </a:r>
            <a:r>
              <a:rPr lang="es-ES" b="1" dirty="0"/>
              <a:t>parámetros. </a:t>
            </a:r>
            <a:r>
              <a:rPr lang="es-ES" dirty="0"/>
              <a:t>Los </a:t>
            </a:r>
            <a:r>
              <a:rPr lang="es-ES" b="1" dirty="0"/>
              <a:t>parámetros </a:t>
            </a:r>
            <a:r>
              <a:rPr lang="es-ES" dirty="0"/>
              <a:t>actúan como variables dentro de los métodos</a:t>
            </a:r>
          </a:p>
          <a:p>
            <a:pPr marL="342900" indent="-342900" algn="l">
              <a:buFont typeface="Arial" panose="020B0604020202020204" pitchFamily="34" charset="0"/>
              <a:buChar char="•"/>
            </a:pPr>
            <a:r>
              <a:rPr lang="es-ES" dirty="0"/>
              <a:t>Los </a:t>
            </a:r>
            <a:r>
              <a:rPr lang="es-ES" b="1" dirty="0"/>
              <a:t>parámetros</a:t>
            </a:r>
            <a:r>
              <a:rPr lang="es-ES" dirty="0"/>
              <a:t> son especificados después de </a:t>
            </a:r>
            <a:r>
              <a:rPr lang="es-ES" dirty="0" err="1"/>
              <a:t>definier</a:t>
            </a:r>
            <a:r>
              <a:rPr lang="es-ES" dirty="0"/>
              <a:t> </a:t>
            </a:r>
            <a:r>
              <a:rPr lang="es-ES" dirty="0" err="1"/>
              <a:t>ell</a:t>
            </a:r>
            <a:r>
              <a:rPr lang="es-ES" dirty="0"/>
              <a:t> nombre del método, dentro de los paréntesis ( ).</a:t>
            </a:r>
          </a:p>
          <a:p>
            <a:pPr marL="342900" indent="-342900" algn="l">
              <a:buFont typeface="Arial" panose="020B0604020202020204" pitchFamily="34" charset="0"/>
              <a:buChar char="•"/>
            </a:pPr>
            <a:r>
              <a:rPr lang="es-ES" dirty="0"/>
              <a:t>Los </a:t>
            </a:r>
            <a:r>
              <a:rPr lang="es-ES" b="1" dirty="0"/>
              <a:t>argumentos</a:t>
            </a:r>
            <a:r>
              <a:rPr lang="es-ES" dirty="0"/>
              <a:t> es la información que se envía al método cuando se llama</a:t>
            </a:r>
          </a:p>
          <a:p>
            <a:pPr marL="342900" indent="-342900" algn="l">
              <a:buFont typeface="Arial" panose="020B0604020202020204" pitchFamily="34" charset="0"/>
              <a:buChar char="•"/>
            </a:pPr>
            <a:r>
              <a:rPr lang="es-ES" dirty="0"/>
              <a:t>Puedes adicionar la cantidad de </a:t>
            </a:r>
            <a:r>
              <a:rPr lang="es-ES" b="1" dirty="0"/>
              <a:t>parámetros</a:t>
            </a:r>
            <a:r>
              <a:rPr lang="es-ES" dirty="0"/>
              <a:t> que desees, solo sepáralos con comas</a:t>
            </a:r>
          </a:p>
          <a:p>
            <a:pPr marL="342900" indent="-342900" algn="l">
              <a:buFont typeface="Arial" panose="020B0604020202020204" pitchFamily="34" charset="0"/>
              <a:buChar char="•"/>
            </a:pPr>
            <a:endParaRPr lang="es-ES"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Tree>
    <p:extLst>
      <p:ext uri="{BB962C8B-B14F-4D97-AF65-F5344CB8AC3E}">
        <p14:creationId xmlns:p14="http://schemas.microsoft.com/office/powerpoint/2010/main" val="244748310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PARAMETROS Y ARGUMENTOS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3DC439C0-3F80-3B49-5FFA-3CD10FE5E1D9}"/>
              </a:ext>
            </a:extLst>
          </p:cNvPr>
          <p:cNvPicPr>
            <a:picLocks noChangeAspect="1"/>
          </p:cNvPicPr>
          <p:nvPr/>
        </p:nvPicPr>
        <p:blipFill>
          <a:blip r:embed="rId3"/>
          <a:stretch>
            <a:fillRect/>
          </a:stretch>
        </p:blipFill>
        <p:spPr>
          <a:xfrm>
            <a:off x="2795752" y="1573424"/>
            <a:ext cx="6694415" cy="4332502"/>
          </a:xfrm>
          <a:prstGeom prst="rect">
            <a:avLst/>
          </a:prstGeom>
        </p:spPr>
      </p:pic>
    </p:spTree>
    <p:extLst>
      <p:ext uri="{BB962C8B-B14F-4D97-AF65-F5344CB8AC3E}">
        <p14:creationId xmlns:p14="http://schemas.microsoft.com/office/powerpoint/2010/main" val="123766129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PARAMETROS Y ARGUMENTOS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6" name="Imagen 5">
            <a:extLst>
              <a:ext uri="{FF2B5EF4-FFF2-40B4-BE49-F238E27FC236}">
                <a16:creationId xmlns:a16="http://schemas.microsoft.com/office/drawing/2014/main" id="{14E9DA6F-E580-4F75-82C9-E12642B0FB5C}"/>
              </a:ext>
            </a:extLst>
          </p:cNvPr>
          <p:cNvPicPr>
            <a:picLocks noChangeAspect="1"/>
          </p:cNvPicPr>
          <p:nvPr/>
        </p:nvPicPr>
        <p:blipFill>
          <a:blip r:embed="rId3"/>
          <a:stretch>
            <a:fillRect/>
          </a:stretch>
        </p:blipFill>
        <p:spPr>
          <a:xfrm>
            <a:off x="2686378" y="1617744"/>
            <a:ext cx="6819244" cy="4311779"/>
          </a:xfrm>
          <a:prstGeom prst="rect">
            <a:avLst/>
          </a:prstGeom>
        </p:spPr>
      </p:pic>
    </p:spTree>
    <p:extLst>
      <p:ext uri="{BB962C8B-B14F-4D97-AF65-F5344CB8AC3E}">
        <p14:creationId xmlns:p14="http://schemas.microsoft.com/office/powerpoint/2010/main" val="37047947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STATIC VS NO-STATIC</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7" y="1512096"/>
            <a:ext cx="4861036" cy="1785104"/>
          </a:xfrm>
          <a:prstGeom prst="rect">
            <a:avLst/>
          </a:prstGeom>
          <a:noFill/>
        </p:spPr>
        <p:txBody>
          <a:bodyPr wrap="square" rtlCol="0">
            <a:spAutoFit/>
          </a:bodyPr>
          <a:lstStyle/>
          <a:p>
            <a:pPr marL="285750" indent="-285750">
              <a:buFont typeface="Arial" panose="020B0604020202020204" pitchFamily="34" charset="0"/>
              <a:buChar char="•"/>
            </a:pPr>
            <a:r>
              <a:rPr lang="es-CO" sz="2200" dirty="0"/>
              <a:t>Un método declarado como </a:t>
            </a:r>
            <a:r>
              <a:rPr lang="es-CO" sz="2200" b="1" dirty="0" err="1"/>
              <a:t>static</a:t>
            </a:r>
            <a:r>
              <a:rPr lang="es-CO" sz="2200" b="1" dirty="0"/>
              <a:t> </a:t>
            </a:r>
            <a:r>
              <a:rPr lang="es-CO" sz="2200" dirty="0"/>
              <a:t>se puede acceder a él sin crear un objeto de la clase, a diferencia de </a:t>
            </a:r>
            <a:r>
              <a:rPr lang="es-CO" sz="2200" b="1" dirty="0" err="1"/>
              <a:t>public</a:t>
            </a:r>
            <a:r>
              <a:rPr lang="es-CO" sz="2200" b="1" dirty="0"/>
              <a:t> </a:t>
            </a:r>
            <a:r>
              <a:rPr lang="es-CO" sz="2200" dirty="0"/>
              <a:t>al que necesita de un objeto de clase para poder acceder a él.</a:t>
            </a:r>
          </a:p>
        </p:txBody>
      </p:sp>
      <p:pic>
        <p:nvPicPr>
          <p:cNvPr id="8" name="Imagen 7">
            <a:extLst>
              <a:ext uri="{FF2B5EF4-FFF2-40B4-BE49-F238E27FC236}">
                <a16:creationId xmlns:a16="http://schemas.microsoft.com/office/drawing/2014/main" id="{2500453D-FD12-BB27-3DA0-C6831E8E905B}"/>
              </a:ext>
            </a:extLst>
          </p:cNvPr>
          <p:cNvPicPr>
            <a:picLocks noChangeAspect="1"/>
          </p:cNvPicPr>
          <p:nvPr/>
        </p:nvPicPr>
        <p:blipFill>
          <a:blip r:embed="rId4"/>
          <a:stretch>
            <a:fillRect/>
          </a:stretch>
        </p:blipFill>
        <p:spPr>
          <a:xfrm>
            <a:off x="5205250" y="1444353"/>
            <a:ext cx="6856149" cy="4562131"/>
          </a:xfrm>
          <a:prstGeom prst="rect">
            <a:avLst/>
          </a:prstGeom>
        </p:spPr>
      </p:pic>
    </p:spTree>
    <p:extLst>
      <p:ext uri="{BB962C8B-B14F-4D97-AF65-F5344CB8AC3E}">
        <p14:creationId xmlns:p14="http://schemas.microsoft.com/office/powerpoint/2010/main" val="69175337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RETORNANDO VALORES - RETURN</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541282" y="1661460"/>
            <a:ext cx="10899227" cy="1107996"/>
          </a:xfrm>
          <a:prstGeom prst="rect">
            <a:avLst/>
          </a:prstGeom>
          <a:noFill/>
        </p:spPr>
        <p:txBody>
          <a:bodyPr wrap="square" rtlCol="0">
            <a:spAutoFit/>
          </a:bodyPr>
          <a:lstStyle/>
          <a:p>
            <a:pPr marL="285750" indent="-285750">
              <a:buFont typeface="Arial" panose="020B0604020202020204" pitchFamily="34" charset="0"/>
              <a:buChar char="•"/>
            </a:pPr>
            <a:r>
              <a:rPr lang="es-CO" sz="2200" dirty="0"/>
              <a:t>Si queremos que el método retorne un valor, puede ser un tipo de dato primitivo (</a:t>
            </a:r>
            <a:r>
              <a:rPr lang="es-CO" sz="2200" dirty="0" err="1"/>
              <a:t>int</a:t>
            </a:r>
            <a:r>
              <a:rPr lang="es-CO" sz="2200" dirty="0"/>
              <a:t>, </a:t>
            </a:r>
            <a:r>
              <a:rPr lang="es-CO" sz="2200" dirty="0" err="1"/>
              <a:t>double</a:t>
            </a:r>
            <a:r>
              <a:rPr lang="es-CO" sz="2200" dirty="0"/>
              <a:t>, </a:t>
            </a:r>
            <a:r>
              <a:rPr lang="es-CO" sz="2200" dirty="0" err="1"/>
              <a:t>long</a:t>
            </a:r>
            <a:r>
              <a:rPr lang="es-CO" sz="2200" dirty="0"/>
              <a:t>, etc.), en lugar de </a:t>
            </a:r>
            <a:r>
              <a:rPr lang="es-CO" sz="2200" b="1" dirty="0" err="1"/>
              <a:t>void</a:t>
            </a:r>
            <a:r>
              <a:rPr lang="es-CO" sz="2200" b="1" dirty="0"/>
              <a:t> </a:t>
            </a:r>
            <a:r>
              <a:rPr lang="es-CO" sz="2200" dirty="0"/>
              <a:t> se escribe el tipo primitivo a retornar y dentro del método usamos la palabra clave </a:t>
            </a:r>
            <a:r>
              <a:rPr lang="es-CO" sz="2200" b="1" dirty="0" err="1"/>
              <a:t>return</a:t>
            </a:r>
            <a:r>
              <a:rPr lang="es-CO" sz="2200" dirty="0"/>
              <a:t> </a:t>
            </a:r>
          </a:p>
        </p:txBody>
      </p:sp>
      <p:pic>
        <p:nvPicPr>
          <p:cNvPr id="8" name="Imagen 7">
            <a:extLst>
              <a:ext uri="{FF2B5EF4-FFF2-40B4-BE49-F238E27FC236}">
                <a16:creationId xmlns:a16="http://schemas.microsoft.com/office/drawing/2014/main" id="{7B520CF1-6739-719E-BBA6-49444198491F}"/>
              </a:ext>
            </a:extLst>
          </p:cNvPr>
          <p:cNvPicPr>
            <a:picLocks noChangeAspect="1"/>
          </p:cNvPicPr>
          <p:nvPr/>
        </p:nvPicPr>
        <p:blipFill>
          <a:blip r:embed="rId4"/>
          <a:stretch>
            <a:fillRect/>
          </a:stretch>
        </p:blipFill>
        <p:spPr>
          <a:xfrm>
            <a:off x="3245717" y="2813172"/>
            <a:ext cx="5490355" cy="3108422"/>
          </a:xfrm>
          <a:prstGeom prst="rect">
            <a:avLst/>
          </a:prstGeom>
        </p:spPr>
      </p:pic>
    </p:spTree>
    <p:extLst>
      <p:ext uri="{BB962C8B-B14F-4D97-AF65-F5344CB8AC3E}">
        <p14:creationId xmlns:p14="http://schemas.microsoft.com/office/powerpoint/2010/main" val="96851903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RETORNANDO VALORES - RETURN</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541282" y="1661460"/>
            <a:ext cx="10899227" cy="769441"/>
          </a:xfrm>
          <a:prstGeom prst="rect">
            <a:avLst/>
          </a:prstGeom>
          <a:noFill/>
        </p:spPr>
        <p:txBody>
          <a:bodyPr wrap="square" rtlCol="0">
            <a:spAutoFit/>
          </a:bodyPr>
          <a:lstStyle/>
          <a:p>
            <a:pPr marL="285750" indent="-285750">
              <a:buFont typeface="Arial" panose="020B0604020202020204" pitchFamily="34" charset="0"/>
              <a:buChar char="•"/>
            </a:pPr>
            <a:r>
              <a:rPr lang="es-CO" sz="2200" dirty="0"/>
              <a:t>Otro ejemplo con dos parámetros</a:t>
            </a:r>
          </a:p>
          <a:p>
            <a:pPr marL="285750" indent="-285750">
              <a:buFont typeface="Arial" panose="020B0604020202020204" pitchFamily="34" charset="0"/>
              <a:buChar char="•"/>
            </a:pPr>
            <a:r>
              <a:rPr lang="es-CO" sz="2200" dirty="0"/>
              <a:t>Se recomienda almacenar el retorno en una variable. </a:t>
            </a:r>
          </a:p>
        </p:txBody>
      </p:sp>
      <p:pic>
        <p:nvPicPr>
          <p:cNvPr id="10" name="Imagen 9">
            <a:extLst>
              <a:ext uri="{FF2B5EF4-FFF2-40B4-BE49-F238E27FC236}">
                <a16:creationId xmlns:a16="http://schemas.microsoft.com/office/drawing/2014/main" id="{BA2A20AE-9211-4418-E40C-E788C47B6329}"/>
              </a:ext>
            </a:extLst>
          </p:cNvPr>
          <p:cNvPicPr>
            <a:picLocks noChangeAspect="1"/>
          </p:cNvPicPr>
          <p:nvPr/>
        </p:nvPicPr>
        <p:blipFill>
          <a:blip r:embed="rId4"/>
          <a:stretch>
            <a:fillRect/>
          </a:stretch>
        </p:blipFill>
        <p:spPr>
          <a:xfrm>
            <a:off x="3596509" y="2523628"/>
            <a:ext cx="5589737" cy="3487402"/>
          </a:xfrm>
          <a:prstGeom prst="rect">
            <a:avLst/>
          </a:prstGeom>
        </p:spPr>
      </p:pic>
    </p:spTree>
    <p:extLst>
      <p:ext uri="{BB962C8B-B14F-4D97-AF65-F5344CB8AC3E}">
        <p14:creationId xmlns:p14="http://schemas.microsoft.com/office/powerpoint/2010/main" val="143294025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78676" y="271685"/>
            <a:ext cx="11624441" cy="1346059"/>
          </a:xfrm>
        </p:spPr>
        <p:txBody>
          <a:bodyPr>
            <a:normAutofit/>
          </a:bodyPr>
          <a:lstStyle/>
          <a:p>
            <a:r>
              <a:rPr lang="es-CO" dirty="0"/>
              <a:t>SOBRECARGA DE METODOS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541282" y="1661460"/>
            <a:ext cx="10899227" cy="1107996"/>
          </a:xfrm>
          <a:prstGeom prst="rect">
            <a:avLst/>
          </a:prstGeom>
          <a:noFill/>
        </p:spPr>
        <p:txBody>
          <a:bodyPr wrap="square" rtlCol="0">
            <a:spAutoFit/>
          </a:bodyPr>
          <a:lstStyle/>
          <a:p>
            <a:pPr marL="285750" indent="-285750">
              <a:buFont typeface="Arial" panose="020B0604020202020204" pitchFamily="34" charset="0"/>
              <a:buChar char="•"/>
            </a:pPr>
            <a:r>
              <a:rPr lang="es-CO" sz="2200" dirty="0"/>
              <a:t>Con la sobrecarga de métodos, varios métodos pueden tener el mismo nombre pero recibiendo diferentes parámetros.</a:t>
            </a:r>
          </a:p>
          <a:p>
            <a:pPr marL="285750" indent="-285750">
              <a:buFont typeface="Arial" panose="020B0604020202020204" pitchFamily="34" charset="0"/>
              <a:buChar char="•"/>
            </a:pPr>
            <a:r>
              <a:rPr lang="es-CO" sz="2200" dirty="0"/>
              <a:t>Ejemplo un método que sumen números de diferentes tipos.</a:t>
            </a:r>
          </a:p>
        </p:txBody>
      </p:sp>
      <p:pic>
        <p:nvPicPr>
          <p:cNvPr id="7" name="Imagen 6">
            <a:extLst>
              <a:ext uri="{FF2B5EF4-FFF2-40B4-BE49-F238E27FC236}">
                <a16:creationId xmlns:a16="http://schemas.microsoft.com/office/drawing/2014/main" id="{4060971F-2104-3A2C-3971-1090374CE75D}"/>
              </a:ext>
            </a:extLst>
          </p:cNvPr>
          <p:cNvPicPr>
            <a:picLocks noChangeAspect="1"/>
          </p:cNvPicPr>
          <p:nvPr/>
        </p:nvPicPr>
        <p:blipFill>
          <a:blip r:embed="rId4"/>
          <a:stretch>
            <a:fillRect/>
          </a:stretch>
        </p:blipFill>
        <p:spPr>
          <a:xfrm>
            <a:off x="2432651" y="3551392"/>
            <a:ext cx="6300133" cy="1628494"/>
          </a:xfrm>
          <a:prstGeom prst="rect">
            <a:avLst/>
          </a:prstGeom>
        </p:spPr>
      </p:pic>
    </p:spTree>
    <p:extLst>
      <p:ext uri="{BB962C8B-B14F-4D97-AF65-F5344CB8AC3E}">
        <p14:creationId xmlns:p14="http://schemas.microsoft.com/office/powerpoint/2010/main" val="3959179067"/>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210207" y="0"/>
            <a:ext cx="11624441" cy="1346059"/>
          </a:xfrm>
        </p:spPr>
        <p:txBody>
          <a:bodyPr>
            <a:normAutofit/>
          </a:bodyPr>
          <a:lstStyle/>
          <a:p>
            <a:r>
              <a:rPr lang="es-CO" dirty="0"/>
              <a:t>SOBRECARGA DE METODOS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541282" y="1661460"/>
            <a:ext cx="3852041" cy="1446550"/>
          </a:xfrm>
          <a:prstGeom prst="rect">
            <a:avLst/>
          </a:prstGeom>
          <a:noFill/>
        </p:spPr>
        <p:txBody>
          <a:bodyPr wrap="square" rtlCol="0">
            <a:spAutoFit/>
          </a:bodyPr>
          <a:lstStyle/>
          <a:p>
            <a:pPr marL="285750" indent="-285750">
              <a:buFont typeface="Arial" panose="020B0604020202020204" pitchFamily="34" charset="0"/>
              <a:buChar char="•"/>
            </a:pPr>
            <a:r>
              <a:rPr lang="es-CO" sz="2200" dirty="0"/>
              <a:t>Ejemplo: </a:t>
            </a:r>
          </a:p>
          <a:p>
            <a:pPr marL="285750" indent="-285750">
              <a:buFont typeface="Arial" panose="020B0604020202020204" pitchFamily="34" charset="0"/>
              <a:buChar char="•"/>
            </a:pPr>
            <a:r>
              <a:rPr lang="es-CO" sz="2200" dirty="0"/>
              <a:t>Consideremos los siguientes dos métodos que suman números de diferentes tipos</a:t>
            </a:r>
          </a:p>
        </p:txBody>
      </p:sp>
      <p:pic>
        <p:nvPicPr>
          <p:cNvPr id="8" name="Imagen 7">
            <a:extLst>
              <a:ext uri="{FF2B5EF4-FFF2-40B4-BE49-F238E27FC236}">
                <a16:creationId xmlns:a16="http://schemas.microsoft.com/office/drawing/2014/main" id="{026EC8F9-CE00-85CD-6428-316FB672337D}"/>
              </a:ext>
            </a:extLst>
          </p:cNvPr>
          <p:cNvPicPr>
            <a:picLocks noChangeAspect="1"/>
          </p:cNvPicPr>
          <p:nvPr/>
        </p:nvPicPr>
        <p:blipFill>
          <a:blip r:embed="rId4"/>
          <a:stretch>
            <a:fillRect/>
          </a:stretch>
        </p:blipFill>
        <p:spPr>
          <a:xfrm>
            <a:off x="5006210" y="1231461"/>
            <a:ext cx="6644508" cy="4727823"/>
          </a:xfrm>
          <a:prstGeom prst="rect">
            <a:avLst/>
          </a:prstGeom>
        </p:spPr>
      </p:pic>
    </p:spTree>
    <p:extLst>
      <p:ext uri="{BB962C8B-B14F-4D97-AF65-F5344CB8AC3E}">
        <p14:creationId xmlns:p14="http://schemas.microsoft.com/office/powerpoint/2010/main" val="3631597753"/>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210207" y="0"/>
            <a:ext cx="11624441" cy="1346059"/>
          </a:xfrm>
        </p:spPr>
        <p:txBody>
          <a:bodyPr>
            <a:normAutofit/>
          </a:bodyPr>
          <a:lstStyle/>
          <a:p>
            <a:r>
              <a:rPr lang="es-CO" dirty="0"/>
              <a:t>SOBRECARGA DE METODOS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541282" y="1661460"/>
            <a:ext cx="3852041" cy="1785104"/>
          </a:xfrm>
          <a:prstGeom prst="rect">
            <a:avLst/>
          </a:prstGeom>
          <a:noFill/>
        </p:spPr>
        <p:txBody>
          <a:bodyPr wrap="square" rtlCol="0">
            <a:spAutoFit/>
          </a:bodyPr>
          <a:lstStyle/>
          <a:p>
            <a:pPr marL="285750" indent="-285750">
              <a:buFont typeface="Arial" panose="020B0604020202020204" pitchFamily="34" charset="0"/>
              <a:buChar char="•"/>
            </a:pPr>
            <a:r>
              <a:rPr lang="es-CO" sz="2200" dirty="0"/>
              <a:t>Ejemplo: </a:t>
            </a:r>
          </a:p>
          <a:p>
            <a:pPr marL="285750" indent="-285750">
              <a:buFont typeface="Arial" panose="020B0604020202020204" pitchFamily="34" charset="0"/>
              <a:buChar char="•"/>
            </a:pPr>
            <a:r>
              <a:rPr lang="es-CO" sz="2200" dirty="0"/>
              <a:t>En vez de definir dos métodos que hacen lo mismo, mejor se sobrecarga uno.</a:t>
            </a:r>
          </a:p>
        </p:txBody>
      </p:sp>
      <p:pic>
        <p:nvPicPr>
          <p:cNvPr id="7" name="Imagen 6">
            <a:extLst>
              <a:ext uri="{FF2B5EF4-FFF2-40B4-BE49-F238E27FC236}">
                <a16:creationId xmlns:a16="http://schemas.microsoft.com/office/drawing/2014/main" id="{06C3C0CF-423A-55FB-151E-0F03C0F9EB80}"/>
              </a:ext>
            </a:extLst>
          </p:cNvPr>
          <p:cNvPicPr>
            <a:picLocks noChangeAspect="1"/>
          </p:cNvPicPr>
          <p:nvPr/>
        </p:nvPicPr>
        <p:blipFill>
          <a:blip r:embed="rId4"/>
          <a:stretch>
            <a:fillRect/>
          </a:stretch>
        </p:blipFill>
        <p:spPr>
          <a:xfrm>
            <a:off x="5059088" y="1249771"/>
            <a:ext cx="5883639" cy="4761258"/>
          </a:xfrm>
          <a:prstGeom prst="rect">
            <a:avLst/>
          </a:prstGeom>
        </p:spPr>
      </p:pic>
    </p:spTree>
    <p:extLst>
      <p:ext uri="{BB962C8B-B14F-4D97-AF65-F5344CB8AC3E}">
        <p14:creationId xmlns:p14="http://schemas.microsoft.com/office/powerpoint/2010/main" val="2760591654"/>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EJERCICIO DE PRACTICA</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7" y="1512096"/>
            <a:ext cx="4861036" cy="3816429"/>
          </a:xfrm>
          <a:prstGeom prst="rect">
            <a:avLst/>
          </a:prstGeom>
          <a:noFill/>
        </p:spPr>
        <p:txBody>
          <a:bodyPr wrap="square" rtlCol="0">
            <a:spAutoFit/>
          </a:bodyPr>
          <a:lstStyle/>
          <a:p>
            <a:pPr marL="285750" indent="-285750">
              <a:buFont typeface="Arial" panose="020B0604020202020204" pitchFamily="34" charset="0"/>
              <a:buChar char="•"/>
            </a:pPr>
            <a:r>
              <a:rPr lang="es-CO" sz="2200" dirty="0"/>
              <a:t>Realiza en java el ejercicio que aparece en esta diapositiva y sepáralo por clases. Puedes asignarle los nombres de clase a tu gusto.</a:t>
            </a:r>
          </a:p>
          <a:p>
            <a:pPr marL="285750" indent="-285750">
              <a:buFont typeface="Arial" panose="020B0604020202020204" pitchFamily="34" charset="0"/>
              <a:buChar char="•"/>
            </a:pPr>
            <a:r>
              <a:rPr lang="es-CO" sz="2200" dirty="0"/>
              <a:t>Adiciona a este ejercicio una clase que contenga sobrecarga de métodos y retorne la suma de números enteros, </a:t>
            </a:r>
            <a:r>
              <a:rPr lang="es-CO" sz="2200" dirty="0" err="1"/>
              <a:t>long</a:t>
            </a:r>
            <a:r>
              <a:rPr lang="es-CO" sz="2200" dirty="0"/>
              <a:t>, </a:t>
            </a:r>
            <a:r>
              <a:rPr lang="es-CO" sz="2200" dirty="0" err="1"/>
              <a:t>double</a:t>
            </a:r>
            <a:r>
              <a:rPr lang="es-CO" sz="2200" dirty="0"/>
              <a:t> y </a:t>
            </a:r>
            <a:r>
              <a:rPr lang="es-CO" sz="2200" dirty="0" err="1"/>
              <a:t>float</a:t>
            </a:r>
            <a:r>
              <a:rPr lang="es-CO" sz="2200" dirty="0"/>
              <a:t>. Asignar este resultado en una variable. Puedes apoyarte con el concepto de menú para mejor resolución. </a:t>
            </a:r>
          </a:p>
        </p:txBody>
      </p:sp>
      <p:pic>
        <p:nvPicPr>
          <p:cNvPr id="7" name="Imagen 6">
            <a:extLst>
              <a:ext uri="{FF2B5EF4-FFF2-40B4-BE49-F238E27FC236}">
                <a16:creationId xmlns:a16="http://schemas.microsoft.com/office/drawing/2014/main" id="{D17F4974-B3CD-6C32-8718-7078B513ACF3}"/>
              </a:ext>
            </a:extLst>
          </p:cNvPr>
          <p:cNvPicPr>
            <a:picLocks noChangeAspect="1"/>
          </p:cNvPicPr>
          <p:nvPr/>
        </p:nvPicPr>
        <p:blipFill>
          <a:blip r:embed="rId4"/>
          <a:stretch>
            <a:fillRect/>
          </a:stretch>
        </p:blipFill>
        <p:spPr>
          <a:xfrm>
            <a:off x="5806968" y="1441151"/>
            <a:ext cx="5470632" cy="4574717"/>
          </a:xfrm>
          <a:prstGeom prst="rect">
            <a:avLst/>
          </a:prstGeom>
        </p:spPr>
      </p:pic>
    </p:spTree>
    <p:extLst>
      <p:ext uri="{BB962C8B-B14F-4D97-AF65-F5344CB8AC3E}">
        <p14:creationId xmlns:p14="http://schemas.microsoft.com/office/powerpoint/2010/main" val="98118306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P.O.O.</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93474" y="1617743"/>
            <a:ext cx="11294029" cy="4268049"/>
          </a:xfrm>
        </p:spPr>
        <p:txBody>
          <a:bodyPr>
            <a:normAutofit fontScale="92500" lnSpcReduction="10000"/>
          </a:bodyPr>
          <a:lstStyle/>
          <a:p>
            <a:pPr marL="342900" indent="-342900" algn="l">
              <a:buFont typeface="Arial" panose="020B0604020202020204" pitchFamily="34" charset="0"/>
              <a:buChar char="•"/>
            </a:pPr>
            <a:r>
              <a:rPr lang="es-ES" dirty="0"/>
              <a:t>La programación procedimental se trata de escribir procedimientos o métodos que realizan operaciones en los datos, mientras que la programación orientada a objetos se trata de crear objetos que contienen tanto datos como métodos.</a:t>
            </a:r>
          </a:p>
          <a:p>
            <a:pPr marL="342900" indent="-342900" algn="l">
              <a:buFont typeface="Arial" panose="020B0604020202020204" pitchFamily="34" charset="0"/>
              <a:buChar char="•"/>
            </a:pPr>
            <a:endParaRPr lang="es-ES" dirty="0"/>
          </a:p>
          <a:p>
            <a:pPr marL="342900" indent="-342900" algn="l">
              <a:buFont typeface="Arial" panose="020B0604020202020204" pitchFamily="34" charset="0"/>
              <a:buChar char="•"/>
            </a:pPr>
            <a:r>
              <a:rPr lang="es-ES" dirty="0"/>
              <a:t>La Programación Orientada a Objetos (P.O.O) tiene varias ventajas sobre la programación procedimental:</a:t>
            </a:r>
          </a:p>
          <a:p>
            <a:pPr marL="342900" indent="-342900" algn="l">
              <a:buFont typeface="Arial" panose="020B0604020202020204" pitchFamily="34" charset="0"/>
              <a:buChar char="•"/>
            </a:pPr>
            <a:endParaRPr lang="es-ES" dirty="0"/>
          </a:p>
          <a:p>
            <a:pPr marL="800100" lvl="1" indent="-342900" algn="l">
              <a:buFont typeface="Arial" panose="020B0604020202020204" pitchFamily="34" charset="0"/>
              <a:buChar char="•"/>
            </a:pPr>
            <a:r>
              <a:rPr lang="es-ES" dirty="0"/>
              <a:t>POO es más rápido y más fácil de ejecutar</a:t>
            </a:r>
          </a:p>
          <a:p>
            <a:pPr marL="800100" lvl="1" indent="-342900" algn="l">
              <a:buFont typeface="Arial" panose="020B0604020202020204" pitchFamily="34" charset="0"/>
              <a:buChar char="•"/>
            </a:pPr>
            <a:r>
              <a:rPr lang="es-ES" dirty="0"/>
              <a:t>POO proporciona una estructura clara para los programas.</a:t>
            </a:r>
          </a:p>
          <a:p>
            <a:pPr marL="800100" lvl="1" indent="-342900" algn="l">
              <a:buFont typeface="Arial" panose="020B0604020202020204" pitchFamily="34" charset="0"/>
              <a:buChar char="•"/>
            </a:pPr>
            <a:r>
              <a:rPr lang="es-ES" dirty="0"/>
              <a:t>POO ayuda a mantener el código Java para que "No se repita", y hace que el código sea más fácil de mantener, modificar y depurar</a:t>
            </a:r>
          </a:p>
          <a:p>
            <a:pPr marL="800100" lvl="1" indent="-342900" algn="l">
              <a:buFont typeface="Arial" panose="020B0604020202020204" pitchFamily="34" charset="0"/>
              <a:buChar char="•"/>
            </a:pPr>
            <a:r>
              <a:rPr lang="es-ES" dirty="0"/>
              <a:t>POO hace posible crear aplicaciones reutilizables completas con menos código y un tiempo de desarrollo más corto</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Tree>
    <p:extLst>
      <p:ext uri="{BB962C8B-B14F-4D97-AF65-F5344CB8AC3E}">
        <p14:creationId xmlns:p14="http://schemas.microsoft.com/office/powerpoint/2010/main" val="944089798"/>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METODO CONSTRUCTOR</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7" y="1522606"/>
            <a:ext cx="11624440" cy="1446550"/>
          </a:xfrm>
          <a:prstGeom prst="rect">
            <a:avLst/>
          </a:prstGeom>
          <a:noFill/>
        </p:spPr>
        <p:txBody>
          <a:bodyPr wrap="square" rtlCol="0">
            <a:spAutoFit/>
          </a:bodyPr>
          <a:lstStyle/>
          <a:p>
            <a:pPr marL="285750" indent="-285750">
              <a:buFont typeface="Arial" panose="020B0604020202020204" pitchFamily="34" charset="0"/>
              <a:buChar char="•"/>
            </a:pPr>
            <a:r>
              <a:rPr lang="es-CO" sz="2200" dirty="0"/>
              <a:t>Un constructor en Java es un método especial que se utiliza para inicializar objetos.</a:t>
            </a:r>
          </a:p>
          <a:p>
            <a:pPr marL="285750" indent="-285750">
              <a:buFont typeface="Arial" panose="020B0604020202020204" pitchFamily="34" charset="0"/>
              <a:buChar char="•"/>
            </a:pPr>
            <a:r>
              <a:rPr lang="es-CO" sz="2200" dirty="0"/>
              <a:t>El constructor es llamado cuando un objeto de una clase es creado</a:t>
            </a:r>
          </a:p>
          <a:p>
            <a:pPr marL="285750" indent="-285750">
              <a:buFont typeface="Arial" panose="020B0604020202020204" pitchFamily="34" charset="0"/>
              <a:buChar char="•"/>
            </a:pPr>
            <a:endParaRPr lang="es-CO" sz="2200" dirty="0"/>
          </a:p>
          <a:p>
            <a:pPr marL="285750" indent="-285750">
              <a:buFont typeface="Arial" panose="020B0604020202020204" pitchFamily="34" charset="0"/>
              <a:buChar char="•"/>
            </a:pPr>
            <a:endParaRPr lang="es-CO" sz="2200" dirty="0"/>
          </a:p>
        </p:txBody>
      </p:sp>
      <p:pic>
        <p:nvPicPr>
          <p:cNvPr id="8" name="Imagen 7">
            <a:extLst>
              <a:ext uri="{FF2B5EF4-FFF2-40B4-BE49-F238E27FC236}">
                <a16:creationId xmlns:a16="http://schemas.microsoft.com/office/drawing/2014/main" id="{471EEF8D-5017-C89E-C4D6-58141706AF95}"/>
              </a:ext>
            </a:extLst>
          </p:cNvPr>
          <p:cNvPicPr>
            <a:picLocks noChangeAspect="1"/>
          </p:cNvPicPr>
          <p:nvPr/>
        </p:nvPicPr>
        <p:blipFill>
          <a:blip r:embed="rId4"/>
          <a:stretch>
            <a:fillRect/>
          </a:stretch>
        </p:blipFill>
        <p:spPr>
          <a:xfrm>
            <a:off x="6611008" y="2474512"/>
            <a:ext cx="3972910" cy="3536517"/>
          </a:xfrm>
          <a:prstGeom prst="rect">
            <a:avLst/>
          </a:prstGeom>
        </p:spPr>
      </p:pic>
      <p:pic>
        <p:nvPicPr>
          <p:cNvPr id="10" name="Imagen 9">
            <a:extLst>
              <a:ext uri="{FF2B5EF4-FFF2-40B4-BE49-F238E27FC236}">
                <a16:creationId xmlns:a16="http://schemas.microsoft.com/office/drawing/2014/main" id="{36CDC10D-A1C8-7CBD-82BB-561AA639E688}"/>
              </a:ext>
            </a:extLst>
          </p:cNvPr>
          <p:cNvPicPr>
            <a:picLocks noChangeAspect="1"/>
          </p:cNvPicPr>
          <p:nvPr/>
        </p:nvPicPr>
        <p:blipFill>
          <a:blip r:embed="rId5"/>
          <a:stretch>
            <a:fillRect/>
          </a:stretch>
        </p:blipFill>
        <p:spPr>
          <a:xfrm>
            <a:off x="378373" y="2810372"/>
            <a:ext cx="5202620" cy="2828186"/>
          </a:xfrm>
          <a:prstGeom prst="rect">
            <a:avLst/>
          </a:prstGeom>
        </p:spPr>
      </p:pic>
    </p:spTree>
    <p:extLst>
      <p:ext uri="{BB962C8B-B14F-4D97-AF65-F5344CB8AC3E}">
        <p14:creationId xmlns:p14="http://schemas.microsoft.com/office/powerpoint/2010/main" val="4169019965"/>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METODO CONSTRUCTOR</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7" y="1522606"/>
            <a:ext cx="11624440" cy="1785104"/>
          </a:xfrm>
          <a:prstGeom prst="rect">
            <a:avLst/>
          </a:prstGeom>
          <a:noFill/>
        </p:spPr>
        <p:txBody>
          <a:bodyPr wrap="square" rtlCol="0">
            <a:spAutoFit/>
          </a:bodyPr>
          <a:lstStyle/>
          <a:p>
            <a:pPr marL="285750" indent="-285750">
              <a:buFont typeface="Arial" panose="020B0604020202020204" pitchFamily="34" charset="0"/>
              <a:buChar char="•"/>
            </a:pPr>
            <a:r>
              <a:rPr lang="es-CO" sz="2200" dirty="0"/>
              <a:t>El nombre del constructor debe coincidir con el nombre de la clase</a:t>
            </a:r>
          </a:p>
          <a:p>
            <a:pPr marL="285750" indent="-285750">
              <a:buFont typeface="Arial" panose="020B0604020202020204" pitchFamily="34" charset="0"/>
              <a:buChar char="•"/>
            </a:pPr>
            <a:r>
              <a:rPr lang="es-ES" sz="2200" dirty="0"/>
              <a:t>Todas las clases tienen constructores por defecto: si no crea un constructor de clase usted mismo, Java crea uno para usted.</a:t>
            </a:r>
            <a:r>
              <a:rPr lang="es-CO" sz="2200" dirty="0"/>
              <a:t> </a:t>
            </a:r>
          </a:p>
          <a:p>
            <a:pPr marL="285750" indent="-285750">
              <a:buFont typeface="Arial" panose="020B0604020202020204" pitchFamily="34" charset="0"/>
              <a:buChar char="•"/>
            </a:pPr>
            <a:endParaRPr lang="es-CO" sz="2200" dirty="0"/>
          </a:p>
          <a:p>
            <a:pPr marL="285750" indent="-285750">
              <a:buFont typeface="Arial" panose="020B0604020202020204" pitchFamily="34" charset="0"/>
              <a:buChar char="•"/>
            </a:pPr>
            <a:endParaRPr lang="es-CO" sz="2200" dirty="0"/>
          </a:p>
        </p:txBody>
      </p:sp>
      <p:pic>
        <p:nvPicPr>
          <p:cNvPr id="8" name="Imagen 7">
            <a:extLst>
              <a:ext uri="{FF2B5EF4-FFF2-40B4-BE49-F238E27FC236}">
                <a16:creationId xmlns:a16="http://schemas.microsoft.com/office/drawing/2014/main" id="{471EEF8D-5017-C89E-C4D6-58141706AF95}"/>
              </a:ext>
            </a:extLst>
          </p:cNvPr>
          <p:cNvPicPr>
            <a:picLocks noChangeAspect="1"/>
          </p:cNvPicPr>
          <p:nvPr/>
        </p:nvPicPr>
        <p:blipFill>
          <a:blip r:embed="rId4"/>
          <a:stretch>
            <a:fillRect/>
          </a:stretch>
        </p:blipFill>
        <p:spPr>
          <a:xfrm>
            <a:off x="6884276" y="2717764"/>
            <a:ext cx="3699642" cy="3293265"/>
          </a:xfrm>
          <a:prstGeom prst="rect">
            <a:avLst/>
          </a:prstGeom>
        </p:spPr>
      </p:pic>
      <p:pic>
        <p:nvPicPr>
          <p:cNvPr id="10" name="Imagen 9">
            <a:extLst>
              <a:ext uri="{FF2B5EF4-FFF2-40B4-BE49-F238E27FC236}">
                <a16:creationId xmlns:a16="http://schemas.microsoft.com/office/drawing/2014/main" id="{36CDC10D-A1C8-7CBD-82BB-561AA639E688}"/>
              </a:ext>
            </a:extLst>
          </p:cNvPr>
          <p:cNvPicPr>
            <a:picLocks noChangeAspect="1"/>
          </p:cNvPicPr>
          <p:nvPr/>
        </p:nvPicPr>
        <p:blipFill>
          <a:blip r:embed="rId5"/>
          <a:stretch>
            <a:fillRect/>
          </a:stretch>
        </p:blipFill>
        <p:spPr>
          <a:xfrm>
            <a:off x="557049" y="3000343"/>
            <a:ext cx="5202620" cy="2828186"/>
          </a:xfrm>
          <a:prstGeom prst="rect">
            <a:avLst/>
          </a:prstGeom>
        </p:spPr>
      </p:pic>
    </p:spTree>
    <p:extLst>
      <p:ext uri="{BB962C8B-B14F-4D97-AF65-F5344CB8AC3E}">
        <p14:creationId xmlns:p14="http://schemas.microsoft.com/office/powerpoint/2010/main" val="1724758791"/>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METODO CONSTRUCTOR</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7" y="1522606"/>
            <a:ext cx="4897820" cy="2462213"/>
          </a:xfrm>
          <a:prstGeom prst="rect">
            <a:avLst/>
          </a:prstGeom>
          <a:noFill/>
        </p:spPr>
        <p:txBody>
          <a:bodyPr wrap="square" rtlCol="0">
            <a:spAutoFit/>
          </a:bodyPr>
          <a:lstStyle/>
          <a:p>
            <a:pPr marL="285750" indent="-285750">
              <a:buFont typeface="Arial" panose="020B0604020202020204" pitchFamily="34" charset="0"/>
              <a:buChar char="•"/>
            </a:pPr>
            <a:r>
              <a:rPr lang="es-CO" sz="2200" dirty="0"/>
              <a:t>Los constructores también pueden tomar parámetros para inicializar atributos. Se hace uso de la palabra reservada </a:t>
            </a:r>
            <a:r>
              <a:rPr lang="es-CO" sz="2200" b="1" dirty="0" err="1"/>
              <a:t>this</a:t>
            </a:r>
            <a:r>
              <a:rPr lang="es-CO" sz="2200" b="1" dirty="0"/>
              <a:t> </a:t>
            </a:r>
            <a:r>
              <a:rPr lang="es-CO" sz="2200" dirty="0"/>
              <a:t>que se refiere al atributo de </a:t>
            </a:r>
            <a:r>
              <a:rPr lang="es-CO" sz="2200"/>
              <a:t>dicha clase</a:t>
            </a:r>
            <a:endParaRPr lang="es-CO" sz="2200" b="1" dirty="0"/>
          </a:p>
          <a:p>
            <a:pPr marL="285750" indent="-285750">
              <a:buFont typeface="Arial" panose="020B0604020202020204" pitchFamily="34" charset="0"/>
              <a:buChar char="•"/>
            </a:pPr>
            <a:endParaRPr lang="es-CO" sz="2200" dirty="0"/>
          </a:p>
          <a:p>
            <a:pPr marL="285750" indent="-285750">
              <a:buFont typeface="Arial" panose="020B0604020202020204" pitchFamily="34" charset="0"/>
              <a:buChar char="•"/>
            </a:pPr>
            <a:endParaRPr lang="es-CO" sz="2200" dirty="0"/>
          </a:p>
        </p:txBody>
      </p:sp>
      <p:pic>
        <p:nvPicPr>
          <p:cNvPr id="7" name="Imagen 6">
            <a:extLst>
              <a:ext uri="{FF2B5EF4-FFF2-40B4-BE49-F238E27FC236}">
                <a16:creationId xmlns:a16="http://schemas.microsoft.com/office/drawing/2014/main" id="{CAE2B103-1F6D-D833-10A4-37F877F095FD}"/>
              </a:ext>
            </a:extLst>
          </p:cNvPr>
          <p:cNvPicPr>
            <a:picLocks noChangeAspect="1"/>
          </p:cNvPicPr>
          <p:nvPr/>
        </p:nvPicPr>
        <p:blipFill>
          <a:blip r:embed="rId4"/>
          <a:stretch>
            <a:fillRect/>
          </a:stretch>
        </p:blipFill>
        <p:spPr>
          <a:xfrm>
            <a:off x="5192110" y="1431338"/>
            <a:ext cx="6905298" cy="4464965"/>
          </a:xfrm>
          <a:prstGeom prst="rect">
            <a:avLst/>
          </a:prstGeom>
        </p:spPr>
      </p:pic>
    </p:spTree>
    <p:extLst>
      <p:ext uri="{BB962C8B-B14F-4D97-AF65-F5344CB8AC3E}">
        <p14:creationId xmlns:p14="http://schemas.microsoft.com/office/powerpoint/2010/main" val="364291512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MODIFICADORES DE ACCESO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319641" cy="1785104"/>
          </a:xfrm>
          <a:prstGeom prst="rect">
            <a:avLst/>
          </a:prstGeom>
          <a:noFill/>
        </p:spPr>
        <p:txBody>
          <a:bodyPr wrap="square" rtlCol="0">
            <a:spAutoFit/>
          </a:bodyPr>
          <a:lstStyle/>
          <a:p>
            <a:pPr marL="285750" indent="-285750">
              <a:buFont typeface="Arial" panose="020B0604020202020204" pitchFamily="34" charset="0"/>
              <a:buChar char="•"/>
            </a:pPr>
            <a:r>
              <a:rPr lang="es-ES" sz="2200" dirty="0"/>
              <a:t>La palabra clave </a:t>
            </a:r>
            <a:r>
              <a:rPr lang="es-ES" sz="2200" b="1" dirty="0" err="1"/>
              <a:t>public</a:t>
            </a:r>
            <a:r>
              <a:rPr lang="es-ES" sz="2200" dirty="0"/>
              <a:t> es un modificador de acceso, lo que significa que se utiliza para establecer el nivel de acceso para clases, atributos, métodos y constructores.</a:t>
            </a:r>
          </a:p>
          <a:p>
            <a:pPr marL="285750" indent="-285750">
              <a:buFont typeface="Arial" panose="020B0604020202020204" pitchFamily="34" charset="0"/>
              <a:buChar char="•"/>
            </a:pPr>
            <a:endParaRPr lang="es-ES" sz="2200" dirty="0"/>
          </a:p>
          <a:p>
            <a:pPr marL="285750" indent="-285750">
              <a:buFont typeface="Arial" panose="020B0604020202020204" pitchFamily="34" charset="0"/>
              <a:buChar char="•"/>
            </a:pPr>
            <a:r>
              <a:rPr lang="es-ES" sz="2200" dirty="0"/>
              <a:t>Para las clases, se pueden utilizar modificadores como </a:t>
            </a:r>
            <a:r>
              <a:rPr lang="es-ES" sz="2200" b="1" dirty="0" err="1"/>
              <a:t>public</a:t>
            </a:r>
            <a:r>
              <a:rPr lang="es-ES" sz="2200" b="1" dirty="0"/>
              <a:t> </a:t>
            </a:r>
            <a:r>
              <a:rPr lang="es-ES" sz="2200" dirty="0"/>
              <a:t>o</a:t>
            </a:r>
            <a:r>
              <a:rPr lang="es-ES" sz="2200" b="1" dirty="0"/>
              <a:t> por defecto</a:t>
            </a:r>
            <a:endParaRPr lang="es-CO" sz="2200" b="1" dirty="0"/>
          </a:p>
          <a:p>
            <a:pPr marL="285750" indent="-285750">
              <a:buFont typeface="Arial" panose="020B0604020202020204" pitchFamily="34" charset="0"/>
              <a:buChar char="•"/>
            </a:pPr>
            <a:endParaRPr lang="es-CO" sz="2200" dirty="0"/>
          </a:p>
        </p:txBody>
      </p:sp>
      <p:graphicFrame>
        <p:nvGraphicFramePr>
          <p:cNvPr id="6" name="Tabla 7">
            <a:extLst>
              <a:ext uri="{FF2B5EF4-FFF2-40B4-BE49-F238E27FC236}">
                <a16:creationId xmlns:a16="http://schemas.microsoft.com/office/drawing/2014/main" id="{8A38932A-5A7C-9C63-F7BD-2D53FA16F500}"/>
              </a:ext>
            </a:extLst>
          </p:cNvPr>
          <p:cNvGraphicFramePr>
            <a:graphicFrameLocks noGrp="1"/>
          </p:cNvGraphicFramePr>
          <p:nvPr>
            <p:extLst>
              <p:ext uri="{D42A27DB-BD31-4B8C-83A1-F6EECF244321}">
                <p14:modId xmlns:p14="http://schemas.microsoft.com/office/powerpoint/2010/main" val="2705025970"/>
              </p:ext>
            </p:extLst>
          </p:nvPr>
        </p:nvGraphicFramePr>
        <p:xfrm>
          <a:off x="902137" y="3252659"/>
          <a:ext cx="9618718" cy="2082735"/>
        </p:xfrm>
        <a:graphic>
          <a:graphicData uri="http://schemas.openxmlformats.org/drawingml/2006/table">
            <a:tbl>
              <a:tblPr firstRow="1" bandRow="1">
                <a:tableStyleId>{5C22544A-7EE6-4342-B048-85BDC9FD1C3A}</a:tableStyleId>
              </a:tblPr>
              <a:tblGrid>
                <a:gridCol w="3449146">
                  <a:extLst>
                    <a:ext uri="{9D8B030D-6E8A-4147-A177-3AD203B41FA5}">
                      <a16:colId xmlns:a16="http://schemas.microsoft.com/office/drawing/2014/main" val="1463713268"/>
                    </a:ext>
                  </a:extLst>
                </a:gridCol>
                <a:gridCol w="6169572">
                  <a:extLst>
                    <a:ext uri="{9D8B030D-6E8A-4147-A177-3AD203B41FA5}">
                      <a16:colId xmlns:a16="http://schemas.microsoft.com/office/drawing/2014/main" val="712374940"/>
                    </a:ext>
                  </a:extLst>
                </a:gridCol>
              </a:tblGrid>
              <a:tr h="401160">
                <a:tc>
                  <a:txBody>
                    <a:bodyPr/>
                    <a:lstStyle/>
                    <a:p>
                      <a:r>
                        <a:rPr lang="es-CO" dirty="0"/>
                        <a:t>Modificador</a:t>
                      </a:r>
                    </a:p>
                  </a:txBody>
                  <a:tcPr/>
                </a:tc>
                <a:tc>
                  <a:txBody>
                    <a:bodyPr/>
                    <a:lstStyle/>
                    <a:p>
                      <a:r>
                        <a:rPr lang="es-CO" dirty="0"/>
                        <a:t>Descripción</a:t>
                      </a:r>
                    </a:p>
                  </a:txBody>
                  <a:tcPr/>
                </a:tc>
                <a:extLst>
                  <a:ext uri="{0D108BD9-81ED-4DB2-BD59-A6C34878D82A}">
                    <a16:rowId xmlns:a16="http://schemas.microsoft.com/office/drawing/2014/main" val="2649438742"/>
                  </a:ext>
                </a:extLst>
              </a:tr>
              <a:tr h="692413">
                <a:tc>
                  <a:txBody>
                    <a:bodyPr/>
                    <a:lstStyle/>
                    <a:p>
                      <a:r>
                        <a:rPr lang="es-CO" dirty="0" err="1"/>
                        <a:t>public</a:t>
                      </a:r>
                      <a:endParaRPr lang="es-CO" dirty="0"/>
                    </a:p>
                  </a:txBody>
                  <a:tcPr/>
                </a:tc>
                <a:tc>
                  <a:txBody>
                    <a:bodyPr/>
                    <a:lstStyle/>
                    <a:p>
                      <a:r>
                        <a:rPr lang="es-CO" dirty="0"/>
                        <a:t>La clase es accesible por cualquier otra clase</a:t>
                      </a:r>
                    </a:p>
                  </a:txBody>
                  <a:tcPr/>
                </a:tc>
                <a:extLst>
                  <a:ext uri="{0D108BD9-81ED-4DB2-BD59-A6C34878D82A}">
                    <a16:rowId xmlns:a16="http://schemas.microsoft.com/office/drawing/2014/main" val="3711239913"/>
                  </a:ext>
                </a:extLst>
              </a:tr>
              <a:tr h="989162">
                <a:tc>
                  <a:txBody>
                    <a:bodyPr/>
                    <a:lstStyle/>
                    <a:p>
                      <a:r>
                        <a:rPr lang="es-CO" dirty="0"/>
                        <a:t>default</a:t>
                      </a:r>
                    </a:p>
                  </a:txBody>
                  <a:tcPr/>
                </a:tc>
                <a:tc>
                  <a:txBody>
                    <a:bodyPr/>
                    <a:lstStyle/>
                    <a:p>
                      <a:r>
                        <a:rPr lang="es-CO" dirty="0"/>
                        <a:t>La clase es accesible solamente por las clases en el mismo paquete. Se usa cuando no se especifica el modificador</a:t>
                      </a:r>
                    </a:p>
                  </a:txBody>
                  <a:tcPr/>
                </a:tc>
                <a:extLst>
                  <a:ext uri="{0D108BD9-81ED-4DB2-BD59-A6C34878D82A}">
                    <a16:rowId xmlns:a16="http://schemas.microsoft.com/office/drawing/2014/main" val="1697282718"/>
                  </a:ext>
                </a:extLst>
              </a:tr>
            </a:tbl>
          </a:graphicData>
        </a:graphic>
      </p:graphicFrame>
    </p:spTree>
    <p:extLst>
      <p:ext uri="{BB962C8B-B14F-4D97-AF65-F5344CB8AC3E}">
        <p14:creationId xmlns:p14="http://schemas.microsoft.com/office/powerpoint/2010/main" val="4213025265"/>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MODIFICADORES DE ACCESO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319641" cy="769441"/>
          </a:xfrm>
          <a:prstGeom prst="rect">
            <a:avLst/>
          </a:prstGeom>
          <a:noFill/>
        </p:spPr>
        <p:txBody>
          <a:bodyPr wrap="square" rtlCol="0">
            <a:spAutoFit/>
          </a:bodyPr>
          <a:lstStyle/>
          <a:p>
            <a:pPr marL="285750" indent="-285750">
              <a:buFont typeface="Arial" panose="020B0604020202020204" pitchFamily="34" charset="0"/>
              <a:buChar char="•"/>
            </a:pPr>
            <a:r>
              <a:rPr lang="es-ES" sz="2200" dirty="0"/>
              <a:t>Para los atributos, métodos y constructores se pueden utilizar los siguientes</a:t>
            </a:r>
            <a:endParaRPr lang="es-CO" sz="2200" dirty="0"/>
          </a:p>
          <a:p>
            <a:pPr marL="285750" indent="-285750">
              <a:buFont typeface="Arial" panose="020B0604020202020204" pitchFamily="34" charset="0"/>
              <a:buChar char="•"/>
            </a:pPr>
            <a:endParaRPr lang="es-CO" sz="2200" dirty="0"/>
          </a:p>
        </p:txBody>
      </p:sp>
      <p:graphicFrame>
        <p:nvGraphicFramePr>
          <p:cNvPr id="6" name="Tabla 7">
            <a:extLst>
              <a:ext uri="{FF2B5EF4-FFF2-40B4-BE49-F238E27FC236}">
                <a16:creationId xmlns:a16="http://schemas.microsoft.com/office/drawing/2014/main" id="{8A38932A-5A7C-9C63-F7BD-2D53FA16F500}"/>
              </a:ext>
            </a:extLst>
          </p:cNvPr>
          <p:cNvGraphicFramePr>
            <a:graphicFrameLocks noGrp="1"/>
          </p:cNvGraphicFramePr>
          <p:nvPr>
            <p:extLst>
              <p:ext uri="{D42A27DB-BD31-4B8C-83A1-F6EECF244321}">
                <p14:modId xmlns:p14="http://schemas.microsoft.com/office/powerpoint/2010/main" val="1142098330"/>
              </p:ext>
            </p:extLst>
          </p:nvPr>
        </p:nvGraphicFramePr>
        <p:xfrm>
          <a:off x="671785" y="2167909"/>
          <a:ext cx="10626836" cy="3413276"/>
        </p:xfrm>
        <a:graphic>
          <a:graphicData uri="http://schemas.openxmlformats.org/drawingml/2006/table">
            <a:tbl>
              <a:tblPr firstRow="1" bandRow="1">
                <a:tableStyleId>{5C22544A-7EE6-4342-B048-85BDC9FD1C3A}</a:tableStyleId>
              </a:tblPr>
              <a:tblGrid>
                <a:gridCol w="3810644">
                  <a:extLst>
                    <a:ext uri="{9D8B030D-6E8A-4147-A177-3AD203B41FA5}">
                      <a16:colId xmlns:a16="http://schemas.microsoft.com/office/drawing/2014/main" val="1463713268"/>
                    </a:ext>
                  </a:extLst>
                </a:gridCol>
                <a:gridCol w="6816192">
                  <a:extLst>
                    <a:ext uri="{9D8B030D-6E8A-4147-A177-3AD203B41FA5}">
                      <a16:colId xmlns:a16="http://schemas.microsoft.com/office/drawing/2014/main" val="712374940"/>
                    </a:ext>
                  </a:extLst>
                </a:gridCol>
              </a:tblGrid>
              <a:tr h="334037">
                <a:tc>
                  <a:txBody>
                    <a:bodyPr/>
                    <a:lstStyle/>
                    <a:p>
                      <a:r>
                        <a:rPr lang="es-CO" dirty="0"/>
                        <a:t>Modificador</a:t>
                      </a:r>
                    </a:p>
                  </a:txBody>
                  <a:tcPr/>
                </a:tc>
                <a:tc>
                  <a:txBody>
                    <a:bodyPr/>
                    <a:lstStyle/>
                    <a:p>
                      <a:r>
                        <a:rPr lang="es-CO" dirty="0"/>
                        <a:t>Descripción</a:t>
                      </a:r>
                    </a:p>
                  </a:txBody>
                  <a:tcPr/>
                </a:tc>
                <a:extLst>
                  <a:ext uri="{0D108BD9-81ED-4DB2-BD59-A6C34878D82A}">
                    <a16:rowId xmlns:a16="http://schemas.microsoft.com/office/drawing/2014/main" val="2649438742"/>
                  </a:ext>
                </a:extLst>
              </a:tr>
              <a:tr h="576557">
                <a:tc>
                  <a:txBody>
                    <a:bodyPr/>
                    <a:lstStyle/>
                    <a:p>
                      <a:pPr algn="l"/>
                      <a:r>
                        <a:rPr lang="es-CO" dirty="0" err="1"/>
                        <a:t>public</a:t>
                      </a:r>
                      <a:endParaRPr lang="es-CO" dirty="0"/>
                    </a:p>
                  </a:txBody>
                  <a:tcPr anchor="ctr"/>
                </a:tc>
                <a:tc>
                  <a:txBody>
                    <a:bodyPr/>
                    <a:lstStyle/>
                    <a:p>
                      <a:r>
                        <a:rPr lang="es-CO" dirty="0"/>
                        <a:t>El código es accesible por todas las clase</a:t>
                      </a:r>
                    </a:p>
                  </a:txBody>
                  <a:tcPr anchor="ctr"/>
                </a:tc>
                <a:extLst>
                  <a:ext uri="{0D108BD9-81ED-4DB2-BD59-A6C34878D82A}">
                    <a16:rowId xmlns:a16="http://schemas.microsoft.com/office/drawing/2014/main" val="3711239913"/>
                  </a:ext>
                </a:extLst>
              </a:tr>
              <a:tr h="823653">
                <a:tc>
                  <a:txBody>
                    <a:bodyPr/>
                    <a:lstStyle/>
                    <a:p>
                      <a:r>
                        <a:rPr lang="es-CO" dirty="0"/>
                        <a:t>default</a:t>
                      </a:r>
                    </a:p>
                  </a:txBody>
                  <a:tcPr anchor="ctr"/>
                </a:tc>
                <a:tc>
                  <a:txBody>
                    <a:bodyPr/>
                    <a:lstStyle/>
                    <a:p>
                      <a:r>
                        <a:rPr lang="es-CO" dirty="0"/>
                        <a:t>El código es accesible solamente en el mismo paquete. Se usa cuando no se especifica el modificador</a:t>
                      </a:r>
                    </a:p>
                  </a:txBody>
                  <a:tcPr anchor="ctr"/>
                </a:tc>
                <a:extLst>
                  <a:ext uri="{0D108BD9-81ED-4DB2-BD59-A6C34878D82A}">
                    <a16:rowId xmlns:a16="http://schemas.microsoft.com/office/drawing/2014/main" val="1697282718"/>
                  </a:ext>
                </a:extLst>
              </a:tr>
              <a:tr h="823653">
                <a:tc>
                  <a:txBody>
                    <a:bodyPr/>
                    <a:lstStyle/>
                    <a:p>
                      <a:r>
                        <a:rPr lang="es-CO" dirty="0" err="1"/>
                        <a:t>private</a:t>
                      </a:r>
                      <a:endParaRPr lang="es-CO" dirty="0"/>
                    </a:p>
                  </a:txBody>
                  <a:tcPr anchor="ctr"/>
                </a:tc>
                <a:tc>
                  <a:txBody>
                    <a:bodyPr/>
                    <a:lstStyle/>
                    <a:p>
                      <a:r>
                        <a:rPr lang="es-CO" dirty="0"/>
                        <a:t>El código solo es accedido dentro de la clase declarada</a:t>
                      </a:r>
                    </a:p>
                  </a:txBody>
                  <a:tcPr anchor="ctr"/>
                </a:tc>
                <a:extLst>
                  <a:ext uri="{0D108BD9-81ED-4DB2-BD59-A6C34878D82A}">
                    <a16:rowId xmlns:a16="http://schemas.microsoft.com/office/drawing/2014/main" val="2181184407"/>
                  </a:ext>
                </a:extLst>
              </a:tr>
              <a:tr h="823653">
                <a:tc>
                  <a:txBody>
                    <a:bodyPr/>
                    <a:lstStyle/>
                    <a:p>
                      <a:r>
                        <a:rPr lang="es-CO" dirty="0" err="1"/>
                        <a:t>protected</a:t>
                      </a:r>
                      <a:endParaRPr lang="es-CO" dirty="0"/>
                    </a:p>
                  </a:txBody>
                  <a:tcPr anchor="ctr"/>
                </a:tc>
                <a:tc>
                  <a:txBody>
                    <a:bodyPr/>
                    <a:lstStyle/>
                    <a:p>
                      <a:r>
                        <a:rPr lang="es-CO" dirty="0"/>
                        <a:t>El código es accesible dentro del mismo paquete y subclases</a:t>
                      </a:r>
                    </a:p>
                  </a:txBody>
                  <a:tcPr anchor="ctr"/>
                </a:tc>
                <a:extLst>
                  <a:ext uri="{0D108BD9-81ED-4DB2-BD59-A6C34878D82A}">
                    <a16:rowId xmlns:a16="http://schemas.microsoft.com/office/drawing/2014/main" val="3897722247"/>
                  </a:ext>
                </a:extLst>
              </a:tr>
            </a:tbl>
          </a:graphicData>
        </a:graphic>
      </p:graphicFrame>
    </p:spTree>
    <p:extLst>
      <p:ext uri="{BB962C8B-B14F-4D97-AF65-F5344CB8AC3E}">
        <p14:creationId xmlns:p14="http://schemas.microsoft.com/office/powerpoint/2010/main" val="812983284"/>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MODIFICADORES DE NO ACCESO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319641" cy="769441"/>
          </a:xfrm>
          <a:prstGeom prst="rect">
            <a:avLst/>
          </a:prstGeom>
          <a:noFill/>
        </p:spPr>
        <p:txBody>
          <a:bodyPr wrap="square" rtlCol="0">
            <a:spAutoFit/>
          </a:bodyPr>
          <a:lstStyle/>
          <a:p>
            <a:pPr marL="285750" indent="-285750">
              <a:buFont typeface="Arial" panose="020B0604020202020204" pitchFamily="34" charset="0"/>
              <a:buChar char="•"/>
            </a:pPr>
            <a:r>
              <a:rPr lang="es-ES" sz="2200" dirty="0"/>
              <a:t>Para las clases, se pueden utilizar </a:t>
            </a:r>
            <a:r>
              <a:rPr lang="es-ES" sz="2200" b="1" dirty="0"/>
              <a:t>final </a:t>
            </a:r>
            <a:r>
              <a:rPr lang="es-ES" sz="2200" dirty="0"/>
              <a:t>o</a:t>
            </a:r>
            <a:r>
              <a:rPr lang="es-ES" sz="2200" b="1" dirty="0"/>
              <a:t> </a:t>
            </a:r>
            <a:r>
              <a:rPr lang="es-ES" sz="2200" b="1" dirty="0" err="1"/>
              <a:t>abstract</a:t>
            </a:r>
            <a:endParaRPr lang="es-CO" sz="2200" b="1" dirty="0"/>
          </a:p>
          <a:p>
            <a:pPr marL="285750" indent="-285750">
              <a:buFont typeface="Arial" panose="020B0604020202020204" pitchFamily="34" charset="0"/>
              <a:buChar char="•"/>
            </a:pPr>
            <a:endParaRPr lang="es-CO" sz="2200" dirty="0"/>
          </a:p>
        </p:txBody>
      </p:sp>
      <p:graphicFrame>
        <p:nvGraphicFramePr>
          <p:cNvPr id="6" name="Tabla 7">
            <a:extLst>
              <a:ext uri="{FF2B5EF4-FFF2-40B4-BE49-F238E27FC236}">
                <a16:creationId xmlns:a16="http://schemas.microsoft.com/office/drawing/2014/main" id="{8A38932A-5A7C-9C63-F7BD-2D53FA16F500}"/>
              </a:ext>
            </a:extLst>
          </p:cNvPr>
          <p:cNvGraphicFramePr>
            <a:graphicFrameLocks noGrp="1"/>
          </p:cNvGraphicFramePr>
          <p:nvPr>
            <p:extLst>
              <p:ext uri="{D42A27DB-BD31-4B8C-83A1-F6EECF244321}">
                <p14:modId xmlns:p14="http://schemas.microsoft.com/office/powerpoint/2010/main" val="3709077121"/>
              </p:ext>
            </p:extLst>
          </p:nvPr>
        </p:nvGraphicFramePr>
        <p:xfrm>
          <a:off x="744482" y="2805655"/>
          <a:ext cx="9618718" cy="2082735"/>
        </p:xfrm>
        <a:graphic>
          <a:graphicData uri="http://schemas.openxmlformats.org/drawingml/2006/table">
            <a:tbl>
              <a:tblPr firstRow="1" bandRow="1">
                <a:tableStyleId>{5C22544A-7EE6-4342-B048-85BDC9FD1C3A}</a:tableStyleId>
              </a:tblPr>
              <a:tblGrid>
                <a:gridCol w="3449146">
                  <a:extLst>
                    <a:ext uri="{9D8B030D-6E8A-4147-A177-3AD203B41FA5}">
                      <a16:colId xmlns:a16="http://schemas.microsoft.com/office/drawing/2014/main" val="1463713268"/>
                    </a:ext>
                  </a:extLst>
                </a:gridCol>
                <a:gridCol w="6169572">
                  <a:extLst>
                    <a:ext uri="{9D8B030D-6E8A-4147-A177-3AD203B41FA5}">
                      <a16:colId xmlns:a16="http://schemas.microsoft.com/office/drawing/2014/main" val="712374940"/>
                    </a:ext>
                  </a:extLst>
                </a:gridCol>
              </a:tblGrid>
              <a:tr h="401160">
                <a:tc>
                  <a:txBody>
                    <a:bodyPr/>
                    <a:lstStyle/>
                    <a:p>
                      <a:r>
                        <a:rPr lang="es-CO" dirty="0"/>
                        <a:t>Modificador</a:t>
                      </a:r>
                    </a:p>
                  </a:txBody>
                  <a:tcPr/>
                </a:tc>
                <a:tc>
                  <a:txBody>
                    <a:bodyPr/>
                    <a:lstStyle/>
                    <a:p>
                      <a:r>
                        <a:rPr lang="es-CO" dirty="0"/>
                        <a:t>Descripción</a:t>
                      </a:r>
                    </a:p>
                  </a:txBody>
                  <a:tcPr/>
                </a:tc>
                <a:extLst>
                  <a:ext uri="{0D108BD9-81ED-4DB2-BD59-A6C34878D82A}">
                    <a16:rowId xmlns:a16="http://schemas.microsoft.com/office/drawing/2014/main" val="2649438742"/>
                  </a:ext>
                </a:extLst>
              </a:tr>
              <a:tr h="692413">
                <a:tc>
                  <a:txBody>
                    <a:bodyPr/>
                    <a:lstStyle/>
                    <a:p>
                      <a:r>
                        <a:rPr lang="es-CO" dirty="0"/>
                        <a:t>final</a:t>
                      </a:r>
                    </a:p>
                  </a:txBody>
                  <a:tcPr/>
                </a:tc>
                <a:tc>
                  <a:txBody>
                    <a:bodyPr/>
                    <a:lstStyle/>
                    <a:p>
                      <a:r>
                        <a:rPr lang="es-CO" dirty="0"/>
                        <a:t>La clase no puede ser heredada por otra clase</a:t>
                      </a:r>
                    </a:p>
                  </a:txBody>
                  <a:tcPr/>
                </a:tc>
                <a:extLst>
                  <a:ext uri="{0D108BD9-81ED-4DB2-BD59-A6C34878D82A}">
                    <a16:rowId xmlns:a16="http://schemas.microsoft.com/office/drawing/2014/main" val="3711239913"/>
                  </a:ext>
                </a:extLst>
              </a:tr>
              <a:tr h="989162">
                <a:tc>
                  <a:txBody>
                    <a:bodyPr/>
                    <a:lstStyle/>
                    <a:p>
                      <a:r>
                        <a:rPr lang="es-CO" dirty="0" err="1"/>
                        <a:t>abstract</a:t>
                      </a:r>
                      <a:endParaRPr lang="es-CO" dirty="0"/>
                    </a:p>
                  </a:txBody>
                  <a:tcPr/>
                </a:tc>
                <a:tc>
                  <a:txBody>
                    <a:bodyPr/>
                    <a:lstStyle/>
                    <a:p>
                      <a:r>
                        <a:rPr lang="es-CO" dirty="0"/>
                        <a:t>La clase no puede ser usada para crear objetos. Para acceder a una clase abstracta debe ser heredada por otra clase</a:t>
                      </a:r>
                    </a:p>
                  </a:txBody>
                  <a:tcPr/>
                </a:tc>
                <a:extLst>
                  <a:ext uri="{0D108BD9-81ED-4DB2-BD59-A6C34878D82A}">
                    <a16:rowId xmlns:a16="http://schemas.microsoft.com/office/drawing/2014/main" val="1697282718"/>
                  </a:ext>
                </a:extLst>
              </a:tr>
            </a:tbl>
          </a:graphicData>
        </a:graphic>
      </p:graphicFrame>
    </p:spTree>
    <p:extLst>
      <p:ext uri="{BB962C8B-B14F-4D97-AF65-F5344CB8AC3E}">
        <p14:creationId xmlns:p14="http://schemas.microsoft.com/office/powerpoint/2010/main" val="3932287383"/>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MODIFICADORES DE NO ACCESO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319641" cy="769441"/>
          </a:xfrm>
          <a:prstGeom prst="rect">
            <a:avLst/>
          </a:prstGeom>
          <a:noFill/>
        </p:spPr>
        <p:txBody>
          <a:bodyPr wrap="square" rtlCol="0">
            <a:spAutoFit/>
          </a:bodyPr>
          <a:lstStyle/>
          <a:p>
            <a:pPr marL="285750" indent="-285750">
              <a:buFont typeface="Arial" panose="020B0604020202020204" pitchFamily="34" charset="0"/>
              <a:buChar char="•"/>
            </a:pPr>
            <a:r>
              <a:rPr lang="es-ES" sz="2200" dirty="0"/>
              <a:t>Para los atributos y métodos se pueden utilizar los siguientes</a:t>
            </a:r>
            <a:endParaRPr lang="es-CO" sz="2200" dirty="0"/>
          </a:p>
          <a:p>
            <a:pPr marL="285750" indent="-285750">
              <a:buFont typeface="Arial" panose="020B0604020202020204" pitchFamily="34" charset="0"/>
              <a:buChar char="•"/>
            </a:pPr>
            <a:endParaRPr lang="es-CO" sz="2200" dirty="0"/>
          </a:p>
        </p:txBody>
      </p:sp>
      <p:graphicFrame>
        <p:nvGraphicFramePr>
          <p:cNvPr id="6" name="Tabla 7">
            <a:extLst>
              <a:ext uri="{FF2B5EF4-FFF2-40B4-BE49-F238E27FC236}">
                <a16:creationId xmlns:a16="http://schemas.microsoft.com/office/drawing/2014/main" id="{8A38932A-5A7C-9C63-F7BD-2D53FA16F500}"/>
              </a:ext>
            </a:extLst>
          </p:cNvPr>
          <p:cNvGraphicFramePr>
            <a:graphicFrameLocks noGrp="1"/>
          </p:cNvGraphicFramePr>
          <p:nvPr>
            <p:extLst>
              <p:ext uri="{D42A27DB-BD31-4B8C-83A1-F6EECF244321}">
                <p14:modId xmlns:p14="http://schemas.microsoft.com/office/powerpoint/2010/main" val="2986816854"/>
              </p:ext>
            </p:extLst>
          </p:nvPr>
        </p:nvGraphicFramePr>
        <p:xfrm>
          <a:off x="535588" y="2645245"/>
          <a:ext cx="10626836" cy="2680370"/>
        </p:xfrm>
        <a:graphic>
          <a:graphicData uri="http://schemas.openxmlformats.org/drawingml/2006/table">
            <a:tbl>
              <a:tblPr firstRow="1" bandRow="1">
                <a:tableStyleId>{5C22544A-7EE6-4342-B048-85BDC9FD1C3A}</a:tableStyleId>
              </a:tblPr>
              <a:tblGrid>
                <a:gridCol w="3810644">
                  <a:extLst>
                    <a:ext uri="{9D8B030D-6E8A-4147-A177-3AD203B41FA5}">
                      <a16:colId xmlns:a16="http://schemas.microsoft.com/office/drawing/2014/main" val="1463713268"/>
                    </a:ext>
                  </a:extLst>
                </a:gridCol>
                <a:gridCol w="6816192">
                  <a:extLst>
                    <a:ext uri="{9D8B030D-6E8A-4147-A177-3AD203B41FA5}">
                      <a16:colId xmlns:a16="http://schemas.microsoft.com/office/drawing/2014/main" val="712374940"/>
                    </a:ext>
                  </a:extLst>
                </a:gridCol>
              </a:tblGrid>
              <a:tr h="334037">
                <a:tc>
                  <a:txBody>
                    <a:bodyPr/>
                    <a:lstStyle/>
                    <a:p>
                      <a:r>
                        <a:rPr lang="es-CO" dirty="0"/>
                        <a:t>Modificador</a:t>
                      </a:r>
                    </a:p>
                  </a:txBody>
                  <a:tcPr/>
                </a:tc>
                <a:tc>
                  <a:txBody>
                    <a:bodyPr/>
                    <a:lstStyle/>
                    <a:p>
                      <a:r>
                        <a:rPr lang="es-CO" dirty="0"/>
                        <a:t>Descripción</a:t>
                      </a:r>
                    </a:p>
                  </a:txBody>
                  <a:tcPr/>
                </a:tc>
                <a:extLst>
                  <a:ext uri="{0D108BD9-81ED-4DB2-BD59-A6C34878D82A}">
                    <a16:rowId xmlns:a16="http://schemas.microsoft.com/office/drawing/2014/main" val="2649438742"/>
                  </a:ext>
                </a:extLst>
              </a:tr>
              <a:tr h="576557">
                <a:tc>
                  <a:txBody>
                    <a:bodyPr/>
                    <a:lstStyle/>
                    <a:p>
                      <a:pPr algn="l"/>
                      <a:r>
                        <a:rPr lang="es-CO" dirty="0"/>
                        <a:t>final</a:t>
                      </a:r>
                    </a:p>
                  </a:txBody>
                  <a:tcPr anchor="ctr"/>
                </a:tc>
                <a:tc>
                  <a:txBody>
                    <a:bodyPr/>
                    <a:lstStyle/>
                    <a:p>
                      <a:r>
                        <a:rPr lang="es-CO" dirty="0"/>
                        <a:t>Atributos ni métodos pueden ser modificados o anulado. </a:t>
                      </a:r>
                    </a:p>
                  </a:txBody>
                  <a:tcPr anchor="ctr"/>
                </a:tc>
                <a:extLst>
                  <a:ext uri="{0D108BD9-81ED-4DB2-BD59-A6C34878D82A}">
                    <a16:rowId xmlns:a16="http://schemas.microsoft.com/office/drawing/2014/main" val="3711239913"/>
                  </a:ext>
                </a:extLst>
              </a:tr>
              <a:tr h="823653">
                <a:tc>
                  <a:txBody>
                    <a:bodyPr/>
                    <a:lstStyle/>
                    <a:p>
                      <a:r>
                        <a:rPr lang="es-CO" dirty="0" err="1"/>
                        <a:t>static</a:t>
                      </a:r>
                      <a:endParaRPr lang="es-CO" dirty="0"/>
                    </a:p>
                  </a:txBody>
                  <a:tcPr anchor="ctr"/>
                </a:tc>
                <a:tc>
                  <a:txBody>
                    <a:bodyPr/>
                    <a:lstStyle/>
                    <a:p>
                      <a:r>
                        <a:rPr lang="es-CO" dirty="0"/>
                        <a:t>Atributos y métodos pertenecen a la clase, mas que al objeto </a:t>
                      </a:r>
                    </a:p>
                  </a:txBody>
                  <a:tcPr anchor="ctr"/>
                </a:tc>
                <a:extLst>
                  <a:ext uri="{0D108BD9-81ED-4DB2-BD59-A6C34878D82A}">
                    <a16:rowId xmlns:a16="http://schemas.microsoft.com/office/drawing/2014/main" val="1697282718"/>
                  </a:ext>
                </a:extLst>
              </a:tr>
              <a:tr h="823653">
                <a:tc>
                  <a:txBody>
                    <a:bodyPr/>
                    <a:lstStyle/>
                    <a:p>
                      <a:r>
                        <a:rPr lang="es-CO" dirty="0" err="1"/>
                        <a:t>abstract</a:t>
                      </a:r>
                      <a:endParaRPr lang="es-CO" dirty="0"/>
                    </a:p>
                  </a:txBody>
                  <a:tcPr anchor="ctr"/>
                </a:tc>
                <a:tc>
                  <a:txBody>
                    <a:bodyPr/>
                    <a:lstStyle/>
                    <a:p>
                      <a:r>
                        <a:rPr lang="es-CO" dirty="0"/>
                        <a:t>Solo pueden ser usados en clases abstractas y pueden ser únicamente usados en métodos. Los métodos abstractos no tienen cuerpo. El cuerpo es </a:t>
                      </a:r>
                      <a:r>
                        <a:rPr lang="es-CO" dirty="0" err="1"/>
                        <a:t>proveido</a:t>
                      </a:r>
                      <a:r>
                        <a:rPr lang="es-CO" dirty="0"/>
                        <a:t> por la subclase</a:t>
                      </a:r>
                    </a:p>
                  </a:txBody>
                  <a:tcPr anchor="ctr"/>
                </a:tc>
                <a:extLst>
                  <a:ext uri="{0D108BD9-81ED-4DB2-BD59-A6C34878D82A}">
                    <a16:rowId xmlns:a16="http://schemas.microsoft.com/office/drawing/2014/main" val="2181184407"/>
                  </a:ext>
                </a:extLst>
              </a:tr>
            </a:tbl>
          </a:graphicData>
        </a:graphic>
      </p:graphicFrame>
    </p:spTree>
    <p:extLst>
      <p:ext uri="{BB962C8B-B14F-4D97-AF65-F5344CB8AC3E}">
        <p14:creationId xmlns:p14="http://schemas.microsoft.com/office/powerpoint/2010/main" val="605984266"/>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ENCAPSULAMIENTO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319641" cy="2462213"/>
          </a:xfrm>
          <a:prstGeom prst="rect">
            <a:avLst/>
          </a:prstGeom>
          <a:noFill/>
        </p:spPr>
        <p:txBody>
          <a:bodyPr wrap="square" rtlCol="0">
            <a:spAutoFit/>
          </a:bodyPr>
          <a:lstStyle/>
          <a:p>
            <a:pPr marL="285750" indent="-285750">
              <a:buFont typeface="Arial" panose="020B0604020202020204" pitchFamily="34" charset="0"/>
              <a:buChar char="•"/>
            </a:pPr>
            <a:r>
              <a:rPr lang="es-ES" sz="2200" dirty="0"/>
              <a:t>El significado de </a:t>
            </a:r>
            <a:r>
              <a:rPr lang="es-ES" sz="2200" b="1" dirty="0"/>
              <a:t>Encapsular </a:t>
            </a:r>
            <a:r>
              <a:rPr lang="es-ES" sz="2200" dirty="0"/>
              <a:t>es asegurarse de que los datos  sensibles estén ocultos para los usuarios.</a:t>
            </a:r>
          </a:p>
          <a:p>
            <a:pPr marL="285750" indent="-285750">
              <a:buFont typeface="Arial" panose="020B0604020202020204" pitchFamily="34" charset="0"/>
              <a:buChar char="•"/>
            </a:pPr>
            <a:r>
              <a:rPr lang="es-ES" sz="2200" dirty="0"/>
              <a:t>Para Lograr esto, se debe:</a:t>
            </a:r>
          </a:p>
          <a:p>
            <a:pPr marL="742950" lvl="1" indent="-285750">
              <a:buFont typeface="Arial" panose="020B0604020202020204" pitchFamily="34" charset="0"/>
              <a:buChar char="•"/>
            </a:pPr>
            <a:r>
              <a:rPr lang="es-ES" sz="2200" dirty="0"/>
              <a:t>Declarar atributos de clase como </a:t>
            </a:r>
            <a:r>
              <a:rPr lang="es-ES" sz="2200" b="1" dirty="0" err="1"/>
              <a:t>private</a:t>
            </a:r>
            <a:endParaRPr lang="es-ES" sz="2200" b="1" dirty="0"/>
          </a:p>
          <a:p>
            <a:pPr marL="742950" lvl="1" indent="-285750">
              <a:buFont typeface="Arial" panose="020B0604020202020204" pitchFamily="34" charset="0"/>
              <a:buChar char="•"/>
            </a:pPr>
            <a:r>
              <a:rPr lang="es-ES" sz="2200" dirty="0"/>
              <a:t>Proporcionar métodos públicos </a:t>
            </a:r>
            <a:r>
              <a:rPr lang="es-ES" sz="2200" b="1" dirty="0" err="1"/>
              <a:t>get</a:t>
            </a:r>
            <a:r>
              <a:rPr lang="es-ES" sz="2200" dirty="0"/>
              <a:t> y </a:t>
            </a:r>
            <a:r>
              <a:rPr lang="es-ES" sz="2200" b="1" dirty="0"/>
              <a:t>set</a:t>
            </a:r>
            <a:r>
              <a:rPr lang="es-ES" sz="2200" dirty="0"/>
              <a:t> para acceder y actualizar el valor de un atributo </a:t>
            </a:r>
            <a:r>
              <a:rPr lang="es-ES" sz="2200" b="1" dirty="0" err="1"/>
              <a:t>private</a:t>
            </a:r>
            <a:endParaRPr lang="es-CO" sz="2200" b="1" dirty="0"/>
          </a:p>
          <a:p>
            <a:pPr marL="285750" indent="-285750">
              <a:buFont typeface="Arial" panose="020B0604020202020204" pitchFamily="34" charset="0"/>
              <a:buChar char="•"/>
            </a:pPr>
            <a:endParaRPr lang="es-CO" sz="2200" dirty="0"/>
          </a:p>
        </p:txBody>
      </p:sp>
    </p:spTree>
    <p:extLst>
      <p:ext uri="{BB962C8B-B14F-4D97-AF65-F5344CB8AC3E}">
        <p14:creationId xmlns:p14="http://schemas.microsoft.com/office/powerpoint/2010/main" val="3873497759"/>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ENCAPSULAMIENTO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4950373" cy="3477875"/>
          </a:xfrm>
          <a:prstGeom prst="rect">
            <a:avLst/>
          </a:prstGeom>
          <a:noFill/>
        </p:spPr>
        <p:txBody>
          <a:bodyPr wrap="square" rtlCol="0">
            <a:spAutoFit/>
          </a:bodyPr>
          <a:lstStyle/>
          <a:p>
            <a:pPr marL="285750" indent="-285750" algn="just">
              <a:buFont typeface="Arial" panose="020B0604020202020204" pitchFamily="34" charset="0"/>
              <a:buChar char="•"/>
            </a:pPr>
            <a:r>
              <a:rPr lang="es-CO" sz="2200" b="1" dirty="0"/>
              <a:t>METODOS GET Y SET</a:t>
            </a:r>
          </a:p>
          <a:p>
            <a:pPr marL="285750" indent="-285750" algn="just">
              <a:buFont typeface="Arial" panose="020B0604020202020204" pitchFamily="34" charset="0"/>
              <a:buChar char="•"/>
            </a:pPr>
            <a:r>
              <a:rPr lang="es-CO" sz="2200" dirty="0"/>
              <a:t>Los atributos </a:t>
            </a:r>
            <a:r>
              <a:rPr lang="es-CO" sz="2200" dirty="0" err="1"/>
              <a:t>private</a:t>
            </a:r>
            <a:r>
              <a:rPr lang="es-CO" sz="2200" dirty="0"/>
              <a:t> solo pueden ser accedidos dentro la misma clase. Sin embargo, es posible acceder a ellos si proveemos métodos </a:t>
            </a:r>
            <a:r>
              <a:rPr lang="es-CO" sz="2200" b="1" dirty="0" err="1"/>
              <a:t>get</a:t>
            </a:r>
            <a:r>
              <a:rPr lang="es-CO" sz="2200" dirty="0"/>
              <a:t> y </a:t>
            </a:r>
            <a:r>
              <a:rPr lang="es-CO" sz="2200" b="1" dirty="0"/>
              <a:t>set</a:t>
            </a:r>
          </a:p>
          <a:p>
            <a:pPr algn="just"/>
            <a:endParaRPr lang="es-CO" sz="2200" b="1" dirty="0"/>
          </a:p>
          <a:p>
            <a:pPr marL="285750" indent="-285750" algn="just">
              <a:buFont typeface="Arial" panose="020B0604020202020204" pitchFamily="34" charset="0"/>
              <a:buChar char="•"/>
            </a:pPr>
            <a:r>
              <a:rPr lang="es-CO" sz="2200" dirty="0"/>
              <a:t>El método </a:t>
            </a:r>
            <a:r>
              <a:rPr lang="es-CO" sz="2200" b="1" dirty="0" err="1"/>
              <a:t>get</a:t>
            </a:r>
            <a:r>
              <a:rPr lang="es-CO" sz="2200" dirty="0"/>
              <a:t> retorna el valor de una variable (atributo) y el método </a:t>
            </a:r>
            <a:r>
              <a:rPr lang="es-CO" sz="2200" b="1" dirty="0"/>
              <a:t>set</a:t>
            </a:r>
            <a:r>
              <a:rPr lang="es-CO" sz="2200" dirty="0"/>
              <a:t> establece un valor a la variable</a:t>
            </a:r>
          </a:p>
          <a:p>
            <a:pPr marL="285750" indent="-285750" algn="just">
              <a:buFont typeface="Arial" panose="020B0604020202020204" pitchFamily="34" charset="0"/>
              <a:buChar char="•"/>
            </a:pPr>
            <a:endParaRPr lang="es-CO" sz="2200" dirty="0"/>
          </a:p>
        </p:txBody>
      </p:sp>
      <p:pic>
        <p:nvPicPr>
          <p:cNvPr id="7" name="Imagen 6">
            <a:extLst>
              <a:ext uri="{FF2B5EF4-FFF2-40B4-BE49-F238E27FC236}">
                <a16:creationId xmlns:a16="http://schemas.microsoft.com/office/drawing/2014/main" id="{6149FA8E-98AB-18D3-ABA7-348B2D5FA56B}"/>
              </a:ext>
            </a:extLst>
          </p:cNvPr>
          <p:cNvPicPr>
            <a:picLocks noChangeAspect="1"/>
          </p:cNvPicPr>
          <p:nvPr/>
        </p:nvPicPr>
        <p:blipFill>
          <a:blip r:embed="rId4"/>
          <a:stretch>
            <a:fillRect/>
          </a:stretch>
        </p:blipFill>
        <p:spPr>
          <a:xfrm>
            <a:off x="5467842" y="1387366"/>
            <a:ext cx="6534972" cy="4623663"/>
          </a:xfrm>
          <a:prstGeom prst="rect">
            <a:avLst/>
          </a:prstGeom>
        </p:spPr>
      </p:pic>
    </p:spTree>
    <p:extLst>
      <p:ext uri="{BB962C8B-B14F-4D97-AF65-F5344CB8AC3E}">
        <p14:creationId xmlns:p14="http://schemas.microsoft.com/office/powerpoint/2010/main" val="1621310092"/>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ENCAPSULAMIENTO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7" y="1729583"/>
            <a:ext cx="4635062" cy="430887"/>
          </a:xfrm>
          <a:prstGeom prst="rect">
            <a:avLst/>
          </a:prstGeom>
          <a:noFill/>
        </p:spPr>
        <p:txBody>
          <a:bodyPr wrap="square" rtlCol="0">
            <a:spAutoFit/>
          </a:bodyPr>
          <a:lstStyle/>
          <a:p>
            <a:pPr marL="285750" indent="-285750" algn="just">
              <a:buFont typeface="Arial" panose="020B0604020202020204" pitchFamily="34" charset="0"/>
              <a:buChar char="•"/>
            </a:pPr>
            <a:r>
              <a:rPr lang="es-CO" sz="2200" b="1"/>
              <a:t>Acceder sin </a:t>
            </a:r>
            <a:r>
              <a:rPr lang="es-CO" sz="2200" b="1" dirty="0" err="1"/>
              <a:t>get</a:t>
            </a:r>
            <a:r>
              <a:rPr lang="es-CO" sz="2200" b="1" dirty="0"/>
              <a:t> ni set</a:t>
            </a:r>
            <a:endParaRPr lang="es-CO" sz="2200" dirty="0"/>
          </a:p>
        </p:txBody>
      </p:sp>
      <p:pic>
        <p:nvPicPr>
          <p:cNvPr id="8" name="Imagen 7">
            <a:extLst>
              <a:ext uri="{FF2B5EF4-FFF2-40B4-BE49-F238E27FC236}">
                <a16:creationId xmlns:a16="http://schemas.microsoft.com/office/drawing/2014/main" id="{150F9C79-3139-3E20-5500-E2C087E8215B}"/>
              </a:ext>
            </a:extLst>
          </p:cNvPr>
          <p:cNvPicPr>
            <a:picLocks noChangeAspect="1"/>
          </p:cNvPicPr>
          <p:nvPr/>
        </p:nvPicPr>
        <p:blipFill>
          <a:blip r:embed="rId4"/>
          <a:stretch>
            <a:fillRect/>
          </a:stretch>
        </p:blipFill>
        <p:spPr>
          <a:xfrm>
            <a:off x="344635" y="2371895"/>
            <a:ext cx="4836965" cy="2511622"/>
          </a:xfrm>
          <a:prstGeom prst="rect">
            <a:avLst/>
          </a:prstGeom>
        </p:spPr>
      </p:pic>
      <p:sp>
        <p:nvSpPr>
          <p:cNvPr id="9" name="CuadroTexto 8">
            <a:extLst>
              <a:ext uri="{FF2B5EF4-FFF2-40B4-BE49-F238E27FC236}">
                <a16:creationId xmlns:a16="http://schemas.microsoft.com/office/drawing/2014/main" id="{EC83F6DC-111E-05C2-5B37-536EC772D625}"/>
              </a:ext>
            </a:extLst>
          </p:cNvPr>
          <p:cNvSpPr txBox="1"/>
          <p:nvPr/>
        </p:nvSpPr>
        <p:spPr>
          <a:xfrm>
            <a:off x="6211613" y="1781531"/>
            <a:ext cx="4635062" cy="430887"/>
          </a:xfrm>
          <a:prstGeom prst="rect">
            <a:avLst/>
          </a:prstGeom>
          <a:noFill/>
        </p:spPr>
        <p:txBody>
          <a:bodyPr wrap="square" rtlCol="0">
            <a:spAutoFit/>
          </a:bodyPr>
          <a:lstStyle/>
          <a:p>
            <a:pPr marL="285750" indent="-285750" algn="just">
              <a:buFont typeface="Arial" panose="020B0604020202020204" pitchFamily="34" charset="0"/>
              <a:buChar char="•"/>
            </a:pPr>
            <a:r>
              <a:rPr lang="es-CO" sz="2200" b="1" dirty="0"/>
              <a:t>Acceder con </a:t>
            </a:r>
            <a:r>
              <a:rPr lang="es-CO" sz="2200" b="1" dirty="0" err="1"/>
              <a:t>get</a:t>
            </a:r>
            <a:r>
              <a:rPr lang="es-CO" sz="2200" b="1" dirty="0"/>
              <a:t> y set</a:t>
            </a:r>
            <a:endParaRPr lang="es-CO" sz="2200" dirty="0"/>
          </a:p>
        </p:txBody>
      </p:sp>
      <p:pic>
        <p:nvPicPr>
          <p:cNvPr id="13" name="Imagen 12">
            <a:extLst>
              <a:ext uri="{FF2B5EF4-FFF2-40B4-BE49-F238E27FC236}">
                <a16:creationId xmlns:a16="http://schemas.microsoft.com/office/drawing/2014/main" id="{AC68F7D8-2FC1-7B7D-4076-133E454724AC}"/>
              </a:ext>
            </a:extLst>
          </p:cNvPr>
          <p:cNvPicPr>
            <a:picLocks noChangeAspect="1"/>
          </p:cNvPicPr>
          <p:nvPr/>
        </p:nvPicPr>
        <p:blipFill>
          <a:blip r:embed="rId5"/>
          <a:stretch>
            <a:fillRect/>
          </a:stretch>
        </p:blipFill>
        <p:spPr>
          <a:xfrm>
            <a:off x="6211613" y="2316082"/>
            <a:ext cx="5528441" cy="2684542"/>
          </a:xfrm>
          <a:prstGeom prst="rect">
            <a:avLst/>
          </a:prstGeom>
        </p:spPr>
      </p:pic>
    </p:spTree>
    <p:extLst>
      <p:ext uri="{BB962C8B-B14F-4D97-AF65-F5344CB8AC3E}">
        <p14:creationId xmlns:p14="http://schemas.microsoft.com/office/powerpoint/2010/main" val="78770098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8" y="271685"/>
            <a:ext cx="10137891" cy="1346059"/>
          </a:xfrm>
        </p:spPr>
        <p:txBody>
          <a:bodyPr>
            <a:normAutofit fontScale="90000"/>
          </a:bodyPr>
          <a:lstStyle/>
          <a:p>
            <a:r>
              <a:rPr lang="es-CO" dirty="0"/>
              <a:t>¿QUÉ SON LAS  CLASES Y OBJETOS?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Las clases y los objetos son los dos aspectos principales de la programación orientada a objetos.</a:t>
            </a:r>
          </a:p>
          <a:p>
            <a:pPr marL="342900" indent="-342900" algn="l">
              <a:buFont typeface="Arial" panose="020B0604020202020204" pitchFamily="34" charset="0"/>
              <a:buChar char="•"/>
            </a:pPr>
            <a:r>
              <a:rPr lang="es-ES" dirty="0"/>
              <a:t>Mira la siguiente ilustración para ver la diferencia entre clase y objetos:</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8" name="Imagen 7">
            <a:extLst>
              <a:ext uri="{FF2B5EF4-FFF2-40B4-BE49-F238E27FC236}">
                <a16:creationId xmlns:a16="http://schemas.microsoft.com/office/drawing/2014/main" id="{B84033CE-B137-F0E7-5A17-CEDF7100FA57}"/>
              </a:ext>
            </a:extLst>
          </p:cNvPr>
          <p:cNvPicPr>
            <a:picLocks noChangeAspect="1"/>
          </p:cNvPicPr>
          <p:nvPr/>
        </p:nvPicPr>
        <p:blipFill>
          <a:blip r:embed="rId3"/>
          <a:stretch>
            <a:fillRect/>
          </a:stretch>
        </p:blipFill>
        <p:spPr>
          <a:xfrm>
            <a:off x="791029" y="3323939"/>
            <a:ext cx="10100443" cy="2499956"/>
          </a:xfrm>
          <a:prstGeom prst="rect">
            <a:avLst/>
          </a:prstGeom>
        </p:spPr>
      </p:pic>
    </p:spTree>
    <p:extLst>
      <p:ext uri="{BB962C8B-B14F-4D97-AF65-F5344CB8AC3E}">
        <p14:creationId xmlns:p14="http://schemas.microsoft.com/office/powerpoint/2010/main" val="42427716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ENCAPSULAMIENTO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035862" cy="2462213"/>
          </a:xfrm>
          <a:prstGeom prst="rect">
            <a:avLst/>
          </a:prstGeom>
          <a:noFill/>
        </p:spPr>
        <p:txBody>
          <a:bodyPr wrap="square" rtlCol="0">
            <a:spAutoFit/>
          </a:bodyPr>
          <a:lstStyle/>
          <a:p>
            <a:pPr marL="285750" indent="-285750" algn="just">
              <a:buFont typeface="Arial" panose="020B0604020202020204" pitchFamily="34" charset="0"/>
              <a:buChar char="•"/>
            </a:pPr>
            <a:r>
              <a:rPr lang="es-CO" sz="2200" b="1" dirty="0"/>
              <a:t>¿POR QUÉ ENCAPSULAMIENTO?</a:t>
            </a:r>
          </a:p>
          <a:p>
            <a:pPr algn="just"/>
            <a:endParaRPr lang="es-CO" sz="2200" b="1" dirty="0"/>
          </a:p>
          <a:p>
            <a:pPr marL="285750" indent="-285750" algn="just">
              <a:buFont typeface="Arial" panose="020B0604020202020204" pitchFamily="34" charset="0"/>
              <a:buChar char="•"/>
            </a:pPr>
            <a:r>
              <a:rPr lang="es-ES" sz="2200" dirty="0"/>
              <a:t>Mejor control de los atributos y métodos de clase.</a:t>
            </a:r>
          </a:p>
          <a:p>
            <a:pPr marL="285750" indent="-285750" algn="just">
              <a:buFont typeface="Arial" panose="020B0604020202020204" pitchFamily="34" charset="0"/>
              <a:buChar char="•"/>
            </a:pPr>
            <a:r>
              <a:rPr lang="es-ES" sz="2200" dirty="0"/>
              <a:t>Los atributos de clase se pueden hacer de solo lectura (si solo usa el método </a:t>
            </a:r>
            <a:r>
              <a:rPr lang="es-ES" sz="2200" dirty="0" err="1"/>
              <a:t>get</a:t>
            </a:r>
            <a:r>
              <a:rPr lang="es-ES" sz="2200" dirty="0"/>
              <a:t>) o de solo escritura (si solo usa el set)</a:t>
            </a:r>
          </a:p>
          <a:p>
            <a:pPr marL="285750" indent="-285750" algn="just">
              <a:buFont typeface="Arial" panose="020B0604020202020204" pitchFamily="34" charset="0"/>
              <a:buChar char="•"/>
            </a:pPr>
            <a:r>
              <a:rPr lang="es-ES" sz="2200" dirty="0"/>
              <a:t>Flexible: el programador puede cambiar una parte del código sin afectar otras partes</a:t>
            </a:r>
          </a:p>
          <a:p>
            <a:pPr marL="285750" indent="-285750" algn="just">
              <a:buFont typeface="Arial" panose="020B0604020202020204" pitchFamily="34" charset="0"/>
              <a:buChar char="•"/>
            </a:pPr>
            <a:r>
              <a:rPr lang="es-ES" sz="2200" dirty="0"/>
              <a:t>Mayor seguridad de los datos</a:t>
            </a:r>
            <a:endParaRPr lang="es-CO" sz="2200" dirty="0"/>
          </a:p>
        </p:txBody>
      </p:sp>
    </p:spTree>
    <p:extLst>
      <p:ext uri="{BB962C8B-B14F-4D97-AF65-F5344CB8AC3E}">
        <p14:creationId xmlns:p14="http://schemas.microsoft.com/office/powerpoint/2010/main" val="3933361578"/>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ENCAPSULAMIENTO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456276" cy="2800767"/>
          </a:xfrm>
          <a:prstGeom prst="rect">
            <a:avLst/>
          </a:prstGeom>
          <a:noFill/>
        </p:spPr>
        <p:txBody>
          <a:bodyPr wrap="square" rtlCol="0">
            <a:spAutoFit/>
          </a:bodyPr>
          <a:lstStyle/>
          <a:p>
            <a:pPr marL="285750" indent="-285750" algn="just">
              <a:buFont typeface="Arial" panose="020B0604020202020204" pitchFamily="34" charset="0"/>
              <a:buChar char="•"/>
            </a:pPr>
            <a:r>
              <a:rPr lang="es-ES" sz="2200" b="1" dirty="0"/>
              <a:t>Clase Rectángulo: </a:t>
            </a:r>
            <a:r>
              <a:rPr lang="es-ES" sz="2200" dirty="0"/>
              <a:t>Cree una clase llamada Rectángulo con los atributos </a:t>
            </a:r>
            <a:r>
              <a:rPr lang="es-ES" sz="2200" b="1" dirty="0" err="1"/>
              <a:t>private</a:t>
            </a:r>
            <a:r>
              <a:rPr lang="es-ES" sz="2200" b="1" dirty="0"/>
              <a:t> </a:t>
            </a:r>
            <a:r>
              <a:rPr lang="es-ES" sz="2200" dirty="0"/>
              <a:t>longitud y anchura, con su constructor. Los valores de los atributos deben ser solicitados por pantalla. Debe tener métodos para calcular el perímetro y el área del rectángulo. Debe tener métodos set y </a:t>
            </a:r>
            <a:r>
              <a:rPr lang="es-ES" sz="2200" dirty="0" err="1"/>
              <a:t>get</a:t>
            </a:r>
            <a:r>
              <a:rPr lang="es-ES" sz="2200" dirty="0"/>
              <a:t> para longitud y anchura. Los métodos set deben verificar que longitud y anchura sean números mayores de 0.0 y menores de 20.0. Escriba un programa para probar la clase Rectángulo.</a:t>
            </a:r>
          </a:p>
          <a:p>
            <a:pPr marL="285750" indent="-285750" algn="just">
              <a:buFont typeface="Arial" panose="020B0604020202020204" pitchFamily="34" charset="0"/>
              <a:buChar char="•"/>
            </a:pPr>
            <a:r>
              <a:rPr lang="es-ES" sz="2200" b="1" dirty="0"/>
              <a:t>Clase triangulo: </a:t>
            </a:r>
            <a:r>
              <a:rPr lang="es-ES" sz="2200" dirty="0"/>
              <a:t>Crear una clase triangulo con las mismas recomendaciones de la clase rectángulo.</a:t>
            </a:r>
          </a:p>
          <a:p>
            <a:pPr marL="285750" indent="-285750" algn="just">
              <a:buFont typeface="Arial" panose="020B0604020202020204" pitchFamily="34" charset="0"/>
              <a:buChar char="•"/>
            </a:pPr>
            <a:r>
              <a:rPr lang="es-ES" sz="2200" b="1" dirty="0"/>
              <a:t>Cree un menú para seleccionar cual de las dos clases desea acceder.</a:t>
            </a:r>
            <a:endParaRPr lang="es-CO" sz="2200" b="1" dirty="0"/>
          </a:p>
        </p:txBody>
      </p:sp>
    </p:spTree>
    <p:extLst>
      <p:ext uri="{BB962C8B-B14F-4D97-AF65-F5344CB8AC3E}">
        <p14:creationId xmlns:p14="http://schemas.microsoft.com/office/powerpoint/2010/main" val="2450175328"/>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HERENCIA</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456276" cy="4493538"/>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a:t>En Java, es posible heredar atributos y métodos de una clase a otra. A este concepto de programación se le llama </a:t>
            </a:r>
            <a:r>
              <a:rPr lang="es-CO" sz="2200" b="1" dirty="0"/>
              <a:t>Herencia.</a:t>
            </a:r>
          </a:p>
          <a:p>
            <a:pPr marL="285750" indent="-285750" algn="just">
              <a:buFont typeface="Arial" panose="020B0604020202020204" pitchFamily="34" charset="0"/>
              <a:buChar char="•"/>
            </a:pPr>
            <a:endParaRPr lang="es-CO" sz="2200" b="1" dirty="0"/>
          </a:p>
          <a:p>
            <a:pPr marL="285750" indent="-285750" algn="just">
              <a:buFont typeface="Arial" panose="020B0604020202020204" pitchFamily="34" charset="0"/>
              <a:buChar char="•"/>
            </a:pPr>
            <a:r>
              <a:rPr lang="es-CO" sz="2200" dirty="0"/>
              <a:t>Existen dos categorías:</a:t>
            </a:r>
          </a:p>
          <a:p>
            <a:pPr marL="742950" lvl="1" indent="-285750" algn="just">
              <a:buFont typeface="Arial" panose="020B0604020202020204" pitchFamily="34" charset="0"/>
              <a:buChar char="•"/>
            </a:pPr>
            <a:r>
              <a:rPr lang="es-CO" sz="2200" b="1" dirty="0" err="1"/>
              <a:t>Sub-clase</a:t>
            </a:r>
            <a:r>
              <a:rPr lang="es-CO" sz="2200" dirty="0"/>
              <a:t> (hija): la clase que hereda de otra clase sus atributos y </a:t>
            </a:r>
            <a:r>
              <a:rPr lang="es-CO" sz="2200" dirty="0" err="1"/>
              <a:t>metodos</a:t>
            </a:r>
            <a:endParaRPr lang="es-CO" sz="2200" dirty="0"/>
          </a:p>
          <a:p>
            <a:pPr marL="742950" lvl="1" indent="-285750" algn="just">
              <a:buFont typeface="Arial" panose="020B0604020202020204" pitchFamily="34" charset="0"/>
              <a:buChar char="•"/>
            </a:pPr>
            <a:r>
              <a:rPr lang="es-CO" sz="2200" b="1" dirty="0" err="1"/>
              <a:t>Super-clase</a:t>
            </a:r>
            <a:r>
              <a:rPr lang="es-CO" sz="2200" dirty="0"/>
              <a:t> (padre): la clase que se hereda</a:t>
            </a:r>
          </a:p>
          <a:p>
            <a:pPr marL="742950" lvl="1" indent="-285750" algn="just">
              <a:buFont typeface="Arial" panose="020B0604020202020204" pitchFamily="34" charset="0"/>
              <a:buChar char="•"/>
            </a:pPr>
            <a:endParaRPr lang="es-CO" sz="2200" dirty="0"/>
          </a:p>
          <a:p>
            <a:pPr marL="285750" indent="-285750" algn="just">
              <a:buFont typeface="Arial" panose="020B0604020202020204" pitchFamily="34" charset="0"/>
              <a:buChar char="•"/>
            </a:pPr>
            <a:r>
              <a:rPr lang="es-CO" sz="2200" dirty="0"/>
              <a:t>Para heredar de una clase a otra se usa la palabra clave </a:t>
            </a:r>
            <a:r>
              <a:rPr lang="es-CO" sz="2200" b="1" dirty="0" err="1"/>
              <a:t>extends</a:t>
            </a:r>
            <a:endParaRPr lang="es-CO" sz="2200" b="1" dirty="0"/>
          </a:p>
          <a:p>
            <a:pPr marL="285750" indent="-285750" algn="just">
              <a:buFont typeface="Arial" panose="020B0604020202020204" pitchFamily="34" charset="0"/>
              <a:buChar char="•"/>
            </a:pPr>
            <a:r>
              <a:rPr lang="es-CO" sz="2200" dirty="0"/>
              <a:t>La </a:t>
            </a:r>
            <a:r>
              <a:rPr lang="es-CO" sz="2200" b="1" dirty="0"/>
              <a:t>herencia</a:t>
            </a:r>
            <a:r>
              <a:rPr lang="es-CO" sz="2200" dirty="0"/>
              <a:t> ayuda a la reutilización de código y ahorro de tiempo</a:t>
            </a:r>
          </a:p>
          <a:p>
            <a:pPr marL="285750" indent="-285750" algn="just">
              <a:buFont typeface="Arial" panose="020B0604020202020204" pitchFamily="34" charset="0"/>
              <a:buChar char="•"/>
            </a:pPr>
            <a:r>
              <a:rPr lang="es-CO" sz="2200" dirty="0"/>
              <a:t>Se pueden crear estructuras jerárquicas especializadas</a:t>
            </a:r>
          </a:p>
          <a:p>
            <a:pPr marL="285750" indent="-285750" algn="just">
              <a:buFont typeface="Arial" panose="020B0604020202020204" pitchFamily="34" charset="0"/>
              <a:buChar char="•"/>
            </a:pPr>
            <a:endParaRPr lang="es-CO" sz="2200" dirty="0"/>
          </a:p>
          <a:p>
            <a:pPr lvl="1" algn="just"/>
            <a:endParaRPr lang="es-CO" sz="2200" dirty="0"/>
          </a:p>
          <a:p>
            <a:pPr marL="742950" lvl="1" indent="-285750" algn="just">
              <a:buFont typeface="Arial" panose="020B0604020202020204" pitchFamily="34" charset="0"/>
              <a:buChar char="•"/>
            </a:pPr>
            <a:endParaRPr lang="es-CO" sz="2200" dirty="0"/>
          </a:p>
        </p:txBody>
      </p:sp>
    </p:spTree>
    <p:extLst>
      <p:ext uri="{BB962C8B-B14F-4D97-AF65-F5344CB8AC3E}">
        <p14:creationId xmlns:p14="http://schemas.microsoft.com/office/powerpoint/2010/main" val="2961659230"/>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EJEMPLO DE HERENCIA</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89456414-B6A4-9591-A6AF-3D954BA987F4}"/>
              </a:ext>
            </a:extLst>
          </p:cNvPr>
          <p:cNvPicPr>
            <a:picLocks noChangeAspect="1"/>
          </p:cNvPicPr>
          <p:nvPr/>
        </p:nvPicPr>
        <p:blipFill>
          <a:blip r:embed="rId4"/>
          <a:stretch>
            <a:fillRect/>
          </a:stretch>
        </p:blipFill>
        <p:spPr>
          <a:xfrm>
            <a:off x="378372" y="2294731"/>
            <a:ext cx="3943350" cy="1790700"/>
          </a:xfrm>
          <a:prstGeom prst="rect">
            <a:avLst/>
          </a:prstGeom>
        </p:spPr>
      </p:pic>
      <p:sp>
        <p:nvSpPr>
          <p:cNvPr id="8" name="CuadroTexto 7">
            <a:extLst>
              <a:ext uri="{FF2B5EF4-FFF2-40B4-BE49-F238E27FC236}">
                <a16:creationId xmlns:a16="http://schemas.microsoft.com/office/drawing/2014/main" id="{4CAF6D3D-F3B1-66F9-2493-F9C58A7BCFFB}"/>
              </a:ext>
            </a:extLst>
          </p:cNvPr>
          <p:cNvSpPr txBox="1"/>
          <p:nvPr/>
        </p:nvSpPr>
        <p:spPr>
          <a:xfrm>
            <a:off x="5607270" y="1650549"/>
            <a:ext cx="3026980" cy="430887"/>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a:t>Clase Hija</a:t>
            </a:r>
          </a:p>
        </p:txBody>
      </p:sp>
      <p:pic>
        <p:nvPicPr>
          <p:cNvPr id="10" name="Imagen 9">
            <a:extLst>
              <a:ext uri="{FF2B5EF4-FFF2-40B4-BE49-F238E27FC236}">
                <a16:creationId xmlns:a16="http://schemas.microsoft.com/office/drawing/2014/main" id="{BA697D31-28EA-810D-21CF-DD4CD813BEFE}"/>
              </a:ext>
            </a:extLst>
          </p:cNvPr>
          <p:cNvPicPr>
            <a:picLocks noChangeAspect="1"/>
          </p:cNvPicPr>
          <p:nvPr/>
        </p:nvPicPr>
        <p:blipFill>
          <a:blip r:embed="rId5"/>
          <a:stretch>
            <a:fillRect/>
          </a:stretch>
        </p:blipFill>
        <p:spPr>
          <a:xfrm>
            <a:off x="5580993" y="2063625"/>
            <a:ext cx="5458646" cy="3616459"/>
          </a:xfrm>
          <a:prstGeom prst="rect">
            <a:avLst/>
          </a:prstGeom>
        </p:spPr>
      </p:pic>
      <p:sp>
        <p:nvSpPr>
          <p:cNvPr id="11" name="CuadroTexto 10">
            <a:extLst>
              <a:ext uri="{FF2B5EF4-FFF2-40B4-BE49-F238E27FC236}">
                <a16:creationId xmlns:a16="http://schemas.microsoft.com/office/drawing/2014/main" id="{F5621076-B64B-17F4-1A2D-8B478B4D1C56}"/>
              </a:ext>
            </a:extLst>
          </p:cNvPr>
          <p:cNvSpPr txBox="1"/>
          <p:nvPr/>
        </p:nvSpPr>
        <p:spPr>
          <a:xfrm>
            <a:off x="530772" y="1644172"/>
            <a:ext cx="3026980" cy="430887"/>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a:t>Clase Padre</a:t>
            </a:r>
          </a:p>
        </p:txBody>
      </p:sp>
    </p:spTree>
    <p:extLst>
      <p:ext uri="{BB962C8B-B14F-4D97-AF65-F5344CB8AC3E}">
        <p14:creationId xmlns:p14="http://schemas.microsoft.com/office/powerpoint/2010/main" val="4133335027"/>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EJEMPLO DE HERENCIA</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794986CC-83D2-91F7-ABA4-B6FE49E6BEB0}"/>
              </a:ext>
            </a:extLst>
          </p:cNvPr>
          <p:cNvPicPr>
            <a:picLocks noChangeAspect="1"/>
          </p:cNvPicPr>
          <p:nvPr/>
        </p:nvPicPr>
        <p:blipFill>
          <a:blip r:embed="rId4"/>
          <a:stretch>
            <a:fillRect/>
          </a:stretch>
        </p:blipFill>
        <p:spPr>
          <a:xfrm>
            <a:off x="735723" y="1832064"/>
            <a:ext cx="4083433" cy="3484200"/>
          </a:xfrm>
          <a:prstGeom prst="rect">
            <a:avLst/>
          </a:prstGeom>
        </p:spPr>
      </p:pic>
      <p:pic>
        <p:nvPicPr>
          <p:cNvPr id="9" name="Imagen 8">
            <a:extLst>
              <a:ext uri="{FF2B5EF4-FFF2-40B4-BE49-F238E27FC236}">
                <a16:creationId xmlns:a16="http://schemas.microsoft.com/office/drawing/2014/main" id="{C17E3FBB-60E7-7B25-EE7C-DABB8A281951}"/>
              </a:ext>
            </a:extLst>
          </p:cNvPr>
          <p:cNvPicPr>
            <a:picLocks noChangeAspect="1"/>
          </p:cNvPicPr>
          <p:nvPr/>
        </p:nvPicPr>
        <p:blipFill rotWithShape="1">
          <a:blip r:embed="rId5"/>
          <a:srcRect l="5048" t="4306"/>
          <a:stretch/>
        </p:blipFill>
        <p:spPr>
          <a:xfrm>
            <a:off x="4819156" y="1734267"/>
            <a:ext cx="5828683" cy="4034266"/>
          </a:xfrm>
          <a:prstGeom prst="rect">
            <a:avLst/>
          </a:prstGeom>
        </p:spPr>
      </p:pic>
    </p:spTree>
    <p:extLst>
      <p:ext uri="{BB962C8B-B14F-4D97-AF65-F5344CB8AC3E}">
        <p14:creationId xmlns:p14="http://schemas.microsoft.com/office/powerpoint/2010/main" val="1192878047"/>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EJERCICIO HERENCIA</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6" name="Imagen 5">
            <a:extLst>
              <a:ext uri="{FF2B5EF4-FFF2-40B4-BE49-F238E27FC236}">
                <a16:creationId xmlns:a16="http://schemas.microsoft.com/office/drawing/2014/main" id="{27453290-FC53-7363-06D7-CE3DFDE14CAD}"/>
              </a:ext>
            </a:extLst>
          </p:cNvPr>
          <p:cNvPicPr>
            <a:picLocks noChangeAspect="1"/>
          </p:cNvPicPr>
          <p:nvPr/>
        </p:nvPicPr>
        <p:blipFill>
          <a:blip r:embed="rId4"/>
          <a:stretch>
            <a:fillRect/>
          </a:stretch>
        </p:blipFill>
        <p:spPr>
          <a:xfrm>
            <a:off x="5102125" y="1491773"/>
            <a:ext cx="6942730" cy="4466118"/>
          </a:xfrm>
          <a:prstGeom prst="rect">
            <a:avLst/>
          </a:prstGeom>
        </p:spPr>
      </p:pic>
      <p:sp>
        <p:nvSpPr>
          <p:cNvPr id="8" name="CuadroTexto 7">
            <a:extLst>
              <a:ext uri="{FF2B5EF4-FFF2-40B4-BE49-F238E27FC236}">
                <a16:creationId xmlns:a16="http://schemas.microsoft.com/office/drawing/2014/main" id="{24425AAA-63D8-65A2-B383-7211B6F2103B}"/>
              </a:ext>
            </a:extLst>
          </p:cNvPr>
          <p:cNvSpPr txBox="1"/>
          <p:nvPr/>
        </p:nvSpPr>
        <p:spPr>
          <a:xfrm>
            <a:off x="1124607" y="1491772"/>
            <a:ext cx="3573517" cy="2308324"/>
          </a:xfrm>
          <a:prstGeom prst="rect">
            <a:avLst/>
          </a:prstGeom>
          <a:noFill/>
        </p:spPr>
        <p:txBody>
          <a:bodyPr wrap="square" rtlCol="0">
            <a:spAutoFit/>
          </a:bodyPr>
          <a:lstStyle/>
          <a:p>
            <a:r>
              <a:rPr lang="es-CO" dirty="0"/>
              <a:t>Diseña un algoritmo en donde se represente el siguiente diagrama de clases. Debes llenar los atributos que le faltan a la clase Profesor y Acudiente (solo dos atributos propios tipo </a:t>
            </a:r>
            <a:r>
              <a:rPr lang="es-CO" dirty="0" err="1"/>
              <a:t>private</a:t>
            </a:r>
            <a:r>
              <a:rPr lang="es-CO" dirty="0"/>
              <a:t> y un método por clase). Desarrolla el ejercicio y el diagrama de clases </a:t>
            </a:r>
          </a:p>
        </p:txBody>
      </p:sp>
    </p:spTree>
    <p:extLst>
      <p:ext uri="{BB962C8B-B14F-4D97-AF65-F5344CB8AC3E}">
        <p14:creationId xmlns:p14="http://schemas.microsoft.com/office/powerpoint/2010/main" val="2242892503"/>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POLIMORFISMO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3" name="CuadroTexto 2">
            <a:extLst>
              <a:ext uri="{FF2B5EF4-FFF2-40B4-BE49-F238E27FC236}">
                <a16:creationId xmlns:a16="http://schemas.microsoft.com/office/drawing/2014/main" id="{B7B701EB-49AC-9B42-2E00-48E9BD364321}"/>
              </a:ext>
            </a:extLst>
          </p:cNvPr>
          <p:cNvSpPr txBox="1"/>
          <p:nvPr/>
        </p:nvSpPr>
        <p:spPr>
          <a:xfrm>
            <a:off x="189186" y="1522606"/>
            <a:ext cx="11456276" cy="2462213"/>
          </a:xfrm>
          <a:prstGeom prst="rect">
            <a:avLst/>
          </a:prstGeom>
          <a:noFill/>
        </p:spPr>
        <p:txBody>
          <a:bodyPr wrap="square" rtlCol="0">
            <a:spAutoFit/>
          </a:bodyPr>
          <a:lstStyle/>
          <a:p>
            <a:pPr marL="285750" indent="-285750" algn="just">
              <a:buFont typeface="Arial" panose="020B0604020202020204" pitchFamily="34" charset="0"/>
              <a:buChar char="•"/>
            </a:pPr>
            <a:r>
              <a:rPr lang="es-CO" sz="2200" b="1" dirty="0"/>
              <a:t>Polimorfismo</a:t>
            </a:r>
            <a:r>
              <a:rPr lang="es-CO" sz="2200" dirty="0"/>
              <a:t> significa “muchas formas”, y ocurre cuando tenemos muchas clases relacionadas entre si por herencia</a:t>
            </a:r>
            <a:endParaRPr lang="es-CO" sz="2200" b="1" dirty="0"/>
          </a:p>
          <a:p>
            <a:pPr marL="285750" indent="-285750" algn="just">
              <a:buFont typeface="Arial" panose="020B0604020202020204" pitchFamily="34" charset="0"/>
              <a:buChar char="•"/>
            </a:pPr>
            <a:endParaRPr lang="es-CO" sz="2200" b="1" dirty="0"/>
          </a:p>
          <a:p>
            <a:pPr marL="285750" indent="-285750" algn="just">
              <a:buFont typeface="Arial" panose="020B0604020202020204" pitchFamily="34" charset="0"/>
              <a:buChar char="•"/>
            </a:pPr>
            <a:r>
              <a:rPr lang="es-ES" sz="2200" dirty="0"/>
              <a:t>El </a:t>
            </a:r>
            <a:r>
              <a:rPr lang="es-ES" sz="2200" b="1" dirty="0"/>
              <a:t>polimorfismo</a:t>
            </a:r>
            <a:r>
              <a:rPr lang="es-ES" sz="2200" dirty="0"/>
              <a:t> usa un método para realizar diferentes tareas. Esto nos permite realizar una misma acción de diferentes maneras.</a:t>
            </a:r>
            <a:endParaRPr lang="es-CO" sz="2200" dirty="0"/>
          </a:p>
          <a:p>
            <a:pPr lvl="1" algn="just"/>
            <a:endParaRPr lang="es-CO" sz="2200" dirty="0"/>
          </a:p>
          <a:p>
            <a:pPr marL="742950" lvl="1" indent="-285750" algn="just">
              <a:buFont typeface="Arial" panose="020B0604020202020204" pitchFamily="34" charset="0"/>
              <a:buChar char="•"/>
            </a:pPr>
            <a:endParaRPr lang="es-CO" sz="2200" dirty="0"/>
          </a:p>
        </p:txBody>
      </p:sp>
    </p:spTree>
    <p:extLst>
      <p:ext uri="{BB962C8B-B14F-4D97-AF65-F5344CB8AC3E}">
        <p14:creationId xmlns:p14="http://schemas.microsoft.com/office/powerpoint/2010/main" val="3715955964"/>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EJEMPLO POLIMORFISMO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0EA41746-2077-CFE7-A97B-0F3572A00596}"/>
              </a:ext>
            </a:extLst>
          </p:cNvPr>
          <p:cNvPicPr>
            <a:picLocks noChangeAspect="1"/>
          </p:cNvPicPr>
          <p:nvPr/>
        </p:nvPicPr>
        <p:blipFill>
          <a:blip r:embed="rId4"/>
          <a:stretch>
            <a:fillRect/>
          </a:stretch>
        </p:blipFill>
        <p:spPr>
          <a:xfrm>
            <a:off x="879327" y="1407689"/>
            <a:ext cx="5216673" cy="4519257"/>
          </a:xfrm>
          <a:prstGeom prst="rect">
            <a:avLst/>
          </a:prstGeom>
        </p:spPr>
      </p:pic>
      <p:pic>
        <p:nvPicPr>
          <p:cNvPr id="9" name="Imagen 8">
            <a:extLst>
              <a:ext uri="{FF2B5EF4-FFF2-40B4-BE49-F238E27FC236}">
                <a16:creationId xmlns:a16="http://schemas.microsoft.com/office/drawing/2014/main" id="{0AC7DFCE-5F03-794A-1759-9D72EB6D92C4}"/>
              </a:ext>
            </a:extLst>
          </p:cNvPr>
          <p:cNvPicPr>
            <a:picLocks noChangeAspect="1"/>
          </p:cNvPicPr>
          <p:nvPr/>
        </p:nvPicPr>
        <p:blipFill>
          <a:blip r:embed="rId5"/>
          <a:stretch>
            <a:fillRect/>
          </a:stretch>
        </p:blipFill>
        <p:spPr>
          <a:xfrm>
            <a:off x="6595898" y="2262379"/>
            <a:ext cx="4381500" cy="2809875"/>
          </a:xfrm>
          <a:prstGeom prst="rect">
            <a:avLst/>
          </a:prstGeom>
        </p:spPr>
      </p:pic>
    </p:spTree>
    <p:extLst>
      <p:ext uri="{BB962C8B-B14F-4D97-AF65-F5344CB8AC3E}">
        <p14:creationId xmlns:p14="http://schemas.microsoft.com/office/powerpoint/2010/main" val="415716285"/>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EJERCICIO POLIMORFISMO</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2123658"/>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a:t>Tomemos como referencia el ejercicio desarrollado de Herencia. El método </a:t>
            </a:r>
            <a:r>
              <a:rPr lang="es-CO" sz="2200" dirty="0" err="1"/>
              <a:t>mostrarInfo</a:t>
            </a:r>
            <a:r>
              <a:rPr lang="es-CO" sz="2200" dirty="0"/>
              <a:t>() de la clase principal Persona hacerle polimorfismo hacia las otras clases hijas.</a:t>
            </a:r>
          </a:p>
          <a:p>
            <a:pPr marL="285750" indent="-285750" algn="just">
              <a:buFont typeface="Arial" panose="020B0604020202020204" pitchFamily="34" charset="0"/>
              <a:buChar char="•"/>
            </a:pPr>
            <a:endParaRPr lang="es-CO" sz="2200" dirty="0"/>
          </a:p>
          <a:p>
            <a:pPr marL="285750" indent="-285750" algn="just">
              <a:buFont typeface="Arial" panose="020B0604020202020204" pitchFamily="34" charset="0"/>
              <a:buChar char="•"/>
            </a:pPr>
            <a:r>
              <a:rPr lang="es-CO" sz="2200" dirty="0"/>
              <a:t>Mostrar los resultados por pantalla</a:t>
            </a:r>
          </a:p>
          <a:p>
            <a:pPr lvl="1" algn="just"/>
            <a:endParaRPr lang="es-CO" sz="2200" dirty="0"/>
          </a:p>
          <a:p>
            <a:pPr marL="742950" lvl="1" indent="-285750" algn="just">
              <a:buFont typeface="Arial" panose="020B0604020202020204" pitchFamily="34" charset="0"/>
              <a:buChar char="•"/>
            </a:pPr>
            <a:endParaRPr lang="es-CO" sz="2200" dirty="0"/>
          </a:p>
        </p:txBody>
      </p:sp>
    </p:spTree>
    <p:extLst>
      <p:ext uri="{BB962C8B-B14F-4D97-AF65-F5344CB8AC3E}">
        <p14:creationId xmlns:p14="http://schemas.microsoft.com/office/powerpoint/2010/main" val="4214458651"/>
      </p:ext>
    </p:extLst>
  </p:cSld>
  <p:clrMapOvr>
    <a:masterClrMapping/>
  </p:clrMapOvr>
  <p:transition spd="slow">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ABSTRACCIÓN</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4493538"/>
          </a:xfrm>
          <a:prstGeom prst="rect">
            <a:avLst/>
          </a:prstGeom>
          <a:noFill/>
        </p:spPr>
        <p:txBody>
          <a:bodyPr wrap="square" rtlCol="0">
            <a:spAutoFit/>
          </a:bodyPr>
          <a:lstStyle/>
          <a:p>
            <a:pPr marL="285750" indent="-285750" algn="just">
              <a:buFont typeface="Arial" panose="020B0604020202020204" pitchFamily="34" charset="0"/>
              <a:buChar char="•"/>
            </a:pPr>
            <a:r>
              <a:rPr lang="es-ES" sz="2200" dirty="0"/>
              <a:t>La </a:t>
            </a:r>
            <a:r>
              <a:rPr lang="es-ES" sz="2200" b="1" dirty="0"/>
              <a:t>abstracción</a:t>
            </a:r>
            <a:r>
              <a:rPr lang="es-ES" sz="2200" dirty="0"/>
              <a:t> de datos es el proceso de ocultar ciertos detalles y mostrar solo la información esencial al usuario.</a:t>
            </a:r>
          </a:p>
          <a:p>
            <a:pPr marL="285750" indent="-285750" algn="just">
              <a:buFont typeface="Arial" panose="020B0604020202020204" pitchFamily="34" charset="0"/>
              <a:buChar char="•"/>
            </a:pPr>
            <a:endParaRPr lang="es-ES" sz="2200" dirty="0"/>
          </a:p>
          <a:p>
            <a:pPr marL="285750" indent="-285750" algn="just">
              <a:buFont typeface="Arial" panose="020B0604020202020204" pitchFamily="34" charset="0"/>
              <a:buChar char="•"/>
            </a:pPr>
            <a:r>
              <a:rPr lang="es-ES" sz="2200" dirty="0"/>
              <a:t>La </a:t>
            </a:r>
            <a:r>
              <a:rPr lang="es-ES" sz="2200" b="1" dirty="0"/>
              <a:t>abstracción</a:t>
            </a:r>
            <a:r>
              <a:rPr lang="es-ES" sz="2200" dirty="0"/>
              <a:t> se puede lograr con clases </a:t>
            </a:r>
            <a:r>
              <a:rPr lang="es-ES" sz="2200" b="1" dirty="0"/>
              <a:t>abstractas</a:t>
            </a:r>
            <a:r>
              <a:rPr lang="es-ES" sz="2200" dirty="0"/>
              <a:t> o </a:t>
            </a:r>
            <a:r>
              <a:rPr lang="es-ES" sz="2200" b="1" dirty="0"/>
              <a:t>interfaces</a:t>
            </a:r>
          </a:p>
          <a:p>
            <a:pPr marL="285750" indent="-285750" algn="just">
              <a:buFont typeface="Arial" panose="020B0604020202020204" pitchFamily="34" charset="0"/>
              <a:buChar char="•"/>
            </a:pPr>
            <a:endParaRPr lang="es-ES" sz="2200" dirty="0"/>
          </a:p>
          <a:p>
            <a:pPr marL="285750" indent="-285750" algn="just">
              <a:buFont typeface="Arial" panose="020B0604020202020204" pitchFamily="34" charset="0"/>
              <a:buChar char="•"/>
            </a:pPr>
            <a:r>
              <a:rPr lang="es-ES" sz="2200" dirty="0"/>
              <a:t>La palabra clave </a:t>
            </a:r>
            <a:r>
              <a:rPr lang="es-ES" sz="2200" b="1" dirty="0" err="1"/>
              <a:t>abstract</a:t>
            </a:r>
            <a:r>
              <a:rPr lang="es-ES" sz="2200" dirty="0"/>
              <a:t> es un modificador de no acceso, utilizado para clases y métodos:</a:t>
            </a:r>
          </a:p>
          <a:p>
            <a:pPr marL="285750" indent="-285750" algn="just">
              <a:buFont typeface="Arial" panose="020B0604020202020204" pitchFamily="34" charset="0"/>
              <a:buChar char="•"/>
            </a:pPr>
            <a:endParaRPr lang="es-ES" sz="2200" dirty="0"/>
          </a:p>
          <a:p>
            <a:pPr marL="742950" lvl="1" indent="-285750" algn="just">
              <a:buFont typeface="Arial" panose="020B0604020202020204" pitchFamily="34" charset="0"/>
              <a:buChar char="•"/>
            </a:pPr>
            <a:r>
              <a:rPr lang="es-ES" sz="2200" b="1" dirty="0"/>
              <a:t>Clase abstracta</a:t>
            </a:r>
            <a:r>
              <a:rPr lang="es-ES" sz="2200" dirty="0"/>
              <a:t>: es una clase restringida que no se puede usar para crear objetos (para acceder a ella, se debe heredar de otra clase).</a:t>
            </a:r>
          </a:p>
          <a:p>
            <a:pPr marL="285750" indent="-285750" algn="just">
              <a:buFont typeface="Arial" panose="020B0604020202020204" pitchFamily="34" charset="0"/>
              <a:buChar char="•"/>
            </a:pPr>
            <a:endParaRPr lang="es-ES" sz="2200" dirty="0"/>
          </a:p>
          <a:p>
            <a:pPr marL="742950" lvl="1" indent="-285750" algn="just">
              <a:buFont typeface="Arial" panose="020B0604020202020204" pitchFamily="34" charset="0"/>
              <a:buChar char="•"/>
            </a:pPr>
            <a:r>
              <a:rPr lang="es-ES" sz="2200" b="1" dirty="0"/>
              <a:t>Método abstracto</a:t>
            </a:r>
            <a:r>
              <a:rPr lang="es-ES" sz="2200" dirty="0"/>
              <a:t>: solo se puede usar en una clase abstracta y no tiene cuerpo. El cuerpo lo proporciona la subclase (heredada de).</a:t>
            </a:r>
            <a:endParaRPr lang="es-CO" sz="2200" dirty="0"/>
          </a:p>
          <a:p>
            <a:pPr marL="742950" lvl="1" indent="-285750" algn="just">
              <a:buFont typeface="Arial" panose="020B0604020202020204" pitchFamily="34" charset="0"/>
              <a:buChar char="•"/>
            </a:pPr>
            <a:endParaRPr lang="es-CO" sz="2200" dirty="0"/>
          </a:p>
        </p:txBody>
      </p:sp>
    </p:spTree>
    <p:extLst>
      <p:ext uri="{BB962C8B-B14F-4D97-AF65-F5344CB8AC3E}">
        <p14:creationId xmlns:p14="http://schemas.microsoft.com/office/powerpoint/2010/main" val="429359608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8" y="271685"/>
            <a:ext cx="10137891" cy="1346059"/>
          </a:xfrm>
        </p:spPr>
        <p:txBody>
          <a:bodyPr>
            <a:normAutofit fontScale="90000"/>
          </a:bodyPr>
          <a:lstStyle/>
          <a:p>
            <a:r>
              <a:rPr lang="es-CO" dirty="0"/>
              <a:t>¿QUÉ SON LAS  CLASES Y OBJETOS?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Otro ejemplo:</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1C5239CC-6D3A-A9F8-245E-DFD218822FBA}"/>
              </a:ext>
            </a:extLst>
          </p:cNvPr>
          <p:cNvPicPr>
            <a:picLocks noChangeAspect="1"/>
          </p:cNvPicPr>
          <p:nvPr/>
        </p:nvPicPr>
        <p:blipFill>
          <a:blip r:embed="rId3"/>
          <a:stretch>
            <a:fillRect/>
          </a:stretch>
        </p:blipFill>
        <p:spPr>
          <a:xfrm>
            <a:off x="361943" y="2444422"/>
            <a:ext cx="11014841" cy="2745184"/>
          </a:xfrm>
          <a:prstGeom prst="rect">
            <a:avLst/>
          </a:prstGeom>
        </p:spPr>
      </p:pic>
    </p:spTree>
    <p:extLst>
      <p:ext uri="{BB962C8B-B14F-4D97-AF65-F5344CB8AC3E}">
        <p14:creationId xmlns:p14="http://schemas.microsoft.com/office/powerpoint/2010/main" val="3778926608"/>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ABSTRACCIÓN</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1107996"/>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a:t>Una clase abstracta puede tener métodos abstractos y regulares, pero como regla de Java debe tener al menos un solo método abstracto</a:t>
            </a:r>
          </a:p>
          <a:p>
            <a:pPr marL="742950" lvl="1" indent="-285750" algn="just">
              <a:buFont typeface="Arial" panose="020B0604020202020204" pitchFamily="34" charset="0"/>
              <a:buChar char="•"/>
            </a:pPr>
            <a:endParaRPr lang="es-CO" sz="2200" dirty="0"/>
          </a:p>
        </p:txBody>
      </p:sp>
      <p:pic>
        <p:nvPicPr>
          <p:cNvPr id="6" name="Imagen 5">
            <a:extLst>
              <a:ext uri="{FF2B5EF4-FFF2-40B4-BE49-F238E27FC236}">
                <a16:creationId xmlns:a16="http://schemas.microsoft.com/office/drawing/2014/main" id="{BEA40AA9-C6FD-F639-42F6-F2938628669F}"/>
              </a:ext>
            </a:extLst>
          </p:cNvPr>
          <p:cNvPicPr>
            <a:picLocks noChangeAspect="1"/>
          </p:cNvPicPr>
          <p:nvPr/>
        </p:nvPicPr>
        <p:blipFill>
          <a:blip r:embed="rId4"/>
          <a:stretch>
            <a:fillRect/>
          </a:stretch>
        </p:blipFill>
        <p:spPr>
          <a:xfrm>
            <a:off x="2349883" y="2735009"/>
            <a:ext cx="6148593" cy="2673958"/>
          </a:xfrm>
          <a:prstGeom prst="rect">
            <a:avLst/>
          </a:prstGeom>
        </p:spPr>
      </p:pic>
    </p:spTree>
    <p:extLst>
      <p:ext uri="{BB962C8B-B14F-4D97-AF65-F5344CB8AC3E}">
        <p14:creationId xmlns:p14="http://schemas.microsoft.com/office/powerpoint/2010/main" val="2372109009"/>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 EJEMPLO ABSTRACCIÓN</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DEFAEF71-E22F-C0A6-63D3-4C07C3A71461}"/>
              </a:ext>
            </a:extLst>
          </p:cNvPr>
          <p:cNvPicPr>
            <a:picLocks noChangeAspect="1"/>
          </p:cNvPicPr>
          <p:nvPr/>
        </p:nvPicPr>
        <p:blipFill>
          <a:blip r:embed="rId4"/>
          <a:stretch>
            <a:fillRect/>
          </a:stretch>
        </p:blipFill>
        <p:spPr>
          <a:xfrm>
            <a:off x="647207" y="1838764"/>
            <a:ext cx="3924793" cy="1706851"/>
          </a:xfrm>
          <a:prstGeom prst="rect">
            <a:avLst/>
          </a:prstGeom>
        </p:spPr>
      </p:pic>
      <p:pic>
        <p:nvPicPr>
          <p:cNvPr id="9" name="Imagen 8">
            <a:extLst>
              <a:ext uri="{FF2B5EF4-FFF2-40B4-BE49-F238E27FC236}">
                <a16:creationId xmlns:a16="http://schemas.microsoft.com/office/drawing/2014/main" id="{6718B310-2BC3-4E86-21F2-D2D552A2531E}"/>
              </a:ext>
            </a:extLst>
          </p:cNvPr>
          <p:cNvPicPr>
            <a:picLocks noChangeAspect="1"/>
          </p:cNvPicPr>
          <p:nvPr/>
        </p:nvPicPr>
        <p:blipFill>
          <a:blip r:embed="rId5"/>
          <a:stretch>
            <a:fillRect/>
          </a:stretch>
        </p:blipFill>
        <p:spPr>
          <a:xfrm>
            <a:off x="647207" y="3787722"/>
            <a:ext cx="5048250" cy="1981200"/>
          </a:xfrm>
          <a:prstGeom prst="rect">
            <a:avLst/>
          </a:prstGeom>
        </p:spPr>
      </p:pic>
      <p:pic>
        <p:nvPicPr>
          <p:cNvPr id="11" name="Imagen 10">
            <a:extLst>
              <a:ext uri="{FF2B5EF4-FFF2-40B4-BE49-F238E27FC236}">
                <a16:creationId xmlns:a16="http://schemas.microsoft.com/office/drawing/2014/main" id="{9B4BA693-E88E-E338-0259-B2F1EEA0B236}"/>
              </a:ext>
            </a:extLst>
          </p:cNvPr>
          <p:cNvPicPr>
            <a:picLocks noChangeAspect="1"/>
          </p:cNvPicPr>
          <p:nvPr/>
        </p:nvPicPr>
        <p:blipFill>
          <a:blip r:embed="rId6"/>
          <a:stretch>
            <a:fillRect/>
          </a:stretch>
        </p:blipFill>
        <p:spPr>
          <a:xfrm>
            <a:off x="6295697" y="2516915"/>
            <a:ext cx="5029200" cy="2057400"/>
          </a:xfrm>
          <a:prstGeom prst="rect">
            <a:avLst/>
          </a:prstGeom>
        </p:spPr>
      </p:pic>
    </p:spTree>
    <p:extLst>
      <p:ext uri="{BB962C8B-B14F-4D97-AF65-F5344CB8AC3E}">
        <p14:creationId xmlns:p14="http://schemas.microsoft.com/office/powerpoint/2010/main" val="1413608891"/>
      </p:ext>
    </p:extLst>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 PRACTICA ABSTRACCIÓN</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FDDF67A5-1C0F-09DA-ACC1-608AC8453296}"/>
              </a:ext>
            </a:extLst>
          </p:cNvPr>
          <p:cNvSpPr txBox="1"/>
          <p:nvPr/>
        </p:nvSpPr>
        <p:spPr>
          <a:xfrm>
            <a:off x="189185" y="1522606"/>
            <a:ext cx="4424855" cy="3816429"/>
          </a:xfrm>
          <a:prstGeom prst="rect">
            <a:avLst/>
          </a:prstGeom>
          <a:noFill/>
        </p:spPr>
        <p:txBody>
          <a:bodyPr wrap="square" rtlCol="0">
            <a:spAutoFit/>
          </a:bodyPr>
          <a:lstStyle/>
          <a:p>
            <a:pPr marL="285750" indent="-285750">
              <a:buFont typeface="Arial" panose="020B0604020202020204" pitchFamily="34" charset="0"/>
              <a:buChar char="•"/>
            </a:pPr>
            <a:r>
              <a:rPr lang="es-CO" sz="2200" dirty="0"/>
              <a:t>Desarrolla un programa, usando las clases abstractas, basado en el siguiente diagrama de clases.</a:t>
            </a:r>
          </a:p>
          <a:p>
            <a:pPr marL="285750" indent="-285750">
              <a:buFont typeface="Arial" panose="020B0604020202020204" pitchFamily="34" charset="0"/>
              <a:buChar char="•"/>
            </a:pPr>
            <a:endParaRPr lang="es-CO" sz="2200" dirty="0"/>
          </a:p>
          <a:p>
            <a:pPr marL="285750" indent="-285750">
              <a:buFont typeface="Arial" panose="020B0604020202020204" pitchFamily="34" charset="0"/>
              <a:buChar char="•"/>
            </a:pPr>
            <a:r>
              <a:rPr lang="es-CO" sz="2200" dirty="0"/>
              <a:t>Las clases hijas pueden tener sus propios atributos.</a:t>
            </a:r>
          </a:p>
          <a:p>
            <a:pPr marL="285750" indent="-285750">
              <a:buFont typeface="Arial" panose="020B0604020202020204" pitchFamily="34" charset="0"/>
              <a:buChar char="•"/>
            </a:pPr>
            <a:endParaRPr lang="es-CO" sz="2200" dirty="0"/>
          </a:p>
          <a:p>
            <a:pPr marL="285750" indent="-285750">
              <a:buFont typeface="Arial" panose="020B0604020202020204" pitchFamily="34" charset="0"/>
              <a:buChar char="•"/>
            </a:pPr>
            <a:r>
              <a:rPr lang="es-CO" sz="2200" dirty="0"/>
              <a:t>En los diagramas </a:t>
            </a:r>
            <a:r>
              <a:rPr lang="es-CO" sz="2200"/>
              <a:t>de clases (UML), </a:t>
            </a:r>
            <a:r>
              <a:rPr lang="es-CO" sz="2200" dirty="0"/>
              <a:t>los métodos abstractos se representan </a:t>
            </a:r>
            <a:r>
              <a:rPr lang="es-CO" sz="2200"/>
              <a:t>con letra </a:t>
            </a:r>
            <a:r>
              <a:rPr lang="es-CO" sz="2200" dirty="0"/>
              <a:t>cursiva.</a:t>
            </a:r>
          </a:p>
          <a:p>
            <a:pPr marL="742950" lvl="1" indent="-285750">
              <a:buFont typeface="Arial" panose="020B0604020202020204" pitchFamily="34" charset="0"/>
              <a:buChar char="•"/>
            </a:pPr>
            <a:endParaRPr lang="es-CO" sz="2200" dirty="0"/>
          </a:p>
        </p:txBody>
      </p:sp>
      <p:pic>
        <p:nvPicPr>
          <p:cNvPr id="6" name="Imagen 5">
            <a:extLst>
              <a:ext uri="{FF2B5EF4-FFF2-40B4-BE49-F238E27FC236}">
                <a16:creationId xmlns:a16="http://schemas.microsoft.com/office/drawing/2014/main" id="{F40121EE-9149-D06F-40EC-85E471164089}"/>
              </a:ext>
            </a:extLst>
          </p:cNvPr>
          <p:cNvPicPr>
            <a:picLocks noChangeAspect="1"/>
          </p:cNvPicPr>
          <p:nvPr/>
        </p:nvPicPr>
        <p:blipFill>
          <a:blip r:embed="rId4"/>
          <a:stretch>
            <a:fillRect/>
          </a:stretch>
        </p:blipFill>
        <p:spPr>
          <a:xfrm>
            <a:off x="4614040" y="1522605"/>
            <a:ext cx="7504388" cy="4378149"/>
          </a:xfrm>
          <a:prstGeom prst="rect">
            <a:avLst/>
          </a:prstGeom>
        </p:spPr>
      </p:pic>
    </p:spTree>
    <p:extLst>
      <p:ext uri="{BB962C8B-B14F-4D97-AF65-F5344CB8AC3E}">
        <p14:creationId xmlns:p14="http://schemas.microsoft.com/office/powerpoint/2010/main" val="4151403917"/>
      </p:ext>
    </p:extLst>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INTERFACES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1785104"/>
          </a:xfrm>
          <a:prstGeom prst="rect">
            <a:avLst/>
          </a:prstGeom>
          <a:noFill/>
        </p:spPr>
        <p:txBody>
          <a:bodyPr wrap="square" rtlCol="0">
            <a:spAutoFit/>
          </a:bodyPr>
          <a:lstStyle/>
          <a:p>
            <a:pPr marL="285750" indent="-285750" algn="just">
              <a:buFont typeface="Arial" panose="020B0604020202020204" pitchFamily="34" charset="0"/>
              <a:buChar char="•"/>
            </a:pPr>
            <a:r>
              <a:rPr lang="es-CO" sz="2200" dirty="0"/>
              <a:t>Las </a:t>
            </a:r>
            <a:r>
              <a:rPr lang="es-CO" sz="2200" b="1" dirty="0"/>
              <a:t>interfaces</a:t>
            </a:r>
            <a:r>
              <a:rPr lang="es-CO" sz="2200" dirty="0"/>
              <a:t> son otra forma de abstracción en Java.</a:t>
            </a:r>
          </a:p>
          <a:p>
            <a:pPr marL="285750" indent="-285750" algn="just">
              <a:buFont typeface="Arial" panose="020B0604020202020204" pitchFamily="34" charset="0"/>
              <a:buChar char="•"/>
            </a:pPr>
            <a:r>
              <a:rPr lang="es-CO" sz="2200" dirty="0"/>
              <a:t>Una interfaz es una clase abstracta que se usa para agrupar métodos relacionados con cuerpos vacíos.</a:t>
            </a:r>
          </a:p>
          <a:p>
            <a:pPr algn="just"/>
            <a:endParaRPr lang="es-CO" sz="2200" dirty="0"/>
          </a:p>
          <a:p>
            <a:pPr marL="742950" lvl="1" indent="-285750" algn="just">
              <a:buFont typeface="Arial" panose="020B0604020202020204" pitchFamily="34" charset="0"/>
              <a:buChar char="•"/>
            </a:pPr>
            <a:endParaRPr lang="es-CO" sz="2200" dirty="0"/>
          </a:p>
        </p:txBody>
      </p:sp>
      <p:pic>
        <p:nvPicPr>
          <p:cNvPr id="6" name="Imagen 5">
            <a:extLst>
              <a:ext uri="{FF2B5EF4-FFF2-40B4-BE49-F238E27FC236}">
                <a16:creationId xmlns:a16="http://schemas.microsoft.com/office/drawing/2014/main" id="{24F78CF9-2EEA-81D6-32C7-3901575C19B4}"/>
              </a:ext>
            </a:extLst>
          </p:cNvPr>
          <p:cNvPicPr>
            <a:picLocks noChangeAspect="1"/>
          </p:cNvPicPr>
          <p:nvPr/>
        </p:nvPicPr>
        <p:blipFill>
          <a:blip r:embed="rId4"/>
          <a:stretch>
            <a:fillRect/>
          </a:stretch>
        </p:blipFill>
        <p:spPr>
          <a:xfrm>
            <a:off x="1464550" y="3243215"/>
            <a:ext cx="8915708" cy="1903752"/>
          </a:xfrm>
          <a:prstGeom prst="rect">
            <a:avLst/>
          </a:prstGeom>
        </p:spPr>
      </p:pic>
    </p:spTree>
    <p:extLst>
      <p:ext uri="{BB962C8B-B14F-4D97-AF65-F5344CB8AC3E}">
        <p14:creationId xmlns:p14="http://schemas.microsoft.com/office/powerpoint/2010/main" val="1361400282"/>
      </p:ext>
    </p:extLst>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451945" y="145713"/>
            <a:ext cx="11361683" cy="1346059"/>
          </a:xfrm>
        </p:spPr>
        <p:txBody>
          <a:bodyPr>
            <a:normAutofit/>
          </a:bodyPr>
          <a:lstStyle/>
          <a:p>
            <a:pPr algn="l"/>
            <a:r>
              <a:rPr lang="es-CO" dirty="0"/>
              <a:t>INTERFACES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05103" y="2027103"/>
            <a:ext cx="4466897" cy="3139321"/>
          </a:xfrm>
          <a:prstGeom prst="rect">
            <a:avLst/>
          </a:prstGeom>
          <a:noFill/>
        </p:spPr>
        <p:txBody>
          <a:bodyPr wrap="square" rtlCol="0">
            <a:spAutoFit/>
          </a:bodyPr>
          <a:lstStyle/>
          <a:p>
            <a:pPr marL="285750" indent="-285750" algn="just">
              <a:buFont typeface="Arial" panose="020B0604020202020204" pitchFamily="34" charset="0"/>
              <a:buChar char="•"/>
            </a:pPr>
            <a:r>
              <a:rPr lang="es-ES" sz="2200" dirty="0"/>
              <a:t>Para acceder a los métodos de la </a:t>
            </a:r>
            <a:r>
              <a:rPr lang="es-ES" sz="2200" b="1" dirty="0"/>
              <a:t>interfaz</a:t>
            </a:r>
            <a:r>
              <a:rPr lang="es-ES" sz="2200" dirty="0"/>
              <a:t>, la </a:t>
            </a:r>
            <a:r>
              <a:rPr lang="es-ES" sz="2200" b="1" dirty="0"/>
              <a:t>interfaz</a:t>
            </a:r>
            <a:r>
              <a:rPr lang="es-ES" sz="2200" dirty="0"/>
              <a:t> debe ser "implementada" (algo así como heredada) por otra clase con la palabra clave </a:t>
            </a:r>
            <a:r>
              <a:rPr lang="es-ES" sz="2200" b="1" dirty="0" err="1"/>
              <a:t>implements</a:t>
            </a:r>
            <a:r>
              <a:rPr lang="es-ES" sz="2200" dirty="0"/>
              <a:t> (en lugar de </a:t>
            </a:r>
            <a:r>
              <a:rPr lang="es-ES" sz="2200" b="1" dirty="0" err="1"/>
              <a:t>extends</a:t>
            </a:r>
            <a:r>
              <a:rPr lang="es-ES" sz="2200" dirty="0"/>
              <a:t>). El cuerpo del método de la interfaz lo proporciona la </a:t>
            </a:r>
            <a:r>
              <a:rPr lang="es-ES" sz="2200" b="1" dirty="0" err="1"/>
              <a:t>implements</a:t>
            </a:r>
            <a:r>
              <a:rPr lang="es-ES" sz="2200" dirty="0"/>
              <a:t> </a:t>
            </a:r>
            <a:r>
              <a:rPr lang="es-ES" sz="2200" dirty="0" err="1"/>
              <a:t>class</a:t>
            </a:r>
            <a:r>
              <a:rPr lang="es-ES" sz="2200" dirty="0"/>
              <a:t> :</a:t>
            </a:r>
            <a:endParaRPr lang="es-CO" sz="2200" dirty="0"/>
          </a:p>
          <a:p>
            <a:pPr marL="742950" lvl="1" indent="-285750" algn="just">
              <a:buFont typeface="Arial" panose="020B0604020202020204" pitchFamily="34" charset="0"/>
              <a:buChar char="•"/>
            </a:pPr>
            <a:endParaRPr lang="es-CO" sz="2200" dirty="0"/>
          </a:p>
        </p:txBody>
      </p:sp>
      <p:pic>
        <p:nvPicPr>
          <p:cNvPr id="7" name="Imagen 6">
            <a:extLst>
              <a:ext uri="{FF2B5EF4-FFF2-40B4-BE49-F238E27FC236}">
                <a16:creationId xmlns:a16="http://schemas.microsoft.com/office/drawing/2014/main" id="{A920857D-B207-3DFD-99B0-45CD6A16F38E}"/>
              </a:ext>
            </a:extLst>
          </p:cNvPr>
          <p:cNvPicPr>
            <a:picLocks noChangeAspect="1"/>
          </p:cNvPicPr>
          <p:nvPr/>
        </p:nvPicPr>
        <p:blipFill>
          <a:blip r:embed="rId4"/>
          <a:stretch>
            <a:fillRect/>
          </a:stretch>
        </p:blipFill>
        <p:spPr>
          <a:xfrm>
            <a:off x="5761342" y="416429"/>
            <a:ext cx="5032781" cy="5547303"/>
          </a:xfrm>
          <a:prstGeom prst="rect">
            <a:avLst/>
          </a:prstGeom>
        </p:spPr>
      </p:pic>
    </p:spTree>
    <p:extLst>
      <p:ext uri="{BB962C8B-B14F-4D97-AF65-F5344CB8AC3E}">
        <p14:creationId xmlns:p14="http://schemas.microsoft.com/office/powerpoint/2010/main" val="3883389533"/>
      </p:ext>
    </p:extLst>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INTERFACES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2462213"/>
          </a:xfrm>
          <a:prstGeom prst="rect">
            <a:avLst/>
          </a:prstGeom>
          <a:noFill/>
        </p:spPr>
        <p:txBody>
          <a:bodyPr wrap="square" rtlCol="0">
            <a:spAutoFit/>
          </a:bodyPr>
          <a:lstStyle/>
          <a:p>
            <a:pPr marL="285750" indent="-285750" algn="just">
              <a:buFont typeface="Arial" panose="020B0604020202020204" pitchFamily="34" charset="0"/>
              <a:buChar char="•"/>
            </a:pPr>
            <a:r>
              <a:rPr lang="es-ES" sz="2200" dirty="0"/>
              <a:t>Al igual que las clases abstractas , las </a:t>
            </a:r>
            <a:r>
              <a:rPr lang="es-ES" sz="2200" b="1" dirty="0"/>
              <a:t>interfaces</a:t>
            </a:r>
            <a:r>
              <a:rPr lang="es-ES" sz="2200" dirty="0"/>
              <a:t> no se pueden usar para crear objetos (en el ejemplo anterior, no es posible crear un objeto "Animal" en </a:t>
            </a:r>
            <a:r>
              <a:rPr lang="es-ES" sz="2200" dirty="0" err="1"/>
              <a:t>MyMainClass</a:t>
            </a:r>
            <a:r>
              <a:rPr lang="es-ES" sz="2200" dirty="0"/>
              <a:t>)</a:t>
            </a:r>
          </a:p>
          <a:p>
            <a:pPr marL="285750" indent="-285750" algn="just">
              <a:buFont typeface="Arial" panose="020B0604020202020204" pitchFamily="34" charset="0"/>
              <a:buChar char="•"/>
            </a:pPr>
            <a:r>
              <a:rPr lang="es-ES" sz="2200" dirty="0"/>
              <a:t>Los métodos de </a:t>
            </a:r>
            <a:r>
              <a:rPr lang="es-ES" sz="2200" b="1" dirty="0"/>
              <a:t>interfaces</a:t>
            </a:r>
            <a:r>
              <a:rPr lang="es-ES" sz="2200" dirty="0"/>
              <a:t> no tienen cuerpo: el cuerpo lo proporciona la </a:t>
            </a:r>
            <a:r>
              <a:rPr lang="es-ES" sz="2200" b="1" dirty="0" err="1"/>
              <a:t>implements</a:t>
            </a:r>
            <a:r>
              <a:rPr lang="es-ES" sz="2200" dirty="0"/>
              <a:t> </a:t>
            </a:r>
            <a:r>
              <a:rPr lang="es-ES" sz="2200" dirty="0" err="1"/>
              <a:t>class</a:t>
            </a:r>
            <a:endParaRPr lang="es-ES" sz="2200" dirty="0"/>
          </a:p>
          <a:p>
            <a:pPr marL="285750" indent="-285750" algn="just">
              <a:buFont typeface="Arial" panose="020B0604020202020204" pitchFamily="34" charset="0"/>
              <a:buChar char="•"/>
            </a:pPr>
            <a:r>
              <a:rPr lang="es-ES" sz="2200" dirty="0"/>
              <a:t>Los métodos de interfaz son por defecto </a:t>
            </a:r>
            <a:r>
              <a:rPr lang="es-ES" sz="2200" b="1" dirty="0" err="1"/>
              <a:t>abstract</a:t>
            </a:r>
            <a:r>
              <a:rPr lang="es-ES" sz="2200" dirty="0"/>
              <a:t> y </a:t>
            </a:r>
            <a:r>
              <a:rPr lang="es-ES" sz="2200" b="1" dirty="0" err="1"/>
              <a:t>public</a:t>
            </a:r>
            <a:endParaRPr lang="es-ES" sz="2200" b="1" dirty="0"/>
          </a:p>
          <a:p>
            <a:pPr marL="285750" indent="-285750" algn="just">
              <a:buFont typeface="Arial" panose="020B0604020202020204" pitchFamily="34" charset="0"/>
              <a:buChar char="•"/>
            </a:pPr>
            <a:r>
              <a:rPr lang="es-ES" sz="2200" dirty="0"/>
              <a:t>Los atributos de la interfaz son por defecto </a:t>
            </a:r>
            <a:r>
              <a:rPr lang="es-ES" sz="2200" b="1" dirty="0" err="1"/>
              <a:t>public</a:t>
            </a:r>
            <a:r>
              <a:rPr lang="es-ES" sz="2200" dirty="0"/>
              <a:t> y </a:t>
            </a:r>
            <a:r>
              <a:rPr lang="es-ES" sz="2200" b="1" dirty="0" err="1"/>
              <a:t>static</a:t>
            </a:r>
            <a:r>
              <a:rPr lang="es-ES" sz="2200" b="1" dirty="0"/>
              <a:t> final</a:t>
            </a:r>
          </a:p>
          <a:p>
            <a:pPr marL="285750" indent="-285750" algn="just">
              <a:buFont typeface="Arial" panose="020B0604020202020204" pitchFamily="34" charset="0"/>
              <a:buChar char="•"/>
            </a:pPr>
            <a:r>
              <a:rPr lang="es-ES" sz="2200" dirty="0"/>
              <a:t>Una interfaz no puede contener un constructor (ya que no se puede usar para crear objetos)</a:t>
            </a:r>
            <a:endParaRPr lang="es-CO" sz="2200" dirty="0"/>
          </a:p>
          <a:p>
            <a:pPr marL="742950" lvl="1" indent="-285750" algn="just">
              <a:buFont typeface="Arial" panose="020B0604020202020204" pitchFamily="34" charset="0"/>
              <a:buChar char="•"/>
            </a:pPr>
            <a:endParaRPr lang="es-CO" sz="2200" dirty="0"/>
          </a:p>
        </p:txBody>
      </p:sp>
    </p:spTree>
    <p:extLst>
      <p:ext uri="{BB962C8B-B14F-4D97-AF65-F5344CB8AC3E}">
        <p14:creationId xmlns:p14="http://schemas.microsoft.com/office/powerpoint/2010/main" val="74795409"/>
      </p:ext>
    </p:extLst>
  </p:cSld>
  <p:clrMapOvr>
    <a:masterClrMapping/>
  </p:clrMapOvr>
  <p:transition spd="slow">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INTERFACES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3139321"/>
          </a:xfrm>
          <a:prstGeom prst="rect">
            <a:avLst/>
          </a:prstGeom>
          <a:noFill/>
        </p:spPr>
        <p:txBody>
          <a:bodyPr wrap="square" rtlCol="0">
            <a:spAutoFit/>
          </a:bodyPr>
          <a:lstStyle/>
          <a:p>
            <a:pPr marL="285750" indent="-285750" algn="just">
              <a:buFont typeface="Arial" panose="020B0604020202020204" pitchFamily="34" charset="0"/>
              <a:buChar char="•"/>
            </a:pPr>
            <a:r>
              <a:rPr lang="es-ES" sz="2200" dirty="0"/>
              <a:t>¿Por qué y cuándo usar interfaces?</a:t>
            </a:r>
          </a:p>
          <a:p>
            <a:pPr algn="just"/>
            <a:endParaRPr lang="es-ES" sz="2200" dirty="0"/>
          </a:p>
          <a:p>
            <a:pPr marL="285750" indent="-285750" algn="just">
              <a:buFont typeface="Arial" panose="020B0604020202020204" pitchFamily="34" charset="0"/>
              <a:buChar char="•"/>
            </a:pPr>
            <a:r>
              <a:rPr lang="es-ES" sz="2200" dirty="0"/>
              <a:t>1) Para lograr la seguridad, oculte ciertos detalles y solo muestre los detalles importantes de un objeto (interfaz).</a:t>
            </a:r>
          </a:p>
          <a:p>
            <a:pPr marL="285750" indent="-285750" algn="just">
              <a:buFont typeface="Arial" panose="020B0604020202020204" pitchFamily="34" charset="0"/>
              <a:buChar char="•"/>
            </a:pPr>
            <a:endParaRPr lang="es-ES" sz="2200" dirty="0"/>
          </a:p>
          <a:p>
            <a:pPr marL="285750" indent="-285750" algn="just">
              <a:buFont typeface="Arial" panose="020B0604020202020204" pitchFamily="34" charset="0"/>
              <a:buChar char="•"/>
            </a:pPr>
            <a:r>
              <a:rPr lang="es-ES" sz="2200" dirty="0"/>
              <a:t>2) Java no admite "herencia múltiple" (una clase solo puede heredar de una superclase). Sin embargo, se puede lograr con interfaces, porque la clase puede implementar múltiples interfaces. Nota: Para implementar múltiples interfaces, sepárelas con una coma (vea el ejemplo a continuación).</a:t>
            </a:r>
            <a:endParaRPr lang="es-CO" sz="2200" dirty="0"/>
          </a:p>
        </p:txBody>
      </p:sp>
    </p:spTree>
    <p:extLst>
      <p:ext uri="{BB962C8B-B14F-4D97-AF65-F5344CB8AC3E}">
        <p14:creationId xmlns:p14="http://schemas.microsoft.com/office/powerpoint/2010/main" val="219842546"/>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283780" y="2082941"/>
            <a:ext cx="4435365" cy="1346059"/>
          </a:xfrm>
        </p:spPr>
        <p:txBody>
          <a:bodyPr>
            <a:normAutofit fontScale="90000"/>
          </a:bodyPr>
          <a:lstStyle/>
          <a:p>
            <a:pPr algn="l"/>
            <a:r>
              <a:rPr lang="es-CO" dirty="0"/>
              <a:t>MULTIPLES INTERFACES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6" name="Imagen 5">
            <a:extLst>
              <a:ext uri="{FF2B5EF4-FFF2-40B4-BE49-F238E27FC236}">
                <a16:creationId xmlns:a16="http://schemas.microsoft.com/office/drawing/2014/main" id="{04B95ED7-9408-EE45-D615-07576D127B7B}"/>
              </a:ext>
            </a:extLst>
          </p:cNvPr>
          <p:cNvPicPr>
            <a:picLocks noChangeAspect="1"/>
          </p:cNvPicPr>
          <p:nvPr/>
        </p:nvPicPr>
        <p:blipFill>
          <a:blip r:embed="rId4"/>
          <a:stretch>
            <a:fillRect/>
          </a:stretch>
        </p:blipFill>
        <p:spPr>
          <a:xfrm>
            <a:off x="5749159" y="442377"/>
            <a:ext cx="5939165" cy="5568652"/>
          </a:xfrm>
          <a:prstGeom prst="rect">
            <a:avLst/>
          </a:prstGeom>
        </p:spPr>
      </p:pic>
    </p:spTree>
    <p:extLst>
      <p:ext uri="{BB962C8B-B14F-4D97-AF65-F5344CB8AC3E}">
        <p14:creationId xmlns:p14="http://schemas.microsoft.com/office/powerpoint/2010/main" val="2861966955"/>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89187" y="145713"/>
            <a:ext cx="11624441" cy="1346059"/>
          </a:xfrm>
        </p:spPr>
        <p:txBody>
          <a:bodyPr>
            <a:normAutofit/>
          </a:bodyPr>
          <a:lstStyle/>
          <a:p>
            <a:r>
              <a:rPr lang="es-CO" dirty="0"/>
              <a:t>EJERCICIO INTERFACES</a:t>
            </a:r>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3"/>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
        <p:nvSpPr>
          <p:cNvPr id="8" name="CuadroTexto 7">
            <a:extLst>
              <a:ext uri="{FF2B5EF4-FFF2-40B4-BE49-F238E27FC236}">
                <a16:creationId xmlns:a16="http://schemas.microsoft.com/office/drawing/2014/main" id="{1D47D8A9-2BAC-3B23-78EE-369EBD9258E0}"/>
              </a:ext>
            </a:extLst>
          </p:cNvPr>
          <p:cNvSpPr txBox="1"/>
          <p:nvPr/>
        </p:nvSpPr>
        <p:spPr>
          <a:xfrm>
            <a:off x="189186" y="1522606"/>
            <a:ext cx="11456276" cy="2462213"/>
          </a:xfrm>
          <a:prstGeom prst="rect">
            <a:avLst/>
          </a:prstGeom>
          <a:noFill/>
        </p:spPr>
        <p:txBody>
          <a:bodyPr wrap="square" rtlCol="0">
            <a:spAutoFit/>
          </a:bodyPr>
          <a:lstStyle/>
          <a:p>
            <a:pPr marL="285750" indent="-285750" algn="just">
              <a:buFont typeface="Arial" panose="020B0604020202020204" pitchFamily="34" charset="0"/>
              <a:buChar char="•"/>
            </a:pPr>
            <a:r>
              <a:rPr lang="es-ES" sz="2200" dirty="0"/>
              <a:t>Diseñar un programa donde se tenga una clase principal y se tengan dos interfaces llamadas:  </a:t>
            </a:r>
            <a:r>
              <a:rPr lang="es-ES" sz="2200" dirty="0" err="1"/>
              <a:t>OperacionMinimo</a:t>
            </a:r>
            <a:r>
              <a:rPr lang="es-ES" sz="2200" dirty="0"/>
              <a:t> y </a:t>
            </a:r>
            <a:r>
              <a:rPr lang="es-ES" sz="2200" dirty="0" err="1"/>
              <a:t>OperacionMaximo</a:t>
            </a:r>
            <a:r>
              <a:rPr lang="es-ES" sz="2200" dirty="0"/>
              <a:t>. Dichas interfaces deben tener cada una un método definido que ayude a visualizar el numero menor o el numero mayor según sea el caso. Se deben implementar ambas clases en una clase llamada Operaciones donde se construirán los cuerpos de los  métodos abstractos. Desplegar el programa en forma de menú donde se pidan los dos números.</a:t>
            </a:r>
          </a:p>
          <a:p>
            <a:pPr marL="285750" indent="-285750" algn="just">
              <a:buFont typeface="Arial" panose="020B0604020202020204" pitchFamily="34" charset="0"/>
              <a:buChar char="•"/>
            </a:pPr>
            <a:endParaRPr lang="es-ES" sz="2200" dirty="0"/>
          </a:p>
        </p:txBody>
      </p:sp>
    </p:spTree>
    <p:extLst>
      <p:ext uri="{BB962C8B-B14F-4D97-AF65-F5344CB8AC3E}">
        <p14:creationId xmlns:p14="http://schemas.microsoft.com/office/powerpoint/2010/main" val="307276338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8" y="271685"/>
            <a:ext cx="10137891" cy="1346059"/>
          </a:xfrm>
        </p:spPr>
        <p:txBody>
          <a:bodyPr>
            <a:normAutofit fontScale="90000"/>
          </a:bodyPr>
          <a:lstStyle/>
          <a:p>
            <a:r>
              <a:rPr lang="es-CO" dirty="0"/>
              <a:t>¿QUÉ SON LAS  CLASES Y OBJETOS?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1010250" cy="3813282"/>
          </a:xfrm>
        </p:spPr>
        <p:txBody>
          <a:bodyPr>
            <a:normAutofit/>
          </a:bodyPr>
          <a:lstStyle/>
          <a:p>
            <a:pPr marL="342900" indent="-342900" algn="l">
              <a:buFont typeface="Arial" panose="020B0604020202020204" pitchFamily="34" charset="0"/>
              <a:buChar char="•"/>
            </a:pPr>
            <a:r>
              <a:rPr lang="es-ES" dirty="0"/>
              <a:t>Una clase es una plantilla para objetos y un objeto es una instancia de una clase.</a:t>
            </a:r>
          </a:p>
          <a:p>
            <a:pPr marL="342900" indent="-342900" algn="l">
              <a:buFont typeface="Arial" panose="020B0604020202020204" pitchFamily="34" charset="0"/>
              <a:buChar char="•"/>
            </a:pPr>
            <a:r>
              <a:rPr lang="es-ES" dirty="0"/>
              <a:t>Cuando se crean los objetos individuales, heredan todas las variables y métodos de la clase.</a:t>
            </a:r>
          </a:p>
          <a:p>
            <a:pPr marL="342900" indent="-342900" algn="l">
              <a:buFont typeface="Arial" panose="020B0604020202020204" pitchFamily="34" charset="0"/>
              <a:buChar char="•"/>
            </a:pPr>
            <a:r>
              <a:rPr lang="es-ES" dirty="0"/>
              <a:t>Todo en Java está asociado con clases y objetos, junto con sus atributos y métodos. Por ejemplo: en la vida real, un automóvil es un objeto. El automóvil tiene atributos </a:t>
            </a:r>
            <a:r>
              <a:rPr lang="es-ES"/>
              <a:t>(características) </a:t>
            </a:r>
            <a:r>
              <a:rPr lang="es-ES" dirty="0"/>
              <a:t>, como el peso y el color, y métodos , como la conducción y el freno.</a:t>
            </a:r>
          </a:p>
          <a:p>
            <a:pPr marL="342900" indent="-342900" algn="l">
              <a:buFont typeface="Arial" panose="020B0604020202020204" pitchFamily="34" charset="0"/>
              <a:buChar char="•"/>
            </a:pPr>
            <a:r>
              <a:rPr lang="es-ES"/>
              <a:t>Una </a:t>
            </a:r>
            <a:r>
              <a:rPr lang="es-ES" dirty="0"/>
              <a:t>clase es como un constructor de objetos o un "modelo" para crear objetos.</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spTree>
    <p:extLst>
      <p:ext uri="{BB962C8B-B14F-4D97-AF65-F5344CB8AC3E}">
        <p14:creationId xmlns:p14="http://schemas.microsoft.com/office/powerpoint/2010/main" val="12714766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CREAR UNA CLASE</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Para crear una clase usamos la palabra </a:t>
            </a:r>
            <a:r>
              <a:rPr lang="es-ES" b="1" dirty="0" err="1"/>
              <a:t>class</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7" name="Imagen 6">
            <a:extLst>
              <a:ext uri="{FF2B5EF4-FFF2-40B4-BE49-F238E27FC236}">
                <a16:creationId xmlns:a16="http://schemas.microsoft.com/office/drawing/2014/main" id="{A6D4637A-149B-8F0C-8C08-2FE77E241ECC}"/>
              </a:ext>
            </a:extLst>
          </p:cNvPr>
          <p:cNvPicPr>
            <a:picLocks noChangeAspect="1"/>
          </p:cNvPicPr>
          <p:nvPr/>
        </p:nvPicPr>
        <p:blipFill>
          <a:blip r:embed="rId3"/>
          <a:stretch>
            <a:fillRect/>
          </a:stretch>
        </p:blipFill>
        <p:spPr>
          <a:xfrm>
            <a:off x="2797229" y="2419973"/>
            <a:ext cx="4722660" cy="2018053"/>
          </a:xfrm>
          <a:prstGeom prst="rect">
            <a:avLst/>
          </a:prstGeom>
        </p:spPr>
      </p:pic>
    </p:spTree>
    <p:extLst>
      <p:ext uri="{BB962C8B-B14F-4D97-AF65-F5344CB8AC3E}">
        <p14:creationId xmlns:p14="http://schemas.microsoft.com/office/powerpoint/2010/main" val="171101118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CREAR UN OBJETO</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En Java, para crear un objeto debe ser desde una clase. Primero usas el nombre de la clase seguido del nombre del objeto y usas la palabra clave </a:t>
            </a:r>
            <a:r>
              <a:rPr lang="es-ES" b="1" dirty="0"/>
              <a:t>new()</a:t>
            </a:r>
            <a:endParaRPr lang="es-CO" b="1"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8" name="Imagen 7">
            <a:extLst>
              <a:ext uri="{FF2B5EF4-FFF2-40B4-BE49-F238E27FC236}">
                <a16:creationId xmlns:a16="http://schemas.microsoft.com/office/drawing/2014/main" id="{C1050589-FAFB-C4DB-C5DF-69504DE8939C}"/>
              </a:ext>
            </a:extLst>
          </p:cNvPr>
          <p:cNvPicPr>
            <a:picLocks noChangeAspect="1"/>
          </p:cNvPicPr>
          <p:nvPr/>
        </p:nvPicPr>
        <p:blipFill>
          <a:blip r:embed="rId3"/>
          <a:stretch>
            <a:fillRect/>
          </a:stretch>
        </p:blipFill>
        <p:spPr>
          <a:xfrm>
            <a:off x="2284499" y="2603288"/>
            <a:ext cx="6684415" cy="3407741"/>
          </a:xfrm>
          <a:prstGeom prst="rect">
            <a:avLst/>
          </a:prstGeom>
        </p:spPr>
      </p:pic>
    </p:spTree>
    <p:extLst>
      <p:ext uri="{BB962C8B-B14F-4D97-AF65-F5344CB8AC3E}">
        <p14:creationId xmlns:p14="http://schemas.microsoft.com/office/powerpoint/2010/main" val="290292084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16D8B-93E1-46DF-9B3A-129701933AEC}"/>
              </a:ext>
            </a:extLst>
          </p:cNvPr>
          <p:cNvSpPr>
            <a:spLocks noGrp="1"/>
          </p:cNvSpPr>
          <p:nvPr>
            <p:ph type="ctrTitle"/>
          </p:nvPr>
        </p:nvSpPr>
        <p:spPr>
          <a:xfrm>
            <a:off x="1455019" y="271685"/>
            <a:ext cx="8703076" cy="1346059"/>
          </a:xfrm>
        </p:spPr>
        <p:txBody>
          <a:bodyPr>
            <a:normAutofit/>
          </a:bodyPr>
          <a:lstStyle/>
          <a:p>
            <a:r>
              <a:rPr lang="es-CO" dirty="0"/>
              <a:t>MULTIPLES CLASES</a:t>
            </a:r>
          </a:p>
        </p:txBody>
      </p:sp>
      <p:sp>
        <p:nvSpPr>
          <p:cNvPr id="3" name="Subtítulo 2">
            <a:extLst>
              <a:ext uri="{FF2B5EF4-FFF2-40B4-BE49-F238E27FC236}">
                <a16:creationId xmlns:a16="http://schemas.microsoft.com/office/drawing/2014/main" id="{159BC800-6A08-499B-8891-9DAB13663E0B}"/>
              </a:ext>
            </a:extLst>
          </p:cNvPr>
          <p:cNvSpPr>
            <a:spLocks noGrp="1"/>
          </p:cNvSpPr>
          <p:nvPr>
            <p:ph type="subTitle" idx="1"/>
          </p:nvPr>
        </p:nvSpPr>
        <p:spPr>
          <a:xfrm>
            <a:off x="361943" y="1823479"/>
            <a:ext cx="10529529" cy="3813282"/>
          </a:xfrm>
        </p:spPr>
        <p:txBody>
          <a:bodyPr>
            <a:normAutofit/>
          </a:bodyPr>
          <a:lstStyle/>
          <a:p>
            <a:pPr marL="342900" indent="-342900" algn="l">
              <a:buFont typeface="Arial" panose="020B0604020202020204" pitchFamily="34" charset="0"/>
              <a:buChar char="•"/>
            </a:pPr>
            <a:r>
              <a:rPr lang="es-ES" dirty="0"/>
              <a:t>También puede crear un objeto de una clase y acceder a él en otra clase. Esto se usa a menudo para una mejor organización de las clases (una clase tiene todos los atributos y métodos, mientras que la otra clase contiene el </a:t>
            </a:r>
            <a:r>
              <a:rPr lang="es-ES" dirty="0" err="1"/>
              <a:t>main</a:t>
            </a:r>
            <a:r>
              <a:rPr lang="es-ES" dirty="0"/>
              <a:t>(). Ambos archivos deben estar en la misma carpeta</a:t>
            </a:r>
          </a:p>
          <a:p>
            <a:pPr algn="l"/>
            <a:endParaRPr lang="es-ES" dirty="0"/>
          </a:p>
          <a:p>
            <a:pPr marL="342900" indent="-342900" algn="l">
              <a:buFont typeface="Arial" panose="020B0604020202020204" pitchFamily="34" charset="0"/>
              <a:buChar char="•"/>
            </a:pPr>
            <a:r>
              <a:rPr lang="es-ES" dirty="0"/>
              <a:t>Clase con el método </a:t>
            </a:r>
            <a:r>
              <a:rPr lang="es-ES" dirty="0" err="1"/>
              <a:t>main</a:t>
            </a:r>
            <a:r>
              <a:rPr lang="es-ES" dirty="0"/>
              <a:t>()				clase </a:t>
            </a:r>
            <a:r>
              <a:rPr lang="es-ES" dirty="0" err="1"/>
              <a:t>Second</a:t>
            </a:r>
            <a:endParaRPr lang="es-CO" dirty="0"/>
          </a:p>
        </p:txBody>
      </p:sp>
      <p:pic>
        <p:nvPicPr>
          <p:cNvPr id="4" name="Imagen 3">
            <a:extLst>
              <a:ext uri="{FF2B5EF4-FFF2-40B4-BE49-F238E27FC236}">
                <a16:creationId xmlns:a16="http://schemas.microsoft.com/office/drawing/2014/main" id="{73A62CB9-D407-45F7-AF33-FEBE4BDF6135}"/>
              </a:ext>
            </a:extLst>
          </p:cNvPr>
          <p:cNvPicPr>
            <a:picLocks noChangeAspect="1"/>
          </p:cNvPicPr>
          <p:nvPr/>
        </p:nvPicPr>
        <p:blipFill>
          <a:blip r:embed="rId2"/>
          <a:stretch>
            <a:fillRect/>
          </a:stretch>
        </p:blipFill>
        <p:spPr>
          <a:xfrm>
            <a:off x="0" y="6011029"/>
            <a:ext cx="12192000" cy="846971"/>
          </a:xfrm>
          <a:prstGeom prst="rect">
            <a:avLst/>
          </a:prstGeom>
        </p:spPr>
      </p:pic>
      <p:sp>
        <p:nvSpPr>
          <p:cNvPr id="5" name="1 Rectángulo">
            <a:extLst>
              <a:ext uri="{FF2B5EF4-FFF2-40B4-BE49-F238E27FC236}">
                <a16:creationId xmlns:a16="http://schemas.microsoft.com/office/drawing/2014/main" id="{1F4C6DEA-E777-48B5-BB7D-F1124E048892}"/>
              </a:ext>
            </a:extLst>
          </p:cNvPr>
          <p:cNvSpPr/>
          <p:nvPr/>
        </p:nvSpPr>
        <p:spPr>
          <a:xfrm>
            <a:off x="0" y="-13064"/>
            <a:ext cx="12192000" cy="382197"/>
          </a:xfrm>
          <a:prstGeom prst="rect">
            <a:avLst/>
          </a:prstGeom>
          <a:solidFill>
            <a:srgbClr val="4C63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sz="1050" dirty="0"/>
          </a:p>
        </p:txBody>
      </p:sp>
      <p:pic>
        <p:nvPicPr>
          <p:cNvPr id="10" name="Imagen 9">
            <a:extLst>
              <a:ext uri="{FF2B5EF4-FFF2-40B4-BE49-F238E27FC236}">
                <a16:creationId xmlns:a16="http://schemas.microsoft.com/office/drawing/2014/main" id="{80FF55EE-A0C5-8348-E15C-274B41F606C6}"/>
              </a:ext>
            </a:extLst>
          </p:cNvPr>
          <p:cNvPicPr>
            <a:picLocks noChangeAspect="1"/>
          </p:cNvPicPr>
          <p:nvPr/>
        </p:nvPicPr>
        <p:blipFill>
          <a:blip r:embed="rId3"/>
          <a:stretch>
            <a:fillRect/>
          </a:stretch>
        </p:blipFill>
        <p:spPr>
          <a:xfrm>
            <a:off x="655198" y="4202936"/>
            <a:ext cx="5151359" cy="1808093"/>
          </a:xfrm>
          <a:prstGeom prst="rect">
            <a:avLst/>
          </a:prstGeom>
        </p:spPr>
      </p:pic>
      <p:pic>
        <p:nvPicPr>
          <p:cNvPr id="14" name="Imagen 13">
            <a:extLst>
              <a:ext uri="{FF2B5EF4-FFF2-40B4-BE49-F238E27FC236}">
                <a16:creationId xmlns:a16="http://schemas.microsoft.com/office/drawing/2014/main" id="{C9C25BAC-DF3F-8E8B-2D3D-E57D97C20F1D}"/>
              </a:ext>
            </a:extLst>
          </p:cNvPr>
          <p:cNvPicPr>
            <a:picLocks noChangeAspect="1"/>
          </p:cNvPicPr>
          <p:nvPr/>
        </p:nvPicPr>
        <p:blipFill>
          <a:blip r:embed="rId4"/>
          <a:stretch>
            <a:fillRect/>
          </a:stretch>
        </p:blipFill>
        <p:spPr>
          <a:xfrm>
            <a:off x="8178360" y="4202936"/>
            <a:ext cx="2163817" cy="1323914"/>
          </a:xfrm>
          <a:prstGeom prst="rect">
            <a:avLst/>
          </a:prstGeom>
        </p:spPr>
      </p:pic>
    </p:spTree>
    <p:extLst>
      <p:ext uri="{BB962C8B-B14F-4D97-AF65-F5344CB8AC3E}">
        <p14:creationId xmlns:p14="http://schemas.microsoft.com/office/powerpoint/2010/main" val="3473936686"/>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10234</TotalTime>
  <Words>2482</Words>
  <Application>Microsoft Office PowerPoint</Application>
  <PresentationFormat>Panorámica</PresentationFormat>
  <Paragraphs>263</Paragraphs>
  <Slides>58</Slides>
  <Notes>38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58</vt:i4>
      </vt:variant>
    </vt:vector>
  </HeadingPairs>
  <TitlesOfParts>
    <vt:vector size="64" baseType="lpstr">
      <vt:lpstr>Arial</vt:lpstr>
      <vt:lpstr>Arial Black</vt:lpstr>
      <vt:lpstr>Calibri</vt:lpstr>
      <vt:lpstr>Calibri Light</vt:lpstr>
      <vt:lpstr>Titillium Web</vt:lpstr>
      <vt:lpstr>Tema de Office</vt:lpstr>
      <vt:lpstr>Presentación de PowerPoint</vt:lpstr>
      <vt:lpstr>Presentación de PowerPoint</vt:lpstr>
      <vt:lpstr>P.O.O.</vt:lpstr>
      <vt:lpstr>¿QUÉ SON LAS  CLASES Y OBJETOS?</vt:lpstr>
      <vt:lpstr>¿QUÉ SON LAS  CLASES Y OBJETOS?</vt:lpstr>
      <vt:lpstr>¿QUÉ SON LAS  CLASES Y OBJETOS?</vt:lpstr>
      <vt:lpstr>CREAR UNA CLASE</vt:lpstr>
      <vt:lpstr>CREAR UN OBJETO</vt:lpstr>
      <vt:lpstr>MULTIPLES CLASES</vt:lpstr>
      <vt:lpstr>ATRIBUTOS DE CLASE</vt:lpstr>
      <vt:lpstr>ACCESO A ATRIBUTOS</vt:lpstr>
      <vt:lpstr>MODIFICAR VALORES DE ATRIBUTOS</vt:lpstr>
      <vt:lpstr>MODIFICAR VALORES DE ATRIBUTOS</vt:lpstr>
      <vt:lpstr>PALABRA CLAVE FINAL</vt:lpstr>
      <vt:lpstr>SENTENCIA TRY - CATCH</vt:lpstr>
      <vt:lpstr>SENTENCIA TRY - CATCH</vt:lpstr>
      <vt:lpstr>EJERCICIOS DE PRACTICA</vt:lpstr>
      <vt:lpstr>METODOS DE CLASES</vt:lpstr>
      <vt:lpstr>CREACION DE METODOS</vt:lpstr>
      <vt:lpstr>PARAMETROS Y ARGUMENTOS</vt:lpstr>
      <vt:lpstr>PARAMETROS Y ARGUMENTOS</vt:lpstr>
      <vt:lpstr>PARAMETROS Y ARGUMENTOS</vt:lpstr>
      <vt:lpstr>STATIC VS NO-STATIC</vt:lpstr>
      <vt:lpstr>RETORNANDO VALORES - RETURN</vt:lpstr>
      <vt:lpstr>RETORNANDO VALORES - RETURN</vt:lpstr>
      <vt:lpstr>SOBRECARGA DE METODOS</vt:lpstr>
      <vt:lpstr>SOBRECARGA DE METODOS</vt:lpstr>
      <vt:lpstr>SOBRECARGA DE METODOS</vt:lpstr>
      <vt:lpstr>EJERCICIO DE PRACTICA</vt:lpstr>
      <vt:lpstr>METODO CONSTRUCTOR</vt:lpstr>
      <vt:lpstr>METODO CONSTRUCTOR</vt:lpstr>
      <vt:lpstr>METODO CONSTRUCTOR</vt:lpstr>
      <vt:lpstr>MODIFICADORES DE ACCESO</vt:lpstr>
      <vt:lpstr>MODIFICADORES DE ACCESO</vt:lpstr>
      <vt:lpstr>MODIFICADORES DE NO ACCESO</vt:lpstr>
      <vt:lpstr>MODIFICADORES DE NO ACCESO</vt:lpstr>
      <vt:lpstr>ENCAPSULAMIENTO</vt:lpstr>
      <vt:lpstr>ENCAPSULAMIENTO</vt:lpstr>
      <vt:lpstr>ENCAPSULAMIENTO</vt:lpstr>
      <vt:lpstr>ENCAPSULAMIENTO</vt:lpstr>
      <vt:lpstr>ENCAPSULAMIENTO</vt:lpstr>
      <vt:lpstr>HERENCIA</vt:lpstr>
      <vt:lpstr>EJEMPLO DE HERENCIA</vt:lpstr>
      <vt:lpstr>EJEMPLO DE HERENCIA</vt:lpstr>
      <vt:lpstr>EJERCICIO HERENCIA</vt:lpstr>
      <vt:lpstr>POLIMORFISMO</vt:lpstr>
      <vt:lpstr>EJEMPLO POLIMORFISMO</vt:lpstr>
      <vt:lpstr>EJERCICIO POLIMORFISMO</vt:lpstr>
      <vt:lpstr>ABSTRACCIÓN</vt:lpstr>
      <vt:lpstr>ABSTRACCIÓN</vt:lpstr>
      <vt:lpstr> EJEMPLO ABSTRACCIÓN</vt:lpstr>
      <vt:lpstr> PRACTICA ABSTRACCIÓN</vt:lpstr>
      <vt:lpstr>INTERFACES</vt:lpstr>
      <vt:lpstr>INTERFACES</vt:lpstr>
      <vt:lpstr>INTERFACES</vt:lpstr>
      <vt:lpstr>INTERFACES</vt:lpstr>
      <vt:lpstr>MULTIPLES INTERFACES</vt:lpstr>
      <vt:lpstr>EJERCICIO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 Marino</dc:creator>
  <cp:lastModifiedBy>Adrian Marino</cp:lastModifiedBy>
  <cp:revision>301</cp:revision>
  <dcterms:created xsi:type="dcterms:W3CDTF">2022-04-26T01:18:21Z</dcterms:created>
  <dcterms:modified xsi:type="dcterms:W3CDTF">2022-07-28T00:09:18Z</dcterms:modified>
</cp:coreProperties>
</file>