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9" roundtripDataSignature="AMtx7mhwQ3N6VIQ3Z3h1ASQh3lO/IMQf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5"/>
          <p:cNvPicPr preferRelativeResize="0"/>
          <p:nvPr/>
        </p:nvPicPr>
        <p:blipFill rotWithShape="1">
          <a:blip r:embed="rId2">
            <a:alphaModFix/>
          </a:blip>
          <a:srcRect b="0" l="0" r="0" t="0"/>
          <a:stretch/>
        </p:blipFill>
        <p:spPr>
          <a:xfrm>
            <a:off x="0" y="-1388"/>
            <a:ext cx="12189533" cy="685938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16"/>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9" name="Shape 29"/>
        <p:cNvGrpSpPr/>
        <p:nvPr/>
      </p:nvGrpSpPr>
      <p:grpSpPr>
        <a:xfrm>
          <a:off x="0" y="0"/>
          <a:ext cx="0" cy="0"/>
          <a:chOff x="0" y="0"/>
          <a:chExt cx="0" cy="0"/>
        </a:xfrm>
      </p:grpSpPr>
      <p:sp>
        <p:nvSpPr>
          <p:cNvPr id="30" name="Google Shape;30;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8" name="Google Shape;38;p17"/>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4" name="Google Shape;44;p18"/>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5" name="Shape 45"/>
        <p:cNvGrpSpPr/>
        <p:nvPr/>
      </p:nvGrpSpPr>
      <p:grpSpPr>
        <a:xfrm>
          <a:off x="0" y="0"/>
          <a:ext cx="0" cy="0"/>
          <a:chOff x="0" y="0"/>
          <a:chExt cx="0" cy="0"/>
        </a:xfrm>
      </p:grpSpPr>
      <p:sp>
        <p:nvSpPr>
          <p:cNvPr id="46" name="Google Shape;4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2" name="Google Shape;52;p19"/>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3" name="Shape 53"/>
        <p:cNvGrpSpPr/>
        <p:nvPr/>
      </p:nvGrpSpPr>
      <p:grpSpPr>
        <a:xfrm>
          <a:off x="0" y="0"/>
          <a:ext cx="0" cy="0"/>
          <a:chOff x="0" y="0"/>
          <a:chExt cx="0" cy="0"/>
        </a:xfrm>
      </p:grpSpPr>
      <p:sp>
        <p:nvSpPr>
          <p:cNvPr id="54" name="Google Shape;54;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6" name="Google Shape;56;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0" name="Shape 60"/>
        <p:cNvGrpSpPr/>
        <p:nvPr/>
      </p:nvGrpSpPr>
      <p:grpSpPr>
        <a:xfrm>
          <a:off x="0" y="0"/>
          <a:ext cx="0" cy="0"/>
          <a:chOff x="0" y="0"/>
          <a:chExt cx="0" cy="0"/>
        </a:xfrm>
      </p:grpSpPr>
      <p:sp>
        <p:nvSpPr>
          <p:cNvPr id="61" name="Google Shape;6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6" name="Shape 66"/>
        <p:cNvGrpSpPr/>
        <p:nvPr/>
      </p:nvGrpSpPr>
      <p:grpSpPr>
        <a:xfrm>
          <a:off x="0" y="0"/>
          <a:ext cx="0" cy="0"/>
          <a:chOff x="0" y="0"/>
          <a:chExt cx="0" cy="0"/>
        </a:xfrm>
      </p:grpSpPr>
      <p:sp>
        <p:nvSpPr>
          <p:cNvPr id="67" name="Google Shape;67;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ph type="ctrTitle"/>
          </p:nvPr>
        </p:nvSpPr>
        <p:spPr>
          <a:xfrm>
            <a:off x="1710432" y="337351"/>
            <a:ext cx="9144000" cy="67470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a:solidFill>
                  <a:schemeClr val="lt1"/>
                </a:solidFill>
                <a:latin typeface="Calibri"/>
                <a:ea typeface="Calibri"/>
                <a:cs typeface="Calibri"/>
                <a:sym typeface="Calibri"/>
              </a:rPr>
              <a:t>WELCOME TO ENGLISH CLASS</a:t>
            </a:r>
            <a:endParaRPr b="1">
              <a:solidFill>
                <a:schemeClr val="lt1"/>
              </a:solidFill>
              <a:latin typeface="Calibri"/>
              <a:ea typeface="Calibri"/>
              <a:cs typeface="Calibri"/>
              <a:sym typeface="Calibri"/>
            </a:endParaRPr>
          </a:p>
        </p:txBody>
      </p:sp>
      <p:pic>
        <p:nvPicPr>
          <p:cNvPr id="78" name="Google Shape;78;p1"/>
          <p:cNvPicPr preferRelativeResize="0"/>
          <p:nvPr/>
        </p:nvPicPr>
        <p:blipFill rotWithShape="1">
          <a:blip r:embed="rId3">
            <a:alphaModFix/>
          </a:blip>
          <a:srcRect b="0" l="0" r="0" t="0"/>
          <a:stretch/>
        </p:blipFill>
        <p:spPr>
          <a:xfrm>
            <a:off x="2264979" y="1589197"/>
            <a:ext cx="7620000" cy="5172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nvSpPr>
        <p:spPr>
          <a:xfrm>
            <a:off x="1313374" y="1570948"/>
            <a:ext cx="9504303" cy="526297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83992A"/>
              </a:buClr>
              <a:buSzPts val="2070"/>
              <a:buFont typeface="Arial"/>
              <a:buChar char="•"/>
            </a:pPr>
            <a:r>
              <a:rPr b="0" i="0" lang="en-US" sz="1800" u="none" cap="none" strike="noStrike">
                <a:solidFill>
                  <a:srgbClr val="262626"/>
                </a:solidFill>
                <a:latin typeface="Calibri"/>
                <a:ea typeface="Calibri"/>
                <a:cs typeface="Calibri"/>
                <a:sym typeface="Calibri"/>
              </a:rPr>
              <a:t>Problem solving is an ability that everyone can develop. Problem solving is related to creativity. On some occasions, creativity is the development of new ideas. But on other occasions, creativity is the improvement of the existing ideas. </a:t>
            </a:r>
            <a:r>
              <a:rPr b="0" i="0" lang="en-US" sz="1800" u="none" cap="none" strike="noStrike">
                <a:solidFill>
                  <a:srgbClr val="00B0F0"/>
                </a:solidFill>
                <a:latin typeface="Calibri"/>
                <a:ea typeface="Calibri"/>
                <a:cs typeface="Calibri"/>
                <a:sym typeface="Calibri"/>
              </a:rPr>
              <a:t>*stop* </a:t>
            </a:r>
            <a:r>
              <a:rPr b="0" i="0" lang="en-US" sz="1800" u="none" cap="none" strike="noStrike">
                <a:solidFill>
                  <a:srgbClr val="262626"/>
                </a:solidFill>
                <a:latin typeface="Calibri"/>
                <a:ea typeface="Calibri"/>
                <a:cs typeface="Calibri"/>
                <a:sym typeface="Calibri"/>
              </a:rPr>
              <a:t>A lot of improvement comes through sharing the ideas we have and critiquing the ideas of others. </a:t>
            </a:r>
            <a:r>
              <a:rPr b="0" i="0" lang="en-US" sz="1800" u="none" cap="none" strike="noStrike">
                <a:solidFill>
                  <a:srgbClr val="00B0F0"/>
                </a:solidFill>
                <a:latin typeface="Calibri"/>
                <a:ea typeface="Calibri"/>
                <a:cs typeface="Calibri"/>
                <a:sym typeface="Calibri"/>
              </a:rPr>
              <a:t>*stop*</a:t>
            </a:r>
            <a:endParaRPr b="0" i="0" sz="1800" u="none" cap="none" strike="noStrike">
              <a:solidFill>
                <a:schemeClr val="dk1"/>
              </a:solidFill>
              <a:latin typeface="Calibri"/>
              <a:ea typeface="Calibri"/>
              <a:cs typeface="Calibri"/>
              <a:sym typeface="Calibri"/>
            </a:endParaRPr>
          </a:p>
          <a:p>
            <a:pPr indent="-285750" lvl="0" marL="285750" marR="0" rtl="0" algn="l">
              <a:spcBef>
                <a:spcPts val="914"/>
              </a:spcBef>
              <a:spcAft>
                <a:spcPts val="0"/>
              </a:spcAft>
              <a:buClr>
                <a:srgbClr val="83992A"/>
              </a:buClr>
              <a:buSzPts val="2070"/>
              <a:buFont typeface="Arial"/>
              <a:buChar char="•"/>
            </a:pPr>
            <a:r>
              <a:rPr b="0" i="0" lang="en-US" sz="1800" u="none" cap="none" strike="noStrike">
                <a:solidFill>
                  <a:srgbClr val="262626"/>
                </a:solidFill>
                <a:latin typeface="Calibri"/>
                <a:ea typeface="Calibri"/>
                <a:cs typeface="Calibri"/>
                <a:sym typeface="Calibri"/>
              </a:rPr>
              <a:t>We will begin with the idea that there are no wrong answers. And logically, all answers can be improved. That's a good starting point. </a:t>
            </a:r>
            <a:r>
              <a:rPr b="0" i="0" lang="en-US" sz="1800" u="none" cap="none" strike="noStrike">
                <a:solidFill>
                  <a:srgbClr val="00B0F0"/>
                </a:solidFill>
                <a:latin typeface="Calibri"/>
                <a:ea typeface="Calibri"/>
                <a:cs typeface="Calibri"/>
                <a:sym typeface="Calibri"/>
              </a:rPr>
              <a:t>*stop* </a:t>
            </a:r>
            <a:r>
              <a:rPr b="0" i="0" lang="en-US" sz="1800" u="none" cap="none" strike="noStrike">
                <a:solidFill>
                  <a:srgbClr val="262626"/>
                </a:solidFill>
                <a:latin typeface="Calibri"/>
                <a:ea typeface="Calibri"/>
                <a:cs typeface="Calibri"/>
                <a:sym typeface="Calibri"/>
              </a:rPr>
              <a:t>To critique, one has to accept this starting idea of the other person, and have ideas about how to improve that idea. A lot of this, we learn from our own lives</a:t>
            </a:r>
            <a:r>
              <a:rPr b="0" i="0" lang="en-US" sz="1800" u="none" cap="none" strike="noStrike">
                <a:solidFill>
                  <a:srgbClr val="00B0F0"/>
                </a:solidFill>
                <a:latin typeface="Calibri"/>
                <a:ea typeface="Calibri"/>
                <a:cs typeface="Calibri"/>
                <a:sym typeface="Calibri"/>
              </a:rPr>
              <a:t>.  *stop*</a:t>
            </a:r>
            <a:endParaRPr b="0" i="0" sz="1800" u="none" cap="none" strike="noStrike">
              <a:solidFill>
                <a:schemeClr val="dk1"/>
              </a:solidFill>
              <a:latin typeface="Calibri"/>
              <a:ea typeface="Calibri"/>
              <a:cs typeface="Calibri"/>
              <a:sym typeface="Calibri"/>
            </a:endParaRPr>
          </a:p>
          <a:p>
            <a:pPr indent="-285750" lvl="0" marL="285750" marR="0" rtl="0" algn="l">
              <a:spcBef>
                <a:spcPts val="914"/>
              </a:spcBef>
              <a:spcAft>
                <a:spcPts val="0"/>
              </a:spcAft>
              <a:buClr>
                <a:srgbClr val="83992A"/>
              </a:buClr>
              <a:buSzPts val="2070"/>
              <a:buFont typeface="Arial"/>
              <a:buChar char="•"/>
            </a:pPr>
            <a:r>
              <a:rPr b="0" i="0" lang="en-US" sz="1800" u="none" cap="none" strike="noStrike">
                <a:solidFill>
                  <a:srgbClr val="262626"/>
                </a:solidFill>
                <a:latin typeface="Calibri"/>
                <a:ea typeface="Calibri"/>
                <a:cs typeface="Calibri"/>
                <a:sym typeface="Calibri"/>
              </a:rPr>
              <a:t>When we cook and experiment with a new recipe, sometimes it's good and sometimes it's bad. When it is bad, we need ideas on how to improve the food. </a:t>
            </a:r>
            <a:r>
              <a:rPr b="0" i="0" lang="en-US" sz="1800" u="none" cap="none" strike="noStrike">
                <a:solidFill>
                  <a:srgbClr val="00B0F0"/>
                </a:solidFill>
                <a:latin typeface="Calibri"/>
                <a:ea typeface="Calibri"/>
                <a:cs typeface="Calibri"/>
                <a:sym typeface="Calibri"/>
              </a:rPr>
              <a:t>*stop* </a:t>
            </a:r>
            <a:r>
              <a:rPr b="0" i="0" lang="en-US" sz="1800" u="none" cap="none" strike="noStrike">
                <a:solidFill>
                  <a:srgbClr val="262626"/>
                </a:solidFill>
                <a:latin typeface="Calibri"/>
                <a:ea typeface="Calibri"/>
                <a:cs typeface="Calibri"/>
                <a:sym typeface="Calibri"/>
              </a:rPr>
              <a:t>We can change the quantity of food, the ingredients, the temperature, the spices, or the portion size. By making these choices, we're critiquing the original food design, that is the recipe, because we want to improve the recipe for future use</a:t>
            </a:r>
            <a:r>
              <a:rPr b="0" i="0" lang="en-US" sz="1800" u="none" cap="none" strike="noStrike">
                <a:solidFill>
                  <a:srgbClr val="00B0F0"/>
                </a:solidFill>
                <a:latin typeface="Calibri"/>
                <a:ea typeface="Calibri"/>
                <a:cs typeface="Calibri"/>
                <a:sym typeface="Calibri"/>
              </a:rPr>
              <a:t>. *stop*</a:t>
            </a:r>
            <a:endParaRPr/>
          </a:p>
          <a:p>
            <a:pPr indent="-285750" lvl="0" marL="285750" marR="0" rtl="0" algn="l">
              <a:spcBef>
                <a:spcPts val="914"/>
              </a:spcBef>
              <a:spcAft>
                <a:spcPts val="0"/>
              </a:spcAft>
              <a:buClr>
                <a:srgbClr val="83992A"/>
              </a:buClr>
              <a:buSzPts val="2070"/>
              <a:buFont typeface="Arial"/>
              <a:buChar char="•"/>
            </a:pPr>
            <a:r>
              <a:rPr b="0" i="0" lang="en-US" sz="1800" u="none" cap="none" strike="noStrike">
                <a:solidFill>
                  <a:srgbClr val="262626"/>
                </a:solidFill>
                <a:latin typeface="Calibri"/>
                <a:ea typeface="Calibri"/>
                <a:cs typeface="Calibri"/>
                <a:sym typeface="Calibri"/>
              </a:rPr>
              <a:t>When we critique ideas, for example academic projects, the objective is to improve the idea and to help your peer improve their creative capacity. </a:t>
            </a:r>
            <a:endParaRPr b="0" i="0" sz="1800" u="none" cap="none" strike="noStrike">
              <a:solidFill>
                <a:schemeClr val="dk1"/>
              </a:solidFill>
              <a:latin typeface="Calibri"/>
              <a:ea typeface="Calibri"/>
              <a:cs typeface="Calibri"/>
              <a:sym typeface="Calibri"/>
            </a:endParaRPr>
          </a:p>
          <a:p>
            <a:pPr indent="-154305" lvl="0" marL="285750" marR="0" rtl="0" algn="l">
              <a:spcBef>
                <a:spcPts val="914"/>
              </a:spcBef>
              <a:spcAft>
                <a:spcPts val="0"/>
              </a:spcAft>
              <a:buClr>
                <a:srgbClr val="83992A"/>
              </a:buClr>
              <a:buSzPts val="207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44" name="Google Shape;144;p10"/>
          <p:cNvSpPr txBox="1"/>
          <p:nvPr/>
        </p:nvSpPr>
        <p:spPr>
          <a:xfrm>
            <a:off x="3014144" y="85511"/>
            <a:ext cx="6304808" cy="674703"/>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l">
              <a:lnSpc>
                <a:spcPct val="90000"/>
              </a:lnSpc>
              <a:spcBef>
                <a:spcPts val="0"/>
              </a:spcBef>
              <a:spcAft>
                <a:spcPts val="0"/>
              </a:spcAft>
              <a:buClr>
                <a:schemeClr val="dk1"/>
              </a:buClr>
              <a:buSzPct val="75757"/>
              <a:buFont typeface="Calibri"/>
              <a:buNone/>
            </a:pPr>
            <a:r>
              <a:rPr b="1" i="0" lang="en-US" sz="4400" u="none" cap="none" strike="noStrike">
                <a:solidFill>
                  <a:schemeClr val="lt1"/>
                </a:solidFill>
                <a:latin typeface="Calibri"/>
                <a:ea typeface="Calibri"/>
                <a:cs typeface="Calibri"/>
                <a:sym typeface="Calibri"/>
              </a:rPr>
              <a:t>Text Critiquing and Making Improvements </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nvSpPr>
        <p:spPr>
          <a:xfrm>
            <a:off x="1419511" y="1731248"/>
            <a:ext cx="9014446" cy="403956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83992A"/>
              </a:buClr>
              <a:buSzPts val="2070"/>
              <a:buFont typeface="Arial"/>
              <a:buChar char="•"/>
            </a:pPr>
            <a:r>
              <a:rPr b="0" i="0" lang="en-US" sz="1800" u="none" cap="none" strike="noStrike">
                <a:solidFill>
                  <a:srgbClr val="262626"/>
                </a:solidFill>
                <a:latin typeface="Calibri"/>
                <a:ea typeface="Calibri"/>
                <a:cs typeface="Calibri"/>
                <a:sym typeface="Calibri"/>
              </a:rPr>
              <a:t>This means we must be respectful of the other person and while emphasizing problems or difficulties we must offer solutions to improve the ideas presented</a:t>
            </a:r>
            <a:r>
              <a:rPr b="0" i="0" lang="en-US" sz="1800" u="none" cap="none" strike="noStrike">
                <a:solidFill>
                  <a:srgbClr val="00B0F0"/>
                </a:solidFill>
                <a:latin typeface="Calibri"/>
                <a:ea typeface="Calibri"/>
                <a:cs typeface="Calibri"/>
                <a:sym typeface="Calibri"/>
              </a:rPr>
              <a:t>. *stop*</a:t>
            </a:r>
            <a:endParaRPr b="0" i="0" sz="1800" u="none" cap="none" strike="noStrike">
              <a:solidFill>
                <a:schemeClr val="dk1"/>
              </a:solidFill>
              <a:latin typeface="Calibri"/>
              <a:ea typeface="Calibri"/>
              <a:cs typeface="Calibri"/>
              <a:sym typeface="Calibri"/>
            </a:endParaRPr>
          </a:p>
          <a:p>
            <a:pPr indent="-285750" lvl="0" marL="285750" marR="0" rtl="0" algn="l">
              <a:spcBef>
                <a:spcPts val="914"/>
              </a:spcBef>
              <a:spcAft>
                <a:spcPts val="0"/>
              </a:spcAft>
              <a:buClr>
                <a:srgbClr val="83992A"/>
              </a:buClr>
              <a:buSzPts val="2070"/>
              <a:buFont typeface="Arial"/>
              <a:buChar char="•"/>
            </a:pPr>
            <a:r>
              <a:rPr b="0" i="0" lang="en-US" sz="1800" u="none" cap="none" strike="noStrike">
                <a:solidFill>
                  <a:srgbClr val="262626"/>
                </a:solidFill>
                <a:latin typeface="Calibri"/>
                <a:ea typeface="Calibri"/>
                <a:cs typeface="Calibri"/>
                <a:sym typeface="Calibri"/>
              </a:rPr>
              <a:t>Sometimes, when you generate new ideas for any project, you can also change any aspect of the project. It is always good to ask yourself questions to wake up your creativity: *stop* Was it more creative, or less creative? Have you done something similar, or different? Or is this result something you've never even imagined? What would happen if you made the project bigger or smaller? Or something that touched more people or something that was a different color? </a:t>
            </a:r>
            <a:r>
              <a:rPr b="0" i="0" lang="en-US" sz="1800" u="none" cap="none" strike="noStrike">
                <a:solidFill>
                  <a:srgbClr val="00B0F0"/>
                </a:solidFill>
                <a:latin typeface="Calibri"/>
                <a:ea typeface="Calibri"/>
                <a:cs typeface="Calibri"/>
                <a:sym typeface="Calibri"/>
              </a:rPr>
              <a:t>*stop*</a:t>
            </a:r>
            <a:endParaRPr b="0" i="0" sz="1800" u="none" cap="none" strike="noStrike">
              <a:solidFill>
                <a:schemeClr val="dk1"/>
              </a:solidFill>
              <a:latin typeface="Calibri"/>
              <a:ea typeface="Calibri"/>
              <a:cs typeface="Calibri"/>
              <a:sym typeface="Calibri"/>
            </a:endParaRPr>
          </a:p>
          <a:p>
            <a:pPr indent="-285750" lvl="0" marL="285750" marR="0" rtl="0" algn="l">
              <a:spcBef>
                <a:spcPts val="914"/>
              </a:spcBef>
              <a:spcAft>
                <a:spcPts val="0"/>
              </a:spcAft>
              <a:buClr>
                <a:srgbClr val="83992A"/>
              </a:buClr>
              <a:buSzPts val="2070"/>
              <a:buFont typeface="Arial"/>
              <a:buChar char="•"/>
            </a:pPr>
            <a:r>
              <a:rPr b="0" i="0" lang="en-US" sz="1800" u="none" cap="none" strike="noStrike">
                <a:solidFill>
                  <a:srgbClr val="262626"/>
                </a:solidFill>
                <a:latin typeface="Calibri"/>
                <a:ea typeface="Calibri"/>
                <a:cs typeface="Calibri"/>
                <a:sym typeface="Calibri"/>
              </a:rPr>
              <a:t>But the most important thing is that you shouldn´t destroy the ideas - it is necessary to construct on the original idea from your peers. Then of course, you apply the same process of critique honestly to your own work. </a:t>
            </a:r>
            <a:r>
              <a:rPr b="0" i="0" lang="en-US" sz="1800" u="none" cap="none" strike="noStrike">
                <a:solidFill>
                  <a:srgbClr val="00B0F0"/>
                </a:solidFill>
                <a:latin typeface="Calibri"/>
                <a:ea typeface="Calibri"/>
                <a:cs typeface="Calibri"/>
                <a:sym typeface="Calibri"/>
              </a:rPr>
              <a:t>*stop*</a:t>
            </a:r>
            <a:endParaRPr b="0" i="0" sz="1800" u="none" cap="none" strike="noStrike">
              <a:solidFill>
                <a:schemeClr val="dk1"/>
              </a:solidFill>
              <a:latin typeface="Calibri"/>
              <a:ea typeface="Calibri"/>
              <a:cs typeface="Calibri"/>
              <a:sym typeface="Calibri"/>
            </a:endParaRPr>
          </a:p>
          <a:p>
            <a:pPr indent="0" lvl="0" marL="0" marR="0" rtl="0" algn="l">
              <a:spcBef>
                <a:spcPts val="914"/>
              </a:spcBef>
              <a:spcAft>
                <a:spcPts val="0"/>
              </a:spcAft>
              <a:buNone/>
            </a:pPr>
            <a:r>
              <a:rPr b="0" i="0" lang="en-US" sz="1800" u="none" cap="none" strike="noStrike">
                <a:solidFill>
                  <a:srgbClr val="0070C0"/>
                </a:solidFill>
                <a:latin typeface="Calibri"/>
                <a:ea typeface="Calibri"/>
                <a:cs typeface="Calibri"/>
                <a:sym typeface="Calibri"/>
              </a:rPr>
              <a:t>https://www.coursera.org/lecture/creative-problem-solving/critiquing-and-making-improvements-Y5Ru9</a:t>
            </a:r>
            <a:endParaRPr b="0" i="0" sz="1800" u="none" cap="none" strike="noStrike">
              <a:solidFill>
                <a:schemeClr val="dk1"/>
              </a:solidFill>
              <a:latin typeface="Calibri"/>
              <a:ea typeface="Calibri"/>
              <a:cs typeface="Calibri"/>
              <a:sym typeface="Calibri"/>
            </a:endParaRPr>
          </a:p>
        </p:txBody>
      </p:sp>
      <p:sp>
        <p:nvSpPr>
          <p:cNvPr id="150" name="Google Shape;150;p11"/>
          <p:cNvSpPr txBox="1"/>
          <p:nvPr/>
        </p:nvSpPr>
        <p:spPr>
          <a:xfrm>
            <a:off x="3014144" y="85511"/>
            <a:ext cx="6304808" cy="674703"/>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l">
              <a:lnSpc>
                <a:spcPct val="90000"/>
              </a:lnSpc>
              <a:spcBef>
                <a:spcPts val="0"/>
              </a:spcBef>
              <a:spcAft>
                <a:spcPts val="0"/>
              </a:spcAft>
              <a:buClr>
                <a:schemeClr val="dk1"/>
              </a:buClr>
              <a:buSzPct val="75757"/>
              <a:buFont typeface="Calibri"/>
              <a:buNone/>
            </a:pPr>
            <a:r>
              <a:rPr b="1" i="0" lang="en-US" sz="4400" u="none" cap="none" strike="noStrike">
                <a:solidFill>
                  <a:schemeClr val="lt1"/>
                </a:solidFill>
                <a:latin typeface="Calibri"/>
                <a:ea typeface="Calibri"/>
                <a:cs typeface="Calibri"/>
                <a:sym typeface="Calibri"/>
              </a:rPr>
              <a:t>Text Critiquing and Making Improvements </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nvSpPr>
        <p:spPr>
          <a:xfrm>
            <a:off x="5772652" y="1729183"/>
            <a:ext cx="5945820" cy="448199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i="0" lang="en-US" sz="1800" u="none" cap="none" strike="noStrike">
                <a:solidFill>
                  <a:srgbClr val="FF0066"/>
                </a:solidFill>
                <a:latin typeface="Calibri"/>
                <a:ea typeface="Calibri"/>
                <a:cs typeface="Calibri"/>
                <a:sym typeface="Calibri"/>
              </a:rPr>
              <a:t>Correct these sentences. If necessary, </a:t>
            </a:r>
            <a:endParaRPr b="1" i="0" sz="1800" u="none" cap="none" strike="noStrike">
              <a:solidFill>
                <a:srgbClr val="FF0066"/>
              </a:solidFill>
              <a:latin typeface="Calibri"/>
              <a:ea typeface="Calibri"/>
              <a:cs typeface="Calibri"/>
              <a:sym typeface="Calibri"/>
            </a:endParaRPr>
          </a:p>
          <a:p>
            <a:pPr indent="0" lvl="0" marL="0" marR="0" rtl="0" algn="l">
              <a:lnSpc>
                <a:spcPct val="107000"/>
              </a:lnSpc>
              <a:spcBef>
                <a:spcPts val="800"/>
              </a:spcBef>
              <a:spcAft>
                <a:spcPts val="0"/>
              </a:spcAft>
              <a:buNone/>
            </a:pPr>
            <a:r>
              <a:rPr b="1" i="0" lang="en-US" sz="1800" u="none" cap="none" strike="noStrike">
                <a:solidFill>
                  <a:srgbClr val="FF0066"/>
                </a:solidFill>
                <a:latin typeface="Calibri"/>
                <a:ea typeface="Calibri"/>
                <a:cs typeface="Calibri"/>
                <a:sym typeface="Calibri"/>
              </a:rPr>
              <a:t>reread the text to find the right answers.</a:t>
            </a:r>
            <a:endParaRPr/>
          </a:p>
          <a:p>
            <a:pPr indent="0" lvl="0" marL="0" marR="0" rtl="0" algn="l">
              <a:lnSpc>
                <a:spcPct val="107000"/>
              </a:lnSpc>
              <a:spcBef>
                <a:spcPts val="800"/>
              </a:spcBef>
              <a:spcAft>
                <a:spcPts val="0"/>
              </a:spcAft>
              <a:buNone/>
            </a:pPr>
            <a:r>
              <a:t/>
            </a:r>
            <a:endParaRPr b="1" i="0" sz="1800" u="none" cap="none" strike="noStrike">
              <a:solidFill>
                <a:srgbClr val="FF0066"/>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Creativity is only limited to creating new ideas.</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Wrong answers cannot be improved.</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When we critique academic projects, we say negative things about them.</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When we critique, we focus on the problems.</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When we critique, we destroy ideas.</a:t>
            </a:r>
            <a:endParaRPr/>
          </a:p>
          <a:p>
            <a:pPr indent="-228600" lvl="0" marL="342900" marR="0" rtl="0" algn="l">
              <a:lnSpc>
                <a:spcPct val="107000"/>
              </a:lnSpc>
              <a:spcBef>
                <a:spcPts val="80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215900" lvl="0" marL="342900" marR="0" rtl="0" algn="l">
              <a:spcBef>
                <a:spcPts val="4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56" name="Google Shape;156;p12"/>
          <p:cNvSpPr txBox="1"/>
          <p:nvPr/>
        </p:nvSpPr>
        <p:spPr>
          <a:xfrm>
            <a:off x="3435185" y="85511"/>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dk1"/>
              </a:buClr>
              <a:buSzPct val="46620"/>
              <a:buFont typeface="Calibri"/>
              <a:buNone/>
            </a:pPr>
            <a:r>
              <a:rPr b="1" i="0" lang="en-US" sz="4400" u="none" cap="none" strike="noStrike">
                <a:solidFill>
                  <a:schemeClr val="lt1"/>
                </a:solidFill>
                <a:latin typeface="Calibri"/>
                <a:ea typeface="Calibri"/>
                <a:cs typeface="Calibri"/>
                <a:sym typeface="Calibri"/>
              </a:rPr>
              <a:t>WRAP-UP</a:t>
            </a:r>
            <a:endParaRPr b="0" i="0" sz="4400" u="none" cap="none" strike="noStrike">
              <a:solidFill>
                <a:schemeClr val="lt1"/>
              </a:solidFill>
              <a:latin typeface="Calibri"/>
              <a:ea typeface="Calibri"/>
              <a:cs typeface="Calibri"/>
              <a:sym typeface="Calibri"/>
            </a:endParaRPr>
          </a:p>
        </p:txBody>
      </p:sp>
      <p:pic>
        <p:nvPicPr>
          <p:cNvPr id="157" name="Google Shape;157;p12"/>
          <p:cNvPicPr preferRelativeResize="0"/>
          <p:nvPr/>
        </p:nvPicPr>
        <p:blipFill rotWithShape="1">
          <a:blip r:embed="rId3">
            <a:alphaModFix/>
          </a:blip>
          <a:srcRect b="29365" l="19940" r="57679" t="36771"/>
          <a:stretch/>
        </p:blipFill>
        <p:spPr>
          <a:xfrm>
            <a:off x="1201557" y="1984953"/>
            <a:ext cx="4093029" cy="3483430"/>
          </a:xfrm>
          <a:prstGeom prst="rect">
            <a:avLst/>
          </a:prstGeom>
          <a:noFill/>
          <a:ln cap="flat" cmpd="sng" w="9525">
            <a:solidFill>
              <a:srgbClr val="FF0066"/>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nvSpPr>
        <p:spPr>
          <a:xfrm>
            <a:off x="3435185" y="190615"/>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dk1"/>
              </a:buClr>
              <a:buSzPct val="46620"/>
              <a:buFont typeface="Calibri"/>
              <a:buNone/>
            </a:pPr>
            <a:r>
              <a:rPr b="1" i="0" lang="en-US" sz="4400" u="none" cap="none" strike="noStrike">
                <a:solidFill>
                  <a:schemeClr val="lt1"/>
                </a:solidFill>
                <a:latin typeface="Calibri"/>
                <a:ea typeface="Calibri"/>
                <a:cs typeface="Calibri"/>
                <a:sym typeface="Calibri"/>
              </a:rPr>
              <a:t>SELF-EVALUATION</a:t>
            </a:r>
            <a:endParaRPr b="0" i="0" sz="4400" u="none" cap="none" strike="noStrike">
              <a:solidFill>
                <a:schemeClr val="lt1"/>
              </a:solidFill>
              <a:latin typeface="Calibri"/>
              <a:ea typeface="Calibri"/>
              <a:cs typeface="Calibri"/>
              <a:sym typeface="Calibri"/>
            </a:endParaRPr>
          </a:p>
        </p:txBody>
      </p:sp>
      <p:sp>
        <p:nvSpPr>
          <p:cNvPr id="163" name="Google Shape;163;p13"/>
          <p:cNvSpPr txBox="1"/>
          <p:nvPr/>
        </p:nvSpPr>
        <p:spPr>
          <a:xfrm>
            <a:off x="4511973" y="1612725"/>
            <a:ext cx="5945820" cy="354969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Entiendo en qué consiste la estrategia de “rereading”.</a:t>
            </a:r>
            <a:endParaRPr b="0" i="0" sz="18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0" i="0" lang="en-US" sz="1800" u="none" cap="none" strike="noStrike">
                <a:solidFill>
                  <a:schemeClr val="dk1"/>
                </a:solidFill>
                <a:latin typeface="Calibri"/>
                <a:ea typeface="Calibri"/>
                <a:cs typeface="Calibri"/>
                <a:sym typeface="Calibri"/>
              </a:rPr>
              <a:t>Si			No		De pronto</a:t>
            </a:r>
            <a:endParaRPr/>
          </a:p>
          <a:p>
            <a:pPr indent="0" lvl="0" marL="0" marR="0" rtl="0" algn="l">
              <a:spcBef>
                <a:spcPts val="36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0" i="0" lang="en-US" sz="1800" u="none" cap="none" strike="noStrike">
                <a:solidFill>
                  <a:schemeClr val="dk1"/>
                </a:solidFill>
                <a:latin typeface="Calibri"/>
                <a:ea typeface="Calibri"/>
                <a:cs typeface="Calibri"/>
                <a:sym typeface="Calibri"/>
              </a:rPr>
              <a:t>2.    La estrategia “reread” me ayuda a concentrarme más cuando leo un texto.</a:t>
            </a:r>
            <a:endParaRPr/>
          </a:p>
          <a:p>
            <a:pPr indent="0" lvl="0" marL="0" marR="0" rtl="0" algn="l">
              <a:spcBef>
                <a:spcPts val="360"/>
              </a:spcBef>
              <a:spcAft>
                <a:spcPts val="0"/>
              </a:spcAft>
              <a:buNone/>
            </a:pPr>
            <a:r>
              <a:rPr b="0" i="0" lang="en-US" sz="1800" u="none" cap="none" strike="noStrike">
                <a:solidFill>
                  <a:schemeClr val="dk1"/>
                </a:solidFill>
                <a:latin typeface="Calibri"/>
                <a:ea typeface="Calibri"/>
                <a:cs typeface="Calibri"/>
                <a:sym typeface="Calibri"/>
              </a:rPr>
              <a:t>Si			No		De pronto</a:t>
            </a:r>
            <a:endParaRPr/>
          </a:p>
          <a:p>
            <a:pPr indent="0" lvl="0" marL="0" marR="0" rtl="0" algn="l">
              <a:spcBef>
                <a:spcPts val="36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0" i="0" lang="en-US" sz="1800" u="none" cap="none" strike="noStrike">
                <a:solidFill>
                  <a:schemeClr val="dk1"/>
                </a:solidFill>
                <a:latin typeface="Calibri"/>
                <a:ea typeface="Calibri"/>
                <a:cs typeface="Calibri"/>
                <a:sym typeface="Calibri"/>
              </a:rPr>
              <a:t>3.    Cuando vuelvo a leer, entiendo el texto mejor.</a:t>
            </a:r>
            <a:endParaRPr/>
          </a:p>
          <a:p>
            <a:pPr indent="0" lvl="0" marL="0" marR="0" rtl="0" algn="l">
              <a:spcBef>
                <a:spcPts val="360"/>
              </a:spcBef>
              <a:spcAft>
                <a:spcPts val="0"/>
              </a:spcAft>
              <a:buNone/>
            </a:pPr>
            <a:r>
              <a:rPr b="0" i="0" lang="en-US" sz="1800" u="none" cap="none" strike="noStrike">
                <a:solidFill>
                  <a:schemeClr val="dk1"/>
                </a:solidFill>
                <a:latin typeface="Calibri"/>
                <a:ea typeface="Calibri"/>
                <a:cs typeface="Calibri"/>
                <a:sym typeface="Calibri"/>
              </a:rPr>
              <a:t>Si			No		De pronto</a:t>
            </a:r>
            <a:endParaRPr/>
          </a:p>
          <a:p>
            <a:pPr indent="-215900" lvl="0" marL="342900" marR="0" rtl="0" algn="l">
              <a:spcBef>
                <a:spcPts val="4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pic>
        <p:nvPicPr>
          <p:cNvPr id="164" name="Google Shape;164;p13"/>
          <p:cNvPicPr preferRelativeResize="0"/>
          <p:nvPr/>
        </p:nvPicPr>
        <p:blipFill rotWithShape="1">
          <a:blip r:embed="rId3">
            <a:alphaModFix/>
          </a:blip>
          <a:srcRect b="26905" l="20119" r="57560" t="32009"/>
          <a:stretch/>
        </p:blipFill>
        <p:spPr>
          <a:xfrm>
            <a:off x="921712" y="2509877"/>
            <a:ext cx="2513473" cy="2602280"/>
          </a:xfrm>
          <a:prstGeom prst="rect">
            <a:avLst/>
          </a:prstGeom>
          <a:noFill/>
          <a:ln cap="flat" cmpd="sng" w="9525">
            <a:solidFill>
              <a:srgbClr val="FF0066"/>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ctrTitle"/>
          </p:nvPr>
        </p:nvSpPr>
        <p:spPr>
          <a:xfrm>
            <a:off x="1710432" y="337351"/>
            <a:ext cx="9144000" cy="67470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a:solidFill>
                  <a:schemeClr val="lt1"/>
                </a:solidFill>
                <a:latin typeface="Calibri"/>
                <a:ea typeface="Calibri"/>
                <a:cs typeface="Calibri"/>
                <a:sym typeface="Calibri"/>
              </a:rPr>
              <a:t>WELCOME TO ENGLISH CLASS</a:t>
            </a:r>
            <a:endParaRPr b="1">
              <a:solidFill>
                <a:schemeClr val="lt1"/>
              </a:solidFill>
              <a:latin typeface="Calibri"/>
              <a:ea typeface="Calibri"/>
              <a:cs typeface="Calibri"/>
              <a:sym typeface="Calibri"/>
            </a:endParaRPr>
          </a:p>
        </p:txBody>
      </p:sp>
      <p:sp>
        <p:nvSpPr>
          <p:cNvPr id="85" name="Google Shape;85;p2"/>
          <p:cNvSpPr txBox="1"/>
          <p:nvPr/>
        </p:nvSpPr>
        <p:spPr>
          <a:xfrm>
            <a:off x="1477736" y="2530929"/>
            <a:ext cx="9062357"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2800" u="none" cap="none" strike="noStrike">
                <a:solidFill>
                  <a:schemeClr val="dk1"/>
                </a:solidFill>
                <a:latin typeface="Calibri"/>
                <a:ea typeface="Calibri"/>
                <a:cs typeface="Calibri"/>
                <a:sym typeface="Calibri"/>
              </a:rPr>
              <a:t>“No one has a problem with the first mile of a journey. Even an infant could do fine for a while. But it isn't the start that matters. It's the finish line." </a:t>
            </a:r>
            <a:endParaRPr b="0" i="1"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t/>
            </a:r>
            <a:endParaRPr b="0" i="1" sz="24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1" lang="en-US" sz="2400" u="none" cap="none" strike="noStrike">
                <a:solidFill>
                  <a:schemeClr val="dk1"/>
                </a:solidFill>
                <a:latin typeface="Calibri"/>
                <a:ea typeface="Calibri"/>
                <a:cs typeface="Calibri"/>
                <a:sym typeface="Calibri"/>
              </a:rPr>
              <a:t> Julien Smith</a:t>
            </a:r>
            <a:endParaRPr/>
          </a:p>
          <a:p>
            <a:pPr indent="0" lvl="0" marL="0" marR="0" rtl="0" algn="ctr">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nvSpPr>
        <p:spPr>
          <a:xfrm>
            <a:off x="2763247" y="95613"/>
            <a:ext cx="6663873" cy="674703"/>
          </a:xfrm>
          <a:prstGeom prst="rect">
            <a:avLst/>
          </a:prstGeom>
          <a:noFill/>
          <a:ln>
            <a:noFill/>
          </a:ln>
        </p:spPr>
        <p:txBody>
          <a:bodyPr anchorCtr="0" anchor="ctr" bIns="45700" lIns="91425" spcFirstLastPara="1" rIns="91425" wrap="square" tIns="45700">
            <a:normAutofit fontScale="75000" lnSpcReduction="20000"/>
          </a:bodyPr>
          <a:lstStyle/>
          <a:p>
            <a:pPr indent="0" lvl="0" marL="0" marR="0" rtl="0" algn="l">
              <a:lnSpc>
                <a:spcPct val="90000"/>
              </a:lnSpc>
              <a:spcBef>
                <a:spcPts val="0"/>
              </a:spcBef>
              <a:spcAft>
                <a:spcPts val="0"/>
              </a:spcAft>
              <a:buClr>
                <a:schemeClr val="lt1"/>
              </a:buClr>
              <a:buSzPct val="100000"/>
              <a:buFont typeface="Calibri"/>
              <a:buNone/>
            </a:pPr>
            <a:r>
              <a:rPr b="1" i="0" lang="en-US" sz="4400" u="none" cap="none" strike="noStrike">
                <a:solidFill>
                  <a:schemeClr val="lt1"/>
                </a:solidFill>
                <a:latin typeface="Calibri"/>
                <a:ea typeface="Calibri"/>
                <a:cs typeface="Calibri"/>
                <a:sym typeface="Calibri"/>
              </a:rPr>
              <a:t>PROBLEM SOLVING AND CRITIQUING</a:t>
            </a:r>
            <a:endParaRPr b="1" i="0" sz="4400" u="none" cap="none" strike="noStrike">
              <a:solidFill>
                <a:schemeClr val="lt1"/>
              </a:solidFill>
              <a:latin typeface="Calibri"/>
              <a:ea typeface="Calibri"/>
              <a:cs typeface="Calibri"/>
              <a:sym typeface="Calibri"/>
            </a:endParaRPr>
          </a:p>
        </p:txBody>
      </p:sp>
      <p:pic>
        <p:nvPicPr>
          <p:cNvPr descr="Team of crisis managers solving businessman problems. employees with lightbulb unraveling tangle. vector illustration for teamwork, solution, management concept Free Vector" id="91" name="Google Shape;91;p3"/>
          <p:cNvPicPr preferRelativeResize="0"/>
          <p:nvPr/>
        </p:nvPicPr>
        <p:blipFill rotWithShape="1">
          <a:blip r:embed="rId3">
            <a:alphaModFix/>
          </a:blip>
          <a:srcRect b="16258" l="0" r="0" t="13472"/>
          <a:stretch/>
        </p:blipFill>
        <p:spPr>
          <a:xfrm>
            <a:off x="1147117" y="1518557"/>
            <a:ext cx="9896131" cy="4343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nvSpPr>
        <p:spPr>
          <a:xfrm>
            <a:off x="3440837" y="106532"/>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lt1"/>
              </a:buClr>
              <a:buSzPct val="100000"/>
              <a:buFont typeface="Arial"/>
              <a:buNone/>
            </a:pPr>
            <a:r>
              <a:rPr b="1" i="0" lang="en-US" sz="4400" u="none" cap="none" strike="noStrike">
                <a:solidFill>
                  <a:schemeClr val="lt1"/>
                </a:solidFill>
                <a:latin typeface="Arial"/>
                <a:ea typeface="Arial"/>
                <a:cs typeface="Arial"/>
                <a:sym typeface="Arial"/>
              </a:rPr>
              <a:t>DATE</a:t>
            </a:r>
            <a:endParaRPr b="1" i="0" sz="4400" u="none" cap="none" strike="noStrike">
              <a:solidFill>
                <a:schemeClr val="lt1"/>
              </a:solidFill>
              <a:latin typeface="Arial"/>
              <a:ea typeface="Arial"/>
              <a:cs typeface="Arial"/>
              <a:sym typeface="Arial"/>
            </a:endParaRPr>
          </a:p>
        </p:txBody>
      </p:sp>
      <p:sp>
        <p:nvSpPr>
          <p:cNvPr id="97" name="Google Shape;97;p4"/>
          <p:cNvSpPr txBox="1"/>
          <p:nvPr/>
        </p:nvSpPr>
        <p:spPr>
          <a:xfrm>
            <a:off x="561512" y="2716462"/>
            <a:ext cx="5945820" cy="987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Objective:</a:t>
            </a:r>
            <a:endParaRPr/>
          </a:p>
          <a:p>
            <a:pPr indent="0" lvl="0" marL="0" marR="0" rtl="0" algn="l">
              <a:spcBef>
                <a:spcPts val="480"/>
              </a:spcBef>
              <a:spcAft>
                <a:spcPts val="0"/>
              </a:spcAft>
              <a:buNone/>
            </a:pPr>
            <a:r>
              <a:rPr b="0" i="0" lang="en-US" sz="1800" u="none" cap="none" strike="noStrike">
                <a:solidFill>
                  <a:schemeClr val="dk1"/>
                </a:solidFill>
                <a:latin typeface="Calibri"/>
                <a:ea typeface="Calibri"/>
                <a:cs typeface="Calibri"/>
                <a:sym typeface="Calibri"/>
              </a:rPr>
              <a:t> Students will demonstrate their understanding of the text by analyzing and modifying information about critiquing. </a:t>
            </a:r>
            <a:endParaRPr/>
          </a:p>
        </p:txBody>
      </p:sp>
      <p:sp>
        <p:nvSpPr>
          <p:cNvPr id="98" name="Google Shape;98;p4"/>
          <p:cNvSpPr txBox="1"/>
          <p:nvPr/>
        </p:nvSpPr>
        <p:spPr>
          <a:xfrm>
            <a:off x="561512" y="1945689"/>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l">
              <a:lnSpc>
                <a:spcPct val="9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DATE</a:t>
            </a:r>
            <a:endParaRPr b="1" i="0" sz="4400" u="none" cap="none" strike="noStrike">
              <a:solidFill>
                <a:schemeClr val="accent1"/>
              </a:solidFill>
              <a:latin typeface="Arial"/>
              <a:ea typeface="Arial"/>
              <a:cs typeface="Arial"/>
              <a:sym typeface="Arial"/>
            </a:endParaRPr>
          </a:p>
        </p:txBody>
      </p:sp>
      <p:pic>
        <p:nvPicPr>
          <p:cNvPr id="99" name="Google Shape;99;p4"/>
          <p:cNvPicPr preferRelativeResize="0"/>
          <p:nvPr/>
        </p:nvPicPr>
        <p:blipFill rotWithShape="1">
          <a:blip r:embed="rId3">
            <a:alphaModFix/>
          </a:blip>
          <a:srcRect b="0" l="0" r="0" t="0"/>
          <a:stretch/>
        </p:blipFill>
        <p:spPr>
          <a:xfrm flipH="1" rot="10800000">
            <a:off x="705254" y="2600341"/>
            <a:ext cx="1467425" cy="58697"/>
          </a:xfrm>
          <a:prstGeom prst="rect">
            <a:avLst/>
          </a:prstGeom>
          <a:noFill/>
          <a:ln>
            <a:noFill/>
          </a:ln>
        </p:spPr>
      </p:pic>
      <p:pic>
        <p:nvPicPr>
          <p:cNvPr id="100" name="Google Shape;100;p4"/>
          <p:cNvPicPr preferRelativeResize="0"/>
          <p:nvPr/>
        </p:nvPicPr>
        <p:blipFill rotWithShape="1">
          <a:blip r:embed="rId4">
            <a:alphaModFix/>
          </a:blip>
          <a:srcRect b="0" l="0" r="0" t="0"/>
          <a:stretch/>
        </p:blipFill>
        <p:spPr>
          <a:xfrm>
            <a:off x="6711042" y="2320335"/>
            <a:ext cx="3973279" cy="3988679"/>
          </a:xfrm>
          <a:prstGeom prst="rect">
            <a:avLst/>
          </a:prstGeom>
          <a:noFill/>
          <a:ln>
            <a:noFill/>
          </a:ln>
        </p:spPr>
      </p:pic>
      <p:pic>
        <p:nvPicPr>
          <p:cNvPr id="101" name="Google Shape;101;p4"/>
          <p:cNvPicPr preferRelativeResize="0"/>
          <p:nvPr/>
        </p:nvPicPr>
        <p:blipFill rotWithShape="1">
          <a:blip r:embed="rId5">
            <a:alphaModFix/>
          </a:blip>
          <a:srcRect b="0" l="0" r="0" t="0"/>
          <a:stretch/>
        </p:blipFill>
        <p:spPr>
          <a:xfrm>
            <a:off x="7888223" y="911207"/>
            <a:ext cx="3803876" cy="3811576"/>
          </a:xfrm>
          <a:prstGeom prst="rect">
            <a:avLst/>
          </a:prstGeom>
          <a:noFill/>
          <a:ln>
            <a:noFill/>
          </a:ln>
        </p:spPr>
      </p:pic>
      <p:pic>
        <p:nvPicPr>
          <p:cNvPr id="102" name="Google Shape;102;p4"/>
          <p:cNvPicPr preferRelativeResize="0"/>
          <p:nvPr/>
        </p:nvPicPr>
        <p:blipFill rotWithShape="1">
          <a:blip r:embed="rId6">
            <a:alphaModFix/>
          </a:blip>
          <a:srcRect b="26401" l="21447" r="60330" t="35079"/>
          <a:stretch/>
        </p:blipFill>
        <p:spPr>
          <a:xfrm>
            <a:off x="7367511" y="1553499"/>
            <a:ext cx="3332350" cy="3962400"/>
          </a:xfrm>
          <a:prstGeom prst="rect">
            <a:avLst/>
          </a:prstGeom>
          <a:noFill/>
          <a:ln cap="flat" cmpd="sng" w="9525">
            <a:solidFill>
              <a:srgbClr val="FF0066"/>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nvSpPr>
        <p:spPr>
          <a:xfrm>
            <a:off x="3440837" y="106532"/>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lt1"/>
              </a:buClr>
              <a:buSzPct val="100000"/>
              <a:buFont typeface="Calibri"/>
              <a:buNone/>
            </a:pPr>
            <a:r>
              <a:rPr b="1" i="0" lang="en-US" sz="4400" u="none" cap="none" strike="noStrike">
                <a:solidFill>
                  <a:schemeClr val="lt1"/>
                </a:solidFill>
                <a:latin typeface="Calibri"/>
                <a:ea typeface="Calibri"/>
                <a:cs typeface="Calibri"/>
                <a:sym typeface="Calibri"/>
              </a:rPr>
              <a:t>AGENDA</a:t>
            </a:r>
            <a:endParaRPr b="1" i="0" sz="4400" u="none" cap="none" strike="noStrike">
              <a:solidFill>
                <a:schemeClr val="lt1"/>
              </a:solidFill>
              <a:latin typeface="Calibri"/>
              <a:ea typeface="Calibri"/>
              <a:cs typeface="Calibri"/>
              <a:sym typeface="Calibri"/>
            </a:endParaRPr>
          </a:p>
        </p:txBody>
      </p:sp>
      <p:pic>
        <p:nvPicPr>
          <p:cNvPr id="108" name="Google Shape;108;p5"/>
          <p:cNvPicPr preferRelativeResize="0"/>
          <p:nvPr/>
        </p:nvPicPr>
        <p:blipFill rotWithShape="1">
          <a:blip r:embed="rId3">
            <a:alphaModFix/>
          </a:blip>
          <a:srcRect b="0" l="0" r="0" t="0"/>
          <a:stretch/>
        </p:blipFill>
        <p:spPr>
          <a:xfrm>
            <a:off x="7224192" y="5105097"/>
            <a:ext cx="1226795" cy="807431"/>
          </a:xfrm>
          <a:prstGeom prst="rect">
            <a:avLst/>
          </a:prstGeom>
          <a:noFill/>
          <a:ln>
            <a:noFill/>
          </a:ln>
        </p:spPr>
      </p:pic>
      <p:pic>
        <p:nvPicPr>
          <p:cNvPr id="109" name="Google Shape;109;p5"/>
          <p:cNvPicPr preferRelativeResize="0"/>
          <p:nvPr/>
        </p:nvPicPr>
        <p:blipFill rotWithShape="1">
          <a:blip r:embed="rId4">
            <a:alphaModFix/>
          </a:blip>
          <a:srcRect b="0" l="0" r="0" t="0"/>
          <a:stretch/>
        </p:blipFill>
        <p:spPr>
          <a:xfrm>
            <a:off x="7530436" y="2107605"/>
            <a:ext cx="1498941" cy="1435427"/>
          </a:xfrm>
          <a:prstGeom prst="rect">
            <a:avLst/>
          </a:prstGeom>
          <a:noFill/>
          <a:ln>
            <a:noFill/>
          </a:ln>
        </p:spPr>
      </p:pic>
      <p:pic>
        <p:nvPicPr>
          <p:cNvPr id="110" name="Google Shape;110;p5"/>
          <p:cNvPicPr preferRelativeResize="0"/>
          <p:nvPr/>
        </p:nvPicPr>
        <p:blipFill rotWithShape="1">
          <a:blip r:embed="rId5">
            <a:alphaModFix/>
          </a:blip>
          <a:srcRect b="0" l="0" r="0" t="0"/>
          <a:stretch/>
        </p:blipFill>
        <p:spPr>
          <a:xfrm>
            <a:off x="9439751" y="4097900"/>
            <a:ext cx="1511644" cy="1435427"/>
          </a:xfrm>
          <a:prstGeom prst="rect">
            <a:avLst/>
          </a:prstGeom>
          <a:noFill/>
          <a:ln>
            <a:noFill/>
          </a:ln>
        </p:spPr>
      </p:pic>
      <p:sp>
        <p:nvSpPr>
          <p:cNvPr id="111" name="Google Shape;111;p5"/>
          <p:cNvSpPr txBox="1"/>
          <p:nvPr/>
        </p:nvSpPr>
        <p:spPr>
          <a:xfrm>
            <a:off x="582533" y="1696807"/>
            <a:ext cx="59457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F0066"/>
                </a:solidFill>
                <a:latin typeface="Calibri"/>
                <a:ea typeface="Calibri"/>
                <a:cs typeface="Calibri"/>
                <a:sym typeface="Calibri"/>
              </a:rPr>
              <a:t>WARM UP:</a:t>
            </a:r>
            <a:endParaRPr b="0" i="0" sz="1800" u="none" cap="none" strike="noStrike">
              <a:solidFill>
                <a:srgbClr val="FF0066"/>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The difference between Criticize </a:t>
            </a:r>
            <a:r>
              <a:rPr b="0" i="1" lang="en-US" sz="1800" u="none" cap="none" strike="noStrike">
                <a:solidFill>
                  <a:schemeClr val="dk1"/>
                </a:solidFill>
                <a:latin typeface="Calibri"/>
                <a:ea typeface="Calibri"/>
                <a:cs typeface="Calibri"/>
                <a:sym typeface="Calibri"/>
              </a:rPr>
              <a:t>VS</a:t>
            </a:r>
            <a:r>
              <a:rPr b="0" i="0" lang="en-US" sz="1800" u="none" cap="none" strike="noStrike">
                <a:solidFill>
                  <a:schemeClr val="dk1"/>
                </a:solidFill>
                <a:latin typeface="Calibri"/>
                <a:ea typeface="Calibri"/>
                <a:cs typeface="Calibri"/>
                <a:sym typeface="Calibri"/>
              </a:rPr>
              <a:t> Critique?</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800" u="none" cap="none" strike="noStrike">
                <a:solidFill>
                  <a:srgbClr val="FF0066"/>
                </a:solidFill>
                <a:latin typeface="Calibri"/>
                <a:ea typeface="Calibri"/>
                <a:cs typeface="Calibri"/>
                <a:sym typeface="Calibri"/>
              </a:rPr>
              <a:t>CLASS ACTIVITY:</a:t>
            </a:r>
            <a:endParaRPr/>
          </a:p>
          <a:p>
            <a:pPr indent="0" lvl="0" marL="0" marR="0" rtl="0" algn="l">
              <a:spcBef>
                <a:spcPts val="0"/>
              </a:spcBef>
              <a:spcAft>
                <a:spcPts val="0"/>
              </a:spcAft>
              <a:buNone/>
            </a:pPr>
            <a:r>
              <a:t/>
            </a:r>
            <a:endParaRPr b="0" i="0" sz="1800" u="none" cap="none" strike="noStrike">
              <a:solidFill>
                <a:srgbClr val="FF0066"/>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New Vocabulary</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Reading Strategy: Rereading</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Reading: Critiquing and Making Improvements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800" u="none" cap="none" strike="noStrike">
                <a:solidFill>
                  <a:srgbClr val="FF0066"/>
                </a:solidFill>
                <a:latin typeface="Calibri"/>
                <a:ea typeface="Calibri"/>
                <a:cs typeface="Calibri"/>
                <a:sym typeface="Calibri"/>
              </a:rPr>
              <a:t>Wrap- Up</a:t>
            </a:r>
            <a:endParaRPr b="0" i="0" sz="1800" u="none" cap="none" strike="noStrike">
              <a:solidFill>
                <a:srgbClr val="FF0066"/>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Sentence correction</a:t>
            </a:r>
            <a:endParaRPr/>
          </a:p>
        </p:txBody>
      </p:sp>
      <p:pic>
        <p:nvPicPr>
          <p:cNvPr id="112" name="Google Shape;112;p5"/>
          <p:cNvPicPr preferRelativeResize="0"/>
          <p:nvPr/>
        </p:nvPicPr>
        <p:blipFill rotWithShape="1">
          <a:blip r:embed="rId6">
            <a:alphaModFix/>
          </a:blip>
          <a:srcRect b="25983" l="20526" r="59117" t="34839"/>
          <a:stretch/>
        </p:blipFill>
        <p:spPr>
          <a:xfrm>
            <a:off x="7950483" y="2383062"/>
            <a:ext cx="2655581" cy="2874806"/>
          </a:xfrm>
          <a:prstGeom prst="rect">
            <a:avLst/>
          </a:prstGeom>
          <a:noFill/>
          <a:ln cap="flat" cmpd="sng" w="9525">
            <a:solidFill>
              <a:srgbClr val="FF0066"/>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nvSpPr>
        <p:spPr>
          <a:xfrm>
            <a:off x="3440837" y="106532"/>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lt1"/>
              </a:buClr>
              <a:buSzPct val="100000"/>
              <a:buFont typeface="Calibri"/>
              <a:buNone/>
            </a:pPr>
            <a:r>
              <a:rPr b="1" i="0" lang="en-US" sz="4400" u="none" cap="none" strike="noStrike">
                <a:solidFill>
                  <a:schemeClr val="lt1"/>
                </a:solidFill>
                <a:latin typeface="Calibri"/>
                <a:ea typeface="Calibri"/>
                <a:cs typeface="Calibri"/>
                <a:sym typeface="Calibri"/>
              </a:rPr>
              <a:t>WARM-UP</a:t>
            </a:r>
            <a:endParaRPr b="1" i="0" sz="4400" u="none" cap="none" strike="noStrike">
              <a:solidFill>
                <a:schemeClr val="lt1"/>
              </a:solidFill>
              <a:latin typeface="Calibri"/>
              <a:ea typeface="Calibri"/>
              <a:cs typeface="Calibri"/>
              <a:sym typeface="Calibri"/>
            </a:endParaRPr>
          </a:p>
        </p:txBody>
      </p:sp>
      <p:sp>
        <p:nvSpPr>
          <p:cNvPr id="118" name="Google Shape;118;p6"/>
          <p:cNvSpPr txBox="1"/>
          <p:nvPr/>
        </p:nvSpPr>
        <p:spPr>
          <a:xfrm>
            <a:off x="977462" y="1944004"/>
            <a:ext cx="4403834" cy="399495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1" i="0" lang="en-US" sz="1800" u="none" cap="none" strike="noStrike">
                <a:solidFill>
                  <a:srgbClr val="FF0066"/>
                </a:solidFill>
                <a:latin typeface="Calibri"/>
                <a:ea typeface="Calibri"/>
                <a:cs typeface="Calibri"/>
                <a:sym typeface="Calibri"/>
              </a:rPr>
              <a:t>Criticize VS Critique?</a:t>
            </a:r>
            <a:endParaRPr/>
          </a:p>
          <a:p>
            <a:pPr indent="0" lvl="0" marL="0" marR="0" rtl="0" algn="l">
              <a:lnSpc>
                <a:spcPct val="90000"/>
              </a:lnSpc>
              <a:spcBef>
                <a:spcPts val="400"/>
              </a:spcBef>
              <a:spcAft>
                <a:spcPts val="0"/>
              </a:spcAft>
              <a:buClr>
                <a:srgbClr val="3366CA"/>
              </a:buClr>
              <a:buSzPts val="2000"/>
              <a:buFont typeface="Arial"/>
              <a:buNone/>
            </a:pPr>
            <a:r>
              <a:t/>
            </a:r>
            <a:endParaRPr b="1" i="0" sz="1800" u="none" cap="none" strike="noStrik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chemeClr val="dk1"/>
              </a:buClr>
              <a:buSzPts val="2000"/>
              <a:buFont typeface="Arial"/>
              <a:buAutoNum type="arabicPeriod"/>
            </a:pPr>
            <a:r>
              <a:rPr b="0" i="0" lang="en-US" sz="1800" u="none" cap="none" strike="noStrike">
                <a:solidFill>
                  <a:schemeClr val="dk1"/>
                </a:solidFill>
                <a:latin typeface="Calibri"/>
                <a:ea typeface="Calibri"/>
                <a:cs typeface="Calibri"/>
                <a:sym typeface="Calibri"/>
              </a:rPr>
              <a:t>Which do you think is personal?</a:t>
            </a:r>
            <a:endParaRPr/>
          </a:p>
          <a:p>
            <a:pPr indent="0" lvl="0" marL="0" marR="0" rtl="0" algn="l">
              <a:lnSpc>
                <a:spcPct val="90000"/>
              </a:lnSpc>
              <a:spcBef>
                <a:spcPts val="400"/>
              </a:spcBef>
              <a:spcAft>
                <a:spcPts val="0"/>
              </a:spcAft>
              <a:buClr>
                <a:schemeClr val="dk1"/>
              </a:buClr>
              <a:buSzPts val="2000"/>
              <a:buFont typeface="Arial"/>
              <a:buNone/>
            </a:pPr>
            <a:r>
              <a:rPr b="0" i="0" lang="en-US" sz="1800" u="none" cap="none" strike="noStrike">
                <a:solidFill>
                  <a:schemeClr val="dk1"/>
                </a:solidFill>
                <a:latin typeface="Calibri"/>
                <a:ea typeface="Calibri"/>
                <a:cs typeface="Calibri"/>
                <a:sym typeface="Calibri"/>
              </a:rPr>
              <a:t>	 Which is objective?</a:t>
            </a:r>
            <a:endParaRPr/>
          </a:p>
          <a:p>
            <a:pPr indent="0" lvl="0" marL="0" marR="0" rtl="0" algn="l">
              <a:lnSpc>
                <a:spcPct val="90000"/>
              </a:lnSpc>
              <a:spcBef>
                <a:spcPts val="400"/>
              </a:spcBef>
              <a:spcAft>
                <a:spcPts val="0"/>
              </a:spcAft>
              <a:buClr>
                <a:schemeClr val="dk1"/>
              </a:buClr>
              <a:buSzPts val="20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chemeClr val="dk1"/>
              </a:buClr>
              <a:buSzPts val="2000"/>
              <a:buFont typeface="Arial"/>
              <a:buNone/>
            </a:pPr>
            <a:r>
              <a:rPr b="0" i="0" lang="en-US" sz="1800" u="none" cap="none" strike="noStrike">
                <a:solidFill>
                  <a:schemeClr val="dk1"/>
                </a:solidFill>
                <a:latin typeface="Calibri"/>
                <a:ea typeface="Calibri"/>
                <a:cs typeface="Calibri"/>
                <a:sym typeface="Calibri"/>
              </a:rPr>
              <a:t>2. Which do you think is general?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chemeClr val="dk1"/>
              </a:buClr>
              <a:buSzPts val="2000"/>
              <a:buFont typeface="Arial"/>
              <a:buNone/>
            </a:pPr>
            <a:r>
              <a:rPr b="0" i="0" lang="en-US" sz="1800" u="none" cap="none" strike="noStrike">
                <a:solidFill>
                  <a:schemeClr val="dk1"/>
                </a:solidFill>
                <a:latin typeface="Calibri"/>
                <a:ea typeface="Calibri"/>
                <a:cs typeface="Calibri"/>
                <a:sym typeface="Calibri"/>
              </a:rPr>
              <a:t>	Which is specific?</a:t>
            </a:r>
            <a:endParaRPr/>
          </a:p>
          <a:p>
            <a:pPr indent="0" lvl="0" marL="0" marR="0" rtl="0" algn="l">
              <a:lnSpc>
                <a:spcPct val="90000"/>
              </a:lnSpc>
              <a:spcBef>
                <a:spcPts val="400"/>
              </a:spcBef>
              <a:spcAft>
                <a:spcPts val="0"/>
              </a:spcAft>
              <a:buClr>
                <a:schemeClr val="dk1"/>
              </a:buClr>
              <a:buSzPts val="20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chemeClr val="dk1"/>
              </a:buClr>
              <a:buSzPts val="2000"/>
              <a:buFont typeface="Arial"/>
              <a:buNone/>
            </a:pPr>
            <a:r>
              <a:rPr b="0" i="0" lang="en-US" sz="1800" u="none" cap="none" strike="noStrike">
                <a:solidFill>
                  <a:schemeClr val="dk1"/>
                </a:solidFill>
                <a:latin typeface="Calibri"/>
                <a:ea typeface="Calibri"/>
                <a:cs typeface="Calibri"/>
                <a:sym typeface="Calibri"/>
              </a:rPr>
              <a:t>3. Which do you think destroys?</a:t>
            </a:r>
            <a:endParaRPr/>
          </a:p>
          <a:p>
            <a:pPr indent="0" lvl="0" marL="0" marR="0" rtl="0" algn="l">
              <a:lnSpc>
                <a:spcPct val="90000"/>
              </a:lnSpc>
              <a:spcBef>
                <a:spcPts val="400"/>
              </a:spcBef>
              <a:spcAft>
                <a:spcPts val="0"/>
              </a:spcAft>
              <a:buClr>
                <a:schemeClr val="dk1"/>
              </a:buClr>
              <a:buSzPts val="2000"/>
              <a:buFont typeface="Arial"/>
              <a:buNone/>
            </a:pPr>
            <a:r>
              <a:rPr b="0" i="0" lang="en-US" sz="1800" u="none" cap="none" strike="noStrike">
                <a:solidFill>
                  <a:schemeClr val="dk1"/>
                </a:solidFill>
                <a:latin typeface="Calibri"/>
                <a:ea typeface="Calibri"/>
                <a:cs typeface="Calibri"/>
                <a:sym typeface="Calibri"/>
              </a:rPr>
              <a:t>	 Which constructs?</a:t>
            </a:r>
            <a:endParaRPr/>
          </a:p>
        </p:txBody>
      </p:sp>
      <p:pic>
        <p:nvPicPr>
          <p:cNvPr descr="Female boss criticizing subordinate Free Vector" id="119" name="Google Shape;119;p6"/>
          <p:cNvPicPr preferRelativeResize="0"/>
          <p:nvPr/>
        </p:nvPicPr>
        <p:blipFill rotWithShape="1">
          <a:blip r:embed="rId3">
            <a:alphaModFix/>
          </a:blip>
          <a:srcRect b="0" l="42849" r="0" t="0"/>
          <a:stretch/>
        </p:blipFill>
        <p:spPr>
          <a:xfrm>
            <a:off x="6008914" y="1716584"/>
            <a:ext cx="4238398" cy="41109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nvSpPr>
        <p:spPr>
          <a:xfrm>
            <a:off x="3440837" y="106532"/>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lt1"/>
              </a:buClr>
              <a:buSzPct val="100000"/>
              <a:buFont typeface="Calibri"/>
              <a:buNone/>
            </a:pPr>
            <a:r>
              <a:rPr b="1" i="0" lang="en-US" sz="4400" u="none" cap="none" strike="noStrike">
                <a:solidFill>
                  <a:schemeClr val="lt1"/>
                </a:solidFill>
                <a:latin typeface="Calibri"/>
                <a:ea typeface="Calibri"/>
                <a:cs typeface="Calibri"/>
                <a:sym typeface="Calibri"/>
              </a:rPr>
              <a:t>VOCABULARY</a:t>
            </a:r>
            <a:endParaRPr b="1" i="0" sz="4400" u="none" cap="none" strike="noStrike">
              <a:solidFill>
                <a:schemeClr val="lt1"/>
              </a:solidFill>
              <a:latin typeface="Calibri"/>
              <a:ea typeface="Calibri"/>
              <a:cs typeface="Calibri"/>
              <a:sym typeface="Calibri"/>
            </a:endParaRPr>
          </a:p>
        </p:txBody>
      </p:sp>
      <p:sp>
        <p:nvSpPr>
          <p:cNvPr id="125" name="Google Shape;125;p7"/>
          <p:cNvSpPr txBox="1"/>
          <p:nvPr/>
        </p:nvSpPr>
        <p:spPr>
          <a:xfrm>
            <a:off x="7962920" y="1636380"/>
            <a:ext cx="2406869" cy="3994951"/>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Development / Develop</a:t>
            </a:r>
            <a:endParaRPr/>
          </a:p>
          <a:p>
            <a:pPr indent="-228600" lvl="0" marL="228600" marR="0" rtl="0" algn="l">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Improvement / improve</a:t>
            </a:r>
            <a:endParaRPr/>
          </a:p>
          <a:p>
            <a:pPr indent="-228600" lvl="0" marL="228600" marR="0" rtl="0" algn="l">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Share</a:t>
            </a:r>
            <a:endParaRPr/>
          </a:p>
          <a:p>
            <a:pPr indent="-228600" lvl="0" marL="228600" marR="0" rtl="0" algn="l">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Wrong</a:t>
            </a:r>
            <a:endParaRPr/>
          </a:p>
          <a:p>
            <a:pPr indent="-228600" lvl="0" marL="228600" marR="0" rtl="0" algn="l">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Recipe</a:t>
            </a:r>
            <a:endParaRPr/>
          </a:p>
          <a:p>
            <a:pPr indent="-228600" lvl="0" marL="228600" marR="0" rtl="0" algn="l">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Choice </a:t>
            </a:r>
            <a:endParaRPr/>
          </a:p>
          <a:p>
            <a:pPr indent="-228600" lvl="0" marL="228600" marR="0" rtl="0" algn="l">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Peer</a:t>
            </a:r>
            <a:endParaRPr/>
          </a:p>
          <a:p>
            <a:pPr indent="-228600" lvl="0" marL="228600" marR="0" rtl="0" algn="l">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Critique </a:t>
            </a:r>
            <a:endParaRPr/>
          </a:p>
          <a:p>
            <a:pPr indent="-228600" lvl="0" marL="228600" marR="0" rtl="0" algn="l">
              <a:lnSpc>
                <a:spcPct val="15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Change </a:t>
            </a:r>
            <a:endParaRPr/>
          </a:p>
        </p:txBody>
      </p:sp>
      <p:pic>
        <p:nvPicPr>
          <p:cNvPr id="126" name="Google Shape;126;p7"/>
          <p:cNvPicPr preferRelativeResize="0"/>
          <p:nvPr/>
        </p:nvPicPr>
        <p:blipFill rotWithShape="1">
          <a:blip r:embed="rId3">
            <a:alphaModFix/>
          </a:blip>
          <a:srcRect b="28307" l="20654" r="59346" t="34127"/>
          <a:stretch/>
        </p:blipFill>
        <p:spPr>
          <a:xfrm>
            <a:off x="2656112" y="1922983"/>
            <a:ext cx="3657601" cy="3864430"/>
          </a:xfrm>
          <a:prstGeom prst="rect">
            <a:avLst/>
          </a:prstGeom>
          <a:noFill/>
          <a:ln cap="flat" cmpd="sng" w="9525">
            <a:solidFill>
              <a:srgbClr val="FF0066"/>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nvSpPr>
        <p:spPr>
          <a:xfrm>
            <a:off x="603554" y="1938703"/>
            <a:ext cx="6609546"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 There are many good universities in Colombia. It is so difficult to make a ____________.</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2. I didn´t pass the test because I had many _______ answers.</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3. Criticism is personal but _________ is objective.</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4. I have many good ideas. I want to ________ them with my teacher.</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5. People who work in software ___________ create new programs.</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6. My grandmother cooks delicious food. Her cheesecake __________ is the best.</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7. I have bad grades. I need to ________ my grades to pass the course.</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8. In virtual classes, it is difficult to interact with your __________.</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9. I am very pessimistic. I need to ________ my attitude and become more optimistic.</a:t>
            </a:r>
            <a:endParaRPr/>
          </a:p>
        </p:txBody>
      </p:sp>
      <p:sp>
        <p:nvSpPr>
          <p:cNvPr id="132" name="Google Shape;132;p8"/>
          <p:cNvSpPr txBox="1"/>
          <p:nvPr/>
        </p:nvSpPr>
        <p:spPr>
          <a:xfrm>
            <a:off x="2898321" y="106532"/>
            <a:ext cx="6604908" cy="674703"/>
          </a:xfrm>
          <a:prstGeom prst="rect">
            <a:avLst/>
          </a:prstGeom>
          <a:noFill/>
          <a:ln>
            <a:noFill/>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Calibri"/>
              <a:buNone/>
            </a:pPr>
            <a:r>
              <a:rPr b="1" i="0" lang="en-US" sz="1800" u="none" cap="none" strike="noStrike">
                <a:solidFill>
                  <a:schemeClr val="lt1"/>
                </a:solidFill>
                <a:latin typeface="Calibri"/>
                <a:ea typeface="Calibri"/>
                <a:cs typeface="Calibri"/>
                <a:sym typeface="Calibri"/>
              </a:rPr>
              <a:t>Complete the following sentences with the new vocabulary:</a:t>
            </a:r>
            <a:endParaRPr/>
          </a:p>
        </p:txBody>
      </p:sp>
      <p:pic>
        <p:nvPicPr>
          <p:cNvPr id="133" name="Google Shape;133;p8"/>
          <p:cNvPicPr preferRelativeResize="0"/>
          <p:nvPr/>
        </p:nvPicPr>
        <p:blipFill rotWithShape="1">
          <a:blip r:embed="rId3">
            <a:alphaModFix/>
          </a:blip>
          <a:srcRect b="32675" l="20952" r="58869" t="39283"/>
          <a:stretch/>
        </p:blipFill>
        <p:spPr>
          <a:xfrm>
            <a:off x="7213100" y="2323161"/>
            <a:ext cx="3690257" cy="2884715"/>
          </a:xfrm>
          <a:prstGeom prst="rect">
            <a:avLst/>
          </a:prstGeom>
          <a:noFill/>
          <a:ln cap="flat" cmpd="sng" w="9525">
            <a:solidFill>
              <a:srgbClr val="FF0066"/>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nvSpPr>
        <p:spPr>
          <a:xfrm>
            <a:off x="3440837" y="211635"/>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lt1"/>
              </a:buClr>
              <a:buSzPct val="100000"/>
              <a:buFont typeface="Calibri"/>
              <a:buNone/>
            </a:pPr>
            <a:r>
              <a:rPr b="1" i="0" lang="en-US" sz="4400" u="none" cap="none" strike="noStrike">
                <a:solidFill>
                  <a:schemeClr val="lt1"/>
                </a:solidFill>
                <a:latin typeface="Calibri"/>
                <a:ea typeface="Calibri"/>
                <a:cs typeface="Calibri"/>
                <a:sym typeface="Calibri"/>
              </a:rPr>
              <a:t>Video Reading Strategy</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2021-04-09T13:53:49Z</dcterms:created>
  <dc:creator>sergio.101615164@ucaldas.edu.co</dc:creator>
</cp:coreProperties>
</file>