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Garamond"/>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4" roundtripDataSignature="AMtx7mhseWkmCSP/Yr9kKtpGBZYSIfjR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aramond-regular.fntdata"/><Relationship Id="rId11" Type="http://schemas.openxmlformats.org/officeDocument/2006/relationships/slide" Target="slides/slide6.xml"/><Relationship Id="rId22" Type="http://schemas.openxmlformats.org/officeDocument/2006/relationships/font" Target="fonts/Garamond-italic.fntdata"/><Relationship Id="rId10" Type="http://schemas.openxmlformats.org/officeDocument/2006/relationships/slide" Target="slides/slide5.xml"/><Relationship Id="rId21" Type="http://schemas.openxmlformats.org/officeDocument/2006/relationships/font" Target="fonts/Garamond-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Garamon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16"/>
          <p:cNvPicPr preferRelativeResize="0"/>
          <p:nvPr/>
        </p:nvPicPr>
        <p:blipFill rotWithShape="1">
          <a:blip r:embed="rId2">
            <a:alphaModFix/>
          </a:blip>
          <a:srcRect b="0" l="0" r="0" t="0"/>
          <a:stretch/>
        </p:blipFill>
        <p:spPr>
          <a:xfrm>
            <a:off x="0" y="-1388"/>
            <a:ext cx="12189533" cy="685938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2" name="Shape 22"/>
        <p:cNvGrpSpPr/>
        <p:nvPr/>
      </p:nvGrpSpPr>
      <p:grpSpPr>
        <a:xfrm>
          <a:off x="0" y="0"/>
          <a:ext cx="0" cy="0"/>
          <a:chOff x="0" y="0"/>
          <a:chExt cx="0" cy="0"/>
        </a:xfrm>
      </p:grpSpPr>
      <p:sp>
        <p:nvSpPr>
          <p:cNvPr id="23" name="Google Shape;2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8" name="Google Shape;28;p17"/>
          <p:cNvPicPr preferRelativeResize="0"/>
          <p:nvPr/>
        </p:nvPicPr>
        <p:blipFill rotWithShape="1">
          <a:blip r:embed="rId2">
            <a:alphaModFix/>
          </a:blip>
          <a:srcRect b="0" l="0" r="0" t="0"/>
          <a:stretch/>
        </p:blipFill>
        <p:spPr>
          <a:xfrm>
            <a:off x="2467" y="0"/>
            <a:ext cx="12187066" cy="6858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9" name="Shape 29"/>
        <p:cNvGrpSpPr/>
        <p:nvPr/>
      </p:nvGrpSpPr>
      <p:grpSpPr>
        <a:xfrm>
          <a:off x="0" y="0"/>
          <a:ext cx="0" cy="0"/>
          <a:chOff x="0" y="0"/>
          <a:chExt cx="0" cy="0"/>
        </a:xfrm>
      </p:grpSpPr>
      <p:sp>
        <p:nvSpPr>
          <p:cNvPr id="30" name="Google Shape;30;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2" name="Google Shape;32;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4" name="Google Shape;34;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8" name="Google Shape;38;p18"/>
          <p:cNvPicPr preferRelativeResize="0"/>
          <p:nvPr/>
        </p:nvPicPr>
        <p:blipFill rotWithShape="1">
          <a:blip r:embed="rId2">
            <a:alphaModFix/>
          </a:blip>
          <a:srcRect b="0" l="0" r="0" t="0"/>
          <a:stretch/>
        </p:blipFill>
        <p:spPr>
          <a:xfrm>
            <a:off x="2467" y="0"/>
            <a:ext cx="12187066" cy="6858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44" name="Google Shape;44;p19"/>
          <p:cNvPicPr preferRelativeResize="0"/>
          <p:nvPr/>
        </p:nvPicPr>
        <p:blipFill rotWithShape="1">
          <a:blip r:embed="rId2">
            <a:alphaModFix/>
          </a:blip>
          <a:srcRect b="0" l="0" r="0" t="0"/>
          <a:stretch/>
        </p:blipFill>
        <p:spPr>
          <a:xfrm>
            <a:off x="2467" y="0"/>
            <a:ext cx="12187066" cy="68580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5" name="Shape 45"/>
        <p:cNvGrpSpPr/>
        <p:nvPr/>
      </p:nvGrpSpPr>
      <p:grpSpPr>
        <a:xfrm>
          <a:off x="0" y="0"/>
          <a:ext cx="0" cy="0"/>
          <a:chOff x="0" y="0"/>
          <a:chExt cx="0" cy="0"/>
        </a:xfrm>
      </p:grpSpPr>
      <p:sp>
        <p:nvSpPr>
          <p:cNvPr id="46" name="Google Shape;46;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8" name="Google Shape;48;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9" name="Google Shape;4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52" name="Google Shape;52;p20"/>
          <p:cNvPicPr preferRelativeResize="0"/>
          <p:nvPr/>
        </p:nvPicPr>
        <p:blipFill rotWithShape="1">
          <a:blip r:embed="rId2">
            <a:alphaModFix/>
          </a:blip>
          <a:srcRect b="0" l="0" r="0" t="0"/>
          <a:stretch/>
        </p:blipFill>
        <p:spPr>
          <a:xfrm>
            <a:off x="2467" y="0"/>
            <a:ext cx="12187066" cy="68580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3" name="Shape 53"/>
        <p:cNvGrpSpPr/>
        <p:nvPr/>
      </p:nvGrpSpPr>
      <p:grpSpPr>
        <a:xfrm>
          <a:off x="0" y="0"/>
          <a:ext cx="0" cy="0"/>
          <a:chOff x="0" y="0"/>
          <a:chExt cx="0" cy="0"/>
        </a:xfrm>
      </p:grpSpPr>
      <p:sp>
        <p:nvSpPr>
          <p:cNvPr id="54" name="Google Shape;54;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6" name="Google Shape;56;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0" name="Shape 60"/>
        <p:cNvGrpSpPr/>
        <p:nvPr/>
      </p:nvGrpSpPr>
      <p:grpSpPr>
        <a:xfrm>
          <a:off x="0" y="0"/>
          <a:ext cx="0" cy="0"/>
          <a:chOff x="0" y="0"/>
          <a:chExt cx="0" cy="0"/>
        </a:xfrm>
      </p:grpSpPr>
      <p:sp>
        <p:nvSpPr>
          <p:cNvPr id="61" name="Google Shape;6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6" name="Shape 66"/>
        <p:cNvGrpSpPr/>
        <p:nvPr/>
      </p:nvGrpSpPr>
      <p:grpSpPr>
        <a:xfrm>
          <a:off x="0" y="0"/>
          <a:ext cx="0" cy="0"/>
          <a:chOff x="0" y="0"/>
          <a:chExt cx="0" cy="0"/>
        </a:xfrm>
      </p:grpSpPr>
      <p:sp>
        <p:nvSpPr>
          <p:cNvPr id="67" name="Google Shape;67;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13.png"/><Relationship Id="rId6"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
          <p:cNvSpPr txBox="1"/>
          <p:nvPr>
            <p:ph type="ctrTitle"/>
          </p:nvPr>
        </p:nvSpPr>
        <p:spPr>
          <a:xfrm>
            <a:off x="1710432" y="337351"/>
            <a:ext cx="9144000" cy="674703"/>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r>
              <a:rPr b="1" lang="en-US">
                <a:solidFill>
                  <a:schemeClr val="lt1"/>
                </a:solidFill>
                <a:latin typeface="Calibri"/>
                <a:ea typeface="Calibri"/>
                <a:cs typeface="Calibri"/>
                <a:sym typeface="Calibri"/>
              </a:rPr>
              <a:t>WELCOME TO ENGLISH CLASS</a:t>
            </a:r>
            <a:endParaRPr b="1">
              <a:solidFill>
                <a:schemeClr val="lt1"/>
              </a:solidFill>
              <a:latin typeface="Calibri"/>
              <a:ea typeface="Calibri"/>
              <a:cs typeface="Calibri"/>
              <a:sym typeface="Calibri"/>
            </a:endParaRPr>
          </a:p>
        </p:txBody>
      </p:sp>
      <p:pic>
        <p:nvPicPr>
          <p:cNvPr id="78" name="Google Shape;78;p1"/>
          <p:cNvPicPr preferRelativeResize="0"/>
          <p:nvPr/>
        </p:nvPicPr>
        <p:blipFill rotWithShape="1">
          <a:blip r:embed="rId3">
            <a:alphaModFix/>
          </a:blip>
          <a:srcRect b="0" l="0" r="0" t="0"/>
          <a:stretch/>
        </p:blipFill>
        <p:spPr>
          <a:xfrm>
            <a:off x="2264979" y="1589197"/>
            <a:ext cx="7620000" cy="5172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nvSpPr>
        <p:spPr>
          <a:xfrm>
            <a:off x="914400" y="211635"/>
            <a:ext cx="10999303" cy="674703"/>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4400"/>
              <a:buFont typeface="Calibri"/>
              <a:buNone/>
            </a:pPr>
            <a:r>
              <a:rPr b="1" lang="en-US" sz="4400">
                <a:solidFill>
                  <a:schemeClr val="lt1"/>
                </a:solidFill>
                <a:latin typeface="Calibri"/>
                <a:ea typeface="Calibri"/>
                <a:cs typeface="Calibri"/>
                <a:sym typeface="Calibri"/>
              </a:rPr>
              <a:t>Video: Main Idea</a:t>
            </a:r>
            <a:endParaRPr b="1" sz="4400">
              <a:solidFill>
                <a:schemeClr val="lt1"/>
              </a:solidFill>
              <a:latin typeface="Calibri"/>
              <a:ea typeface="Calibri"/>
              <a:cs typeface="Calibri"/>
              <a:sym typeface="Calibri"/>
            </a:endParaRPr>
          </a:p>
        </p:txBody>
      </p:sp>
      <p:pic>
        <p:nvPicPr>
          <p:cNvPr id="171" name="Google Shape;171;p10"/>
          <p:cNvPicPr preferRelativeResize="0"/>
          <p:nvPr/>
        </p:nvPicPr>
        <p:blipFill rotWithShape="1">
          <a:blip r:embed="rId3">
            <a:alphaModFix/>
          </a:blip>
          <a:srcRect b="0" l="0" r="0" t="0"/>
          <a:stretch/>
        </p:blipFill>
        <p:spPr>
          <a:xfrm>
            <a:off x="2833050" y="1886575"/>
            <a:ext cx="8057075" cy="3236099"/>
          </a:xfrm>
          <a:prstGeom prst="rect">
            <a:avLst/>
          </a:prstGeom>
          <a:noFill/>
          <a:ln>
            <a:noFill/>
          </a:ln>
        </p:spPr>
      </p:pic>
      <p:sp>
        <p:nvSpPr>
          <p:cNvPr id="172" name="Google Shape;172;p10"/>
          <p:cNvSpPr txBox="1"/>
          <p:nvPr/>
        </p:nvSpPr>
        <p:spPr>
          <a:xfrm>
            <a:off x="652100" y="53617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https://youtu.be/xJGQIYU_xhs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1"/>
          <p:cNvSpPr txBox="1"/>
          <p:nvPr/>
        </p:nvSpPr>
        <p:spPr>
          <a:xfrm>
            <a:off x="1362125" y="1835726"/>
            <a:ext cx="9199858" cy="337335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rgbClr val="3F3F3F"/>
                </a:solidFill>
                <a:latin typeface="Calibri"/>
                <a:ea typeface="Calibri"/>
                <a:cs typeface="Calibri"/>
                <a:sym typeface="Calibri"/>
              </a:rPr>
              <a:t>In introductory psychology courses, the desire to cover content can conflict with the desire to acquaint students with psychological thinking processes. </a:t>
            </a:r>
            <a:r>
              <a:rPr b="1" lang="en-US" sz="1800">
                <a:solidFill>
                  <a:srgbClr val="3F3F3F"/>
                </a:solidFill>
                <a:latin typeface="Calibri"/>
                <a:ea typeface="Calibri"/>
                <a:cs typeface="Calibri"/>
                <a:sym typeface="Calibri"/>
              </a:rPr>
              <a:t>The IDEAL method is a group problem solving </a:t>
            </a:r>
            <a:r>
              <a:rPr lang="en-US" sz="1800">
                <a:solidFill>
                  <a:srgbClr val="3F3F3F"/>
                </a:solidFill>
                <a:latin typeface="Calibri"/>
                <a:ea typeface="Calibri"/>
                <a:cs typeface="Calibri"/>
                <a:sym typeface="Calibri"/>
              </a:rPr>
              <a:t>quiz technique which addresses both of these goals. In the process, instructors choose key concepts from a given reading and divide the class into groups of four to six students. Each member of each group then chooses a concept to specialize in, completing concept sheets which compare and contrast their concept to other assigned concepts. Groups then determine how to apply their understandings of their concepts to common situations, such as when an individual decides to accompany a group to an event that they do not believe will be enjoyable. </a:t>
            </a:r>
            <a:endParaRPr b="1" sz="1800">
              <a:solidFill>
                <a:schemeClr val="dk1"/>
              </a:solidFill>
              <a:latin typeface="Calibri"/>
              <a:ea typeface="Calibri"/>
              <a:cs typeface="Calibri"/>
              <a:sym typeface="Calibri"/>
            </a:endParaRPr>
          </a:p>
        </p:txBody>
      </p:sp>
      <p:sp>
        <p:nvSpPr>
          <p:cNvPr id="178" name="Google Shape;178;p11"/>
          <p:cNvSpPr txBox="1"/>
          <p:nvPr/>
        </p:nvSpPr>
        <p:spPr>
          <a:xfrm>
            <a:off x="2610678" y="85511"/>
            <a:ext cx="6930887" cy="674703"/>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Calibri"/>
              <a:buNone/>
            </a:pPr>
            <a:r>
              <a:rPr b="1" lang="en-US" sz="2200">
                <a:solidFill>
                  <a:schemeClr val="lt1"/>
                </a:solidFill>
                <a:latin typeface="Calibri"/>
                <a:ea typeface="Calibri"/>
                <a:cs typeface="Calibri"/>
                <a:sym typeface="Calibri"/>
              </a:rPr>
              <a:t>Text “Using the IDEAL Problem Solving Method in Groups</a:t>
            </a:r>
            <a:endParaRPr sz="22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nvSpPr>
        <p:spPr>
          <a:xfrm>
            <a:off x="1362125" y="1835726"/>
            <a:ext cx="9199858" cy="410573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rgbClr val="3F3F3F"/>
                </a:solidFill>
                <a:latin typeface="Calibri"/>
                <a:ea typeface="Calibri"/>
                <a:cs typeface="Calibri"/>
                <a:sym typeface="Calibri"/>
              </a:rPr>
              <a:t>Testing is conducted in essentially the same format, with quizzes evaluated on the basis of how aspects of the scenario exemplify the concept in action or how the students apply the concept to the scenario in order to address the question. The advantages of this method for psychology classes are that it makes use of student learning and gives them practice with problem solving, critical thinking, and group interaction skills while teaching the content of the subject area. A disadvantage is that the amount of material covered must be reduced to allow for time spent on problem solving techniques and teamwork skills</a:t>
            </a:r>
            <a:endParaRPr sz="1800">
              <a:solidFill>
                <a:srgbClr val="0070C0"/>
              </a:solidFill>
              <a:latin typeface="Calibri"/>
              <a:ea typeface="Calibri"/>
              <a:cs typeface="Calibri"/>
              <a:sym typeface="Calibri"/>
            </a:endParaRPr>
          </a:p>
          <a:p>
            <a:pPr indent="0" lvl="0" marL="0" marR="0" rtl="0" algn="l">
              <a:lnSpc>
                <a:spcPct val="120000"/>
              </a:lnSpc>
              <a:spcBef>
                <a:spcPts val="1400"/>
              </a:spcBef>
              <a:spcAft>
                <a:spcPts val="0"/>
              </a:spcAft>
              <a:buNone/>
            </a:pPr>
            <a:r>
              <a:rPr lang="en-US" sz="1200">
                <a:solidFill>
                  <a:srgbClr val="0070C0"/>
                </a:solidFill>
                <a:latin typeface="Calibri"/>
                <a:ea typeface="Calibri"/>
                <a:cs typeface="Calibri"/>
                <a:sym typeface="Calibri"/>
              </a:rPr>
              <a:t>Text “Using the IDEAL Problem Solving Method in Groups”. TAKEN FROM: Smith, R. Scott  Publication Date: 1995-Mar</a:t>
            </a:r>
            <a:endParaRPr/>
          </a:p>
          <a:p>
            <a:pPr indent="-91440" lvl="0" marL="91440" marR="0" rtl="0" algn="l">
              <a:lnSpc>
                <a:spcPct val="120000"/>
              </a:lnSpc>
              <a:spcBef>
                <a:spcPts val="1400"/>
              </a:spcBef>
              <a:spcAft>
                <a:spcPts val="0"/>
              </a:spcAft>
              <a:buClr>
                <a:srgbClr val="E48312"/>
              </a:buClr>
              <a:buSzPts val="1200"/>
              <a:buFont typeface="Calibri"/>
              <a:buChar char=" "/>
            </a:pPr>
            <a:r>
              <a:rPr lang="en-US" sz="1200">
                <a:solidFill>
                  <a:srgbClr val="0070C0"/>
                </a:solidFill>
                <a:latin typeface="Calibri"/>
                <a:ea typeface="Calibri"/>
                <a:cs typeface="Calibri"/>
                <a:sym typeface="Calibri"/>
              </a:rPr>
              <a:t>https://eric.ed.gov/?id=ED389365</a:t>
            </a:r>
            <a:endParaRPr/>
          </a:p>
          <a:p>
            <a:pPr indent="0" lvl="0" marL="0" marR="0" rtl="0" algn="l">
              <a:spcBef>
                <a:spcPts val="200"/>
              </a:spcBef>
              <a:spcAft>
                <a:spcPts val="0"/>
              </a:spcAft>
              <a:buNone/>
            </a:pPr>
            <a:r>
              <a:t/>
            </a:r>
            <a:endParaRPr sz="1800">
              <a:solidFill>
                <a:schemeClr val="dk1"/>
              </a:solidFill>
              <a:latin typeface="Calibri"/>
              <a:ea typeface="Calibri"/>
              <a:cs typeface="Calibri"/>
              <a:sym typeface="Calibri"/>
            </a:endParaRPr>
          </a:p>
        </p:txBody>
      </p:sp>
      <p:sp>
        <p:nvSpPr>
          <p:cNvPr id="184" name="Google Shape;184;p12"/>
          <p:cNvSpPr txBox="1"/>
          <p:nvPr/>
        </p:nvSpPr>
        <p:spPr>
          <a:xfrm>
            <a:off x="2610678" y="85511"/>
            <a:ext cx="6930887" cy="674703"/>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Calibri"/>
              <a:buNone/>
            </a:pPr>
            <a:r>
              <a:rPr b="1" lang="en-US" sz="2200">
                <a:solidFill>
                  <a:schemeClr val="lt1"/>
                </a:solidFill>
                <a:latin typeface="Calibri"/>
                <a:ea typeface="Calibri"/>
                <a:cs typeface="Calibri"/>
                <a:sym typeface="Calibri"/>
              </a:rPr>
              <a:t>Text “Using the IDEAL Problem Solving Method in Groups</a:t>
            </a:r>
            <a:endParaRPr sz="22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txBox="1"/>
          <p:nvPr/>
        </p:nvSpPr>
        <p:spPr>
          <a:xfrm>
            <a:off x="5596823" y="1741133"/>
            <a:ext cx="5945820" cy="416005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1600">
                <a:solidFill>
                  <a:srgbClr val="FF0066"/>
                </a:solidFill>
                <a:latin typeface="Calibri"/>
                <a:ea typeface="Calibri"/>
                <a:cs typeface="Calibri"/>
                <a:sym typeface="Calibri"/>
              </a:rPr>
              <a:t>Complete the following sentences using the information about the IDEAL method.</a:t>
            </a:r>
            <a:endParaRPr sz="1600">
              <a:solidFill>
                <a:schemeClr val="dk1"/>
              </a:solidFill>
              <a:latin typeface="Calibri"/>
              <a:ea typeface="Calibri"/>
              <a:cs typeface="Calibri"/>
              <a:sym typeface="Calibri"/>
            </a:endParaRPr>
          </a:p>
          <a:p>
            <a:pPr indent="-342900" lvl="0" marL="342900" marR="0" rtl="0" algn="l">
              <a:lnSpc>
                <a:spcPct val="107000"/>
              </a:lnSpc>
              <a:spcBef>
                <a:spcPts val="800"/>
              </a:spcBef>
              <a:spcAft>
                <a:spcPts val="0"/>
              </a:spcAft>
              <a:buClr>
                <a:schemeClr val="dk1"/>
              </a:buClr>
              <a:buSzPts val="1800"/>
              <a:buFont typeface="Calibri"/>
              <a:buAutoNum type="arabicPeriod"/>
            </a:pPr>
            <a:r>
              <a:rPr lang="en-US" sz="1600">
                <a:solidFill>
                  <a:schemeClr val="dk1"/>
                </a:solidFill>
                <a:latin typeface="Calibri"/>
                <a:ea typeface="Calibri"/>
                <a:cs typeface="Calibri"/>
                <a:sym typeface="Calibri"/>
              </a:rPr>
              <a:t>You use the IDEAL method to _______________                                     </a:t>
            </a:r>
            <a:endParaRPr sz="1600">
              <a:solidFill>
                <a:schemeClr val="dk1"/>
              </a:solidFill>
              <a:latin typeface="Calibri"/>
              <a:ea typeface="Calibri"/>
              <a:cs typeface="Calibri"/>
              <a:sym typeface="Calibri"/>
            </a:endParaRPr>
          </a:p>
          <a:p>
            <a:pPr indent="-228600" lvl="0" marL="342900" marR="0" rtl="0" algn="l">
              <a:lnSpc>
                <a:spcPct val="107000"/>
              </a:lnSpc>
              <a:spcBef>
                <a:spcPts val="800"/>
              </a:spcBef>
              <a:spcAft>
                <a:spcPts val="0"/>
              </a:spcAft>
              <a:buClr>
                <a:schemeClr val="dk1"/>
              </a:buClr>
              <a:buSzPts val="1800"/>
              <a:buFont typeface="Calibri"/>
              <a:buNone/>
            </a:pPr>
            <a:r>
              <a:t/>
            </a:r>
            <a:endParaRPr sz="1600">
              <a:solidFill>
                <a:schemeClr val="dk1"/>
              </a:solidFill>
              <a:latin typeface="Calibri"/>
              <a:ea typeface="Calibri"/>
              <a:cs typeface="Calibri"/>
              <a:sym typeface="Calibri"/>
            </a:endParaRPr>
          </a:p>
          <a:p>
            <a:pPr indent="-342900" lvl="0" marL="342900" marR="0" rtl="0" algn="l">
              <a:lnSpc>
                <a:spcPct val="107000"/>
              </a:lnSpc>
              <a:spcBef>
                <a:spcPts val="800"/>
              </a:spcBef>
              <a:spcAft>
                <a:spcPts val="0"/>
              </a:spcAft>
              <a:buClr>
                <a:schemeClr val="dk1"/>
              </a:buClr>
              <a:buSzPts val="1800"/>
              <a:buFont typeface="Calibri"/>
              <a:buAutoNum type="arabicPeriod"/>
            </a:pPr>
            <a:r>
              <a:rPr lang="en-US" sz="1600">
                <a:solidFill>
                  <a:schemeClr val="dk1"/>
                </a:solidFill>
                <a:latin typeface="Calibri"/>
                <a:ea typeface="Calibri"/>
                <a:cs typeface="Calibri"/>
                <a:sym typeface="Calibri"/>
              </a:rPr>
              <a:t>The first step to solve a problem is _______________</a:t>
            </a:r>
            <a:endParaRPr/>
          </a:p>
          <a:p>
            <a:pPr indent="-228600" lvl="0" marL="342900" marR="0" rtl="0" algn="l">
              <a:lnSpc>
                <a:spcPct val="107000"/>
              </a:lnSpc>
              <a:spcBef>
                <a:spcPts val="800"/>
              </a:spcBef>
              <a:spcAft>
                <a:spcPts val="0"/>
              </a:spcAft>
              <a:buClr>
                <a:schemeClr val="dk1"/>
              </a:buClr>
              <a:buSzPts val="1800"/>
              <a:buFont typeface="Calibri"/>
              <a:buNone/>
            </a:pPr>
            <a:r>
              <a:t/>
            </a:r>
            <a:endParaRPr sz="1600">
              <a:solidFill>
                <a:schemeClr val="dk1"/>
              </a:solidFill>
              <a:latin typeface="Calibri"/>
              <a:ea typeface="Calibri"/>
              <a:cs typeface="Calibri"/>
              <a:sym typeface="Calibri"/>
            </a:endParaRPr>
          </a:p>
          <a:p>
            <a:pPr indent="-342900" lvl="0" marL="342900" marR="0" rtl="0" algn="l">
              <a:lnSpc>
                <a:spcPct val="107000"/>
              </a:lnSpc>
              <a:spcBef>
                <a:spcPts val="800"/>
              </a:spcBef>
              <a:spcAft>
                <a:spcPts val="0"/>
              </a:spcAft>
              <a:buClr>
                <a:schemeClr val="dk1"/>
              </a:buClr>
              <a:buSzPts val="1800"/>
              <a:buFont typeface="Calibri"/>
              <a:buAutoNum type="arabicPeriod"/>
            </a:pPr>
            <a:r>
              <a:rPr lang="en-US" sz="1600">
                <a:solidFill>
                  <a:schemeClr val="dk1"/>
                </a:solidFill>
                <a:latin typeface="Calibri"/>
                <a:ea typeface="Calibri"/>
                <a:cs typeface="Calibri"/>
                <a:sym typeface="Calibri"/>
              </a:rPr>
              <a:t>Action taking is using to _______________</a:t>
            </a:r>
            <a:endParaRPr/>
          </a:p>
          <a:p>
            <a:pPr indent="-228600" lvl="0" marL="342900" marR="0" rtl="0" algn="l">
              <a:lnSpc>
                <a:spcPct val="107000"/>
              </a:lnSpc>
              <a:spcBef>
                <a:spcPts val="800"/>
              </a:spcBef>
              <a:spcAft>
                <a:spcPts val="0"/>
              </a:spcAft>
              <a:buClr>
                <a:schemeClr val="dk1"/>
              </a:buClr>
              <a:buSzPts val="1800"/>
              <a:buFont typeface="Calibri"/>
              <a:buNone/>
            </a:pPr>
            <a:r>
              <a:t/>
            </a:r>
            <a:endParaRPr sz="1600">
              <a:solidFill>
                <a:schemeClr val="dk1"/>
              </a:solidFill>
              <a:latin typeface="Calibri"/>
              <a:ea typeface="Calibri"/>
              <a:cs typeface="Calibri"/>
              <a:sym typeface="Calibri"/>
            </a:endParaRPr>
          </a:p>
          <a:p>
            <a:pPr indent="-342900" lvl="0" marL="342900" marR="0" rtl="0" algn="l">
              <a:lnSpc>
                <a:spcPct val="107000"/>
              </a:lnSpc>
              <a:spcBef>
                <a:spcPts val="800"/>
              </a:spcBef>
              <a:spcAft>
                <a:spcPts val="0"/>
              </a:spcAft>
              <a:buClr>
                <a:schemeClr val="dk1"/>
              </a:buClr>
              <a:buSzPts val="1800"/>
              <a:buFont typeface="Calibri"/>
              <a:buAutoNum type="arabicPeriod"/>
            </a:pPr>
            <a:r>
              <a:rPr lang="en-US" sz="1600">
                <a:solidFill>
                  <a:schemeClr val="dk1"/>
                </a:solidFill>
                <a:latin typeface="Calibri"/>
                <a:ea typeface="Calibri"/>
                <a:cs typeface="Calibri"/>
                <a:sym typeface="Calibri"/>
              </a:rPr>
              <a:t>The IDEAL method is good because _______________</a:t>
            </a:r>
            <a:endParaRPr/>
          </a:p>
          <a:p>
            <a:pPr indent="-228600" lvl="0" marL="342900" marR="0" rtl="0" algn="l">
              <a:lnSpc>
                <a:spcPct val="107000"/>
              </a:lnSpc>
              <a:spcBef>
                <a:spcPts val="800"/>
              </a:spcBef>
              <a:spcAft>
                <a:spcPts val="0"/>
              </a:spcAft>
              <a:buClr>
                <a:schemeClr val="dk1"/>
              </a:buClr>
              <a:buSzPts val="1800"/>
              <a:buFont typeface="Calibri"/>
              <a:buNone/>
            </a:pPr>
            <a:r>
              <a:t/>
            </a:r>
            <a:endParaRPr sz="1600">
              <a:solidFill>
                <a:schemeClr val="dk1"/>
              </a:solidFill>
              <a:latin typeface="Calibri"/>
              <a:ea typeface="Calibri"/>
              <a:cs typeface="Calibri"/>
              <a:sym typeface="Calibri"/>
            </a:endParaRPr>
          </a:p>
          <a:p>
            <a:pPr indent="-342900" lvl="0" marL="342900" marR="0" rtl="0" algn="l">
              <a:lnSpc>
                <a:spcPct val="107000"/>
              </a:lnSpc>
              <a:spcBef>
                <a:spcPts val="800"/>
              </a:spcBef>
              <a:spcAft>
                <a:spcPts val="0"/>
              </a:spcAft>
              <a:buClr>
                <a:schemeClr val="dk1"/>
              </a:buClr>
              <a:buSzPts val="1800"/>
              <a:buFont typeface="Calibri"/>
              <a:buAutoNum type="arabicPeriod"/>
            </a:pPr>
            <a:r>
              <a:rPr lang="en-US" sz="1600">
                <a:solidFill>
                  <a:schemeClr val="dk1"/>
                </a:solidFill>
                <a:latin typeface="Calibri"/>
                <a:ea typeface="Calibri"/>
                <a:cs typeface="Calibri"/>
                <a:sym typeface="Calibri"/>
              </a:rPr>
              <a:t>The second step to solve a problem is _______________</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p:txBody>
      </p:sp>
      <p:sp>
        <p:nvSpPr>
          <p:cNvPr id="190" name="Google Shape;190;p13"/>
          <p:cNvSpPr txBox="1"/>
          <p:nvPr/>
        </p:nvSpPr>
        <p:spPr>
          <a:xfrm>
            <a:off x="3435185" y="85511"/>
            <a:ext cx="5462726" cy="674703"/>
          </a:xfrm>
          <a:prstGeom prst="rect">
            <a:avLst/>
          </a:prstGeom>
          <a:noFill/>
          <a:ln>
            <a:noFill/>
          </a:ln>
        </p:spPr>
        <p:txBody>
          <a:bodyPr anchorCtr="0" anchor="ctr" bIns="45700" lIns="91425" spcFirstLastPara="1" rIns="91425" wrap="square" tIns="45700">
            <a:normAutofit fontScale="97500" lnSpcReduction="10000"/>
          </a:bodyPr>
          <a:lstStyle/>
          <a:p>
            <a:pPr indent="0" lvl="0" marL="0" marR="0" rtl="0" algn="ctr">
              <a:lnSpc>
                <a:spcPct val="90000"/>
              </a:lnSpc>
              <a:spcBef>
                <a:spcPts val="0"/>
              </a:spcBef>
              <a:spcAft>
                <a:spcPts val="0"/>
              </a:spcAft>
              <a:buClr>
                <a:schemeClr val="dk1"/>
              </a:buClr>
              <a:buSzPct val="46620"/>
              <a:buFont typeface="Calibri"/>
              <a:buNone/>
            </a:pPr>
            <a:r>
              <a:rPr b="1" lang="en-US" sz="4400">
                <a:solidFill>
                  <a:schemeClr val="lt1"/>
                </a:solidFill>
                <a:latin typeface="Calibri"/>
                <a:ea typeface="Calibri"/>
                <a:cs typeface="Calibri"/>
                <a:sym typeface="Calibri"/>
              </a:rPr>
              <a:t>WRAP-UP</a:t>
            </a:r>
            <a:endParaRPr sz="4400">
              <a:solidFill>
                <a:schemeClr val="lt1"/>
              </a:solidFill>
              <a:latin typeface="Calibri"/>
              <a:ea typeface="Calibri"/>
              <a:cs typeface="Calibri"/>
              <a:sym typeface="Calibri"/>
            </a:endParaRPr>
          </a:p>
        </p:txBody>
      </p:sp>
      <p:pic>
        <p:nvPicPr>
          <p:cNvPr id="191" name="Google Shape;191;p13"/>
          <p:cNvPicPr preferRelativeResize="0"/>
          <p:nvPr/>
        </p:nvPicPr>
        <p:blipFill rotWithShape="1">
          <a:blip r:embed="rId3">
            <a:alphaModFix/>
          </a:blip>
          <a:srcRect b="29365" l="19940" r="57679" t="36771"/>
          <a:stretch/>
        </p:blipFill>
        <p:spPr>
          <a:xfrm>
            <a:off x="1201557" y="1984953"/>
            <a:ext cx="4093029" cy="3483430"/>
          </a:xfrm>
          <a:prstGeom prst="rect">
            <a:avLst/>
          </a:prstGeom>
          <a:noFill/>
          <a:ln cap="flat" cmpd="sng" w="9525">
            <a:solidFill>
              <a:srgbClr val="FF0066"/>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4"/>
          <p:cNvSpPr txBox="1"/>
          <p:nvPr/>
        </p:nvSpPr>
        <p:spPr>
          <a:xfrm>
            <a:off x="3435185" y="190615"/>
            <a:ext cx="5462726" cy="674703"/>
          </a:xfrm>
          <a:prstGeom prst="rect">
            <a:avLst/>
          </a:prstGeom>
          <a:noFill/>
          <a:ln>
            <a:noFill/>
          </a:ln>
        </p:spPr>
        <p:txBody>
          <a:bodyPr anchorCtr="0" anchor="ctr" bIns="45700" lIns="91425" spcFirstLastPara="1" rIns="91425" wrap="square" tIns="45700">
            <a:normAutofit fontScale="97500" lnSpcReduction="10000"/>
          </a:bodyPr>
          <a:lstStyle/>
          <a:p>
            <a:pPr indent="0" lvl="0" marL="0" marR="0" rtl="0" algn="ctr">
              <a:lnSpc>
                <a:spcPct val="90000"/>
              </a:lnSpc>
              <a:spcBef>
                <a:spcPts val="0"/>
              </a:spcBef>
              <a:spcAft>
                <a:spcPts val="0"/>
              </a:spcAft>
              <a:buClr>
                <a:schemeClr val="dk1"/>
              </a:buClr>
              <a:buSzPct val="46620"/>
              <a:buFont typeface="Calibri"/>
              <a:buNone/>
            </a:pPr>
            <a:r>
              <a:rPr b="1" lang="en-US" sz="4400">
                <a:solidFill>
                  <a:schemeClr val="lt1"/>
                </a:solidFill>
                <a:latin typeface="Calibri"/>
                <a:ea typeface="Calibri"/>
                <a:cs typeface="Calibri"/>
                <a:sym typeface="Calibri"/>
              </a:rPr>
              <a:t>SELF-EVALUATION</a:t>
            </a:r>
            <a:endParaRPr sz="4400">
              <a:solidFill>
                <a:schemeClr val="lt1"/>
              </a:solidFill>
              <a:latin typeface="Calibri"/>
              <a:ea typeface="Calibri"/>
              <a:cs typeface="Calibri"/>
              <a:sym typeface="Calibri"/>
            </a:endParaRPr>
          </a:p>
        </p:txBody>
      </p:sp>
      <p:sp>
        <p:nvSpPr>
          <p:cNvPr id="197" name="Google Shape;197;p14"/>
          <p:cNvSpPr txBox="1"/>
          <p:nvPr/>
        </p:nvSpPr>
        <p:spPr>
          <a:xfrm>
            <a:off x="4511973" y="2200319"/>
            <a:ext cx="5945820" cy="32213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66"/>
                </a:solidFill>
                <a:latin typeface="Calibri"/>
                <a:ea typeface="Calibri"/>
                <a:cs typeface="Calibri"/>
                <a:sym typeface="Calibri"/>
              </a:rPr>
              <a:t>Complete the following self evaluation</a:t>
            </a:r>
            <a:endParaRPr sz="1800">
              <a:solidFill>
                <a:schemeClr val="dk1"/>
              </a:solidFill>
              <a:latin typeface="Calibri"/>
              <a:ea typeface="Calibri"/>
              <a:cs typeface="Calibri"/>
              <a:sym typeface="Calibri"/>
            </a:endParaRPr>
          </a:p>
          <a:p>
            <a:pPr indent="0" lvl="0" marL="0" marR="0" rtl="0" algn="l">
              <a:spcBef>
                <a:spcPts val="36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360"/>
              </a:spcBef>
              <a:spcAft>
                <a:spcPts val="0"/>
              </a:spcAft>
              <a:buNone/>
            </a:pPr>
            <a:r>
              <a:rPr b="1" lang="en-US" sz="1800">
                <a:solidFill>
                  <a:schemeClr val="dk1"/>
                </a:solidFill>
                <a:latin typeface="Calibri"/>
                <a:ea typeface="Calibri"/>
                <a:cs typeface="Calibri"/>
                <a:sym typeface="Calibri"/>
              </a:rPr>
              <a:t>1. </a:t>
            </a:r>
            <a:r>
              <a:rPr lang="en-US" sz="1800">
                <a:solidFill>
                  <a:schemeClr val="dk1"/>
                </a:solidFill>
                <a:latin typeface="Calibri"/>
                <a:ea typeface="Calibri"/>
                <a:cs typeface="Calibri"/>
                <a:sym typeface="Calibri"/>
              </a:rPr>
              <a:t>Comprendo  la importancia del uso del “IDEAL método” para resolver problemas.</a:t>
            </a:r>
            <a:endParaRPr/>
          </a:p>
          <a:p>
            <a:pPr indent="0" lvl="0" marL="0" marR="0" rtl="0" algn="l">
              <a:spcBef>
                <a:spcPts val="360"/>
              </a:spcBef>
              <a:spcAft>
                <a:spcPts val="0"/>
              </a:spcAft>
              <a:buNone/>
            </a:pPr>
            <a:r>
              <a:rPr lang="en-US" sz="1800">
                <a:solidFill>
                  <a:schemeClr val="dk1"/>
                </a:solidFill>
                <a:latin typeface="Calibri"/>
                <a:ea typeface="Calibri"/>
                <a:cs typeface="Calibri"/>
                <a:sym typeface="Calibri"/>
              </a:rPr>
              <a:t>	Si                      No                De pronto</a:t>
            </a:r>
            <a:endParaRPr/>
          </a:p>
          <a:p>
            <a:pPr indent="0" lvl="0" marL="0" marR="0" rtl="0" algn="l">
              <a:spcBef>
                <a:spcPts val="360"/>
              </a:spcBef>
              <a:spcAft>
                <a:spcPts val="0"/>
              </a:spcAft>
              <a:buNone/>
            </a:pPr>
            <a:r>
              <a:rPr b="1" lang="en-US" sz="1800">
                <a:solidFill>
                  <a:schemeClr val="dk1"/>
                </a:solidFill>
                <a:latin typeface="Calibri"/>
                <a:ea typeface="Calibri"/>
                <a:cs typeface="Calibri"/>
                <a:sym typeface="Calibri"/>
              </a:rPr>
              <a:t>2. </a:t>
            </a:r>
            <a:r>
              <a:rPr lang="en-US" sz="1800">
                <a:solidFill>
                  <a:schemeClr val="dk1"/>
                </a:solidFill>
                <a:latin typeface="Calibri"/>
                <a:ea typeface="Calibri"/>
                <a:cs typeface="Calibri"/>
                <a:sym typeface="Calibri"/>
              </a:rPr>
              <a:t>Entiendo los pasos a seguir para resolver un problema.                    </a:t>
            </a:r>
            <a:endParaRPr/>
          </a:p>
          <a:p>
            <a:pPr indent="0" lvl="0" marL="0" marR="0" rtl="0" algn="l">
              <a:spcBef>
                <a:spcPts val="360"/>
              </a:spcBef>
              <a:spcAft>
                <a:spcPts val="0"/>
              </a:spcAft>
              <a:buNone/>
            </a:pPr>
            <a:r>
              <a:rPr lang="en-US" sz="1800">
                <a:solidFill>
                  <a:schemeClr val="dk1"/>
                </a:solidFill>
                <a:latin typeface="Calibri"/>
                <a:ea typeface="Calibri"/>
                <a:cs typeface="Calibri"/>
                <a:sym typeface="Calibri"/>
              </a:rPr>
              <a:t>	Si                      No                De pronto</a:t>
            </a:r>
            <a:endParaRPr/>
          </a:p>
          <a:p>
            <a:pPr indent="0" lvl="0" marL="0" marR="0" rtl="0" algn="l">
              <a:spcBef>
                <a:spcPts val="360"/>
              </a:spcBef>
              <a:spcAft>
                <a:spcPts val="0"/>
              </a:spcAft>
              <a:buNone/>
            </a:pPr>
            <a:r>
              <a:rPr b="1"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Puedo usar el “IDEAL método” para resolver un problema.</a:t>
            </a:r>
            <a:endParaRPr/>
          </a:p>
          <a:p>
            <a:pPr indent="0" lvl="0" marL="0" marR="0" rtl="0" algn="l">
              <a:spcBef>
                <a:spcPts val="360"/>
              </a:spcBef>
              <a:spcAft>
                <a:spcPts val="0"/>
              </a:spcAft>
              <a:buNone/>
            </a:pPr>
            <a:r>
              <a:rPr lang="en-US" sz="1800">
                <a:solidFill>
                  <a:schemeClr val="dk1"/>
                </a:solidFill>
                <a:latin typeface="Calibri"/>
                <a:ea typeface="Calibri"/>
                <a:cs typeface="Calibri"/>
                <a:sym typeface="Calibri"/>
              </a:rPr>
              <a:t>	Si                      No                De pronto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pic>
        <p:nvPicPr>
          <p:cNvPr id="198" name="Google Shape;198;p14"/>
          <p:cNvPicPr preferRelativeResize="0"/>
          <p:nvPr/>
        </p:nvPicPr>
        <p:blipFill rotWithShape="1">
          <a:blip r:embed="rId3">
            <a:alphaModFix/>
          </a:blip>
          <a:srcRect b="26905" l="20119" r="57560" t="32009"/>
          <a:stretch/>
        </p:blipFill>
        <p:spPr>
          <a:xfrm>
            <a:off x="921712" y="2509877"/>
            <a:ext cx="2513473" cy="2602280"/>
          </a:xfrm>
          <a:prstGeom prst="rect">
            <a:avLst/>
          </a:prstGeom>
          <a:noFill/>
          <a:ln cap="flat" cmpd="sng" w="9525">
            <a:solidFill>
              <a:srgbClr val="FF0066"/>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
          <p:cNvSpPr txBox="1"/>
          <p:nvPr>
            <p:ph type="ctrTitle"/>
          </p:nvPr>
        </p:nvSpPr>
        <p:spPr>
          <a:xfrm>
            <a:off x="1710432" y="337351"/>
            <a:ext cx="9144000" cy="674703"/>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r>
              <a:rPr b="1" lang="en-US">
                <a:solidFill>
                  <a:schemeClr val="lt1"/>
                </a:solidFill>
                <a:latin typeface="Calibri"/>
                <a:ea typeface="Calibri"/>
                <a:cs typeface="Calibri"/>
                <a:sym typeface="Calibri"/>
              </a:rPr>
              <a:t>WELCOME TO ENGLISH CLASS</a:t>
            </a:r>
            <a:endParaRPr b="1">
              <a:solidFill>
                <a:schemeClr val="lt1"/>
              </a:solidFill>
              <a:latin typeface="Calibri"/>
              <a:ea typeface="Calibri"/>
              <a:cs typeface="Calibri"/>
              <a:sym typeface="Calibri"/>
            </a:endParaRPr>
          </a:p>
        </p:txBody>
      </p:sp>
      <p:sp>
        <p:nvSpPr>
          <p:cNvPr id="84" name="Google Shape;84;p2"/>
          <p:cNvSpPr txBox="1"/>
          <p:nvPr/>
        </p:nvSpPr>
        <p:spPr>
          <a:xfrm>
            <a:off x="2080592" y="2464904"/>
            <a:ext cx="7911548" cy="36009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1" lang="en-US" sz="5400" u="sng" cap="none" strike="noStrike">
                <a:solidFill>
                  <a:schemeClr val="dk1"/>
                </a:solidFill>
                <a:latin typeface="Calibri"/>
                <a:ea typeface="Calibri"/>
                <a:cs typeface="Calibri"/>
                <a:sym typeface="Calibri"/>
              </a:rPr>
              <a:t>“Be the change that you wish to see in the world."</a:t>
            </a:r>
            <a:endParaRPr/>
          </a:p>
          <a:p>
            <a:pPr indent="0" lvl="0" marL="0" marR="0" rtl="0" algn="ctr">
              <a:spcBef>
                <a:spcPts val="0"/>
              </a:spcBef>
              <a:spcAft>
                <a:spcPts val="0"/>
              </a:spcAft>
              <a:buNone/>
            </a:pPr>
            <a:r>
              <a:t/>
            </a:r>
            <a:endParaRPr b="0" i="1" sz="40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0" i="1" lang="en-US" sz="4000" u="none" cap="none" strike="noStrike">
                <a:solidFill>
                  <a:schemeClr val="dk1"/>
                </a:solidFill>
                <a:latin typeface="Calibri"/>
                <a:ea typeface="Calibri"/>
                <a:cs typeface="Calibri"/>
                <a:sym typeface="Calibri"/>
              </a:rPr>
              <a:t>Mahatma Gandhi</a:t>
            </a:r>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3"/>
          <p:cNvSpPr txBox="1"/>
          <p:nvPr/>
        </p:nvSpPr>
        <p:spPr>
          <a:xfrm>
            <a:off x="4390570" y="95613"/>
            <a:ext cx="3355554" cy="674703"/>
          </a:xfrm>
          <a:prstGeom prst="rect">
            <a:avLst/>
          </a:prstGeom>
          <a:noFill/>
          <a:ln>
            <a:noFill/>
          </a:ln>
        </p:spPr>
        <p:txBody>
          <a:bodyPr anchorCtr="0" anchor="ctr" bIns="45700" lIns="91425" spcFirstLastPara="1" rIns="91425" wrap="square" tIns="45700">
            <a:normAutofit fontScale="82500" lnSpcReduction="10000"/>
          </a:bodyPr>
          <a:lstStyle/>
          <a:p>
            <a:pPr indent="0" lvl="0" marL="0" marR="0" rtl="0" algn="l">
              <a:lnSpc>
                <a:spcPct val="90000"/>
              </a:lnSpc>
              <a:spcBef>
                <a:spcPts val="0"/>
              </a:spcBef>
              <a:spcAft>
                <a:spcPts val="0"/>
              </a:spcAft>
              <a:buClr>
                <a:schemeClr val="lt1"/>
              </a:buClr>
              <a:buSzPct val="100000"/>
              <a:buFont typeface="Calibri"/>
              <a:buNone/>
            </a:pPr>
            <a:r>
              <a:rPr b="1" lang="en-US" sz="4400">
                <a:solidFill>
                  <a:schemeClr val="lt1"/>
                </a:solidFill>
                <a:latin typeface="Calibri"/>
                <a:ea typeface="Calibri"/>
                <a:cs typeface="Calibri"/>
                <a:sym typeface="Calibri"/>
              </a:rPr>
              <a:t>IDEAL METHOD</a:t>
            </a:r>
            <a:endParaRPr b="1" sz="4400">
              <a:solidFill>
                <a:schemeClr val="lt1"/>
              </a:solidFill>
              <a:latin typeface="Calibri"/>
              <a:ea typeface="Calibri"/>
              <a:cs typeface="Calibri"/>
              <a:sym typeface="Calibri"/>
            </a:endParaRPr>
          </a:p>
        </p:txBody>
      </p:sp>
      <p:pic>
        <p:nvPicPr>
          <p:cNvPr descr="E:\PASANTÍA\ICTs\Cycle 1 Session 2\Picture1.png" id="90" name="Google Shape;90;p3"/>
          <p:cNvPicPr preferRelativeResize="0"/>
          <p:nvPr/>
        </p:nvPicPr>
        <p:blipFill rotWithShape="1">
          <a:blip r:embed="rId3">
            <a:alphaModFix/>
          </a:blip>
          <a:srcRect b="0" l="0" r="0" t="0"/>
          <a:stretch/>
        </p:blipFill>
        <p:spPr>
          <a:xfrm>
            <a:off x="3752184" y="1258956"/>
            <a:ext cx="4632325" cy="46148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4"/>
          <p:cNvSpPr txBox="1"/>
          <p:nvPr/>
        </p:nvSpPr>
        <p:spPr>
          <a:xfrm>
            <a:off x="3440837" y="106532"/>
            <a:ext cx="5462726" cy="674703"/>
          </a:xfrm>
          <a:prstGeom prst="rect">
            <a:avLst/>
          </a:prstGeom>
          <a:noFill/>
          <a:ln>
            <a:noFill/>
          </a:ln>
        </p:spPr>
        <p:txBody>
          <a:bodyPr anchorCtr="0" anchor="ctr" bIns="45700" lIns="91425" spcFirstLastPara="1" rIns="91425" wrap="square" tIns="45700">
            <a:normAutofit fontScale="97500" lnSpcReduction="10000"/>
          </a:bodyPr>
          <a:lstStyle/>
          <a:p>
            <a:pPr indent="0" lvl="0" marL="0" marR="0" rtl="0" algn="ctr">
              <a:lnSpc>
                <a:spcPct val="90000"/>
              </a:lnSpc>
              <a:spcBef>
                <a:spcPts val="0"/>
              </a:spcBef>
              <a:spcAft>
                <a:spcPts val="0"/>
              </a:spcAft>
              <a:buClr>
                <a:schemeClr val="lt1"/>
              </a:buClr>
              <a:buSzPct val="100000"/>
              <a:buFont typeface="Arial"/>
              <a:buNone/>
            </a:pPr>
            <a:r>
              <a:rPr b="1" lang="en-US" sz="4400">
                <a:solidFill>
                  <a:schemeClr val="lt1"/>
                </a:solidFill>
                <a:latin typeface="Arial"/>
                <a:ea typeface="Arial"/>
                <a:cs typeface="Arial"/>
                <a:sym typeface="Arial"/>
              </a:rPr>
              <a:t>DATE</a:t>
            </a:r>
            <a:endParaRPr b="1" sz="4400">
              <a:solidFill>
                <a:schemeClr val="lt1"/>
              </a:solidFill>
              <a:latin typeface="Arial"/>
              <a:ea typeface="Arial"/>
              <a:cs typeface="Arial"/>
              <a:sym typeface="Arial"/>
            </a:endParaRPr>
          </a:p>
        </p:txBody>
      </p:sp>
      <p:sp>
        <p:nvSpPr>
          <p:cNvPr id="96" name="Google Shape;96;p4"/>
          <p:cNvSpPr txBox="1"/>
          <p:nvPr/>
        </p:nvSpPr>
        <p:spPr>
          <a:xfrm>
            <a:off x="561512" y="2716462"/>
            <a:ext cx="5945820" cy="10218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Objective:</a:t>
            </a:r>
            <a:endParaRPr/>
          </a:p>
          <a:p>
            <a:pPr indent="-114300" lvl="0" marL="91440" marR="0" rtl="0" algn="just">
              <a:lnSpc>
                <a:spcPct val="90000"/>
              </a:lnSpc>
              <a:spcBef>
                <a:spcPts val="1200"/>
              </a:spcBef>
              <a:spcAft>
                <a:spcPts val="0"/>
              </a:spcAft>
              <a:buClr>
                <a:srgbClr val="E48312"/>
              </a:buClr>
              <a:buSzPts val="1800"/>
              <a:buFont typeface="Calibri"/>
              <a:buChar char=" "/>
            </a:pPr>
            <a:r>
              <a:rPr lang="en-US" sz="1800">
                <a:solidFill>
                  <a:srgbClr val="3F3F3F"/>
                </a:solidFill>
                <a:latin typeface="Calibri"/>
                <a:ea typeface="Calibri"/>
                <a:cs typeface="Calibri"/>
                <a:sym typeface="Calibri"/>
              </a:rPr>
              <a:t>Students will demonstrate their understanding of the IDEAL method by writing  a short  summary of the text</a:t>
            </a:r>
            <a:endParaRPr sz="1800">
              <a:solidFill>
                <a:srgbClr val="3F3F3F"/>
              </a:solidFill>
              <a:latin typeface="Calibri"/>
              <a:ea typeface="Calibri"/>
              <a:cs typeface="Calibri"/>
              <a:sym typeface="Calibri"/>
            </a:endParaRPr>
          </a:p>
        </p:txBody>
      </p:sp>
      <p:sp>
        <p:nvSpPr>
          <p:cNvPr id="97" name="Google Shape;97;p4"/>
          <p:cNvSpPr txBox="1"/>
          <p:nvPr/>
        </p:nvSpPr>
        <p:spPr>
          <a:xfrm>
            <a:off x="561512" y="1945689"/>
            <a:ext cx="5462726" cy="674703"/>
          </a:xfrm>
          <a:prstGeom prst="rect">
            <a:avLst/>
          </a:prstGeom>
          <a:noFill/>
          <a:ln>
            <a:noFill/>
          </a:ln>
        </p:spPr>
        <p:txBody>
          <a:bodyPr anchorCtr="0" anchor="ctr" bIns="45700" lIns="91425" spcFirstLastPara="1" rIns="91425" wrap="square" tIns="45700">
            <a:normAutofit fontScale="97500" lnSpcReduction="10000"/>
          </a:bodyPr>
          <a:lstStyle/>
          <a:p>
            <a:pPr indent="0" lvl="0" marL="0" marR="0" rtl="0" algn="l">
              <a:lnSpc>
                <a:spcPct val="9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DATE</a:t>
            </a:r>
            <a:endParaRPr b="1" sz="4400">
              <a:solidFill>
                <a:schemeClr val="accent1"/>
              </a:solidFill>
              <a:latin typeface="Arial"/>
              <a:ea typeface="Arial"/>
              <a:cs typeface="Arial"/>
              <a:sym typeface="Arial"/>
            </a:endParaRPr>
          </a:p>
        </p:txBody>
      </p:sp>
      <p:pic>
        <p:nvPicPr>
          <p:cNvPr id="98" name="Google Shape;98;p4"/>
          <p:cNvPicPr preferRelativeResize="0"/>
          <p:nvPr/>
        </p:nvPicPr>
        <p:blipFill rotWithShape="1">
          <a:blip r:embed="rId3">
            <a:alphaModFix/>
          </a:blip>
          <a:srcRect b="0" l="0" r="0" t="0"/>
          <a:stretch/>
        </p:blipFill>
        <p:spPr>
          <a:xfrm flipH="1" rot="10800000">
            <a:off x="705254" y="2600341"/>
            <a:ext cx="1467425" cy="58697"/>
          </a:xfrm>
          <a:prstGeom prst="rect">
            <a:avLst/>
          </a:prstGeom>
          <a:noFill/>
          <a:ln>
            <a:noFill/>
          </a:ln>
        </p:spPr>
      </p:pic>
      <p:pic>
        <p:nvPicPr>
          <p:cNvPr id="99" name="Google Shape;99;p4"/>
          <p:cNvPicPr preferRelativeResize="0"/>
          <p:nvPr/>
        </p:nvPicPr>
        <p:blipFill rotWithShape="1">
          <a:blip r:embed="rId4">
            <a:alphaModFix/>
          </a:blip>
          <a:srcRect b="0" l="0" r="0" t="0"/>
          <a:stretch/>
        </p:blipFill>
        <p:spPr>
          <a:xfrm>
            <a:off x="6711042" y="2320335"/>
            <a:ext cx="3973279" cy="3988679"/>
          </a:xfrm>
          <a:prstGeom prst="rect">
            <a:avLst/>
          </a:prstGeom>
          <a:noFill/>
          <a:ln>
            <a:noFill/>
          </a:ln>
        </p:spPr>
      </p:pic>
      <p:pic>
        <p:nvPicPr>
          <p:cNvPr id="100" name="Google Shape;100;p4"/>
          <p:cNvPicPr preferRelativeResize="0"/>
          <p:nvPr/>
        </p:nvPicPr>
        <p:blipFill rotWithShape="1">
          <a:blip r:embed="rId5">
            <a:alphaModFix/>
          </a:blip>
          <a:srcRect b="0" l="0" r="0" t="0"/>
          <a:stretch/>
        </p:blipFill>
        <p:spPr>
          <a:xfrm>
            <a:off x="7888223" y="911207"/>
            <a:ext cx="3803876" cy="3811576"/>
          </a:xfrm>
          <a:prstGeom prst="rect">
            <a:avLst/>
          </a:prstGeom>
          <a:noFill/>
          <a:ln>
            <a:noFill/>
          </a:ln>
        </p:spPr>
      </p:pic>
      <p:pic>
        <p:nvPicPr>
          <p:cNvPr id="101" name="Google Shape;101;p4"/>
          <p:cNvPicPr preferRelativeResize="0"/>
          <p:nvPr/>
        </p:nvPicPr>
        <p:blipFill rotWithShape="1">
          <a:blip r:embed="rId6">
            <a:alphaModFix/>
          </a:blip>
          <a:srcRect b="26401" l="21447" r="60330" t="35079"/>
          <a:stretch/>
        </p:blipFill>
        <p:spPr>
          <a:xfrm>
            <a:off x="7367511" y="1553499"/>
            <a:ext cx="3332350" cy="3962400"/>
          </a:xfrm>
          <a:prstGeom prst="rect">
            <a:avLst/>
          </a:prstGeom>
          <a:noFill/>
          <a:ln cap="flat" cmpd="sng" w="9525">
            <a:solidFill>
              <a:srgbClr val="FF0066"/>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txBox="1"/>
          <p:nvPr/>
        </p:nvSpPr>
        <p:spPr>
          <a:xfrm>
            <a:off x="3440837" y="106532"/>
            <a:ext cx="5462726" cy="674703"/>
          </a:xfrm>
          <a:prstGeom prst="rect">
            <a:avLst/>
          </a:prstGeom>
          <a:noFill/>
          <a:ln>
            <a:noFill/>
          </a:ln>
        </p:spPr>
        <p:txBody>
          <a:bodyPr anchorCtr="0" anchor="ctr" bIns="45700" lIns="91425" spcFirstLastPara="1" rIns="91425" wrap="square" tIns="45700">
            <a:normAutofit fontScale="97500" lnSpcReduction="10000"/>
          </a:bodyPr>
          <a:lstStyle/>
          <a:p>
            <a:pPr indent="0" lvl="0" marL="0" marR="0" rtl="0" algn="ctr">
              <a:lnSpc>
                <a:spcPct val="90000"/>
              </a:lnSpc>
              <a:spcBef>
                <a:spcPts val="0"/>
              </a:spcBef>
              <a:spcAft>
                <a:spcPts val="0"/>
              </a:spcAft>
              <a:buClr>
                <a:schemeClr val="lt1"/>
              </a:buClr>
              <a:buSzPct val="100000"/>
              <a:buFont typeface="Calibri"/>
              <a:buNone/>
            </a:pPr>
            <a:r>
              <a:rPr b="1" lang="en-US" sz="4400">
                <a:solidFill>
                  <a:schemeClr val="lt1"/>
                </a:solidFill>
                <a:latin typeface="Calibri"/>
                <a:ea typeface="Calibri"/>
                <a:cs typeface="Calibri"/>
                <a:sym typeface="Calibri"/>
              </a:rPr>
              <a:t>AGENDA</a:t>
            </a:r>
            <a:endParaRPr b="1" sz="4400">
              <a:solidFill>
                <a:schemeClr val="lt1"/>
              </a:solidFill>
              <a:latin typeface="Calibri"/>
              <a:ea typeface="Calibri"/>
              <a:cs typeface="Calibri"/>
              <a:sym typeface="Calibri"/>
            </a:endParaRPr>
          </a:p>
        </p:txBody>
      </p:sp>
      <p:pic>
        <p:nvPicPr>
          <p:cNvPr id="107" name="Google Shape;107;p5"/>
          <p:cNvPicPr preferRelativeResize="0"/>
          <p:nvPr/>
        </p:nvPicPr>
        <p:blipFill rotWithShape="1">
          <a:blip r:embed="rId3">
            <a:alphaModFix/>
          </a:blip>
          <a:srcRect b="0" l="0" r="0" t="0"/>
          <a:stretch/>
        </p:blipFill>
        <p:spPr>
          <a:xfrm>
            <a:off x="7224192" y="5105097"/>
            <a:ext cx="1226795" cy="807431"/>
          </a:xfrm>
          <a:prstGeom prst="rect">
            <a:avLst/>
          </a:prstGeom>
          <a:noFill/>
          <a:ln>
            <a:noFill/>
          </a:ln>
        </p:spPr>
      </p:pic>
      <p:pic>
        <p:nvPicPr>
          <p:cNvPr id="108" name="Google Shape;108;p5"/>
          <p:cNvPicPr preferRelativeResize="0"/>
          <p:nvPr/>
        </p:nvPicPr>
        <p:blipFill rotWithShape="1">
          <a:blip r:embed="rId4">
            <a:alphaModFix/>
          </a:blip>
          <a:srcRect b="0" l="0" r="0" t="0"/>
          <a:stretch/>
        </p:blipFill>
        <p:spPr>
          <a:xfrm>
            <a:off x="7530436" y="2107605"/>
            <a:ext cx="1498941" cy="1435427"/>
          </a:xfrm>
          <a:prstGeom prst="rect">
            <a:avLst/>
          </a:prstGeom>
          <a:noFill/>
          <a:ln>
            <a:noFill/>
          </a:ln>
        </p:spPr>
      </p:pic>
      <p:pic>
        <p:nvPicPr>
          <p:cNvPr id="109" name="Google Shape;109;p5"/>
          <p:cNvPicPr preferRelativeResize="0"/>
          <p:nvPr/>
        </p:nvPicPr>
        <p:blipFill rotWithShape="1">
          <a:blip r:embed="rId5">
            <a:alphaModFix/>
          </a:blip>
          <a:srcRect b="0" l="0" r="0" t="0"/>
          <a:stretch/>
        </p:blipFill>
        <p:spPr>
          <a:xfrm>
            <a:off x="9439751" y="4097900"/>
            <a:ext cx="1511644" cy="1435427"/>
          </a:xfrm>
          <a:prstGeom prst="rect">
            <a:avLst/>
          </a:prstGeom>
          <a:noFill/>
          <a:ln>
            <a:noFill/>
          </a:ln>
        </p:spPr>
      </p:pic>
      <p:sp>
        <p:nvSpPr>
          <p:cNvPr id="110" name="Google Shape;110;p5"/>
          <p:cNvSpPr txBox="1"/>
          <p:nvPr/>
        </p:nvSpPr>
        <p:spPr>
          <a:xfrm>
            <a:off x="582533" y="1696807"/>
            <a:ext cx="594582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66"/>
                </a:solidFill>
                <a:latin typeface="Calibri"/>
                <a:ea typeface="Calibri"/>
                <a:cs typeface="Calibri"/>
                <a:sym typeface="Calibri"/>
              </a:rPr>
              <a:t>WARM UP:</a:t>
            </a:r>
            <a:endParaRPr sz="1800">
              <a:solidFill>
                <a:srgbClr val="FF0066"/>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Make the longest Word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rgbClr val="FF0066"/>
                </a:solidFill>
                <a:latin typeface="Calibri"/>
                <a:ea typeface="Calibri"/>
                <a:cs typeface="Calibri"/>
                <a:sym typeface="Calibri"/>
              </a:rPr>
              <a:t>CLASS ACTIVITY:</a:t>
            </a:r>
            <a:endParaRPr sz="1800">
              <a:solidFill>
                <a:srgbClr val="FF0066"/>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Let’s share the Vocabulary</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Match activity</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Reading Strategy (video)</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Reading the Text: </a:t>
            </a:r>
            <a:r>
              <a:rPr i="1" lang="en-US" sz="1800">
                <a:solidFill>
                  <a:schemeClr val="dk1"/>
                </a:solidFill>
                <a:latin typeface="Calibri"/>
                <a:ea typeface="Calibri"/>
                <a:cs typeface="Calibri"/>
                <a:sym typeface="Calibri"/>
              </a:rPr>
              <a:t>“Using the IDEAL Problem Solving Method in Groups”.</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rgbClr val="FF0066"/>
                </a:solidFill>
                <a:latin typeface="Calibri"/>
                <a:ea typeface="Calibri"/>
                <a:cs typeface="Calibri"/>
                <a:sym typeface="Calibri"/>
              </a:rPr>
              <a:t>Wrap- Up</a:t>
            </a:r>
            <a:endParaRPr sz="1800">
              <a:solidFill>
                <a:srgbClr val="FF0066"/>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Complete the sentences using the Information about the IDEAL method</a:t>
            </a:r>
            <a:endParaRPr/>
          </a:p>
        </p:txBody>
      </p:sp>
      <p:pic>
        <p:nvPicPr>
          <p:cNvPr id="111" name="Google Shape;111;p5"/>
          <p:cNvPicPr preferRelativeResize="0"/>
          <p:nvPr/>
        </p:nvPicPr>
        <p:blipFill rotWithShape="1">
          <a:blip r:embed="rId6">
            <a:alphaModFix/>
          </a:blip>
          <a:srcRect b="25983" l="20526" r="59117" t="34839"/>
          <a:stretch/>
        </p:blipFill>
        <p:spPr>
          <a:xfrm>
            <a:off x="7950483" y="2383062"/>
            <a:ext cx="2655581" cy="2874806"/>
          </a:xfrm>
          <a:prstGeom prst="rect">
            <a:avLst/>
          </a:prstGeom>
          <a:noFill/>
          <a:ln cap="flat" cmpd="sng" w="9525">
            <a:solidFill>
              <a:srgbClr val="FF0066"/>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nvSpPr>
        <p:spPr>
          <a:xfrm>
            <a:off x="3440837" y="106532"/>
            <a:ext cx="5462726" cy="674703"/>
          </a:xfrm>
          <a:prstGeom prst="rect">
            <a:avLst/>
          </a:prstGeom>
          <a:noFill/>
          <a:ln>
            <a:noFill/>
          </a:ln>
        </p:spPr>
        <p:txBody>
          <a:bodyPr anchorCtr="0" anchor="ctr" bIns="45700" lIns="91425" spcFirstLastPara="1" rIns="91425" wrap="square" tIns="45700">
            <a:normAutofit fontScale="97500" lnSpcReduction="10000"/>
          </a:bodyPr>
          <a:lstStyle/>
          <a:p>
            <a:pPr indent="0" lvl="0" marL="0" marR="0" rtl="0" algn="ctr">
              <a:lnSpc>
                <a:spcPct val="90000"/>
              </a:lnSpc>
              <a:spcBef>
                <a:spcPts val="0"/>
              </a:spcBef>
              <a:spcAft>
                <a:spcPts val="0"/>
              </a:spcAft>
              <a:buClr>
                <a:schemeClr val="lt1"/>
              </a:buClr>
              <a:buSzPct val="100000"/>
              <a:buFont typeface="Calibri"/>
              <a:buNone/>
            </a:pPr>
            <a:r>
              <a:rPr b="1" lang="en-US" sz="4400">
                <a:solidFill>
                  <a:schemeClr val="lt1"/>
                </a:solidFill>
                <a:latin typeface="Calibri"/>
                <a:ea typeface="Calibri"/>
                <a:cs typeface="Calibri"/>
                <a:sym typeface="Calibri"/>
              </a:rPr>
              <a:t>WARM-UP</a:t>
            </a:r>
            <a:endParaRPr b="1" sz="4400">
              <a:solidFill>
                <a:schemeClr val="lt1"/>
              </a:solidFill>
              <a:latin typeface="Calibri"/>
              <a:ea typeface="Calibri"/>
              <a:cs typeface="Calibri"/>
              <a:sym typeface="Calibri"/>
            </a:endParaRPr>
          </a:p>
        </p:txBody>
      </p:sp>
      <p:sp>
        <p:nvSpPr>
          <p:cNvPr id="117" name="Google Shape;117;p6"/>
          <p:cNvSpPr txBox="1"/>
          <p:nvPr/>
        </p:nvSpPr>
        <p:spPr>
          <a:xfrm>
            <a:off x="977462" y="1944004"/>
            <a:ext cx="4403834" cy="399495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b="1" lang="en-US" sz="1800">
                <a:solidFill>
                  <a:srgbClr val="FF0066"/>
                </a:solidFill>
                <a:latin typeface="Calibri"/>
                <a:ea typeface="Calibri"/>
                <a:cs typeface="Calibri"/>
                <a:sym typeface="Calibri"/>
              </a:rPr>
              <a:t>Make the longest word</a:t>
            </a:r>
            <a:endParaRPr/>
          </a:p>
          <a:p>
            <a:pPr indent="0" lvl="0" marL="0" marR="0" rtl="0" algn="l">
              <a:lnSpc>
                <a:spcPct val="90000"/>
              </a:lnSpc>
              <a:spcBef>
                <a:spcPts val="400"/>
              </a:spcBef>
              <a:spcAft>
                <a:spcPts val="0"/>
              </a:spcAft>
              <a:buClr>
                <a:schemeClr val="dk1"/>
              </a:buClr>
              <a:buSzPts val="2000"/>
              <a:buFont typeface="Arial"/>
              <a:buNone/>
            </a:pPr>
            <a:r>
              <a:rPr lang="en-US" sz="1800">
                <a:solidFill>
                  <a:schemeClr val="dk1"/>
                </a:solidFill>
                <a:latin typeface="Calibri"/>
                <a:ea typeface="Calibri"/>
                <a:cs typeface="Calibri"/>
                <a:sym typeface="Calibri"/>
              </a:rPr>
              <a:t>Make  the longest word using  each letter of the words.</a:t>
            </a:r>
            <a:endParaRPr/>
          </a:p>
          <a:p>
            <a:pPr indent="0" lvl="0" marL="0" marR="0" rtl="0" algn="l">
              <a:lnSpc>
                <a:spcPct val="90000"/>
              </a:lnSpc>
              <a:spcBef>
                <a:spcPts val="400"/>
              </a:spcBef>
              <a:spcAft>
                <a:spcPts val="0"/>
              </a:spcAft>
              <a:buClr>
                <a:srgbClr val="3366CA"/>
              </a:buClr>
              <a:buSzPts val="2000"/>
              <a:buFont typeface="Arial"/>
              <a:buNone/>
            </a:pPr>
            <a:r>
              <a:rPr b="1" lang="en-US" sz="1800">
                <a:solidFill>
                  <a:schemeClr val="dk1"/>
                </a:solidFill>
                <a:latin typeface="Calibri"/>
                <a:ea typeface="Calibri"/>
                <a:cs typeface="Calibri"/>
                <a:sym typeface="Calibri"/>
              </a:rPr>
              <a:t>I D E A L,  ACTION, </a:t>
            </a:r>
            <a:endParaRPr/>
          </a:p>
          <a:p>
            <a:pPr indent="0" lvl="0" marL="0" marR="0" rtl="0" algn="l">
              <a:lnSpc>
                <a:spcPct val="90000"/>
              </a:lnSpc>
              <a:spcBef>
                <a:spcPts val="400"/>
              </a:spcBef>
              <a:spcAft>
                <a:spcPts val="0"/>
              </a:spcAft>
              <a:buClr>
                <a:srgbClr val="3366CA"/>
              </a:buClr>
              <a:buSzPts val="2000"/>
              <a:buFont typeface="Arial"/>
              <a:buNone/>
            </a:pPr>
            <a:r>
              <a:t/>
            </a:r>
            <a:endParaRPr b="1" sz="1800">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chemeClr val="dk1"/>
              </a:buClr>
              <a:buSzPts val="2000"/>
              <a:buFont typeface="Arial"/>
              <a:buNone/>
            </a:pPr>
            <a:r>
              <a:rPr b="1" lang="en-US" sz="1800">
                <a:solidFill>
                  <a:srgbClr val="FF0066"/>
                </a:solidFill>
                <a:latin typeface="Calibri"/>
                <a:ea typeface="Calibri"/>
                <a:cs typeface="Calibri"/>
                <a:sym typeface="Calibri"/>
              </a:rPr>
              <a:t>Example:</a:t>
            </a:r>
            <a:endParaRPr sz="1800">
              <a:solidFill>
                <a:srgbClr val="FF0066"/>
              </a:solidFill>
              <a:latin typeface="Calibri"/>
              <a:ea typeface="Calibri"/>
              <a:cs typeface="Calibri"/>
              <a:sym typeface="Calibri"/>
            </a:endParaRPr>
          </a:p>
          <a:p>
            <a:pPr indent="-114300" lvl="0" marL="91440" marR="0" rtl="0" algn="l">
              <a:lnSpc>
                <a:spcPct val="90000"/>
              </a:lnSpc>
              <a:spcBef>
                <a:spcPts val="1200"/>
              </a:spcBef>
              <a:spcAft>
                <a:spcPts val="0"/>
              </a:spcAft>
              <a:buClr>
                <a:srgbClr val="E48312"/>
              </a:buClr>
              <a:buSzPts val="1800"/>
              <a:buFont typeface="Calibri"/>
              <a:buChar char=" "/>
            </a:pPr>
            <a:r>
              <a:rPr b="1" lang="en-US" sz="1800">
                <a:solidFill>
                  <a:srgbClr val="3F3F3F"/>
                </a:solidFill>
                <a:latin typeface="Garamond"/>
                <a:ea typeface="Garamond"/>
                <a:cs typeface="Garamond"/>
                <a:sym typeface="Garamond"/>
              </a:rPr>
              <a:t>I                 D                 E     A     L                                            </a:t>
            </a:r>
            <a:endParaRPr/>
          </a:p>
          <a:p>
            <a:pPr indent="-114300" lvl="0" marL="91440" marR="0" rtl="0" algn="l">
              <a:lnSpc>
                <a:spcPct val="90000"/>
              </a:lnSpc>
              <a:spcBef>
                <a:spcPts val="1400"/>
              </a:spcBef>
              <a:spcAft>
                <a:spcPts val="0"/>
              </a:spcAft>
              <a:buClr>
                <a:srgbClr val="E48312"/>
              </a:buClr>
              <a:buSzPts val="1800"/>
              <a:buFont typeface="Calibri"/>
              <a:buChar char=" "/>
            </a:pPr>
            <a:r>
              <a:rPr b="1" lang="en-US" sz="1800">
                <a:solidFill>
                  <a:srgbClr val="3F3F3F"/>
                </a:solidFill>
                <a:latin typeface="Garamond"/>
                <a:ea typeface="Garamond"/>
                <a:cs typeface="Garamond"/>
                <a:sym typeface="Garamond"/>
              </a:rPr>
              <a:t>Insect      dinosaur </a:t>
            </a:r>
            <a:endParaRPr/>
          </a:p>
        </p:txBody>
      </p:sp>
      <p:sp>
        <p:nvSpPr>
          <p:cNvPr id="118" name="Google Shape;118;p6"/>
          <p:cNvSpPr txBox="1"/>
          <p:nvPr/>
        </p:nvSpPr>
        <p:spPr>
          <a:xfrm>
            <a:off x="6480312" y="1086679"/>
            <a:ext cx="4028661" cy="55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800">
                <a:latin typeface="Calibri"/>
                <a:ea typeface="Calibri"/>
                <a:cs typeface="Calibri"/>
                <a:sym typeface="Calibri"/>
              </a:rPr>
              <a:t>HONORIFICABILITUDINITATIBUS</a:t>
            </a:r>
            <a:endParaRPr sz="8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nvSpPr>
        <p:spPr>
          <a:xfrm>
            <a:off x="3440837" y="106532"/>
            <a:ext cx="5462726" cy="674703"/>
          </a:xfrm>
          <a:prstGeom prst="rect">
            <a:avLst/>
          </a:prstGeom>
          <a:noFill/>
          <a:ln>
            <a:noFill/>
          </a:ln>
        </p:spPr>
        <p:txBody>
          <a:bodyPr anchorCtr="0" anchor="ctr" bIns="45700" lIns="91425" spcFirstLastPara="1" rIns="91425" wrap="square" tIns="45700">
            <a:normAutofit fontScale="97500" lnSpcReduction="10000"/>
          </a:bodyPr>
          <a:lstStyle/>
          <a:p>
            <a:pPr indent="0" lvl="0" marL="0" marR="0" rtl="0" algn="ctr">
              <a:lnSpc>
                <a:spcPct val="90000"/>
              </a:lnSpc>
              <a:spcBef>
                <a:spcPts val="0"/>
              </a:spcBef>
              <a:spcAft>
                <a:spcPts val="0"/>
              </a:spcAft>
              <a:buClr>
                <a:schemeClr val="lt1"/>
              </a:buClr>
              <a:buSzPct val="100000"/>
              <a:buFont typeface="Calibri"/>
              <a:buNone/>
            </a:pPr>
            <a:r>
              <a:rPr b="1" lang="en-US" sz="4400">
                <a:solidFill>
                  <a:schemeClr val="lt1"/>
                </a:solidFill>
                <a:latin typeface="Calibri"/>
                <a:ea typeface="Calibri"/>
                <a:cs typeface="Calibri"/>
                <a:sym typeface="Calibri"/>
              </a:rPr>
              <a:t>VOCABULARY</a:t>
            </a:r>
            <a:endParaRPr b="1" sz="4400">
              <a:solidFill>
                <a:schemeClr val="lt1"/>
              </a:solidFill>
              <a:latin typeface="Calibri"/>
              <a:ea typeface="Calibri"/>
              <a:cs typeface="Calibri"/>
              <a:sym typeface="Calibri"/>
            </a:endParaRPr>
          </a:p>
        </p:txBody>
      </p:sp>
      <p:sp>
        <p:nvSpPr>
          <p:cNvPr id="124" name="Google Shape;124;p7"/>
          <p:cNvSpPr txBox="1"/>
          <p:nvPr/>
        </p:nvSpPr>
        <p:spPr>
          <a:xfrm>
            <a:off x="8208579" y="1922983"/>
            <a:ext cx="2406869" cy="3994951"/>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Identification</a:t>
            </a:r>
            <a:endParaRPr/>
          </a:p>
          <a:p>
            <a:pPr indent="0" lvl="0" marL="0" marR="0" rtl="0" algn="l">
              <a:lnSpc>
                <a:spcPct val="90000"/>
              </a:lnSpc>
              <a:spcBef>
                <a:spcPts val="0"/>
              </a:spcBef>
              <a:spcAft>
                <a:spcPts val="0"/>
              </a:spcAft>
              <a:buClr>
                <a:schemeClr val="dk1"/>
              </a:buClr>
              <a:buSzPts val="1800"/>
              <a:buFont typeface="Arial"/>
              <a:buNone/>
            </a:pPr>
            <a:r>
              <a:t/>
            </a:r>
            <a:endParaRPr b="1" sz="1800">
              <a:solidFill>
                <a:schemeClr val="dk1"/>
              </a:solidFill>
              <a:latin typeface="Calibri"/>
              <a:ea typeface="Calibri"/>
              <a:cs typeface="Calibri"/>
              <a:sym typeface="Calibri"/>
            </a:endParaRPr>
          </a:p>
          <a:p>
            <a:pPr indent="-228600" lvl="0" marL="228600" marR="0" rtl="0" algn="l">
              <a:lnSpc>
                <a:spcPct val="9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Definition</a:t>
            </a:r>
            <a:endParaRPr/>
          </a:p>
          <a:p>
            <a:pPr indent="0" lvl="0" marL="0" marR="0" rtl="0" algn="l">
              <a:lnSpc>
                <a:spcPct val="90000"/>
              </a:lnSpc>
              <a:spcBef>
                <a:spcPts val="0"/>
              </a:spcBef>
              <a:spcAft>
                <a:spcPts val="0"/>
              </a:spcAft>
              <a:buClr>
                <a:schemeClr val="dk1"/>
              </a:buClr>
              <a:buSzPts val="1800"/>
              <a:buFont typeface="Arial"/>
              <a:buNone/>
            </a:pPr>
            <a:r>
              <a:t/>
            </a:r>
            <a:endParaRPr b="1" sz="1800">
              <a:solidFill>
                <a:schemeClr val="dk1"/>
              </a:solidFill>
              <a:latin typeface="Calibri"/>
              <a:ea typeface="Calibri"/>
              <a:cs typeface="Calibri"/>
              <a:sym typeface="Calibri"/>
            </a:endParaRPr>
          </a:p>
          <a:p>
            <a:pPr indent="-228600" lvl="0" marL="228600" marR="0" rtl="0" algn="l">
              <a:lnSpc>
                <a:spcPct val="9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Exploration</a:t>
            </a:r>
            <a:endParaRPr/>
          </a:p>
          <a:p>
            <a:pPr indent="0" lvl="0" marL="0" marR="0" rtl="0" algn="l">
              <a:lnSpc>
                <a:spcPct val="90000"/>
              </a:lnSpc>
              <a:spcBef>
                <a:spcPts val="0"/>
              </a:spcBef>
              <a:spcAft>
                <a:spcPts val="0"/>
              </a:spcAft>
              <a:buClr>
                <a:schemeClr val="dk1"/>
              </a:buClr>
              <a:buSzPts val="1800"/>
              <a:buFont typeface="Arial"/>
              <a:buNone/>
            </a:pPr>
            <a:r>
              <a:t/>
            </a:r>
            <a:endParaRPr b="1" sz="1800">
              <a:solidFill>
                <a:schemeClr val="dk1"/>
              </a:solidFill>
              <a:latin typeface="Calibri"/>
              <a:ea typeface="Calibri"/>
              <a:cs typeface="Calibri"/>
              <a:sym typeface="Calibri"/>
            </a:endParaRPr>
          </a:p>
          <a:p>
            <a:pPr indent="-228600" lvl="0" marL="228600" marR="0" rtl="0" algn="l">
              <a:lnSpc>
                <a:spcPct val="9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Action</a:t>
            </a:r>
            <a:endParaRPr/>
          </a:p>
          <a:p>
            <a:pPr indent="0" lvl="0" marL="0" marR="0" rtl="0" algn="l">
              <a:lnSpc>
                <a:spcPct val="90000"/>
              </a:lnSpc>
              <a:spcBef>
                <a:spcPts val="0"/>
              </a:spcBef>
              <a:spcAft>
                <a:spcPts val="0"/>
              </a:spcAft>
              <a:buClr>
                <a:schemeClr val="dk1"/>
              </a:buClr>
              <a:buSzPts val="1800"/>
              <a:buFont typeface="Arial"/>
              <a:buNone/>
            </a:pPr>
            <a:r>
              <a:t/>
            </a:r>
            <a:endParaRPr b="1" sz="1800">
              <a:solidFill>
                <a:schemeClr val="dk1"/>
              </a:solidFill>
              <a:latin typeface="Calibri"/>
              <a:ea typeface="Calibri"/>
              <a:cs typeface="Calibri"/>
              <a:sym typeface="Calibri"/>
            </a:endParaRPr>
          </a:p>
          <a:p>
            <a:pPr indent="-228600" lvl="0" marL="228600" marR="0" rtl="0" algn="l">
              <a:lnSpc>
                <a:spcPct val="9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Look at effect or Learn from actions</a:t>
            </a:r>
            <a:endParaRPr/>
          </a:p>
        </p:txBody>
      </p:sp>
      <p:grpSp>
        <p:nvGrpSpPr>
          <p:cNvPr id="125" name="Google Shape;125;p7"/>
          <p:cNvGrpSpPr/>
          <p:nvPr/>
        </p:nvGrpSpPr>
        <p:grpSpPr>
          <a:xfrm>
            <a:off x="1922678" y="1163834"/>
            <a:ext cx="5112960" cy="4797629"/>
            <a:chOff x="531809" y="-191040"/>
            <a:chExt cx="5112960" cy="4797629"/>
          </a:xfrm>
        </p:grpSpPr>
        <p:sp>
          <p:nvSpPr>
            <p:cNvPr id="126" name="Google Shape;126;p7"/>
            <p:cNvSpPr/>
            <p:nvPr/>
          </p:nvSpPr>
          <p:spPr>
            <a:xfrm>
              <a:off x="2226301" y="-191040"/>
              <a:ext cx="1792153" cy="1792153"/>
            </a:xfrm>
            <a:prstGeom prst="ellipse">
              <a:avLst/>
            </a:prstGeom>
            <a:solidFill>
              <a:srgbClr val="4372C3">
                <a:alpha val="8980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txBox="1"/>
            <p:nvPr/>
          </p:nvSpPr>
          <p:spPr>
            <a:xfrm>
              <a:off x="2488756" y="71415"/>
              <a:ext cx="1267243" cy="1267243"/>
            </a:xfrm>
            <a:prstGeom prst="rect">
              <a:avLst/>
            </a:prstGeom>
            <a:noFill/>
            <a:ln>
              <a:noFill/>
            </a:ln>
          </p:spPr>
          <p:txBody>
            <a:bodyPr anchorCtr="0" anchor="b" bIns="50800" lIns="50800" spcFirstLastPara="1" rIns="50800" wrap="square" tIns="50800">
              <a:noAutofit/>
            </a:bodyPr>
            <a:lstStyle/>
            <a:p>
              <a:pPr indent="0" lvl="0" marL="0" marR="0" rtl="0" algn="ctr">
                <a:lnSpc>
                  <a:spcPct val="100000"/>
                </a:lnSpc>
                <a:spcBef>
                  <a:spcPts val="0"/>
                </a:spcBef>
                <a:spcAft>
                  <a:spcPts val="0"/>
                </a:spcAft>
                <a:buNone/>
              </a:pPr>
              <a:r>
                <a:rPr b="1" lang="en-US" sz="4000">
                  <a:solidFill>
                    <a:schemeClr val="lt1"/>
                  </a:solidFill>
                  <a:latin typeface="Calibri"/>
                  <a:ea typeface="Calibri"/>
                  <a:cs typeface="Calibri"/>
                  <a:sym typeface="Calibri"/>
                </a:rPr>
                <a:t>I. </a:t>
              </a:r>
              <a:endParaRPr/>
            </a:p>
            <a:p>
              <a:pPr indent="0" lvl="0" marL="0" marR="0" rtl="0" algn="ctr">
                <a:lnSpc>
                  <a:spcPct val="100000"/>
                </a:lnSpc>
                <a:spcBef>
                  <a:spcPts val="1400"/>
                </a:spcBef>
                <a:spcAft>
                  <a:spcPts val="0"/>
                </a:spcAft>
                <a:buNone/>
              </a:pPr>
              <a:r>
                <a:rPr b="1" lang="en-US" sz="1800">
                  <a:solidFill>
                    <a:schemeClr val="lt1"/>
                  </a:solidFill>
                  <a:latin typeface="Calibri"/>
                  <a:ea typeface="Calibri"/>
                  <a:cs typeface="Calibri"/>
                  <a:sym typeface="Calibri"/>
                </a:rPr>
                <a:t>Identify the problem</a:t>
              </a:r>
              <a:endParaRPr b="1" sz="1800">
                <a:solidFill>
                  <a:schemeClr val="lt1"/>
                </a:solidFill>
                <a:latin typeface="Calibri"/>
                <a:ea typeface="Calibri"/>
                <a:cs typeface="Calibri"/>
                <a:sym typeface="Calibri"/>
              </a:endParaRPr>
            </a:p>
          </p:txBody>
        </p:sp>
        <p:sp>
          <p:nvSpPr>
            <p:cNvPr id="128" name="Google Shape;128;p7"/>
            <p:cNvSpPr/>
            <p:nvPr/>
          </p:nvSpPr>
          <p:spPr>
            <a:xfrm rot="2160000">
              <a:off x="3873092" y="1064471"/>
              <a:ext cx="107241" cy="449898"/>
            </a:xfrm>
            <a:prstGeom prst="rightArrow">
              <a:avLst>
                <a:gd fmla="val 60000" name="adj1"/>
                <a:gd fmla="val 50000" name="adj2"/>
              </a:avLst>
            </a:prstGeom>
            <a:solidFill>
              <a:srgbClr val="406C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txBox="1"/>
            <p:nvPr/>
          </p:nvSpPr>
          <p:spPr>
            <a:xfrm rot="2160000">
              <a:off x="3876164" y="1144996"/>
              <a:ext cx="75069" cy="26993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
          <p:nvSpPr>
            <p:cNvPr id="130" name="Google Shape;130;p7"/>
            <p:cNvSpPr/>
            <p:nvPr/>
          </p:nvSpPr>
          <p:spPr>
            <a:xfrm>
              <a:off x="3838539" y="978394"/>
              <a:ext cx="1806230" cy="1806230"/>
            </a:xfrm>
            <a:prstGeom prst="ellipse">
              <a:avLst/>
            </a:prstGeom>
            <a:solidFill>
              <a:srgbClr val="4372C3">
                <a:alpha val="80000"/>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txBox="1"/>
            <p:nvPr/>
          </p:nvSpPr>
          <p:spPr>
            <a:xfrm>
              <a:off x="4103055" y="1242910"/>
              <a:ext cx="1277198" cy="1277198"/>
            </a:xfrm>
            <a:prstGeom prst="rect">
              <a:avLst/>
            </a:prstGeom>
            <a:noFill/>
            <a:ln>
              <a:noFill/>
            </a:ln>
          </p:spPr>
          <p:txBody>
            <a:bodyPr anchorCtr="0" anchor="ctr" bIns="50800" lIns="50800" spcFirstLastPara="1" rIns="50800" wrap="square" tIns="50800">
              <a:noAutofit/>
            </a:bodyPr>
            <a:lstStyle/>
            <a:p>
              <a:pPr indent="0" lvl="0" marL="0" marR="0" rtl="0" algn="ctr">
                <a:lnSpc>
                  <a:spcPct val="90000"/>
                </a:lnSpc>
                <a:spcBef>
                  <a:spcPts val="0"/>
                </a:spcBef>
                <a:spcAft>
                  <a:spcPts val="0"/>
                </a:spcAft>
                <a:buNone/>
              </a:pPr>
              <a:r>
                <a:rPr b="1" lang="en-US" sz="4000">
                  <a:solidFill>
                    <a:schemeClr val="lt1"/>
                  </a:solidFill>
                  <a:latin typeface="Calibri"/>
                  <a:ea typeface="Calibri"/>
                  <a:cs typeface="Calibri"/>
                  <a:sym typeface="Calibri"/>
                </a:rPr>
                <a:t>D. </a:t>
              </a:r>
              <a:endParaRPr/>
            </a:p>
            <a:p>
              <a:pPr indent="0" lvl="0" marL="0" marR="0" rtl="0" algn="ctr">
                <a:lnSpc>
                  <a:spcPct val="90000"/>
                </a:lnSpc>
                <a:spcBef>
                  <a:spcPts val="1400"/>
                </a:spcBef>
                <a:spcAft>
                  <a:spcPts val="0"/>
                </a:spcAft>
                <a:buNone/>
              </a:pPr>
              <a:r>
                <a:rPr b="1" lang="en-US" sz="1800">
                  <a:solidFill>
                    <a:schemeClr val="lt1"/>
                  </a:solidFill>
                  <a:latin typeface="Calibri"/>
                  <a:ea typeface="Calibri"/>
                  <a:cs typeface="Calibri"/>
                  <a:sym typeface="Calibri"/>
                </a:rPr>
                <a:t>Define the problem</a:t>
              </a:r>
              <a:endParaRPr sz="1800">
                <a:solidFill>
                  <a:schemeClr val="lt1"/>
                </a:solidFill>
                <a:latin typeface="Calibri"/>
                <a:ea typeface="Calibri"/>
                <a:cs typeface="Calibri"/>
                <a:sym typeface="Calibri"/>
              </a:endParaRPr>
            </a:p>
          </p:txBody>
        </p:sp>
        <p:sp>
          <p:nvSpPr>
            <p:cNvPr id="132" name="Google Shape;132;p7"/>
            <p:cNvSpPr/>
            <p:nvPr/>
          </p:nvSpPr>
          <p:spPr>
            <a:xfrm rot="6480000">
              <a:off x="4342494" y="2648983"/>
              <a:ext cx="153404" cy="449898"/>
            </a:xfrm>
            <a:prstGeom prst="rightArrow">
              <a:avLst>
                <a:gd fmla="val 60000" name="adj1"/>
                <a:gd fmla="val 50000" name="adj2"/>
              </a:avLst>
            </a:prstGeom>
            <a:solidFill>
              <a:srgbClr val="5E7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txBox="1"/>
            <p:nvPr/>
          </p:nvSpPr>
          <p:spPr>
            <a:xfrm rot="-4320000">
              <a:off x="4372615" y="2717079"/>
              <a:ext cx="107383" cy="26993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
          <p:nvSpPr>
            <p:cNvPr id="134" name="Google Shape;134;p7"/>
            <p:cNvSpPr/>
            <p:nvPr/>
          </p:nvSpPr>
          <p:spPr>
            <a:xfrm>
              <a:off x="3314169" y="2976106"/>
              <a:ext cx="1617953" cy="1617953"/>
            </a:xfrm>
            <a:prstGeom prst="ellipse">
              <a:avLst/>
            </a:prstGeom>
            <a:solidFill>
              <a:srgbClr val="4372C3">
                <a:alpha val="6980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txBox="1"/>
            <p:nvPr/>
          </p:nvSpPr>
          <p:spPr>
            <a:xfrm>
              <a:off x="3551113" y="3213050"/>
              <a:ext cx="1144065" cy="1144065"/>
            </a:xfrm>
            <a:prstGeom prst="rect">
              <a:avLst/>
            </a:prstGeom>
            <a:noFill/>
            <a:ln>
              <a:noFill/>
            </a:ln>
          </p:spPr>
          <p:txBody>
            <a:bodyPr anchorCtr="0" anchor="ctr" bIns="50800" lIns="50800" spcFirstLastPara="1" rIns="50800" wrap="square" tIns="50800">
              <a:noAutofit/>
            </a:bodyPr>
            <a:lstStyle/>
            <a:p>
              <a:pPr indent="0" lvl="0" marL="0" marR="0" rtl="0" algn="ctr">
                <a:lnSpc>
                  <a:spcPct val="90000"/>
                </a:lnSpc>
                <a:spcBef>
                  <a:spcPts val="0"/>
                </a:spcBef>
                <a:spcAft>
                  <a:spcPts val="0"/>
                </a:spcAft>
                <a:buNone/>
              </a:pPr>
              <a:r>
                <a:rPr b="1" lang="en-US" sz="4000">
                  <a:solidFill>
                    <a:schemeClr val="lt1"/>
                  </a:solidFill>
                  <a:latin typeface="Calibri"/>
                  <a:ea typeface="Calibri"/>
                  <a:cs typeface="Calibri"/>
                  <a:sym typeface="Calibri"/>
                </a:rPr>
                <a:t>E. </a:t>
              </a:r>
              <a:endParaRPr/>
            </a:p>
            <a:p>
              <a:pPr indent="0" lvl="0" marL="0" marR="0" rtl="0" algn="ctr">
                <a:lnSpc>
                  <a:spcPct val="90000"/>
                </a:lnSpc>
                <a:spcBef>
                  <a:spcPts val="1400"/>
                </a:spcBef>
                <a:spcAft>
                  <a:spcPts val="0"/>
                </a:spcAft>
                <a:buNone/>
              </a:pPr>
              <a:r>
                <a:rPr b="1" lang="en-US" sz="1800">
                  <a:solidFill>
                    <a:schemeClr val="lt1"/>
                  </a:solidFill>
                  <a:latin typeface="Calibri"/>
                  <a:ea typeface="Calibri"/>
                  <a:cs typeface="Calibri"/>
                  <a:sym typeface="Calibri"/>
                </a:rPr>
                <a:t>Explore solutions</a:t>
              </a:r>
              <a:endParaRPr sz="1800">
                <a:solidFill>
                  <a:schemeClr val="lt1"/>
                </a:solidFill>
                <a:latin typeface="Calibri"/>
                <a:ea typeface="Calibri"/>
                <a:cs typeface="Calibri"/>
                <a:sym typeface="Calibri"/>
              </a:endParaRPr>
            </a:p>
          </p:txBody>
        </p:sp>
        <p:sp>
          <p:nvSpPr>
            <p:cNvPr id="136" name="Google Shape;136;p7"/>
            <p:cNvSpPr/>
            <p:nvPr/>
          </p:nvSpPr>
          <p:spPr>
            <a:xfrm rot="10800000">
              <a:off x="3035880" y="3560133"/>
              <a:ext cx="196657" cy="449898"/>
            </a:xfrm>
            <a:prstGeom prst="rightArrow">
              <a:avLst>
                <a:gd fmla="val 60000" name="adj1"/>
                <a:gd fmla="val 50000" name="adj2"/>
              </a:avLst>
            </a:prstGeom>
            <a:solidFill>
              <a:srgbClr val="7F96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txBox="1"/>
            <p:nvPr/>
          </p:nvSpPr>
          <p:spPr>
            <a:xfrm>
              <a:off x="3094877" y="3650113"/>
              <a:ext cx="137660" cy="26993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
          <p:nvSpPr>
            <p:cNvPr id="138" name="Google Shape;138;p7"/>
            <p:cNvSpPr/>
            <p:nvPr/>
          </p:nvSpPr>
          <p:spPr>
            <a:xfrm>
              <a:off x="1300103" y="2963575"/>
              <a:ext cx="1643014" cy="1643014"/>
            </a:xfrm>
            <a:prstGeom prst="ellipse">
              <a:avLst/>
            </a:prstGeom>
            <a:solidFill>
              <a:srgbClr val="4372C3">
                <a:alpha val="60000"/>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txBox="1"/>
            <p:nvPr/>
          </p:nvSpPr>
          <p:spPr>
            <a:xfrm>
              <a:off x="1540717" y="3204189"/>
              <a:ext cx="1161786" cy="1161786"/>
            </a:xfrm>
            <a:prstGeom prst="rect">
              <a:avLst/>
            </a:prstGeom>
            <a:noFill/>
            <a:ln>
              <a:noFill/>
            </a:ln>
          </p:spPr>
          <p:txBody>
            <a:bodyPr anchorCtr="0" anchor="ctr" bIns="50800" lIns="50800" spcFirstLastPara="1" rIns="50800" wrap="square" tIns="50800">
              <a:noAutofit/>
            </a:bodyPr>
            <a:lstStyle/>
            <a:p>
              <a:pPr indent="0" lvl="0" marL="0" marR="0" rtl="0" algn="ctr">
                <a:lnSpc>
                  <a:spcPct val="90000"/>
                </a:lnSpc>
                <a:spcBef>
                  <a:spcPts val="0"/>
                </a:spcBef>
                <a:spcAft>
                  <a:spcPts val="0"/>
                </a:spcAft>
                <a:buNone/>
              </a:pPr>
              <a:r>
                <a:rPr b="1" lang="en-US" sz="4000">
                  <a:solidFill>
                    <a:schemeClr val="lt1"/>
                  </a:solidFill>
                  <a:latin typeface="Calibri"/>
                  <a:ea typeface="Calibri"/>
                  <a:cs typeface="Calibri"/>
                  <a:sym typeface="Calibri"/>
                </a:rPr>
                <a:t>A. </a:t>
              </a:r>
              <a:endParaRPr/>
            </a:p>
            <a:p>
              <a:pPr indent="0" lvl="0" marL="0" marR="0" rtl="0" algn="ctr">
                <a:lnSpc>
                  <a:spcPct val="90000"/>
                </a:lnSpc>
                <a:spcBef>
                  <a:spcPts val="1400"/>
                </a:spcBef>
                <a:spcAft>
                  <a:spcPts val="0"/>
                </a:spcAft>
                <a:buNone/>
              </a:pPr>
              <a:r>
                <a:rPr b="1" lang="en-US" sz="1800">
                  <a:solidFill>
                    <a:schemeClr val="lt1"/>
                  </a:solidFill>
                  <a:latin typeface="Calibri"/>
                  <a:ea typeface="Calibri"/>
                  <a:cs typeface="Calibri"/>
                  <a:sym typeface="Calibri"/>
                </a:rPr>
                <a:t>Act on strategies</a:t>
              </a:r>
              <a:endParaRPr sz="1800">
                <a:solidFill>
                  <a:schemeClr val="lt1"/>
                </a:solidFill>
                <a:latin typeface="Calibri"/>
                <a:ea typeface="Calibri"/>
                <a:cs typeface="Calibri"/>
                <a:sym typeface="Calibri"/>
              </a:endParaRPr>
            </a:p>
          </p:txBody>
        </p:sp>
        <p:sp>
          <p:nvSpPr>
            <p:cNvPr id="140" name="Google Shape;140;p7"/>
            <p:cNvSpPr/>
            <p:nvPr/>
          </p:nvSpPr>
          <p:spPr>
            <a:xfrm rot="-6480000">
              <a:off x="1781152" y="2682552"/>
              <a:ext cx="110629" cy="449898"/>
            </a:xfrm>
            <a:prstGeom prst="rightArrow">
              <a:avLst>
                <a:gd fmla="val 60000" name="adj1"/>
                <a:gd fmla="val 50000" name="adj2"/>
              </a:avLst>
            </a:prstGeom>
            <a:solidFill>
              <a:srgbClr val="9FA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txBox="1"/>
            <p:nvPr/>
          </p:nvSpPr>
          <p:spPr>
            <a:xfrm rot="4320000">
              <a:off x="1802874" y="2788314"/>
              <a:ext cx="77440" cy="26993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
          <p:nvSpPr>
            <p:cNvPr id="142" name="Google Shape;142;p7"/>
            <p:cNvSpPr/>
            <p:nvPr/>
          </p:nvSpPr>
          <p:spPr>
            <a:xfrm>
              <a:off x="531809" y="910216"/>
              <a:ext cx="1942586" cy="1942586"/>
            </a:xfrm>
            <a:prstGeom prst="ellipse">
              <a:avLst/>
            </a:prstGeom>
            <a:solidFill>
              <a:srgbClr val="4372C3">
                <a:alpha val="4980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txBox="1"/>
            <p:nvPr/>
          </p:nvSpPr>
          <p:spPr>
            <a:xfrm>
              <a:off x="816294" y="1194701"/>
              <a:ext cx="1373616" cy="1373616"/>
            </a:xfrm>
            <a:prstGeom prst="rect">
              <a:avLst/>
            </a:prstGeom>
            <a:noFill/>
            <a:ln>
              <a:noFill/>
            </a:ln>
          </p:spPr>
          <p:txBody>
            <a:bodyPr anchorCtr="0" anchor="ctr" bIns="50800" lIns="50800" spcFirstLastPara="1" rIns="50800" wrap="square" tIns="50800">
              <a:noAutofit/>
            </a:bodyPr>
            <a:lstStyle/>
            <a:p>
              <a:pPr indent="0" lvl="0" marL="0" marR="0" rtl="0" algn="ctr">
                <a:lnSpc>
                  <a:spcPct val="90000"/>
                </a:lnSpc>
                <a:spcBef>
                  <a:spcPts val="0"/>
                </a:spcBef>
                <a:spcAft>
                  <a:spcPts val="0"/>
                </a:spcAft>
                <a:buNone/>
              </a:pPr>
              <a:r>
                <a:rPr b="1" lang="en-US" sz="4000">
                  <a:solidFill>
                    <a:schemeClr val="lt1"/>
                  </a:solidFill>
                  <a:latin typeface="Calibri"/>
                  <a:ea typeface="Calibri"/>
                  <a:cs typeface="Calibri"/>
                  <a:sym typeface="Calibri"/>
                </a:rPr>
                <a:t>L. </a:t>
              </a:r>
              <a:endParaRPr/>
            </a:p>
            <a:p>
              <a:pPr indent="0" lvl="0" marL="0" marR="0" rtl="0" algn="ctr">
                <a:lnSpc>
                  <a:spcPct val="90000"/>
                </a:lnSpc>
                <a:spcBef>
                  <a:spcPts val="1400"/>
                </a:spcBef>
                <a:spcAft>
                  <a:spcPts val="0"/>
                </a:spcAft>
                <a:buNone/>
              </a:pPr>
              <a:r>
                <a:rPr lang="en-US" sz="1800">
                  <a:solidFill>
                    <a:schemeClr val="lt1"/>
                  </a:solidFill>
                  <a:latin typeface="Calibri"/>
                  <a:ea typeface="Calibri"/>
                  <a:cs typeface="Calibri"/>
                  <a:sym typeface="Calibri"/>
                </a:rPr>
                <a:t>Look at the effects</a:t>
              </a:r>
              <a:endParaRPr sz="1800">
                <a:solidFill>
                  <a:schemeClr val="lt1"/>
                </a:solidFill>
                <a:latin typeface="Calibri"/>
                <a:ea typeface="Calibri"/>
                <a:cs typeface="Calibri"/>
                <a:sym typeface="Calibri"/>
              </a:endParaRPr>
            </a:p>
          </p:txBody>
        </p:sp>
        <p:sp>
          <p:nvSpPr>
            <p:cNvPr id="144" name="Google Shape;144;p7"/>
            <p:cNvSpPr/>
            <p:nvPr/>
          </p:nvSpPr>
          <p:spPr>
            <a:xfrm rot="-2160000">
              <a:off x="2305984" y="1047401"/>
              <a:ext cx="71107" cy="449898"/>
            </a:xfrm>
            <a:prstGeom prst="rightArrow">
              <a:avLst>
                <a:gd fmla="val 60000" name="adj1"/>
                <a:gd fmla="val 50000" name="adj2"/>
              </a:avLst>
            </a:prstGeom>
            <a:solidFill>
              <a:srgbClr val="BEC7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txBox="1"/>
            <p:nvPr/>
          </p:nvSpPr>
          <p:spPr>
            <a:xfrm rot="-2160000">
              <a:off x="2308021" y="1143650"/>
              <a:ext cx="49775" cy="26993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txBox="1"/>
          <p:nvPr/>
        </p:nvSpPr>
        <p:spPr>
          <a:xfrm>
            <a:off x="3440837" y="106532"/>
            <a:ext cx="5462726" cy="674703"/>
          </a:xfrm>
          <a:prstGeom prst="rect">
            <a:avLst/>
          </a:prstGeom>
          <a:noFill/>
          <a:ln>
            <a:noFill/>
          </a:ln>
        </p:spPr>
        <p:txBody>
          <a:bodyPr anchorCtr="0" anchor="ctr" bIns="45700" lIns="91425" spcFirstLastPara="1" rIns="91425" wrap="square" tIns="45700">
            <a:normAutofit fontScale="90000"/>
          </a:bodyPr>
          <a:lstStyle/>
          <a:p>
            <a:pPr indent="0" lvl="0" marL="0" marR="0" rtl="0" algn="ctr">
              <a:lnSpc>
                <a:spcPct val="90000"/>
              </a:lnSpc>
              <a:spcBef>
                <a:spcPts val="0"/>
              </a:spcBef>
              <a:spcAft>
                <a:spcPts val="0"/>
              </a:spcAft>
              <a:buClr>
                <a:schemeClr val="lt1"/>
              </a:buClr>
              <a:buSzPct val="100000"/>
              <a:buFont typeface="Calibri"/>
              <a:buNone/>
            </a:pPr>
            <a:r>
              <a:rPr b="1" lang="en-US" sz="1800">
                <a:solidFill>
                  <a:schemeClr val="lt1"/>
                </a:solidFill>
                <a:latin typeface="Calibri"/>
                <a:ea typeface="Calibri"/>
                <a:cs typeface="Calibri"/>
                <a:sym typeface="Calibri"/>
              </a:rPr>
              <a:t>Match the problem with the IDEAL method order using the previous information, put the correct answer in the A column </a:t>
            </a:r>
            <a:endParaRPr/>
          </a:p>
        </p:txBody>
      </p:sp>
      <p:pic>
        <p:nvPicPr>
          <p:cNvPr id="151" name="Google Shape;151;p8"/>
          <p:cNvPicPr preferRelativeResize="0"/>
          <p:nvPr/>
        </p:nvPicPr>
        <p:blipFill rotWithShape="1">
          <a:blip r:embed="rId3">
            <a:alphaModFix/>
          </a:blip>
          <a:srcRect b="32675" l="20952" r="58869" t="39283"/>
          <a:stretch/>
        </p:blipFill>
        <p:spPr>
          <a:xfrm>
            <a:off x="401483" y="3920542"/>
            <a:ext cx="2779963" cy="2173128"/>
          </a:xfrm>
          <a:prstGeom prst="rect">
            <a:avLst/>
          </a:prstGeom>
          <a:noFill/>
          <a:ln cap="flat" cmpd="sng" w="9525">
            <a:solidFill>
              <a:srgbClr val="FF0066"/>
            </a:solidFill>
            <a:prstDash val="solid"/>
            <a:round/>
            <a:headEnd len="sm" w="sm" type="none"/>
            <a:tailEnd len="sm" w="sm" type="none"/>
          </a:ln>
        </p:spPr>
      </p:pic>
      <p:grpSp>
        <p:nvGrpSpPr>
          <p:cNvPr id="152" name="Google Shape;152;p8"/>
          <p:cNvGrpSpPr/>
          <p:nvPr/>
        </p:nvGrpSpPr>
        <p:grpSpPr>
          <a:xfrm>
            <a:off x="3935897" y="1166192"/>
            <a:ext cx="6092686" cy="5398876"/>
            <a:chOff x="4253949" y="1199322"/>
            <a:chExt cx="6092686" cy="5398876"/>
          </a:xfrm>
        </p:grpSpPr>
        <p:sp>
          <p:nvSpPr>
            <p:cNvPr id="153" name="Google Shape;153;p8"/>
            <p:cNvSpPr txBox="1"/>
            <p:nvPr/>
          </p:nvSpPr>
          <p:spPr>
            <a:xfrm>
              <a:off x="8019222" y="1957578"/>
              <a:ext cx="2181640" cy="230832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lphaUcPeriod"/>
              </a:pPr>
              <a:r>
                <a:rPr lang="en-US" sz="1800">
                  <a:solidFill>
                    <a:schemeClr val="dk1"/>
                  </a:solidFill>
                  <a:latin typeface="Calibri"/>
                  <a:ea typeface="Calibri"/>
                  <a:cs typeface="Calibri"/>
                  <a:sym typeface="Calibri"/>
                </a:rPr>
                <a:t>Identification</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lphaUcPeriod"/>
              </a:pPr>
              <a:r>
                <a:rPr lang="en-US" sz="1800">
                  <a:solidFill>
                    <a:schemeClr val="dk1"/>
                  </a:solidFill>
                  <a:latin typeface="Calibri"/>
                  <a:ea typeface="Calibri"/>
                  <a:cs typeface="Calibri"/>
                  <a:sym typeface="Calibri"/>
                </a:rPr>
                <a:t>Definition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lphaUcPeriod"/>
              </a:pPr>
              <a:r>
                <a:rPr lang="en-US" sz="1800">
                  <a:solidFill>
                    <a:schemeClr val="dk1"/>
                  </a:solidFill>
                  <a:latin typeface="Calibri"/>
                  <a:ea typeface="Calibri"/>
                  <a:cs typeface="Calibri"/>
                  <a:sym typeface="Calibri"/>
                </a:rPr>
                <a:t>Exploration</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lphaUcPeriod"/>
              </a:pPr>
              <a:r>
                <a:rPr lang="en-US" sz="1800">
                  <a:solidFill>
                    <a:schemeClr val="dk1"/>
                  </a:solidFill>
                  <a:latin typeface="Calibri"/>
                  <a:ea typeface="Calibri"/>
                  <a:cs typeface="Calibri"/>
                  <a:sym typeface="Calibri"/>
                </a:rPr>
                <a:t>Action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lphaUcPeriod"/>
              </a:pPr>
              <a:r>
                <a:rPr lang="en-US" sz="1800">
                  <a:solidFill>
                    <a:schemeClr val="dk1"/>
                  </a:solidFill>
                  <a:latin typeface="Calibri"/>
                  <a:ea typeface="Calibri"/>
                  <a:cs typeface="Calibri"/>
                  <a:sym typeface="Calibri"/>
                </a:rPr>
                <a:t>Look at effects or Learn from actions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8"/>
            <p:cNvSpPr/>
            <p:nvPr/>
          </p:nvSpPr>
          <p:spPr>
            <a:xfrm>
              <a:off x="4253949" y="1550504"/>
              <a:ext cx="3525078" cy="4863548"/>
            </a:xfrm>
            <a:prstGeom prst="rect">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8"/>
            <p:cNvSpPr txBox="1"/>
            <p:nvPr/>
          </p:nvSpPr>
          <p:spPr>
            <a:xfrm>
              <a:off x="4320209" y="1796884"/>
              <a:ext cx="3375411"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1) </a:t>
              </a:r>
              <a:r>
                <a:rPr lang="en-US" sz="1800">
                  <a:solidFill>
                    <a:schemeClr val="dk1"/>
                  </a:solidFill>
                  <a:latin typeface="Calibri"/>
                  <a:ea typeface="Calibri"/>
                  <a:cs typeface="Calibri"/>
                  <a:sym typeface="Calibri"/>
                </a:rPr>
                <a:t>The trash gets taken out before the trash pickup day tomorrow."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2) </a:t>
              </a:r>
              <a:r>
                <a:rPr lang="en-US" sz="1800">
                  <a:solidFill>
                    <a:schemeClr val="dk1"/>
                  </a:solidFill>
                  <a:latin typeface="Calibri"/>
                  <a:ea typeface="Calibri"/>
                  <a:cs typeface="Calibri"/>
                  <a:sym typeface="Calibri"/>
                </a:rPr>
                <a:t>The trash gets taken out before the trash pickup day tomorrow."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"I use something else for a trash bag; I place an online order for bags;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 take the trash out without a bag; I ask a neighbor for a bag; I go shopping for trash bags."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4) </a:t>
              </a:r>
              <a:r>
                <a:rPr lang="en-US" sz="1800">
                  <a:solidFill>
                    <a:schemeClr val="dk1"/>
                  </a:solidFill>
                  <a:latin typeface="Calibri"/>
                  <a:ea typeface="Calibri"/>
                  <a:cs typeface="Calibri"/>
                  <a:sym typeface="Calibri"/>
                </a:rPr>
                <a:t>I'll buy an extra box of trash bags to have them on hand, so I don't run out next time."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5) </a:t>
              </a:r>
              <a:r>
                <a:rPr lang="en-US" sz="1800">
                  <a:solidFill>
                    <a:schemeClr val="dk1"/>
                  </a:solidFill>
                  <a:latin typeface="Calibri"/>
                  <a:ea typeface="Calibri"/>
                  <a:cs typeface="Calibri"/>
                  <a:sym typeface="Calibri"/>
                </a:rPr>
                <a:t>"I ran out of trash bags because I forgot to put them on the shopping list..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56" name="Google Shape;156;p8"/>
            <p:cNvSpPr/>
            <p:nvPr/>
          </p:nvSpPr>
          <p:spPr>
            <a:xfrm>
              <a:off x="4253949" y="1199322"/>
              <a:ext cx="3525078" cy="463826"/>
            </a:xfrm>
            <a:prstGeom prst="rect">
              <a:avLst/>
            </a:prstGeom>
            <a:solidFill>
              <a:srgbClr val="FF00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Calibri"/>
                  <a:ea typeface="Calibri"/>
                  <a:cs typeface="Calibri"/>
                  <a:sym typeface="Calibri"/>
                </a:rPr>
                <a:t>COLUMN A</a:t>
              </a:r>
              <a:endParaRPr b="1" sz="2800">
                <a:solidFill>
                  <a:schemeClr val="lt1"/>
                </a:solidFill>
                <a:latin typeface="Calibri"/>
                <a:ea typeface="Calibri"/>
                <a:cs typeface="Calibri"/>
                <a:sym typeface="Calibri"/>
              </a:endParaRPr>
            </a:p>
          </p:txBody>
        </p:sp>
        <p:sp>
          <p:nvSpPr>
            <p:cNvPr id="157" name="Google Shape;157;p8"/>
            <p:cNvSpPr/>
            <p:nvPr/>
          </p:nvSpPr>
          <p:spPr>
            <a:xfrm>
              <a:off x="7779027" y="1557129"/>
              <a:ext cx="2567607" cy="4863548"/>
            </a:xfrm>
            <a:prstGeom prst="rect">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8"/>
            <p:cNvSpPr/>
            <p:nvPr/>
          </p:nvSpPr>
          <p:spPr>
            <a:xfrm>
              <a:off x="7785652" y="1199322"/>
              <a:ext cx="2560982" cy="463826"/>
            </a:xfrm>
            <a:prstGeom prst="rect">
              <a:avLst/>
            </a:prstGeom>
            <a:solidFill>
              <a:srgbClr val="FF00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Calibri"/>
                  <a:ea typeface="Calibri"/>
                  <a:cs typeface="Calibri"/>
                  <a:sym typeface="Calibri"/>
                </a:rPr>
                <a:t>COLUMN B</a:t>
              </a:r>
              <a:endParaRPr b="1" sz="2800">
                <a:solidFill>
                  <a:schemeClr val="lt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9"/>
          <p:cNvSpPr txBox="1"/>
          <p:nvPr/>
        </p:nvSpPr>
        <p:spPr>
          <a:xfrm>
            <a:off x="914400" y="211635"/>
            <a:ext cx="10999303" cy="674703"/>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3200"/>
              <a:buFont typeface="Calibri"/>
              <a:buNone/>
            </a:pPr>
            <a:r>
              <a:rPr b="1" lang="en-US" sz="3200">
                <a:solidFill>
                  <a:schemeClr val="lt1"/>
                </a:solidFill>
                <a:latin typeface="Calibri"/>
                <a:ea typeface="Calibri"/>
                <a:cs typeface="Calibri"/>
                <a:sym typeface="Calibri"/>
              </a:rPr>
              <a:t>Video Reading Strategy “Locate Key Words and Main Ideas”</a:t>
            </a:r>
            <a:endParaRPr b="1" sz="3200">
              <a:solidFill>
                <a:schemeClr val="lt1"/>
              </a:solidFill>
              <a:latin typeface="Calibri"/>
              <a:ea typeface="Calibri"/>
              <a:cs typeface="Calibri"/>
              <a:sym typeface="Calibri"/>
            </a:endParaRPr>
          </a:p>
        </p:txBody>
      </p:sp>
      <p:pic>
        <p:nvPicPr>
          <p:cNvPr id="164" name="Google Shape;164;p9"/>
          <p:cNvPicPr preferRelativeResize="0"/>
          <p:nvPr/>
        </p:nvPicPr>
        <p:blipFill rotWithShape="1">
          <a:blip r:embed="rId3">
            <a:alphaModFix/>
          </a:blip>
          <a:srcRect b="0" l="0" r="0" t="0"/>
          <a:stretch/>
        </p:blipFill>
        <p:spPr>
          <a:xfrm>
            <a:off x="3481925" y="1259501"/>
            <a:ext cx="8354950" cy="4080524"/>
          </a:xfrm>
          <a:prstGeom prst="rect">
            <a:avLst/>
          </a:prstGeom>
          <a:noFill/>
          <a:ln>
            <a:noFill/>
          </a:ln>
        </p:spPr>
      </p:pic>
      <p:sp>
        <p:nvSpPr>
          <p:cNvPr id="165" name="Google Shape;165;p9"/>
          <p:cNvSpPr txBox="1"/>
          <p:nvPr/>
        </p:nvSpPr>
        <p:spPr>
          <a:xfrm>
            <a:off x="239350" y="54779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https://youtu.be/wMxi6mMYdqE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2021-04-09T13:53:49Z</dcterms:created>
  <dc:creator>sergio.101615164@ucaldas.edu.co</dc:creator>
</cp:coreProperties>
</file>