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weJj7iywkc+O/c5dntCwcHr5j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FDE71F-2DED-420A-AA27-33EC07A0A4CC}">
  <a:tblStyle styleId="{DEFDE71F-2DED-420A-AA27-33EC07A0A4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21" name="Google Shape;21;p15"/>
          <p:cNvPicPr preferRelativeResize="0"/>
          <p:nvPr/>
        </p:nvPicPr>
        <p:blipFill rotWithShape="1">
          <a:blip r:embed="rId2">
            <a:alphaModFix/>
          </a:blip>
          <a:srcRect b="0" l="0" r="0" t="0"/>
          <a:stretch/>
        </p:blipFill>
        <p:spPr>
          <a:xfrm>
            <a:off x="0" y="-1388"/>
            <a:ext cx="12189533" cy="685938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28" name="Google Shape;28;p16"/>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 name="Shape 29"/>
        <p:cNvGrpSpPr/>
        <p:nvPr/>
      </p:nvGrpSpPr>
      <p:grpSpPr>
        <a:xfrm>
          <a:off x="0" y="0"/>
          <a:ext cx="0" cy="0"/>
          <a:chOff x="0" y="0"/>
          <a:chExt cx="0" cy="0"/>
        </a:xfrm>
      </p:grpSpPr>
      <p:sp>
        <p:nvSpPr>
          <p:cNvPr id="30" name="Google Shape;30;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38" name="Google Shape;38;p17"/>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44" name="Google Shape;44;p18"/>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5" name="Shape 45"/>
        <p:cNvGrpSpPr/>
        <p:nvPr/>
      </p:nvGrpSpPr>
      <p:grpSpPr>
        <a:xfrm>
          <a:off x="0" y="0"/>
          <a:ext cx="0" cy="0"/>
          <a:chOff x="0" y="0"/>
          <a:chExt cx="0" cy="0"/>
        </a:xfrm>
      </p:grpSpPr>
      <p:sp>
        <p:nvSpPr>
          <p:cNvPr id="46" name="Google Shape;4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8" name="Google Shape;48;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pic>
        <p:nvPicPr>
          <p:cNvPr id="52" name="Google Shape;52;p19"/>
          <p:cNvPicPr preferRelativeResize="0"/>
          <p:nvPr/>
        </p:nvPicPr>
        <p:blipFill rotWithShape="1">
          <a:blip r:embed="rId2">
            <a:alphaModFix/>
          </a:blip>
          <a:srcRect b="0" l="0" r="0" t="0"/>
          <a:stretch/>
        </p:blipFill>
        <p:spPr>
          <a:xfrm>
            <a:off x="2467" y="0"/>
            <a:ext cx="12187066"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3" name="Shape 53"/>
        <p:cNvGrpSpPr/>
        <p:nvPr/>
      </p:nvGrpSpPr>
      <p:grpSpPr>
        <a:xfrm>
          <a:off x="0" y="0"/>
          <a:ext cx="0" cy="0"/>
          <a:chOff x="0" y="0"/>
          <a:chExt cx="0" cy="0"/>
        </a:xfrm>
      </p:grpSpPr>
      <p:sp>
        <p:nvSpPr>
          <p:cNvPr id="54" name="Google Shape;54;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6" name="Google Shape;56;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0" name="Shape 60"/>
        <p:cNvGrpSpPr/>
        <p:nvPr/>
      </p:nvGrpSpPr>
      <p:grpSpPr>
        <a:xfrm>
          <a:off x="0" y="0"/>
          <a:ext cx="0" cy="0"/>
          <a:chOff x="0" y="0"/>
          <a:chExt cx="0" cy="0"/>
        </a:xfrm>
      </p:grpSpPr>
      <p:sp>
        <p:nvSpPr>
          <p:cNvPr id="61" name="Google Shape;6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6" name="Shape 66"/>
        <p:cNvGrpSpPr/>
        <p:nvPr/>
      </p:nvGrpSpPr>
      <p:grpSpPr>
        <a:xfrm>
          <a:off x="0" y="0"/>
          <a:ext cx="0" cy="0"/>
          <a:chOff x="0" y="0"/>
          <a:chExt cx="0" cy="0"/>
        </a:xfrm>
      </p:grpSpPr>
      <p:sp>
        <p:nvSpPr>
          <p:cNvPr id="67" name="Google Shape;67;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1710432" y="337351"/>
            <a:ext cx="9144000" cy="67470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s-CO">
                <a:solidFill>
                  <a:schemeClr val="lt1"/>
                </a:solidFill>
              </a:rPr>
              <a:t>WELCOME TO ENGLISH CLASS</a:t>
            </a:r>
            <a:endParaRPr b="1">
              <a:solidFill>
                <a:schemeClr val="lt1"/>
              </a:solidFill>
              <a:latin typeface="Calibri"/>
              <a:ea typeface="Calibri"/>
              <a:cs typeface="Calibri"/>
              <a:sym typeface="Calibri"/>
            </a:endParaRPr>
          </a:p>
        </p:txBody>
      </p:sp>
      <p:pic>
        <p:nvPicPr>
          <p:cNvPr id="78" name="Google Shape;78;p1"/>
          <p:cNvPicPr preferRelativeResize="0"/>
          <p:nvPr/>
        </p:nvPicPr>
        <p:blipFill rotWithShape="1">
          <a:blip r:embed="rId3">
            <a:alphaModFix/>
          </a:blip>
          <a:srcRect b="0" l="0" r="0" t="0"/>
          <a:stretch/>
        </p:blipFill>
        <p:spPr>
          <a:xfrm>
            <a:off x="2264979" y="1589197"/>
            <a:ext cx="7620000" cy="517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idx="1" type="body"/>
          </p:nvPr>
        </p:nvSpPr>
        <p:spPr>
          <a:xfrm>
            <a:off x="347730" y="1648496"/>
            <a:ext cx="11007658" cy="40310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sz="1800"/>
              <a:t>Understanding the difference between UI and UX</a:t>
            </a:r>
            <a:endParaRPr/>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b="1" lang="es-CO" sz="1800"/>
              <a:t>User Interface (UI)</a:t>
            </a:r>
            <a:endParaRPr/>
          </a:p>
          <a:p>
            <a:pPr indent="0" lvl="0" marL="0" rtl="0" algn="l">
              <a:lnSpc>
                <a:spcPct val="90000"/>
              </a:lnSpc>
              <a:spcBef>
                <a:spcPts val="1000"/>
              </a:spcBef>
              <a:spcAft>
                <a:spcPts val="0"/>
              </a:spcAft>
              <a:buClr>
                <a:schemeClr val="dk1"/>
              </a:buClr>
              <a:buSzPts val="1800"/>
              <a:buNone/>
            </a:pPr>
            <a:r>
              <a:rPr lang="es-CO" sz="1800"/>
              <a:t>User </a:t>
            </a:r>
            <a:r>
              <a:rPr b="1" lang="es-CO" sz="1800" u="sng"/>
              <a:t>interface</a:t>
            </a:r>
            <a:r>
              <a:rPr lang="es-CO" sz="1800"/>
              <a:t> modeling is a development technique used by computer application programmers. Today's </a:t>
            </a:r>
            <a:r>
              <a:rPr b="1" lang="es-CO" sz="1800" u="sng"/>
              <a:t>user </a:t>
            </a:r>
            <a:r>
              <a:rPr lang="es-CO" sz="1800"/>
              <a:t>interfaces (UIs) are complex software components, which play an essential role in the usability of an application. The term “user interface modeling” is mostly used in an information technology (IT) context. A user interface model is a representation of how the </a:t>
            </a:r>
            <a:r>
              <a:rPr b="1" lang="es-CO" sz="1800" u="sng"/>
              <a:t>end users </a:t>
            </a:r>
            <a:r>
              <a:rPr lang="es-CO" sz="1800"/>
              <a:t>interact with a computer program and how the system responds. </a:t>
            </a:r>
            <a:endParaRPr/>
          </a:p>
          <a:p>
            <a:pPr indent="0" lvl="0" marL="0" rtl="0" algn="l">
              <a:lnSpc>
                <a:spcPct val="90000"/>
              </a:lnSpc>
              <a:spcBef>
                <a:spcPts val="1000"/>
              </a:spcBef>
              <a:spcAft>
                <a:spcPts val="0"/>
              </a:spcAft>
              <a:buClr>
                <a:schemeClr val="dk1"/>
              </a:buClr>
              <a:buSzPts val="1800"/>
              <a:buNone/>
            </a:pPr>
            <a:r>
              <a:rPr lang="es-CO" sz="1800"/>
              <a:t>Modeling user interfaces is an independent discipline. For example, modeling techniques can describe interaction objects, </a:t>
            </a:r>
            <a:r>
              <a:rPr b="1" lang="es-CO" sz="1800" u="sng"/>
              <a:t>tasks</a:t>
            </a:r>
            <a:r>
              <a:rPr lang="es-CO" sz="1800"/>
              <a:t>, and </a:t>
            </a:r>
            <a:r>
              <a:rPr b="1" lang="es-CO" sz="1800" u="sng"/>
              <a:t>lower-level </a:t>
            </a:r>
            <a:r>
              <a:rPr lang="es-CO" sz="1800"/>
              <a:t>dialogs in user interfaces. Using models as part of user interface development can help understand user requirements, avoid premature decisions about specific </a:t>
            </a:r>
            <a:r>
              <a:rPr b="1" lang="es-CO" sz="1800" u="sng"/>
              <a:t>layouts </a:t>
            </a:r>
            <a:r>
              <a:rPr lang="es-CO" sz="1800"/>
              <a:t>and </a:t>
            </a:r>
            <a:r>
              <a:rPr b="1" lang="es-CO" sz="1800" u="sng"/>
              <a:t>widgets,</a:t>
            </a:r>
            <a:r>
              <a:rPr lang="es-CO" sz="1800"/>
              <a:t> and make the relationships between different parts of an interface’s and their roles explicit. </a:t>
            </a:r>
            <a:endParaRPr/>
          </a:p>
          <a:p>
            <a:pPr indent="-114300" lvl="0" marL="228600" rtl="0" algn="l">
              <a:lnSpc>
                <a:spcPct val="90000"/>
              </a:lnSpc>
              <a:spcBef>
                <a:spcPts val="1000"/>
              </a:spcBef>
              <a:spcAft>
                <a:spcPts val="0"/>
              </a:spcAft>
              <a:buClr>
                <a:schemeClr val="dk1"/>
              </a:buClr>
              <a:buSzPts val="1800"/>
              <a:buNone/>
            </a:pPr>
            <a:r>
              <a:t/>
            </a:r>
            <a:endParaRPr sz="1800"/>
          </a:p>
        </p:txBody>
      </p:sp>
      <p:sp>
        <p:nvSpPr>
          <p:cNvPr id="148" name="Google Shape;148;p10"/>
          <p:cNvSpPr/>
          <p:nvPr/>
        </p:nvSpPr>
        <p:spPr>
          <a:xfrm>
            <a:off x="2510852" y="0"/>
            <a:ext cx="706417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400">
                <a:solidFill>
                  <a:schemeClr val="lt1"/>
                </a:solidFill>
                <a:latin typeface="Calibri"/>
                <a:ea typeface="Calibri"/>
                <a:cs typeface="Calibri"/>
                <a:sym typeface="Calibri"/>
              </a:rPr>
              <a:t>Text Understanding the difference between UI and UX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idx="1" type="body"/>
          </p:nvPr>
        </p:nvSpPr>
        <p:spPr>
          <a:xfrm>
            <a:off x="180304" y="1359614"/>
            <a:ext cx="11394026" cy="46486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b="1" sz="1800"/>
          </a:p>
          <a:p>
            <a:pPr indent="0" lvl="0" marL="0" rtl="0" algn="l">
              <a:lnSpc>
                <a:spcPct val="90000"/>
              </a:lnSpc>
              <a:spcBef>
                <a:spcPts val="1000"/>
              </a:spcBef>
              <a:spcAft>
                <a:spcPts val="0"/>
              </a:spcAft>
              <a:buClr>
                <a:schemeClr val="dk1"/>
              </a:buClr>
              <a:buSzPts val="1800"/>
              <a:buNone/>
            </a:pPr>
            <a:r>
              <a:rPr b="1" lang="es-CO" sz="1800"/>
              <a:t>User Experience (UX)</a:t>
            </a:r>
            <a:endParaRPr sz="1800"/>
          </a:p>
          <a:p>
            <a:pPr indent="0" lvl="0" marL="0" rtl="0" algn="l">
              <a:lnSpc>
                <a:spcPct val="90000"/>
              </a:lnSpc>
              <a:spcBef>
                <a:spcPts val="1000"/>
              </a:spcBef>
              <a:spcAft>
                <a:spcPts val="0"/>
              </a:spcAft>
              <a:buClr>
                <a:schemeClr val="dk1"/>
              </a:buClr>
              <a:buSzPts val="1800"/>
              <a:buNone/>
            </a:pPr>
            <a:r>
              <a:rPr lang="es-CO" sz="1800"/>
              <a:t>User experience (UX) is the internal experience that a person has when they interact with every aspect of a company’s products and services. User experience, or UX, appeared as a result of the </a:t>
            </a:r>
            <a:r>
              <a:rPr b="1" lang="es-CO" sz="1800" u="sng"/>
              <a:t>improvements</a:t>
            </a:r>
            <a:r>
              <a:rPr lang="es-CO" sz="1800"/>
              <a:t> to UI. ‘User experience’ includes all aspects of the end-user’s interaction with the company, its services, and its products. To understand what makes an experience a good one, a great visual was created to specify what goes into effective UX design.</a:t>
            </a:r>
            <a:endParaRPr/>
          </a:p>
          <a:p>
            <a:pPr indent="0" lvl="0" marL="0" rtl="0" algn="l">
              <a:lnSpc>
                <a:spcPct val="90000"/>
              </a:lnSpc>
              <a:spcBef>
                <a:spcPts val="1000"/>
              </a:spcBef>
              <a:spcAft>
                <a:spcPts val="0"/>
              </a:spcAft>
              <a:buClr>
                <a:schemeClr val="dk1"/>
              </a:buClr>
              <a:buSzPts val="3200"/>
              <a:buNone/>
            </a:pPr>
            <a:r>
              <a:t/>
            </a:r>
            <a:endParaRPr/>
          </a:p>
        </p:txBody>
      </p:sp>
      <p:sp>
        <p:nvSpPr>
          <p:cNvPr id="154" name="Google Shape;154;p11"/>
          <p:cNvSpPr/>
          <p:nvPr/>
        </p:nvSpPr>
        <p:spPr>
          <a:xfrm>
            <a:off x="2562895" y="156573"/>
            <a:ext cx="712201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400">
                <a:solidFill>
                  <a:schemeClr val="lt1"/>
                </a:solidFill>
                <a:latin typeface="Calibri"/>
                <a:ea typeface="Calibri"/>
                <a:cs typeface="Calibri"/>
                <a:sym typeface="Calibri"/>
              </a:rPr>
              <a:t>Text Understanding the difference between UI and UX</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pic>
        <p:nvPicPr>
          <p:cNvPr descr="Source: Peter Moreville" id="155" name="Google Shape;155;p11"/>
          <p:cNvPicPr preferRelativeResize="0"/>
          <p:nvPr/>
        </p:nvPicPr>
        <p:blipFill rotWithShape="1">
          <a:blip r:embed="rId3">
            <a:alphaModFix/>
          </a:blip>
          <a:srcRect b="0" l="0" r="0" t="0"/>
          <a:stretch/>
        </p:blipFill>
        <p:spPr>
          <a:xfrm>
            <a:off x="4069724" y="2844527"/>
            <a:ext cx="2511379" cy="2446985"/>
          </a:xfrm>
          <a:prstGeom prst="rect">
            <a:avLst/>
          </a:prstGeom>
          <a:noFill/>
          <a:ln>
            <a:noFill/>
          </a:ln>
        </p:spPr>
      </p:pic>
      <p:sp>
        <p:nvSpPr>
          <p:cNvPr id="156" name="Google Shape;156;p11"/>
          <p:cNvSpPr/>
          <p:nvPr/>
        </p:nvSpPr>
        <p:spPr>
          <a:xfrm>
            <a:off x="347729" y="4930595"/>
            <a:ext cx="118442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This ‘usability honeycomb’ is foundation for best practices for UX professionals. UX designers have the responsibility to guarantee that the company creates a product or service that gives a positive UX. UX designers work closely with UI designers.</a:t>
            </a:r>
            <a:endParaRPr/>
          </a:p>
        </p:txBody>
      </p:sp>
      <p:pic>
        <p:nvPicPr>
          <p:cNvPr id="157" name="Google Shape;157;p11"/>
          <p:cNvPicPr preferRelativeResize="0"/>
          <p:nvPr/>
        </p:nvPicPr>
        <p:blipFill rotWithShape="1">
          <a:blip r:embed="rId4">
            <a:alphaModFix/>
          </a:blip>
          <a:srcRect b="0" l="0" r="0" t="0"/>
          <a:stretch/>
        </p:blipFill>
        <p:spPr>
          <a:xfrm>
            <a:off x="6581103" y="3683939"/>
            <a:ext cx="2469094" cy="7681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b="1" sz="1800"/>
          </a:p>
          <a:p>
            <a:pPr indent="0" lvl="0" marL="0" rtl="0" algn="l">
              <a:lnSpc>
                <a:spcPct val="90000"/>
              </a:lnSpc>
              <a:spcBef>
                <a:spcPts val="1000"/>
              </a:spcBef>
              <a:spcAft>
                <a:spcPts val="0"/>
              </a:spcAft>
              <a:buClr>
                <a:schemeClr val="dk1"/>
              </a:buClr>
              <a:buSzPts val="1800"/>
              <a:buNone/>
            </a:pPr>
            <a:r>
              <a:rPr b="1" lang="es-CO" sz="1800"/>
              <a:t>Work with the three question in a  Jamboard or Padlet tool</a:t>
            </a:r>
            <a:r>
              <a:rPr b="1" lang="es-CO"/>
              <a:t>.</a:t>
            </a:r>
            <a:endParaRPr b="1"/>
          </a:p>
          <a:p>
            <a:pPr indent="-114300" lvl="0" marL="22860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s-CO" sz="1800"/>
              <a:t>What is User Interface?</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s-CO" sz="1800"/>
              <a:t>What is User Experience?</a:t>
            </a:r>
            <a:endParaRPr/>
          </a:p>
          <a:p>
            <a:pPr indent="0" lvl="0" marL="0" rtl="0" algn="l">
              <a:lnSpc>
                <a:spcPct val="90000"/>
              </a:lnSpc>
              <a:spcBef>
                <a:spcPts val="100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lang="es-CO" sz="1800"/>
              <a:t>What makes UX great?</a:t>
            </a:r>
            <a:endParaRPr sz="1800"/>
          </a:p>
          <a:p>
            <a:pPr indent="-114300" lvl="0" marL="228600" rtl="0" algn="l">
              <a:lnSpc>
                <a:spcPct val="90000"/>
              </a:lnSpc>
              <a:spcBef>
                <a:spcPts val="1000"/>
              </a:spcBef>
              <a:spcAft>
                <a:spcPts val="0"/>
              </a:spcAft>
              <a:buClr>
                <a:schemeClr val="dk1"/>
              </a:buClr>
              <a:buSzPts val="1800"/>
              <a:buNone/>
            </a:pPr>
            <a:r>
              <a:t/>
            </a:r>
            <a:endParaRPr sz="1800"/>
          </a:p>
        </p:txBody>
      </p:sp>
      <p:pic>
        <p:nvPicPr>
          <p:cNvPr id="163" name="Google Shape;163;p12"/>
          <p:cNvPicPr preferRelativeResize="0"/>
          <p:nvPr/>
        </p:nvPicPr>
        <p:blipFill rotWithShape="1">
          <a:blip r:embed="rId3">
            <a:alphaModFix/>
          </a:blip>
          <a:srcRect b="0" l="0" r="0" t="0"/>
          <a:stretch/>
        </p:blipFill>
        <p:spPr>
          <a:xfrm>
            <a:off x="560620" y="1980127"/>
            <a:ext cx="4121253" cy="3505504"/>
          </a:xfrm>
          <a:prstGeom prst="rect">
            <a:avLst/>
          </a:prstGeom>
          <a:noFill/>
          <a:ln>
            <a:noFill/>
          </a:ln>
        </p:spPr>
      </p:pic>
      <p:sp>
        <p:nvSpPr>
          <p:cNvPr id="164" name="Google Shape;164;p12"/>
          <p:cNvSpPr/>
          <p:nvPr/>
        </p:nvSpPr>
        <p:spPr>
          <a:xfrm>
            <a:off x="5034905" y="140525"/>
            <a:ext cx="1864614"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3200">
                <a:solidFill>
                  <a:schemeClr val="lt1"/>
                </a:solidFill>
                <a:latin typeface="Calibri"/>
                <a:ea typeface="Calibri"/>
                <a:cs typeface="Calibri"/>
                <a:sym typeface="Calibri"/>
              </a:rPr>
              <a:t>WRAP-UP</a:t>
            </a:r>
            <a:endParaRPr sz="32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s-CO" sz="1800"/>
              <a:t>Answer the following questions.</a:t>
            </a:r>
            <a:endParaRPr/>
          </a:p>
          <a:p>
            <a:pPr indent="0" lvl="0" marL="0" rtl="0" algn="l">
              <a:lnSpc>
                <a:spcPct val="90000"/>
              </a:lnSpc>
              <a:spcBef>
                <a:spcPts val="1000"/>
              </a:spcBef>
              <a:spcAft>
                <a:spcPts val="0"/>
              </a:spcAft>
              <a:buClr>
                <a:schemeClr val="dk1"/>
              </a:buClr>
              <a:buSzPts val="1800"/>
              <a:buNone/>
            </a:pPr>
            <a:r>
              <a:t/>
            </a:r>
            <a:endParaRPr b="1" sz="1800"/>
          </a:p>
          <a:p>
            <a:pPr indent="0" lvl="0" marL="0" rtl="0" algn="l">
              <a:lnSpc>
                <a:spcPct val="90000"/>
              </a:lnSpc>
              <a:spcBef>
                <a:spcPts val="1000"/>
              </a:spcBef>
              <a:spcAft>
                <a:spcPts val="0"/>
              </a:spcAft>
              <a:buClr>
                <a:schemeClr val="dk1"/>
              </a:buClr>
              <a:buSzPts val="1800"/>
              <a:buNone/>
            </a:pPr>
            <a:r>
              <a:t/>
            </a:r>
            <a:endParaRPr b="1" sz="1800"/>
          </a:p>
          <a:p>
            <a:pPr indent="0" lvl="0" marL="0" rtl="0" algn="l">
              <a:lnSpc>
                <a:spcPct val="90000"/>
              </a:lnSpc>
              <a:spcBef>
                <a:spcPts val="1000"/>
              </a:spcBef>
              <a:spcAft>
                <a:spcPts val="0"/>
              </a:spcAft>
              <a:buClr>
                <a:schemeClr val="dk1"/>
              </a:buClr>
              <a:buSzPts val="1800"/>
              <a:buNone/>
            </a:pPr>
            <a:r>
              <a:rPr lang="es-CO" sz="1800"/>
              <a:t>1.Entiendo la diferencia entre UI y UX.</a:t>
            </a:r>
            <a:endParaRPr/>
          </a:p>
          <a:p>
            <a:pPr indent="0" lvl="0" marL="0" rtl="0" algn="l">
              <a:lnSpc>
                <a:spcPct val="90000"/>
              </a:lnSpc>
              <a:spcBef>
                <a:spcPts val="1000"/>
              </a:spcBef>
              <a:spcAft>
                <a:spcPts val="0"/>
              </a:spcAft>
              <a:buClr>
                <a:schemeClr val="dk1"/>
              </a:buClr>
              <a:buSzPts val="1800"/>
              <a:buNone/>
            </a:pPr>
            <a:r>
              <a:rPr lang="es-CO" sz="1800"/>
              <a:t>                    Si       No       Tal vez</a:t>
            </a:r>
            <a:endParaRPr/>
          </a:p>
          <a:p>
            <a:pPr indent="0" lvl="0" marL="0" rtl="0" algn="l">
              <a:lnSpc>
                <a:spcPct val="90000"/>
              </a:lnSpc>
              <a:spcBef>
                <a:spcPts val="1000"/>
              </a:spcBef>
              <a:spcAft>
                <a:spcPts val="0"/>
              </a:spcAft>
              <a:buClr>
                <a:schemeClr val="dk1"/>
              </a:buClr>
              <a:buSzPts val="1800"/>
              <a:buNone/>
            </a:pPr>
            <a:r>
              <a:rPr lang="es-CO" sz="1800"/>
              <a:t>  </a:t>
            </a:r>
            <a:endParaRPr/>
          </a:p>
          <a:p>
            <a:pPr indent="0" lvl="0" marL="0" rtl="0" algn="l">
              <a:lnSpc>
                <a:spcPct val="90000"/>
              </a:lnSpc>
              <a:spcBef>
                <a:spcPts val="1000"/>
              </a:spcBef>
              <a:spcAft>
                <a:spcPts val="0"/>
              </a:spcAft>
              <a:buClr>
                <a:schemeClr val="dk1"/>
              </a:buClr>
              <a:buSzPts val="1800"/>
              <a:buNone/>
            </a:pPr>
            <a:r>
              <a:rPr lang="es-CO" sz="1800"/>
              <a:t>2 .Entiendo cómo utilizar un organizador gráfico para   hacer un resumen de un texto.</a:t>
            </a:r>
            <a:endParaRPr/>
          </a:p>
          <a:p>
            <a:pPr indent="0" lvl="0" marL="0" rtl="0" algn="l">
              <a:lnSpc>
                <a:spcPct val="90000"/>
              </a:lnSpc>
              <a:spcBef>
                <a:spcPts val="1000"/>
              </a:spcBef>
              <a:spcAft>
                <a:spcPts val="0"/>
              </a:spcAft>
              <a:buClr>
                <a:schemeClr val="dk1"/>
              </a:buClr>
              <a:buSzPts val="1800"/>
              <a:buNone/>
            </a:pPr>
            <a:r>
              <a:rPr lang="es-CO" sz="1800"/>
              <a:t>                    Si       No       Tal vez</a:t>
            </a:r>
            <a:endParaRPr/>
          </a:p>
          <a:p>
            <a:pPr indent="0" lvl="0" marL="0" rtl="0" algn="l">
              <a:lnSpc>
                <a:spcPct val="90000"/>
              </a:lnSpc>
              <a:spcBef>
                <a:spcPts val="1000"/>
              </a:spcBef>
              <a:spcAft>
                <a:spcPts val="0"/>
              </a:spcAft>
              <a:buClr>
                <a:schemeClr val="dk1"/>
              </a:buClr>
              <a:buSzPts val="1800"/>
              <a:buNone/>
            </a:pPr>
            <a:r>
              <a:t/>
            </a:r>
            <a:endParaRPr sz="1800"/>
          </a:p>
          <a:p>
            <a:pPr indent="0" lvl="0" marL="0" rtl="0" algn="l">
              <a:lnSpc>
                <a:spcPct val="90000"/>
              </a:lnSpc>
              <a:spcBef>
                <a:spcPts val="1000"/>
              </a:spcBef>
              <a:spcAft>
                <a:spcPts val="0"/>
              </a:spcAft>
              <a:buClr>
                <a:schemeClr val="dk1"/>
              </a:buClr>
              <a:buSzPts val="1800"/>
              <a:buNone/>
            </a:pPr>
            <a:r>
              <a:rPr lang="es-CO" sz="1800"/>
              <a:t>3.Usar un organizador gráfico me ayuda a entender y recordar la información de un texto mejor.</a:t>
            </a:r>
            <a:endParaRPr/>
          </a:p>
          <a:p>
            <a:pPr indent="0" lvl="0" marL="0" rtl="0" algn="l">
              <a:lnSpc>
                <a:spcPct val="90000"/>
              </a:lnSpc>
              <a:spcBef>
                <a:spcPts val="1000"/>
              </a:spcBef>
              <a:spcAft>
                <a:spcPts val="0"/>
              </a:spcAft>
              <a:buClr>
                <a:schemeClr val="dk1"/>
              </a:buClr>
              <a:buSzPts val="1800"/>
              <a:buNone/>
            </a:pPr>
            <a:r>
              <a:rPr lang="es-CO" sz="1800"/>
              <a:t>                   Si       No       Tal vez</a:t>
            </a:r>
            <a:endParaRPr/>
          </a:p>
          <a:p>
            <a:pPr indent="-25400" lvl="0" marL="228600" rtl="0" algn="l">
              <a:lnSpc>
                <a:spcPct val="90000"/>
              </a:lnSpc>
              <a:spcBef>
                <a:spcPts val="1000"/>
              </a:spcBef>
              <a:spcAft>
                <a:spcPts val="0"/>
              </a:spcAft>
              <a:buClr>
                <a:schemeClr val="dk1"/>
              </a:buClr>
              <a:buSzPts val="3200"/>
              <a:buNone/>
            </a:pPr>
            <a:r>
              <a:t/>
            </a:r>
            <a:endParaRPr/>
          </a:p>
        </p:txBody>
      </p:sp>
      <p:pic>
        <p:nvPicPr>
          <p:cNvPr id="170" name="Google Shape;170;p13"/>
          <p:cNvPicPr preferRelativeResize="0"/>
          <p:nvPr/>
        </p:nvPicPr>
        <p:blipFill rotWithShape="1">
          <a:blip r:embed="rId3">
            <a:alphaModFix/>
          </a:blip>
          <a:srcRect b="0" l="0" r="0" t="0"/>
          <a:stretch/>
        </p:blipFill>
        <p:spPr>
          <a:xfrm>
            <a:off x="837127" y="1941733"/>
            <a:ext cx="3245886" cy="3354861"/>
          </a:xfrm>
          <a:prstGeom prst="rect">
            <a:avLst/>
          </a:prstGeom>
          <a:noFill/>
          <a:ln>
            <a:noFill/>
          </a:ln>
        </p:spPr>
      </p:pic>
      <p:sp>
        <p:nvSpPr>
          <p:cNvPr id="171" name="Google Shape;171;p13"/>
          <p:cNvSpPr/>
          <p:nvPr/>
        </p:nvSpPr>
        <p:spPr>
          <a:xfrm>
            <a:off x="4312394" y="105109"/>
            <a:ext cx="323236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3200">
                <a:solidFill>
                  <a:schemeClr val="lt1"/>
                </a:solidFill>
                <a:latin typeface="Calibri"/>
                <a:ea typeface="Calibri"/>
                <a:cs typeface="Calibri"/>
                <a:sym typeface="Calibri"/>
              </a:rPr>
              <a:t>SELF-EVALUATION</a:t>
            </a:r>
            <a:endParaRPr sz="3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dk1"/>
              </a:buClr>
              <a:buSzPct val="100000"/>
              <a:buFont typeface="Calibri"/>
              <a:buNone/>
            </a:pPr>
            <a:r>
              <a:t/>
            </a:r>
            <a:endParaRPr sz="4400">
              <a:solidFill>
                <a:schemeClr val="lt1"/>
              </a:solidFill>
              <a:latin typeface="Calibri"/>
              <a:ea typeface="Calibri"/>
              <a:cs typeface="Calibri"/>
              <a:sym typeface="Calibri"/>
            </a:endParaRPr>
          </a:p>
        </p:txBody>
      </p:sp>
      <p:pic>
        <p:nvPicPr>
          <p:cNvPr id="84" name="Google Shape;84;p3"/>
          <p:cNvPicPr preferRelativeResize="0"/>
          <p:nvPr/>
        </p:nvPicPr>
        <p:blipFill rotWithShape="1">
          <a:blip r:embed="rId3">
            <a:alphaModFix/>
          </a:blip>
          <a:srcRect b="0" l="0" r="0" t="0"/>
          <a:stretch/>
        </p:blipFill>
        <p:spPr>
          <a:xfrm>
            <a:off x="8290165" y="4705852"/>
            <a:ext cx="1226795" cy="807431"/>
          </a:xfrm>
          <a:prstGeom prst="rect">
            <a:avLst/>
          </a:prstGeom>
          <a:noFill/>
          <a:ln>
            <a:noFill/>
          </a:ln>
        </p:spPr>
      </p:pic>
      <p:pic>
        <p:nvPicPr>
          <p:cNvPr id="85" name="Google Shape;85;p3"/>
          <p:cNvPicPr preferRelativeResize="0"/>
          <p:nvPr/>
        </p:nvPicPr>
        <p:blipFill rotWithShape="1">
          <a:blip r:embed="rId4">
            <a:alphaModFix/>
          </a:blip>
          <a:srcRect b="0" l="0" r="0" t="0"/>
          <a:stretch/>
        </p:blipFill>
        <p:spPr>
          <a:xfrm>
            <a:off x="9298083" y="3170621"/>
            <a:ext cx="1511644" cy="1435427"/>
          </a:xfrm>
          <a:prstGeom prst="rect">
            <a:avLst/>
          </a:prstGeom>
          <a:noFill/>
          <a:ln>
            <a:noFill/>
          </a:ln>
        </p:spPr>
      </p:pic>
      <p:sp>
        <p:nvSpPr>
          <p:cNvPr id="86" name="Google Shape;86;p3"/>
          <p:cNvSpPr/>
          <p:nvPr/>
        </p:nvSpPr>
        <p:spPr>
          <a:xfrm>
            <a:off x="527571" y="2564895"/>
            <a:ext cx="8629308"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s-CO" sz="2800">
                <a:solidFill>
                  <a:srgbClr val="222222"/>
                </a:solidFill>
                <a:latin typeface="Proxima Nova"/>
                <a:ea typeface="Proxima Nova"/>
                <a:cs typeface="Proxima Nova"/>
                <a:sym typeface="Proxima Nova"/>
              </a:rPr>
              <a:t>“</a:t>
            </a:r>
            <a:r>
              <a:rPr i="1" lang="es-CO" sz="2800">
                <a:solidFill>
                  <a:srgbClr val="222222"/>
                </a:solidFill>
                <a:latin typeface="Proxima Nova"/>
                <a:ea typeface="Proxima Nova"/>
                <a:cs typeface="Proxima Nova"/>
                <a:sym typeface="Proxima Nova"/>
              </a:rPr>
              <a:t>Surround yourself with only people who are going to lift you higher.”</a:t>
            </a:r>
            <a:endParaRPr/>
          </a:p>
          <a:p>
            <a:pPr indent="0" lvl="0" marL="0" marR="0" rtl="0" algn="ctr">
              <a:spcBef>
                <a:spcPts val="0"/>
              </a:spcBef>
              <a:spcAft>
                <a:spcPts val="0"/>
              </a:spcAft>
              <a:buNone/>
            </a:pPr>
            <a:r>
              <a:rPr i="1" lang="es-CO" sz="2400">
                <a:solidFill>
                  <a:schemeClr val="dk1"/>
                </a:solidFill>
                <a:latin typeface="Calibri"/>
                <a:ea typeface="Calibri"/>
                <a:cs typeface="Calibri"/>
                <a:sym typeface="Calibri"/>
              </a:rPr>
              <a:t>Oprah Winfrey</a:t>
            </a:r>
            <a:endParaRPr i="1" sz="2400">
              <a:solidFill>
                <a:srgbClr val="222222"/>
              </a:solidFill>
              <a:latin typeface="Proxima Nova"/>
              <a:ea typeface="Proxima Nova"/>
              <a:cs typeface="Proxima Nova"/>
              <a:sym typeface="Proxima Nova"/>
            </a:endParaRPr>
          </a:p>
        </p:txBody>
      </p:sp>
      <p:sp>
        <p:nvSpPr>
          <p:cNvPr id="87" name="Google Shape;87;p3"/>
          <p:cNvSpPr/>
          <p:nvPr/>
        </p:nvSpPr>
        <p:spPr>
          <a:xfrm>
            <a:off x="3682068" y="106532"/>
            <a:ext cx="52214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3200">
                <a:solidFill>
                  <a:schemeClr val="lt1"/>
                </a:solidFill>
                <a:latin typeface="Calibri"/>
                <a:ea typeface="Calibri"/>
                <a:cs typeface="Calibri"/>
                <a:sym typeface="Calibri"/>
              </a:rPr>
              <a:t>WELCOME TO ENGLISH CLASS</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3225680" y="-78593"/>
            <a:ext cx="5462700" cy="786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1" i="0" sz="4400" u="none" cap="none" strike="noStrike">
              <a:solidFill>
                <a:schemeClr val="lt1"/>
              </a:solidFill>
              <a:latin typeface="Arial"/>
              <a:ea typeface="Arial"/>
              <a:cs typeface="Arial"/>
              <a:sym typeface="Arial"/>
            </a:endParaRPr>
          </a:p>
        </p:txBody>
      </p:sp>
      <p:sp>
        <p:nvSpPr>
          <p:cNvPr id="93" name="Google Shape;93;p2"/>
          <p:cNvSpPr txBox="1"/>
          <p:nvPr/>
        </p:nvSpPr>
        <p:spPr>
          <a:xfrm>
            <a:off x="561512" y="2716462"/>
            <a:ext cx="5945700" cy="307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a:p>
        </p:txBody>
      </p:sp>
      <p:pic>
        <p:nvPicPr>
          <p:cNvPr id="94" name="Google Shape;94;p2"/>
          <p:cNvPicPr preferRelativeResize="0"/>
          <p:nvPr/>
        </p:nvPicPr>
        <p:blipFill rotWithShape="1">
          <a:blip r:embed="rId3">
            <a:alphaModFix/>
          </a:blip>
          <a:srcRect b="0" l="0" r="0" t="0"/>
          <a:stretch/>
        </p:blipFill>
        <p:spPr>
          <a:xfrm>
            <a:off x="6711042" y="2320335"/>
            <a:ext cx="3973279" cy="3988679"/>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7888223" y="911207"/>
            <a:ext cx="3803876" cy="3811576"/>
          </a:xfrm>
          <a:prstGeom prst="rect">
            <a:avLst/>
          </a:prstGeom>
          <a:noFill/>
          <a:ln>
            <a:noFill/>
          </a:ln>
        </p:spPr>
      </p:pic>
      <p:sp>
        <p:nvSpPr>
          <p:cNvPr id="96" name="Google Shape;96;p2"/>
          <p:cNvSpPr/>
          <p:nvPr/>
        </p:nvSpPr>
        <p:spPr>
          <a:xfrm>
            <a:off x="2763050" y="0"/>
            <a:ext cx="7506000" cy="786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s-CO" sz="2200">
                <a:solidFill>
                  <a:srgbClr val="FFFFFF"/>
                </a:solidFill>
                <a:latin typeface="Calibri"/>
                <a:ea typeface="Calibri"/>
                <a:cs typeface="Calibri"/>
                <a:sym typeface="Calibri"/>
              </a:rPr>
              <a:t>Difference between User Interface and User Experience</a:t>
            </a:r>
            <a:endParaRPr b="1" sz="2200">
              <a:solidFill>
                <a:srgbClr val="FFFFFF"/>
              </a:solidFill>
              <a:latin typeface="Calibri"/>
              <a:ea typeface="Calibri"/>
              <a:cs typeface="Calibri"/>
              <a:sym typeface="Calibri"/>
            </a:endParaRPr>
          </a:p>
          <a:p>
            <a:pPr indent="0" lvl="0" marL="0" marR="0" rtl="0" algn="l">
              <a:spcBef>
                <a:spcPts val="1200"/>
              </a:spcBef>
              <a:spcAft>
                <a:spcPts val="0"/>
              </a:spcAft>
              <a:buNone/>
            </a:pPr>
            <a:r>
              <a:t/>
            </a:r>
            <a:endParaRPr b="1" sz="32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3440837" y="106532"/>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ctr">
              <a:lnSpc>
                <a:spcPct val="90000"/>
              </a:lnSpc>
              <a:spcBef>
                <a:spcPts val="0"/>
              </a:spcBef>
              <a:spcAft>
                <a:spcPts val="0"/>
              </a:spcAft>
              <a:buClr>
                <a:schemeClr val="lt1"/>
              </a:buClr>
              <a:buSzPct val="100000"/>
              <a:buFont typeface="Arial"/>
              <a:buNone/>
            </a:pPr>
            <a:r>
              <a:rPr b="1" lang="es-CO" sz="4400">
                <a:solidFill>
                  <a:schemeClr val="lt1"/>
                </a:solidFill>
                <a:latin typeface="Arial"/>
                <a:ea typeface="Arial"/>
                <a:cs typeface="Arial"/>
                <a:sym typeface="Arial"/>
              </a:rPr>
              <a:t>DATE</a:t>
            </a:r>
            <a:endParaRPr b="1" sz="4400">
              <a:solidFill>
                <a:schemeClr val="lt1"/>
              </a:solidFill>
              <a:latin typeface="Arial"/>
              <a:ea typeface="Arial"/>
              <a:cs typeface="Arial"/>
              <a:sym typeface="Arial"/>
            </a:endParaRPr>
          </a:p>
        </p:txBody>
      </p:sp>
      <p:sp>
        <p:nvSpPr>
          <p:cNvPr id="102" name="Google Shape;102;p4"/>
          <p:cNvSpPr txBox="1"/>
          <p:nvPr/>
        </p:nvSpPr>
        <p:spPr>
          <a:xfrm>
            <a:off x="695459" y="2067440"/>
            <a:ext cx="8036417" cy="39871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000"/>
              <a:buFont typeface="Arial"/>
              <a:buNone/>
            </a:pPr>
            <a:r>
              <a:t/>
            </a:r>
            <a:endParaRPr b="1" sz="4000">
              <a:solidFill>
                <a:srgbClr val="4472C4"/>
              </a:solidFill>
              <a:latin typeface="Arial"/>
              <a:ea typeface="Arial"/>
              <a:cs typeface="Arial"/>
              <a:sym typeface="Arial"/>
            </a:endParaRPr>
          </a:p>
          <a:p>
            <a:pPr indent="0" lvl="0" marL="0" marR="0" rtl="0" algn="l">
              <a:lnSpc>
                <a:spcPct val="100000"/>
              </a:lnSpc>
              <a:spcBef>
                <a:spcPts val="0"/>
              </a:spcBef>
              <a:spcAft>
                <a:spcPts val="0"/>
              </a:spcAft>
              <a:buClr>
                <a:srgbClr val="4472C4"/>
              </a:buClr>
              <a:buSzPts val="4000"/>
              <a:buFont typeface="Arial"/>
              <a:buNone/>
            </a:pPr>
            <a:r>
              <a:rPr b="1" lang="es-CO" sz="4000">
                <a:solidFill>
                  <a:srgbClr val="4472C4"/>
                </a:solidFill>
                <a:latin typeface="Arial"/>
                <a:ea typeface="Arial"/>
                <a:cs typeface="Arial"/>
                <a:sym typeface="Arial"/>
              </a:rPr>
              <a:t>DATE</a:t>
            </a:r>
            <a:endParaRPr/>
          </a:p>
          <a:p>
            <a:pPr indent="0" lvl="0" marL="0" marR="0" rtl="0" algn="l">
              <a:lnSpc>
                <a:spcPct val="100000"/>
              </a:lnSpc>
              <a:spcBef>
                <a:spcPts val="0"/>
              </a:spcBef>
              <a:spcAft>
                <a:spcPts val="0"/>
              </a:spcAft>
              <a:buClr>
                <a:schemeClr val="dk1"/>
              </a:buClr>
              <a:buSzPts val="4000"/>
              <a:buFont typeface="Arial"/>
              <a:buNone/>
            </a:pPr>
            <a:r>
              <a:t/>
            </a:r>
            <a:endParaRPr b="1" sz="4000">
              <a:solidFill>
                <a:srgbClr val="4472C4"/>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None/>
            </a:pPr>
            <a:r>
              <a:rPr b="1" lang="es-CO" sz="1800">
                <a:solidFill>
                  <a:srgbClr val="000000"/>
                </a:solidFill>
                <a:latin typeface="Calibri"/>
                <a:ea typeface="Calibri"/>
                <a:cs typeface="Calibri"/>
                <a:sym typeface="Calibri"/>
              </a:rPr>
              <a:t>Objective:</a:t>
            </a:r>
            <a:endParaRPr/>
          </a:p>
          <a:p>
            <a:pPr indent="0" lvl="0" marL="0" marR="0" rtl="0" algn="l">
              <a:lnSpc>
                <a:spcPct val="100000"/>
              </a:lnSpc>
              <a:spcBef>
                <a:spcPts val="480"/>
              </a:spcBef>
              <a:spcAft>
                <a:spcPts val="0"/>
              </a:spcAft>
              <a:buClr>
                <a:srgbClr val="000000"/>
              </a:buClr>
              <a:buSzPts val="2400"/>
              <a:buFont typeface="Arial"/>
              <a:buNone/>
            </a:pPr>
            <a:r>
              <a:rPr lang="es-CO" sz="1800">
                <a:solidFill>
                  <a:schemeClr val="dk1"/>
                </a:solidFill>
                <a:latin typeface="Calibri"/>
                <a:ea typeface="Calibri"/>
                <a:cs typeface="Calibri"/>
                <a:sym typeface="Calibri"/>
              </a:rPr>
              <a:t>Students will design a graphic organizer to summarize the information from the text about user interface and user experience.</a:t>
            </a:r>
            <a:endParaRPr sz="1800">
              <a:solidFill>
                <a:srgbClr val="000000"/>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rPr lang="es-CO" sz="1800">
                <a:solidFill>
                  <a:srgbClr val="000000"/>
                </a:solidFill>
                <a:latin typeface="Calibri"/>
                <a:ea typeface="Calibri"/>
                <a:cs typeface="Calibri"/>
                <a:sym typeface="Calibri"/>
              </a:rPr>
              <a:t> </a:t>
            </a:r>
            <a:endParaRPr sz="4000">
              <a:solidFill>
                <a:srgbClr val="4472C4"/>
              </a:solidFill>
              <a:latin typeface="Arial"/>
              <a:ea typeface="Arial"/>
              <a:cs typeface="Arial"/>
              <a:sym typeface="Arial"/>
            </a:endParaRPr>
          </a:p>
          <a:p>
            <a:pPr indent="-76200" lvl="0" marL="228600" marR="0" rtl="0" algn="just">
              <a:lnSpc>
                <a:spcPct val="90000"/>
              </a:lnSpc>
              <a:spcBef>
                <a:spcPts val="100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id="103" name="Google Shape;103;p4"/>
          <p:cNvPicPr preferRelativeResize="0"/>
          <p:nvPr/>
        </p:nvPicPr>
        <p:blipFill rotWithShape="1">
          <a:blip r:embed="rId3">
            <a:alphaModFix/>
          </a:blip>
          <a:srcRect b="0" l="0" r="0" t="0"/>
          <a:stretch/>
        </p:blipFill>
        <p:spPr>
          <a:xfrm>
            <a:off x="8731876" y="2067440"/>
            <a:ext cx="3359187" cy="39871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3556747" y="296214"/>
            <a:ext cx="5625890" cy="626689"/>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dk1"/>
              </a:buClr>
              <a:buSzPct val="100000"/>
              <a:buFont typeface="Calibri"/>
              <a:buNone/>
            </a:pPr>
            <a:r>
              <a:t/>
            </a:r>
            <a:endParaRPr sz="4400">
              <a:solidFill>
                <a:schemeClr val="lt1"/>
              </a:solidFill>
              <a:latin typeface="Calibri"/>
              <a:ea typeface="Calibri"/>
              <a:cs typeface="Calibri"/>
              <a:sym typeface="Calibri"/>
            </a:endParaRPr>
          </a:p>
        </p:txBody>
      </p:sp>
      <p:sp>
        <p:nvSpPr>
          <p:cNvPr id="109" name="Google Shape;109;p5"/>
          <p:cNvSpPr txBox="1"/>
          <p:nvPr/>
        </p:nvSpPr>
        <p:spPr>
          <a:xfrm>
            <a:off x="1524000" y="2059618"/>
            <a:ext cx="9144000" cy="3994951"/>
          </a:xfrm>
          <a:prstGeom prst="rect">
            <a:avLst/>
          </a:prstGeom>
          <a:noFill/>
          <a:ln>
            <a:noFill/>
          </a:ln>
        </p:spPr>
        <p:txBody>
          <a:bodyPr anchorCtr="0" anchor="t" bIns="45700" lIns="91425" spcFirstLastPara="1" rIns="91425" wrap="square" tIns="45700">
            <a:noAutofit/>
          </a:bodyPr>
          <a:lstStyle/>
          <a:p>
            <a:pPr indent="-76200" lvl="0" marL="228600" marR="0" rtl="0" algn="just">
              <a:lnSpc>
                <a:spcPct val="9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10" name="Google Shape;110;p5"/>
          <p:cNvSpPr/>
          <p:nvPr/>
        </p:nvSpPr>
        <p:spPr>
          <a:xfrm>
            <a:off x="5173535" y="120717"/>
            <a:ext cx="236060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chemeClr val="lt1"/>
                </a:solidFill>
                <a:latin typeface="Calibri"/>
                <a:ea typeface="Calibri"/>
                <a:cs typeface="Calibri"/>
                <a:sym typeface="Calibri"/>
              </a:rPr>
              <a:t>AGENDA</a:t>
            </a:r>
            <a:endParaRPr b="1" sz="4000">
              <a:solidFill>
                <a:schemeClr val="lt1"/>
              </a:solidFill>
              <a:latin typeface="Calibri"/>
              <a:ea typeface="Calibri"/>
              <a:cs typeface="Calibri"/>
              <a:sym typeface="Calibri"/>
            </a:endParaRPr>
          </a:p>
        </p:txBody>
      </p:sp>
      <p:sp>
        <p:nvSpPr>
          <p:cNvPr id="111" name="Google Shape;111;p5"/>
          <p:cNvSpPr/>
          <p:nvPr/>
        </p:nvSpPr>
        <p:spPr>
          <a:xfrm>
            <a:off x="601014" y="1614641"/>
            <a:ext cx="6096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rgbClr val="FF0066"/>
                </a:solidFill>
                <a:latin typeface="Calibri"/>
                <a:ea typeface="Calibri"/>
                <a:cs typeface="Calibri"/>
                <a:sym typeface="Calibri"/>
              </a:rPr>
              <a:t>WARM UP:</a:t>
            </a:r>
            <a:endParaRPr sz="1800">
              <a:solidFill>
                <a:srgbClr val="FF0066"/>
              </a:solidFill>
              <a:latin typeface="Calibri"/>
              <a:ea typeface="Calibri"/>
              <a:cs typeface="Calibri"/>
              <a:sym typeface="Calibri"/>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Complete the mind map.</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800">
                <a:solidFill>
                  <a:srgbClr val="FF0066"/>
                </a:solidFill>
                <a:latin typeface="Calibri"/>
                <a:ea typeface="Calibri"/>
                <a:cs typeface="Calibri"/>
                <a:sym typeface="Calibri"/>
              </a:rPr>
              <a:t>CLASS ACTIVITY:</a:t>
            </a:r>
            <a:endParaRPr/>
          </a:p>
          <a:p>
            <a:pPr indent="0" lvl="0" marL="0" marR="0" rtl="0" algn="l">
              <a:spcBef>
                <a:spcPts val="0"/>
              </a:spcBef>
              <a:spcAft>
                <a:spcPts val="0"/>
              </a:spcAft>
              <a:buNone/>
            </a:pPr>
            <a:r>
              <a:t/>
            </a:r>
            <a:endParaRPr sz="1800">
              <a:solidFill>
                <a:srgbClr val="FF0066"/>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New Vocabulary</a:t>
            </a:r>
            <a:endParaRPr/>
          </a:p>
          <a:p>
            <a:pPr indent="-285750" lvl="0" marL="285750" marR="0" rtl="0" algn="l">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Reading Strategy: Using graphic organizers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Reading: Understanding the difference between UI and UX</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CO" sz="1800">
                <a:solidFill>
                  <a:srgbClr val="FF0066"/>
                </a:solidFill>
                <a:latin typeface="Calibri"/>
                <a:ea typeface="Calibri"/>
                <a:cs typeface="Calibri"/>
                <a:sym typeface="Calibri"/>
              </a:rPr>
              <a:t>Wrap- Up</a:t>
            </a:r>
            <a:endParaRPr/>
          </a:p>
          <a:p>
            <a:pPr indent="0" lvl="0" marL="0" marR="0" rtl="0" algn="l">
              <a:spcBef>
                <a:spcPts val="0"/>
              </a:spcBef>
              <a:spcAft>
                <a:spcPts val="0"/>
              </a:spcAft>
              <a:buNone/>
            </a:pPr>
            <a:r>
              <a:rPr lang="es-CO" sz="1800">
                <a:solidFill>
                  <a:schemeClr val="dk1"/>
                </a:solidFill>
                <a:latin typeface="Calibri"/>
                <a:ea typeface="Calibri"/>
                <a:cs typeface="Calibri"/>
                <a:sym typeface="Calibri"/>
              </a:rPr>
              <a:t>Work with the three question in a  Jamboard or Padlet tool.</a:t>
            </a:r>
            <a:endParaRPr sz="1800">
              <a:solidFill>
                <a:schemeClr val="dk1"/>
              </a:solidFill>
              <a:latin typeface="Calibri"/>
              <a:ea typeface="Calibri"/>
              <a:cs typeface="Calibri"/>
              <a:sym typeface="Calibri"/>
            </a:endParaRPr>
          </a:p>
        </p:txBody>
      </p:sp>
      <p:pic>
        <p:nvPicPr>
          <p:cNvPr id="112" name="Google Shape;112;p5"/>
          <p:cNvPicPr preferRelativeResize="0"/>
          <p:nvPr/>
        </p:nvPicPr>
        <p:blipFill rotWithShape="1">
          <a:blip r:embed="rId3">
            <a:alphaModFix/>
          </a:blip>
          <a:srcRect b="0" l="0" r="0" t="0"/>
          <a:stretch/>
        </p:blipFill>
        <p:spPr>
          <a:xfrm>
            <a:off x="8641724" y="2185480"/>
            <a:ext cx="3071298" cy="3322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nvSpPr>
        <p:spPr>
          <a:xfrm>
            <a:off x="2346133" y="215230"/>
            <a:ext cx="5462726" cy="674703"/>
          </a:xfrm>
          <a:prstGeom prst="rect">
            <a:avLst/>
          </a:prstGeom>
          <a:noFill/>
          <a:ln>
            <a:noFill/>
          </a:ln>
        </p:spPr>
        <p:txBody>
          <a:bodyPr anchorCtr="0" anchor="ctr" bIns="45700" lIns="91425" spcFirstLastPara="1" rIns="91425" wrap="square" tIns="45700">
            <a:normAutofit fontScale="97500" lnSpcReduction="10000"/>
          </a:bodyPr>
          <a:lstStyle/>
          <a:p>
            <a:pPr indent="0" lvl="0" marL="0" marR="0" rtl="0" algn="l">
              <a:lnSpc>
                <a:spcPct val="90000"/>
              </a:lnSpc>
              <a:spcBef>
                <a:spcPts val="0"/>
              </a:spcBef>
              <a:spcAft>
                <a:spcPts val="0"/>
              </a:spcAft>
              <a:buClr>
                <a:schemeClr val="dk1"/>
              </a:buClr>
              <a:buSzPct val="100000"/>
              <a:buFont typeface="Calibri"/>
              <a:buNone/>
            </a:pPr>
            <a:r>
              <a:t/>
            </a:r>
            <a:endParaRPr sz="4400">
              <a:solidFill>
                <a:schemeClr val="lt1"/>
              </a:solidFill>
              <a:latin typeface="Calibri"/>
              <a:ea typeface="Calibri"/>
              <a:cs typeface="Calibri"/>
              <a:sym typeface="Calibri"/>
            </a:endParaRPr>
          </a:p>
        </p:txBody>
      </p:sp>
      <p:sp>
        <p:nvSpPr>
          <p:cNvPr id="118" name="Google Shape;118;p6"/>
          <p:cNvSpPr txBox="1"/>
          <p:nvPr/>
        </p:nvSpPr>
        <p:spPr>
          <a:xfrm>
            <a:off x="643944" y="1777286"/>
            <a:ext cx="10024056" cy="4277284"/>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chemeClr val="dk1"/>
              </a:buClr>
              <a:buSzPts val="1800"/>
              <a:buFont typeface="Arial"/>
              <a:buNone/>
            </a:pPr>
            <a:r>
              <a:rPr b="1" lang="es-CO" sz="1800">
                <a:solidFill>
                  <a:schemeClr val="dk1"/>
                </a:solidFill>
                <a:latin typeface="Calibri"/>
                <a:ea typeface="Calibri"/>
                <a:cs typeface="Calibri"/>
                <a:sym typeface="Calibri"/>
              </a:rPr>
              <a:t>Complete the mind map with different ideas,  and write down the names of the applications /websites you have had positive or negative experiences. </a:t>
            </a:r>
            <a:endParaRPr/>
          </a:p>
          <a:p>
            <a:pPr indent="0" lvl="0" marL="0" marR="0" rtl="0" algn="just">
              <a:lnSpc>
                <a:spcPct val="90000"/>
              </a:lnSpc>
              <a:spcBef>
                <a:spcPts val="1000"/>
              </a:spcBef>
              <a:spcAft>
                <a:spcPts val="0"/>
              </a:spcAft>
              <a:buClr>
                <a:schemeClr val="dk1"/>
              </a:buClr>
              <a:buSzPts val="1800"/>
              <a:buFont typeface="Arial"/>
              <a:buNone/>
            </a:pPr>
            <a:r>
              <a:rPr b="1" lang="es-CO" sz="1800">
                <a:solidFill>
                  <a:schemeClr val="dk1"/>
                </a:solidFill>
                <a:latin typeface="Calibri"/>
                <a:ea typeface="Calibri"/>
                <a:cs typeface="Calibri"/>
                <a:sym typeface="Calibri"/>
              </a:rPr>
              <a:t> </a:t>
            </a:r>
            <a:endParaRPr b="1" sz="1800">
              <a:solidFill>
                <a:schemeClr val="dk1"/>
              </a:solidFill>
              <a:latin typeface="Calibri"/>
              <a:ea typeface="Calibri"/>
              <a:cs typeface="Calibri"/>
              <a:sym typeface="Calibri"/>
            </a:endParaRPr>
          </a:p>
        </p:txBody>
      </p:sp>
      <p:sp>
        <p:nvSpPr>
          <p:cNvPr id="119" name="Google Shape;119;p6"/>
          <p:cNvSpPr/>
          <p:nvPr/>
        </p:nvSpPr>
        <p:spPr>
          <a:xfrm>
            <a:off x="4704799" y="12879"/>
            <a:ext cx="275494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4000">
                <a:solidFill>
                  <a:schemeClr val="lt1"/>
                </a:solidFill>
                <a:latin typeface="Calibri"/>
                <a:ea typeface="Calibri"/>
                <a:cs typeface="Calibri"/>
                <a:sym typeface="Calibri"/>
              </a:rPr>
              <a:t>WARM-UP</a:t>
            </a:r>
            <a:endParaRPr/>
          </a:p>
        </p:txBody>
      </p:sp>
      <p:pic>
        <p:nvPicPr>
          <p:cNvPr id="120" name="Google Shape;120;p6"/>
          <p:cNvPicPr preferRelativeResize="0"/>
          <p:nvPr/>
        </p:nvPicPr>
        <p:blipFill rotWithShape="1">
          <a:blip r:embed="rId3">
            <a:alphaModFix/>
          </a:blip>
          <a:srcRect b="0" l="0" r="0" t="0"/>
          <a:stretch/>
        </p:blipFill>
        <p:spPr>
          <a:xfrm>
            <a:off x="5413389" y="2124155"/>
            <a:ext cx="4790940" cy="42985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idx="1" type="body"/>
          </p:nvPr>
        </p:nvSpPr>
        <p:spPr>
          <a:xfrm>
            <a:off x="7337560" y="1390918"/>
            <a:ext cx="4017828" cy="4662152"/>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0"/>
              </a:spcBef>
              <a:spcAft>
                <a:spcPts val="0"/>
              </a:spcAft>
              <a:buClr>
                <a:schemeClr val="dk1"/>
              </a:buClr>
              <a:buSzPts val="1800"/>
              <a:buNone/>
            </a:pPr>
            <a:r>
              <a:t/>
            </a:r>
            <a:endParaRPr sz="1800"/>
          </a:p>
          <a:p>
            <a:pPr indent="-228600" lvl="0" marL="228600" rtl="0" algn="l">
              <a:lnSpc>
                <a:spcPct val="90000"/>
              </a:lnSpc>
              <a:spcBef>
                <a:spcPts val="1000"/>
              </a:spcBef>
              <a:spcAft>
                <a:spcPts val="0"/>
              </a:spcAft>
              <a:buClr>
                <a:schemeClr val="dk1"/>
              </a:buClr>
              <a:buSzPts val="1800"/>
              <a:buChar char="•"/>
            </a:pPr>
            <a:r>
              <a:rPr b="1" lang="es-CO" sz="1800"/>
              <a:t>seful</a:t>
            </a:r>
            <a:endParaRPr b="1" sz="1800"/>
          </a:p>
          <a:p>
            <a:pPr indent="-228600" lvl="0" marL="228600" rtl="0" algn="l">
              <a:lnSpc>
                <a:spcPct val="90000"/>
              </a:lnSpc>
              <a:spcBef>
                <a:spcPts val="1000"/>
              </a:spcBef>
              <a:spcAft>
                <a:spcPts val="0"/>
              </a:spcAft>
              <a:buClr>
                <a:schemeClr val="dk1"/>
              </a:buClr>
              <a:buSzPts val="1800"/>
              <a:buChar char="•"/>
            </a:pPr>
            <a:r>
              <a:rPr b="1" lang="es-CO" sz="1800"/>
              <a:t>findable</a:t>
            </a:r>
            <a:endParaRPr b="1" sz="1800"/>
          </a:p>
          <a:p>
            <a:pPr indent="-228600" lvl="0" marL="228600" rtl="0" algn="l">
              <a:lnSpc>
                <a:spcPct val="90000"/>
              </a:lnSpc>
              <a:spcBef>
                <a:spcPts val="1000"/>
              </a:spcBef>
              <a:spcAft>
                <a:spcPts val="0"/>
              </a:spcAft>
              <a:buClr>
                <a:schemeClr val="dk1"/>
              </a:buClr>
              <a:buSzPts val="1800"/>
              <a:buChar char="•"/>
            </a:pPr>
            <a:r>
              <a:rPr b="1" lang="es-CO" sz="1800"/>
              <a:t>desirable</a:t>
            </a:r>
            <a:endParaRPr b="1" sz="1800"/>
          </a:p>
          <a:p>
            <a:pPr indent="-228600" lvl="0" marL="228600" rtl="0" algn="l">
              <a:lnSpc>
                <a:spcPct val="90000"/>
              </a:lnSpc>
              <a:spcBef>
                <a:spcPts val="1000"/>
              </a:spcBef>
              <a:spcAft>
                <a:spcPts val="0"/>
              </a:spcAft>
              <a:buClr>
                <a:schemeClr val="dk1"/>
              </a:buClr>
              <a:buSzPts val="1800"/>
              <a:buChar char="•"/>
            </a:pPr>
            <a:r>
              <a:rPr b="1" lang="es-CO" sz="1800"/>
              <a:t>interface</a:t>
            </a:r>
            <a:endParaRPr/>
          </a:p>
          <a:p>
            <a:pPr indent="-228600" lvl="0" marL="228600" rtl="0" algn="l">
              <a:lnSpc>
                <a:spcPct val="90000"/>
              </a:lnSpc>
              <a:spcBef>
                <a:spcPts val="1000"/>
              </a:spcBef>
              <a:spcAft>
                <a:spcPts val="0"/>
              </a:spcAft>
              <a:buClr>
                <a:schemeClr val="dk1"/>
              </a:buClr>
              <a:buSzPts val="1800"/>
              <a:buChar char="•"/>
            </a:pPr>
            <a:r>
              <a:rPr b="1" lang="es-CO" sz="1800"/>
              <a:t>user</a:t>
            </a:r>
            <a:endParaRPr b="1" sz="1800"/>
          </a:p>
          <a:p>
            <a:pPr indent="-228600" lvl="0" marL="228600" rtl="0" algn="l">
              <a:lnSpc>
                <a:spcPct val="90000"/>
              </a:lnSpc>
              <a:spcBef>
                <a:spcPts val="1000"/>
              </a:spcBef>
              <a:spcAft>
                <a:spcPts val="0"/>
              </a:spcAft>
              <a:buClr>
                <a:schemeClr val="dk1"/>
              </a:buClr>
              <a:buSzPts val="1800"/>
              <a:buChar char="•"/>
            </a:pPr>
            <a:r>
              <a:rPr b="1" lang="es-CO" sz="1800"/>
              <a:t>end users</a:t>
            </a:r>
            <a:endParaRPr b="1" sz="1800"/>
          </a:p>
          <a:p>
            <a:pPr indent="-228600" lvl="0" marL="228600" rtl="0" algn="l">
              <a:lnSpc>
                <a:spcPct val="90000"/>
              </a:lnSpc>
              <a:spcBef>
                <a:spcPts val="1000"/>
              </a:spcBef>
              <a:spcAft>
                <a:spcPts val="0"/>
              </a:spcAft>
              <a:buClr>
                <a:schemeClr val="dk1"/>
              </a:buClr>
              <a:buSzPts val="1800"/>
              <a:buChar char="•"/>
            </a:pPr>
            <a:r>
              <a:rPr b="1" lang="es-CO" sz="1800"/>
              <a:t>tasks</a:t>
            </a:r>
            <a:endParaRPr b="1" sz="1800"/>
          </a:p>
          <a:p>
            <a:pPr indent="-228600" lvl="0" marL="228600" rtl="0" algn="l">
              <a:lnSpc>
                <a:spcPct val="90000"/>
              </a:lnSpc>
              <a:spcBef>
                <a:spcPts val="1000"/>
              </a:spcBef>
              <a:spcAft>
                <a:spcPts val="0"/>
              </a:spcAft>
              <a:buClr>
                <a:schemeClr val="dk1"/>
              </a:buClr>
              <a:buSzPts val="1800"/>
              <a:buChar char="•"/>
            </a:pPr>
            <a:r>
              <a:rPr b="1" lang="es-CO" sz="1800"/>
              <a:t>lower-level </a:t>
            </a:r>
            <a:endParaRPr/>
          </a:p>
          <a:p>
            <a:pPr indent="-228600" lvl="0" marL="228600" rtl="0" algn="l">
              <a:lnSpc>
                <a:spcPct val="90000"/>
              </a:lnSpc>
              <a:spcBef>
                <a:spcPts val="1000"/>
              </a:spcBef>
              <a:spcAft>
                <a:spcPts val="0"/>
              </a:spcAft>
              <a:buClr>
                <a:schemeClr val="dk1"/>
              </a:buClr>
              <a:buSzPts val="1800"/>
              <a:buChar char="•"/>
            </a:pPr>
            <a:r>
              <a:rPr b="1" lang="es-CO" sz="1800"/>
              <a:t>avoid </a:t>
            </a:r>
            <a:endParaRPr/>
          </a:p>
          <a:p>
            <a:pPr indent="-228600" lvl="0" marL="228600" rtl="0" algn="l">
              <a:lnSpc>
                <a:spcPct val="90000"/>
              </a:lnSpc>
              <a:spcBef>
                <a:spcPts val="1000"/>
              </a:spcBef>
              <a:spcAft>
                <a:spcPts val="0"/>
              </a:spcAft>
              <a:buClr>
                <a:schemeClr val="dk1"/>
              </a:buClr>
              <a:buSzPts val="1800"/>
              <a:buChar char="•"/>
            </a:pPr>
            <a:r>
              <a:rPr b="1" lang="es-CO" sz="1800"/>
              <a:t>layouts </a:t>
            </a:r>
            <a:endParaRPr/>
          </a:p>
          <a:p>
            <a:pPr indent="-228600" lvl="0" marL="228600" rtl="0" algn="l">
              <a:lnSpc>
                <a:spcPct val="90000"/>
              </a:lnSpc>
              <a:spcBef>
                <a:spcPts val="1000"/>
              </a:spcBef>
              <a:spcAft>
                <a:spcPts val="0"/>
              </a:spcAft>
              <a:buClr>
                <a:schemeClr val="dk1"/>
              </a:buClr>
              <a:buSzPts val="1800"/>
              <a:buChar char="•"/>
            </a:pPr>
            <a:r>
              <a:rPr b="1" lang="es-CO" sz="1800"/>
              <a:t>widgets</a:t>
            </a:r>
            <a:endParaRPr/>
          </a:p>
        </p:txBody>
      </p:sp>
      <p:sp>
        <p:nvSpPr>
          <p:cNvPr id="126" name="Google Shape;126;p7"/>
          <p:cNvSpPr/>
          <p:nvPr/>
        </p:nvSpPr>
        <p:spPr>
          <a:xfrm>
            <a:off x="4525572" y="153405"/>
            <a:ext cx="281198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3600">
                <a:solidFill>
                  <a:schemeClr val="lt1"/>
                </a:solidFill>
                <a:latin typeface="Calibri"/>
                <a:ea typeface="Calibri"/>
                <a:cs typeface="Calibri"/>
                <a:sym typeface="Calibri"/>
              </a:rPr>
              <a:t>VOCABULARY</a:t>
            </a:r>
            <a:endParaRPr/>
          </a:p>
        </p:txBody>
      </p:sp>
      <p:pic>
        <p:nvPicPr>
          <p:cNvPr id="127" name="Google Shape;127;p7"/>
          <p:cNvPicPr preferRelativeResize="0"/>
          <p:nvPr/>
        </p:nvPicPr>
        <p:blipFill rotWithShape="1">
          <a:blip r:embed="rId3">
            <a:alphaModFix/>
          </a:blip>
          <a:srcRect b="28307" l="20654" r="59346" t="34127"/>
          <a:stretch/>
        </p:blipFill>
        <p:spPr>
          <a:xfrm>
            <a:off x="2273965" y="1945105"/>
            <a:ext cx="3657601" cy="3864430"/>
          </a:xfrm>
          <a:prstGeom prst="rect">
            <a:avLst/>
          </a:prstGeom>
          <a:noFill/>
          <a:ln cap="flat" cmpd="sng" w="9525">
            <a:solidFill>
              <a:srgbClr val="FF0066"/>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0" t="0"/>
          <a:stretch/>
        </p:blipFill>
        <p:spPr>
          <a:xfrm>
            <a:off x="489397" y="2267041"/>
            <a:ext cx="3197155" cy="2500071"/>
          </a:xfrm>
          <a:prstGeom prst="rect">
            <a:avLst/>
          </a:prstGeom>
          <a:noFill/>
          <a:ln>
            <a:noFill/>
          </a:ln>
        </p:spPr>
      </p:pic>
      <p:sp>
        <p:nvSpPr>
          <p:cNvPr id="133" name="Google Shape;133;p8"/>
          <p:cNvSpPr/>
          <p:nvPr/>
        </p:nvSpPr>
        <p:spPr>
          <a:xfrm>
            <a:off x="2768958" y="2540"/>
            <a:ext cx="6606862"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2000">
                <a:solidFill>
                  <a:schemeClr val="lt1"/>
                </a:solidFill>
                <a:latin typeface="Calibri"/>
                <a:ea typeface="Calibri"/>
                <a:cs typeface="Calibri"/>
                <a:sym typeface="Calibri"/>
              </a:rPr>
              <a:t>Match the synonym of the vocabulary words, put the numbers in the brakes.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34" name="Google Shape;134;p8"/>
          <p:cNvGraphicFramePr/>
          <p:nvPr/>
        </p:nvGraphicFramePr>
        <p:xfrm>
          <a:off x="4903303" y="1524005"/>
          <a:ext cx="3000000" cy="3000000"/>
        </p:xfrm>
        <a:graphic>
          <a:graphicData uri="http://schemas.openxmlformats.org/drawingml/2006/table">
            <a:tbl>
              <a:tblPr bandRow="1" firstCol="1" firstRow="1">
                <a:noFill/>
                <a:tableStyleId>{DEFDE71F-2DED-420A-AA27-33EC07A0A4CC}</a:tableStyleId>
              </a:tblPr>
              <a:tblGrid>
                <a:gridCol w="3233000"/>
                <a:gridCol w="3234050"/>
              </a:tblGrid>
              <a:tr h="369950">
                <a:tc>
                  <a:txBody>
                    <a:bodyPr/>
                    <a:lstStyle/>
                    <a:p>
                      <a:pPr indent="0" lvl="0" marL="0" marR="0" rtl="0" algn="l">
                        <a:lnSpc>
                          <a:spcPct val="115000"/>
                        </a:lnSpc>
                        <a:spcBef>
                          <a:spcPts val="0"/>
                        </a:spcBef>
                        <a:spcAft>
                          <a:spcPts val="0"/>
                        </a:spcAft>
                        <a:buNone/>
                      </a:pPr>
                      <a:r>
                        <a:rPr b="1" lang="es-CO" sz="1400" u="none" cap="none" strike="noStrike"/>
                        <a:t>Vocabulary word</a:t>
                      </a:r>
                      <a:endParaRPr b="1" sz="14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b="1" lang="es-CO" sz="1400" u="none" cap="none" strike="noStrike"/>
                        <a:t>Synonym</a:t>
                      </a:r>
                      <a:endParaRPr b="1" sz="14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1.useful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Band (together)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2.findable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Costumer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3.desirable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Utile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4.interface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Job/ duty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5.user</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Smaller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6.End users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Locatable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7.tasks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Design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8.Lower- level</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Object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9.avoid</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Consumer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10.layouts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Stay away from </a:t>
                      </a:r>
                      <a:endParaRPr sz="1100" u="none" cap="none" strike="noStrike">
                        <a:latin typeface="Calibri"/>
                        <a:ea typeface="Calibri"/>
                        <a:cs typeface="Calibri"/>
                        <a:sym typeface="Calibri"/>
                      </a:endParaRPr>
                    </a:p>
                  </a:txBody>
                  <a:tcPr marT="0" marB="0" marR="68575" marL="68575"/>
                </a:tc>
              </a:tr>
              <a:tr h="369950">
                <a:tc>
                  <a:txBody>
                    <a:bodyPr/>
                    <a:lstStyle/>
                    <a:p>
                      <a:pPr indent="0" lvl="0" marL="0" marR="0" rtl="0" algn="l">
                        <a:lnSpc>
                          <a:spcPct val="115000"/>
                        </a:lnSpc>
                        <a:spcBef>
                          <a:spcPts val="0"/>
                        </a:spcBef>
                        <a:spcAft>
                          <a:spcPts val="0"/>
                        </a:spcAft>
                        <a:buNone/>
                      </a:pPr>
                      <a:r>
                        <a:rPr lang="es-CO" sz="1200" u="none" cap="none" strike="noStrike"/>
                        <a:t>11.widgets</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15000"/>
                        </a:lnSpc>
                        <a:spcBef>
                          <a:spcPts val="0"/>
                        </a:spcBef>
                        <a:spcAft>
                          <a:spcPts val="0"/>
                        </a:spcAft>
                        <a:buNone/>
                      </a:pPr>
                      <a:r>
                        <a:rPr lang="es-CO" sz="1200" u="none" cap="none" strike="noStrike"/>
                        <a:t>popular </a:t>
                      </a:r>
                      <a:endParaRPr sz="1100" u="none" cap="none" strike="noStrike">
                        <a:latin typeface="Calibri"/>
                        <a:ea typeface="Calibri"/>
                        <a:cs typeface="Calibri"/>
                        <a:sym typeface="Calibri"/>
                      </a:endParaRPr>
                    </a:p>
                  </a:txBody>
                  <a:tcPr marT="0" marB="0" marR="68575" marL="68575"/>
                </a:tc>
              </a:tr>
            </a:tbl>
          </a:graphicData>
        </a:graphic>
      </p:graphicFrame>
      <p:sp>
        <p:nvSpPr>
          <p:cNvPr id="135" name="Google Shape;135;p8"/>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p:nvPr/>
        </p:nvSpPr>
        <p:spPr>
          <a:xfrm>
            <a:off x="3849113" y="178020"/>
            <a:ext cx="424686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O" sz="3200">
                <a:solidFill>
                  <a:schemeClr val="lt1"/>
                </a:solidFill>
                <a:latin typeface="Calibri"/>
                <a:ea typeface="Calibri"/>
                <a:cs typeface="Calibri"/>
                <a:sym typeface="Calibri"/>
              </a:rPr>
              <a:t>Video: Reading Strategy</a:t>
            </a:r>
            <a:endParaRPr b="1" sz="3200">
              <a:solidFill>
                <a:schemeClr val="lt1"/>
              </a:solidFill>
              <a:latin typeface="Calibri"/>
              <a:ea typeface="Calibri"/>
              <a:cs typeface="Calibri"/>
              <a:sym typeface="Calibri"/>
            </a:endParaRPr>
          </a:p>
        </p:txBody>
      </p:sp>
      <p:sp>
        <p:nvSpPr>
          <p:cNvPr id="141" name="Google Shape;141;p9"/>
          <p:cNvSpPr/>
          <p:nvPr/>
        </p:nvSpPr>
        <p:spPr>
          <a:xfrm>
            <a:off x="4393461" y="942966"/>
            <a:ext cx="3158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1800">
                <a:solidFill>
                  <a:schemeClr val="dk1"/>
                </a:solidFill>
                <a:latin typeface="Calibri"/>
                <a:ea typeface="Calibri"/>
                <a:cs typeface="Calibri"/>
                <a:sym typeface="Calibri"/>
              </a:rPr>
              <a:t>https://youtu.be/uU0v8eFO53g</a:t>
            </a:r>
            <a:endParaRPr/>
          </a:p>
        </p:txBody>
      </p:sp>
      <p:pic>
        <p:nvPicPr>
          <p:cNvPr id="142" name="Google Shape;142;p9"/>
          <p:cNvPicPr preferRelativeResize="0"/>
          <p:nvPr/>
        </p:nvPicPr>
        <p:blipFill rotWithShape="1">
          <a:blip r:embed="rId3">
            <a:alphaModFix/>
          </a:blip>
          <a:srcRect b="0" l="0" r="0" t="0"/>
          <a:stretch/>
        </p:blipFill>
        <p:spPr>
          <a:xfrm>
            <a:off x="1531482" y="1492469"/>
            <a:ext cx="8882130" cy="49961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2021-04-09T13:53:49Z</dcterms:created>
  <dc:creator>sergio.101615164@ucaldas.edu.co</dc:creator>
</cp:coreProperties>
</file>