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2" r:id="rId6"/>
    <p:sldId id="261" r:id="rId7"/>
    <p:sldId id="260" r:id="rId8"/>
    <p:sldId id="263" r:id="rId9"/>
    <p:sldId id="264" r:id="rId10"/>
    <p:sldId id="266" r:id="rId11"/>
    <p:sldId id="265"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21/04/2022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416571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21/04/2022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17560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21/04/2022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35263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21/04/2022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6440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4653695-324C-4408-BF09-9B472E7A1ADC}" type="datetimeFigureOut">
              <a:rPr lang="es-CO" smtClean="0"/>
              <a:t>21/04/2022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9288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4653695-324C-4408-BF09-9B472E7A1ADC}" type="datetimeFigureOut">
              <a:rPr lang="es-CO" smtClean="0"/>
              <a:t>21/04/2022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12977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4653695-324C-4408-BF09-9B472E7A1ADC}" type="datetimeFigureOut">
              <a:rPr lang="es-CO" smtClean="0"/>
              <a:t>21/04/2022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0246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4653695-324C-4408-BF09-9B472E7A1ADC}" type="datetimeFigureOut">
              <a:rPr lang="es-CO" smtClean="0"/>
              <a:t>21/04/2022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1843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653695-324C-4408-BF09-9B472E7A1ADC}" type="datetimeFigureOut">
              <a:rPr lang="es-CO" smtClean="0"/>
              <a:t>21/04/2022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61228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653695-324C-4408-BF09-9B472E7A1ADC}" type="datetimeFigureOut">
              <a:rPr lang="es-CO" smtClean="0"/>
              <a:t>21/04/2022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85764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653695-324C-4408-BF09-9B472E7A1ADC}" type="datetimeFigureOut">
              <a:rPr lang="es-CO" smtClean="0"/>
              <a:t>21/04/2022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152885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53695-324C-4408-BF09-9B472E7A1ADC}" type="datetimeFigureOut">
              <a:rPr lang="es-CO" smtClean="0"/>
              <a:t>21/04/2022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ABD4-3E7B-4FBA-A9E7-90DC5C103EB0}" type="slidenum">
              <a:rPr lang="es-CO" smtClean="0"/>
              <a:t>‹Nº›</a:t>
            </a:fld>
            <a:endParaRPr lang="es-CO"/>
          </a:p>
        </p:txBody>
      </p:sp>
    </p:spTree>
    <p:extLst>
      <p:ext uri="{BB962C8B-B14F-4D97-AF65-F5344CB8AC3E}">
        <p14:creationId xmlns:p14="http://schemas.microsoft.com/office/powerpoint/2010/main" val="86908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pic>
        <p:nvPicPr>
          <p:cNvPr id="1030" name="Picture 6" descr="Análisis de requerimientos de sistemas de información - YouTub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81" r="6746"/>
          <a:stretch/>
        </p:blipFill>
        <p:spPr bwMode="auto">
          <a:xfrm>
            <a:off x="7298872" y="3605687"/>
            <a:ext cx="4278085" cy="272304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438076" y="1196246"/>
            <a:ext cx="5736057" cy="584775"/>
          </a:xfrm>
          <a:prstGeom prst="rect">
            <a:avLst/>
          </a:prstGeom>
          <a:noFill/>
        </p:spPr>
        <p:txBody>
          <a:bodyPr wrap="none" rtlCol="0">
            <a:spAutoFit/>
          </a:bodyPr>
          <a:lstStyle/>
          <a:p>
            <a:r>
              <a:rPr lang="es-ES" sz="3200" dirty="0" smtClean="0">
                <a:effectLst>
                  <a:outerShdw blurRad="38100" dist="38100" dir="2700000" algn="tl">
                    <a:srgbClr val="000000">
                      <a:alpha val="43137"/>
                    </a:srgbClr>
                  </a:outerShdw>
                </a:effectLst>
              </a:rPr>
              <a:t>REQUERIMIENTOS DE SOFTWARE</a:t>
            </a:r>
            <a:endParaRPr lang="es-CO" sz="3200" dirty="0">
              <a:effectLst>
                <a:outerShdw blurRad="38100" dist="38100" dir="2700000" algn="tl">
                  <a:srgbClr val="000000">
                    <a:alpha val="43137"/>
                  </a:srgbClr>
                </a:outerShdw>
              </a:effectLst>
            </a:endParaRPr>
          </a:p>
        </p:txBody>
      </p:sp>
      <p:sp>
        <p:nvSpPr>
          <p:cNvPr id="7" name="Rectángulo 6"/>
          <p:cNvSpPr/>
          <p:nvPr/>
        </p:nvSpPr>
        <p:spPr>
          <a:xfrm>
            <a:off x="424543" y="1889537"/>
            <a:ext cx="11152414" cy="1200329"/>
          </a:xfrm>
          <a:prstGeom prst="rect">
            <a:avLst/>
          </a:prstGeom>
        </p:spPr>
        <p:txBody>
          <a:bodyPr wrap="square">
            <a:spAutoFit/>
          </a:bodyPr>
          <a:lstStyle/>
          <a:p>
            <a:pPr algn="just"/>
            <a:r>
              <a:rPr lang="es-ES" b="0" i="0" dirty="0" smtClean="0">
                <a:solidFill>
                  <a:srgbClr val="666666"/>
                </a:solidFill>
                <a:effectLst/>
                <a:latin typeface="open sans"/>
              </a:rPr>
              <a:t>Los</a:t>
            </a:r>
            <a:r>
              <a:rPr lang="es-ES" b="1" i="0" dirty="0" smtClean="0">
                <a:solidFill>
                  <a:srgbClr val="FF9900"/>
                </a:solidFill>
                <a:effectLst/>
                <a:latin typeface="open sans"/>
              </a:rPr>
              <a:t> Requerimientos de Software</a:t>
            </a:r>
            <a:r>
              <a:rPr lang="es-ES" b="0" i="0" dirty="0" smtClean="0">
                <a:solidFill>
                  <a:srgbClr val="666666"/>
                </a:solidFill>
                <a:effectLst/>
                <a:latin typeface="open sans"/>
              </a:rPr>
              <a:t> son las necesidades de los Stakeholders que requiere que el Sistema deba de cumplir de manera Satisfactoria. Son los que definen las funciones que el sistema será capaz de realizar, describen las transformaciones que el sistema realiza sobre las entradas para producir salidas. Es importante que se describa el </a:t>
            </a:r>
            <a:r>
              <a:rPr lang="es-ES" b="0" i="1" dirty="0" smtClean="0">
                <a:solidFill>
                  <a:srgbClr val="666666"/>
                </a:solidFill>
                <a:effectLst/>
                <a:latin typeface="open sans"/>
              </a:rPr>
              <a:t>¿Qué?</a:t>
            </a:r>
            <a:r>
              <a:rPr lang="es-ES" b="0" i="0" dirty="0" smtClean="0">
                <a:solidFill>
                  <a:srgbClr val="666666"/>
                </a:solidFill>
                <a:effectLst/>
                <a:latin typeface="open sans"/>
              </a:rPr>
              <a:t> y no el </a:t>
            </a:r>
            <a:r>
              <a:rPr lang="es-ES" b="0" i="1" dirty="0" smtClean="0">
                <a:solidFill>
                  <a:srgbClr val="666666"/>
                </a:solidFill>
                <a:effectLst/>
                <a:latin typeface="open sans"/>
              </a:rPr>
              <a:t>¿Cómo?</a:t>
            </a:r>
            <a:r>
              <a:rPr lang="es-ES" b="0" i="0" dirty="0" smtClean="0">
                <a:solidFill>
                  <a:srgbClr val="666666"/>
                </a:solidFill>
                <a:effectLst/>
                <a:latin typeface="open sans"/>
              </a:rPr>
              <a:t> se deben hacer esas transformaciones.</a:t>
            </a:r>
            <a:endParaRPr lang="es-CO" dirty="0"/>
          </a:p>
        </p:txBody>
      </p:sp>
      <p:sp>
        <p:nvSpPr>
          <p:cNvPr id="8" name="Rectángulo 7"/>
          <p:cNvSpPr/>
          <p:nvPr/>
        </p:nvSpPr>
        <p:spPr>
          <a:xfrm>
            <a:off x="696684" y="3766881"/>
            <a:ext cx="6096000" cy="1200329"/>
          </a:xfrm>
          <a:prstGeom prst="rect">
            <a:avLst/>
          </a:prstGeom>
        </p:spPr>
        <p:txBody>
          <a:bodyPr>
            <a:spAutoFit/>
          </a:bodyPr>
          <a:lstStyle/>
          <a:p>
            <a:pPr algn="just"/>
            <a:r>
              <a:rPr lang="es-ES" b="0" i="0" dirty="0" smtClean="0">
                <a:solidFill>
                  <a:srgbClr val="666666"/>
                </a:solidFill>
                <a:effectLst/>
                <a:latin typeface="open sans"/>
              </a:rPr>
              <a:t> * Es la parte más importante del proceso ya que todo lo    que se obtenga en esta fase será la base para la construcción del sistema.</a:t>
            </a:r>
          </a:p>
          <a:p>
            <a:endParaRPr lang="es-CO" dirty="0"/>
          </a:p>
        </p:txBody>
      </p:sp>
    </p:spTree>
    <p:extLst>
      <p:ext uri="{BB962C8B-B14F-4D97-AF65-F5344CB8AC3E}">
        <p14:creationId xmlns:p14="http://schemas.microsoft.com/office/powerpoint/2010/main" val="376355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CuadroTexto 5"/>
          <p:cNvSpPr txBox="1"/>
          <p:nvPr/>
        </p:nvSpPr>
        <p:spPr>
          <a:xfrm>
            <a:off x="1068307" y="2297518"/>
            <a:ext cx="9891619" cy="2062103"/>
          </a:xfrm>
          <a:prstGeom prst="rect">
            <a:avLst/>
          </a:prstGeom>
          <a:noFill/>
        </p:spPr>
        <p:txBody>
          <a:bodyPr wrap="none" rtlCol="0">
            <a:spAutoFit/>
          </a:bodyPr>
          <a:lstStyle/>
          <a:p>
            <a:r>
              <a:rPr lang="es-ES" sz="3200" b="1" dirty="0" smtClean="0">
                <a:effectLst>
                  <a:outerShdw blurRad="38100" dist="38100" dir="2700000" algn="tl">
                    <a:srgbClr val="000000">
                      <a:alpha val="43137"/>
                    </a:srgbClr>
                  </a:outerShdw>
                </a:effectLst>
              </a:rPr>
              <a:t>Actividad: </a:t>
            </a:r>
            <a:r>
              <a:rPr lang="es-ES" sz="3200" dirty="0" smtClean="0">
                <a:effectLst>
                  <a:outerShdw blurRad="38100" dist="38100" dir="2700000" algn="tl">
                    <a:srgbClr val="000000">
                      <a:alpha val="43137"/>
                    </a:srgbClr>
                  </a:outerShdw>
                </a:effectLst>
              </a:rPr>
              <a:t>Realice el Diagrama de Flujo del algoritmo de la</a:t>
            </a:r>
          </a:p>
          <a:p>
            <a:r>
              <a:rPr lang="es-ES" sz="3200" b="1" dirty="0" smtClean="0"/>
              <a:t>Compra de los zapatos </a:t>
            </a:r>
          </a:p>
          <a:p>
            <a:endParaRPr lang="es-ES" sz="3200" b="1" dirty="0">
              <a:effectLst>
                <a:outerShdw blurRad="38100" dist="38100" dir="2700000" algn="tl">
                  <a:srgbClr val="000000">
                    <a:alpha val="43137"/>
                  </a:srgbClr>
                </a:outerShdw>
              </a:effectLst>
            </a:endParaRPr>
          </a:p>
          <a:p>
            <a:r>
              <a:rPr lang="es-ES" sz="3200" b="1" dirty="0" smtClean="0">
                <a:effectLst>
                  <a:outerShdw blurRad="38100" dist="38100" dir="2700000" algn="tl">
                    <a:srgbClr val="000000">
                      <a:alpha val="43137"/>
                    </a:srgbClr>
                  </a:outerShdw>
                </a:effectLst>
              </a:rPr>
              <a:t>Duración Ejercicio 15 minutos incluidos el debate.</a:t>
            </a:r>
            <a:endParaRPr lang="es-CO"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02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CuadroTexto 5"/>
          <p:cNvSpPr txBox="1"/>
          <p:nvPr/>
        </p:nvSpPr>
        <p:spPr>
          <a:xfrm>
            <a:off x="385367" y="1357718"/>
            <a:ext cx="11665116" cy="5170646"/>
          </a:xfrm>
          <a:prstGeom prst="rect">
            <a:avLst/>
          </a:prstGeom>
          <a:noFill/>
        </p:spPr>
        <p:txBody>
          <a:bodyPr wrap="none" rtlCol="0">
            <a:spAutoFit/>
          </a:bodyPr>
          <a:lstStyle/>
          <a:p>
            <a:r>
              <a:rPr lang="es-ES" sz="3200" b="1" dirty="0" smtClean="0">
                <a:effectLst>
                  <a:outerShdw blurRad="38100" dist="38100" dir="2700000" algn="tl">
                    <a:srgbClr val="000000">
                      <a:alpha val="43137"/>
                    </a:srgbClr>
                  </a:outerShdw>
                </a:effectLst>
              </a:rPr>
              <a:t>Realizar el algoritmo y Diagrama para informar si un número es par </a:t>
            </a:r>
          </a:p>
          <a:p>
            <a:r>
              <a:rPr lang="es-ES" sz="3200" b="1" dirty="0" smtClean="0">
                <a:effectLst>
                  <a:outerShdw blurRad="38100" dist="38100" dir="2700000" algn="tl">
                    <a:srgbClr val="000000">
                      <a:alpha val="43137"/>
                    </a:srgbClr>
                  </a:outerShdw>
                </a:effectLst>
              </a:rPr>
              <a:t>O impar</a:t>
            </a:r>
          </a:p>
          <a:p>
            <a:endParaRPr lang="es-ES" sz="3200" b="1" dirty="0" smtClean="0">
              <a:effectLst>
                <a:outerShdw blurRad="38100" dist="38100" dir="2700000" algn="tl">
                  <a:srgbClr val="000000">
                    <a:alpha val="43137"/>
                  </a:srgbClr>
                </a:outerShdw>
              </a:effectLst>
            </a:endParaRPr>
          </a:p>
          <a:p>
            <a:r>
              <a:rPr lang="es-ES" b="1" dirty="0" smtClean="0">
                <a:effectLst>
                  <a:outerShdw blurRad="38100" dist="38100" dir="2700000" algn="tl">
                    <a:srgbClr val="000000">
                      <a:alpha val="43137"/>
                    </a:srgbClr>
                  </a:outerShdw>
                </a:effectLst>
              </a:rPr>
              <a:t>Inicio</a:t>
            </a:r>
          </a:p>
          <a:p>
            <a:r>
              <a:rPr lang="es-ES" b="1" dirty="0" smtClean="0">
                <a:effectLst>
                  <a:outerShdw blurRad="38100" dist="38100" dir="2700000" algn="tl">
                    <a:srgbClr val="000000">
                      <a:alpha val="43137"/>
                    </a:srgbClr>
                  </a:outerShdw>
                </a:effectLst>
              </a:rPr>
              <a:t>Leer numero</a:t>
            </a:r>
          </a:p>
          <a:p>
            <a:r>
              <a:rPr lang="es-ES" b="1" dirty="0" smtClean="0">
                <a:effectLst>
                  <a:outerShdw blurRad="38100" dist="38100" dir="2700000" algn="tl">
                    <a:srgbClr val="000000">
                      <a:alpha val="43137"/>
                    </a:srgbClr>
                  </a:outerShdw>
                </a:effectLst>
              </a:rPr>
              <a:t>Obtener el residuo del numero</a:t>
            </a:r>
            <a:endParaRPr lang="es-ES" b="1" dirty="0">
              <a:effectLst>
                <a:outerShdw blurRad="38100" dist="38100" dir="2700000" algn="tl">
                  <a:srgbClr val="000000">
                    <a:alpha val="43137"/>
                  </a:srgbClr>
                </a:outerShdw>
              </a:effectLst>
            </a:endParaRPr>
          </a:p>
          <a:p>
            <a:r>
              <a:rPr lang="es-ES" b="1" dirty="0" smtClean="0">
                <a:effectLst>
                  <a:outerShdw blurRad="38100" dist="38100" dir="2700000" algn="tl">
                    <a:srgbClr val="000000">
                      <a:alpha val="43137"/>
                    </a:srgbClr>
                  </a:outerShdw>
                </a:effectLst>
              </a:rPr>
              <a:t>Preguntar si el residuo es 0</a:t>
            </a:r>
          </a:p>
          <a:p>
            <a:r>
              <a:rPr lang="es-ES" b="1" dirty="0" smtClean="0">
                <a:effectLst>
                  <a:outerShdw blurRad="38100" dist="38100" dir="2700000" algn="tl">
                    <a:srgbClr val="000000">
                      <a:alpha val="43137"/>
                    </a:srgbClr>
                  </a:outerShdw>
                </a:effectLst>
              </a:rPr>
              <a:t>Si es verdadero</a:t>
            </a:r>
          </a:p>
          <a:p>
            <a:r>
              <a:rPr lang="es-ES" b="1" dirty="0">
                <a:effectLst>
                  <a:outerShdw blurRad="38100" dist="38100" dir="2700000" algn="tl">
                    <a:srgbClr val="000000">
                      <a:alpha val="43137"/>
                    </a:srgbClr>
                  </a:outerShdw>
                </a:effectLst>
              </a:rPr>
              <a:t> </a:t>
            </a:r>
            <a:r>
              <a:rPr lang="es-ES" b="1" dirty="0" smtClean="0">
                <a:effectLst>
                  <a:outerShdw blurRad="38100" dist="38100" dir="2700000" algn="tl">
                    <a:srgbClr val="000000">
                      <a:alpha val="43137"/>
                    </a:srgbClr>
                  </a:outerShdw>
                </a:effectLst>
              </a:rPr>
              <a:t>             imprimir que el numero es par</a:t>
            </a:r>
          </a:p>
          <a:p>
            <a:r>
              <a:rPr lang="es-ES" b="1" dirty="0" smtClean="0">
                <a:effectLst>
                  <a:outerShdw blurRad="38100" dist="38100" dir="2700000" algn="tl">
                    <a:srgbClr val="000000">
                      <a:alpha val="43137"/>
                    </a:srgbClr>
                  </a:outerShdw>
                </a:effectLst>
              </a:rPr>
              <a:t>Si es falso </a:t>
            </a:r>
          </a:p>
          <a:p>
            <a:r>
              <a:rPr lang="es-ES" b="1" dirty="0">
                <a:effectLst>
                  <a:outerShdw blurRad="38100" dist="38100" dir="2700000" algn="tl">
                    <a:srgbClr val="000000">
                      <a:alpha val="43137"/>
                    </a:srgbClr>
                  </a:outerShdw>
                </a:effectLst>
              </a:rPr>
              <a:t> </a:t>
            </a:r>
            <a:r>
              <a:rPr lang="es-ES" b="1" dirty="0" smtClean="0">
                <a:effectLst>
                  <a:outerShdw blurRad="38100" dist="38100" dir="2700000" algn="tl">
                    <a:srgbClr val="000000">
                      <a:alpha val="43137"/>
                    </a:srgbClr>
                  </a:outerShdw>
                </a:effectLst>
              </a:rPr>
              <a:t>             imprimir que el numero es impar</a:t>
            </a:r>
          </a:p>
          <a:p>
            <a:r>
              <a:rPr lang="es-ES" b="1" dirty="0" smtClean="0">
                <a:effectLst>
                  <a:outerShdw blurRad="38100" dist="38100" dir="2700000" algn="tl">
                    <a:srgbClr val="000000">
                      <a:alpha val="43137"/>
                    </a:srgbClr>
                  </a:outerShdw>
                </a:effectLst>
              </a:rPr>
              <a:t>finalizar</a:t>
            </a:r>
            <a:endParaRPr lang="es-ES" b="1" dirty="0">
              <a:effectLst>
                <a:outerShdw blurRad="38100" dist="38100" dir="2700000" algn="tl">
                  <a:srgbClr val="000000">
                    <a:alpha val="43137"/>
                  </a:srgbClr>
                </a:outerShdw>
              </a:effectLst>
            </a:endParaRPr>
          </a:p>
          <a:p>
            <a:endParaRPr lang="es-ES" b="1" dirty="0" smtClean="0">
              <a:effectLst>
                <a:outerShdw blurRad="38100" dist="38100" dir="2700000" algn="tl">
                  <a:srgbClr val="000000">
                    <a:alpha val="43137"/>
                  </a:srgbClr>
                </a:outerShdw>
              </a:effectLst>
            </a:endParaRPr>
          </a:p>
          <a:p>
            <a:endParaRPr lang="es-ES" b="1" dirty="0">
              <a:effectLst>
                <a:outerShdw blurRad="38100" dist="38100" dir="2700000" algn="tl">
                  <a:srgbClr val="000000">
                    <a:alpha val="43137"/>
                  </a:srgbClr>
                </a:outerShdw>
              </a:effectLst>
            </a:endParaRPr>
          </a:p>
          <a:p>
            <a:endParaRPr lang="es-ES" b="1" dirty="0" smtClean="0">
              <a:effectLst>
                <a:outerShdw blurRad="38100" dist="38100" dir="2700000" algn="tl">
                  <a:srgbClr val="000000">
                    <a:alpha val="43137"/>
                  </a:srgbClr>
                </a:outerShdw>
              </a:effectLst>
            </a:endParaRPr>
          </a:p>
          <a:p>
            <a:endParaRPr lang="es-CO" b="1" dirty="0">
              <a:effectLst>
                <a:outerShdw blurRad="38100" dist="38100" dir="2700000" algn="tl">
                  <a:srgbClr val="000000">
                    <a:alpha val="43137"/>
                  </a:srgbClr>
                </a:outerShdw>
              </a:effectLst>
            </a:endParaRPr>
          </a:p>
        </p:txBody>
      </p:sp>
      <p:sp>
        <p:nvSpPr>
          <p:cNvPr id="2" name="Proceso alternativo 1"/>
          <p:cNvSpPr/>
          <p:nvPr/>
        </p:nvSpPr>
        <p:spPr>
          <a:xfrm>
            <a:off x="7791450" y="2164127"/>
            <a:ext cx="977900" cy="3429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inicio</a:t>
            </a:r>
            <a:endParaRPr lang="es-CO" dirty="0"/>
          </a:p>
        </p:txBody>
      </p:sp>
      <p:sp>
        <p:nvSpPr>
          <p:cNvPr id="3" name="Datos 2"/>
          <p:cNvSpPr/>
          <p:nvPr/>
        </p:nvSpPr>
        <p:spPr>
          <a:xfrm>
            <a:off x="7677150" y="2868936"/>
            <a:ext cx="1143000" cy="4064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num</a:t>
            </a:r>
            <a:endParaRPr lang="es-CO" dirty="0"/>
          </a:p>
        </p:txBody>
      </p:sp>
      <p:sp>
        <p:nvSpPr>
          <p:cNvPr id="8" name="Decisión 7"/>
          <p:cNvSpPr/>
          <p:nvPr/>
        </p:nvSpPr>
        <p:spPr>
          <a:xfrm>
            <a:off x="7404100" y="3800338"/>
            <a:ext cx="1682676" cy="8890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n</a:t>
            </a:r>
            <a:r>
              <a:rPr lang="es-ES" sz="1600" dirty="0" smtClean="0"/>
              <a:t>um </a:t>
            </a:r>
            <a:r>
              <a:rPr lang="es-ES" sz="1600" dirty="0" err="1" smtClean="0"/>
              <a:t>mod</a:t>
            </a:r>
            <a:r>
              <a:rPr lang="es-ES" sz="1600" dirty="0" smtClean="0"/>
              <a:t> 2 = 0</a:t>
            </a:r>
            <a:endParaRPr lang="es-CO" sz="1600" dirty="0"/>
          </a:p>
        </p:txBody>
      </p:sp>
      <p:sp>
        <p:nvSpPr>
          <p:cNvPr id="9" name="Documento 8"/>
          <p:cNvSpPr/>
          <p:nvPr/>
        </p:nvSpPr>
        <p:spPr>
          <a:xfrm>
            <a:off x="5641625" y="4039191"/>
            <a:ext cx="1186894" cy="650147"/>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num es impar</a:t>
            </a:r>
            <a:endParaRPr lang="es-CO" dirty="0"/>
          </a:p>
        </p:txBody>
      </p:sp>
      <p:sp>
        <p:nvSpPr>
          <p:cNvPr id="10" name="Documento 9"/>
          <p:cNvSpPr/>
          <p:nvPr/>
        </p:nvSpPr>
        <p:spPr>
          <a:xfrm>
            <a:off x="9942753" y="4008664"/>
            <a:ext cx="1186894" cy="650147"/>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n</a:t>
            </a:r>
            <a:r>
              <a:rPr lang="es-ES" dirty="0" smtClean="0"/>
              <a:t>um es par</a:t>
            </a:r>
            <a:endParaRPr lang="es-CO" dirty="0"/>
          </a:p>
        </p:txBody>
      </p:sp>
      <p:sp>
        <p:nvSpPr>
          <p:cNvPr id="11" name="Proceso alternativo 10"/>
          <p:cNvSpPr/>
          <p:nvPr/>
        </p:nvSpPr>
        <p:spPr>
          <a:xfrm>
            <a:off x="7732396" y="5303225"/>
            <a:ext cx="1104899" cy="3429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fin</a:t>
            </a:r>
            <a:endParaRPr lang="es-CO" dirty="0"/>
          </a:p>
        </p:txBody>
      </p:sp>
      <p:cxnSp>
        <p:nvCxnSpPr>
          <p:cNvPr id="13" name="Conector recto de flecha 12"/>
          <p:cNvCxnSpPr/>
          <p:nvPr/>
        </p:nvCxnSpPr>
        <p:spPr>
          <a:xfrm>
            <a:off x="8255000" y="2507027"/>
            <a:ext cx="0" cy="361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3" idx="4"/>
          </p:cNvCxnSpPr>
          <p:nvPr/>
        </p:nvCxnSpPr>
        <p:spPr>
          <a:xfrm>
            <a:off x="8248650" y="3275336"/>
            <a:ext cx="0" cy="48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8" idx="1"/>
          </p:cNvCxnSpPr>
          <p:nvPr/>
        </p:nvCxnSpPr>
        <p:spPr>
          <a:xfrm flipH="1">
            <a:off x="6828519" y="4244838"/>
            <a:ext cx="575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8" idx="3"/>
          </p:cNvCxnSpPr>
          <p:nvPr/>
        </p:nvCxnSpPr>
        <p:spPr>
          <a:xfrm>
            <a:off x="9086776" y="4244838"/>
            <a:ext cx="855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22"/>
          <p:cNvCxnSpPr>
            <a:stCxn id="10" idx="2"/>
          </p:cNvCxnSpPr>
          <p:nvPr/>
        </p:nvCxnSpPr>
        <p:spPr>
          <a:xfrm>
            <a:off x="10536200" y="4615829"/>
            <a:ext cx="0" cy="858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H="1">
            <a:off x="8837297" y="5474675"/>
            <a:ext cx="1698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6099541" y="4658811"/>
            <a:ext cx="0" cy="81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6099541" y="5474675"/>
            <a:ext cx="1594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9219860" y="3811774"/>
            <a:ext cx="327334" cy="369332"/>
          </a:xfrm>
          <a:prstGeom prst="rect">
            <a:avLst/>
          </a:prstGeom>
          <a:noFill/>
        </p:spPr>
        <p:txBody>
          <a:bodyPr wrap="none" rtlCol="0">
            <a:spAutoFit/>
          </a:bodyPr>
          <a:lstStyle/>
          <a:p>
            <a:r>
              <a:rPr lang="es-ES" dirty="0" smtClean="0"/>
              <a:t>si</a:t>
            </a:r>
            <a:endParaRPr lang="es-CO" dirty="0"/>
          </a:p>
        </p:txBody>
      </p:sp>
      <p:sp>
        <p:nvSpPr>
          <p:cNvPr id="42" name="CuadroTexto 41"/>
          <p:cNvSpPr txBox="1"/>
          <p:nvPr/>
        </p:nvSpPr>
        <p:spPr>
          <a:xfrm>
            <a:off x="6945448" y="3772683"/>
            <a:ext cx="428322" cy="369332"/>
          </a:xfrm>
          <a:prstGeom prst="rect">
            <a:avLst/>
          </a:prstGeom>
          <a:noFill/>
        </p:spPr>
        <p:txBody>
          <a:bodyPr wrap="none" rtlCol="0">
            <a:spAutoFit/>
          </a:bodyPr>
          <a:lstStyle/>
          <a:p>
            <a:r>
              <a:rPr lang="es-ES" dirty="0" smtClean="0"/>
              <a:t>no</a:t>
            </a:r>
            <a:endParaRPr lang="es-CO" dirty="0"/>
          </a:p>
        </p:txBody>
      </p:sp>
    </p:spTree>
    <p:extLst>
      <p:ext uri="{BB962C8B-B14F-4D97-AF65-F5344CB8AC3E}">
        <p14:creationId xmlns:p14="http://schemas.microsoft.com/office/powerpoint/2010/main" val="240536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336552" y="1265535"/>
            <a:ext cx="11491683" cy="3539430"/>
          </a:xfrm>
          <a:prstGeom prst="rect">
            <a:avLst/>
          </a:prstGeom>
        </p:spPr>
        <p:txBody>
          <a:bodyPr wrap="square">
            <a:spAutoFit/>
          </a:bodyPr>
          <a:lstStyle/>
          <a:p>
            <a:r>
              <a:rPr lang="es-ES" sz="2800" b="1" dirty="0" smtClean="0">
                <a:effectLst>
                  <a:outerShdw blurRad="38100" dist="38100" dir="2700000" algn="tl">
                    <a:srgbClr val="000000">
                      <a:alpha val="43137"/>
                    </a:srgbClr>
                  </a:outerShdw>
                </a:effectLst>
              </a:rPr>
              <a:t>Realizar el algoritmo y Diagrama para informar si un estudiante aprobó o desaprobó una materia. Se deben capturar 4 notas, si el promedio es mayor a 4 aprueba de lo contrario pierde</a:t>
            </a:r>
          </a:p>
          <a:p>
            <a:endParaRPr lang="es-ES" sz="2800" b="1" dirty="0">
              <a:effectLst>
                <a:outerShdw blurRad="38100" dist="38100" dir="2700000" algn="tl">
                  <a:srgbClr val="000000">
                    <a:alpha val="43137"/>
                  </a:srgbClr>
                </a:outerShdw>
              </a:effectLst>
            </a:endParaRPr>
          </a:p>
          <a:p>
            <a:endParaRPr lang="es-ES" sz="2800" b="1" dirty="0" smtClean="0">
              <a:effectLst>
                <a:outerShdw blurRad="38100" dist="38100" dir="2700000" algn="tl">
                  <a:srgbClr val="000000">
                    <a:alpha val="43137"/>
                  </a:srgbClr>
                </a:outerShdw>
              </a:effectLst>
            </a:endParaRPr>
          </a:p>
          <a:p>
            <a:endParaRPr lang="es-ES" sz="2800" b="1" dirty="0">
              <a:effectLst>
                <a:outerShdw blurRad="38100" dist="38100" dir="2700000" algn="tl">
                  <a:srgbClr val="000000">
                    <a:alpha val="43137"/>
                  </a:srgbClr>
                </a:outerShdw>
              </a:effectLst>
            </a:endParaRPr>
          </a:p>
          <a:p>
            <a:endParaRPr lang="es-ES" sz="2800" b="1" dirty="0" smtClean="0">
              <a:effectLst>
                <a:outerShdw blurRad="38100" dist="38100" dir="2700000" algn="tl">
                  <a:srgbClr val="000000">
                    <a:alpha val="43137"/>
                  </a:srgbClr>
                </a:outerShdw>
              </a:effectLst>
            </a:endParaRPr>
          </a:p>
          <a:p>
            <a:r>
              <a:rPr lang="es-ES" sz="2800" b="1" dirty="0" smtClean="0">
                <a:effectLst>
                  <a:outerShdw blurRad="38100" dist="38100" dir="2700000" algn="tl">
                    <a:srgbClr val="000000">
                      <a:alpha val="43137"/>
                    </a:srgbClr>
                  </a:outerShdw>
                </a:effectLst>
              </a:rPr>
              <a:t>Tiempo 30 minutos con la socialización</a:t>
            </a:r>
            <a:endParaRPr lang="es-ES" sz="28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895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Rectángulo 5"/>
          <p:cNvSpPr/>
          <p:nvPr/>
        </p:nvSpPr>
        <p:spPr>
          <a:xfrm>
            <a:off x="673104" y="2599035"/>
            <a:ext cx="11491683" cy="2677656"/>
          </a:xfrm>
          <a:prstGeom prst="rect">
            <a:avLst/>
          </a:prstGeom>
        </p:spPr>
        <p:txBody>
          <a:bodyPr wrap="square">
            <a:spAutoFit/>
          </a:bodyPr>
          <a:lstStyle/>
          <a:p>
            <a:r>
              <a:rPr lang="es-ES" sz="2800" b="1" dirty="0" smtClean="0">
                <a:effectLst>
                  <a:outerShdw blurRad="38100" dist="38100" dir="2700000" algn="tl">
                    <a:srgbClr val="000000">
                      <a:alpha val="43137"/>
                    </a:srgbClr>
                  </a:outerShdw>
                </a:effectLst>
              </a:rPr>
              <a:t>Realizar el algoritmo y Diagrama de los ejercicios propuestos en el taller</a:t>
            </a:r>
          </a:p>
          <a:p>
            <a:r>
              <a:rPr lang="es-ES" sz="2800" b="1" dirty="0" smtClean="0">
                <a:effectLst>
                  <a:outerShdw blurRad="38100" dist="38100" dir="2700000" algn="tl">
                    <a:srgbClr val="000000">
                      <a:alpha val="43137"/>
                    </a:srgbClr>
                  </a:outerShdw>
                </a:effectLst>
              </a:rPr>
              <a:t>3 Algoritmos de la plataforma.</a:t>
            </a:r>
          </a:p>
          <a:p>
            <a:endParaRPr lang="es-ES" sz="2800" b="1" dirty="0" smtClean="0">
              <a:effectLst>
                <a:outerShdw blurRad="38100" dist="38100" dir="2700000" algn="tl">
                  <a:srgbClr val="000000">
                    <a:alpha val="43137"/>
                  </a:srgbClr>
                </a:outerShdw>
              </a:effectLst>
            </a:endParaRPr>
          </a:p>
          <a:p>
            <a:r>
              <a:rPr lang="es-ES" sz="2800" b="1" dirty="0" smtClean="0">
                <a:effectLst>
                  <a:outerShdw blurRad="38100" dist="38100" dir="2700000" algn="tl">
                    <a:srgbClr val="000000">
                      <a:alpha val="43137"/>
                    </a:srgbClr>
                  </a:outerShdw>
                </a:effectLst>
              </a:rPr>
              <a:t>https://misiontic.ucaldas.edu.co/mod/resource/view.php?id=18422</a:t>
            </a:r>
            <a:endParaRPr lang="es-ES" sz="2800" b="1" dirty="0">
              <a:effectLst>
                <a:outerShdw blurRad="38100" dist="38100" dir="2700000" algn="tl">
                  <a:srgbClr val="000000">
                    <a:alpha val="43137"/>
                  </a:srgbClr>
                </a:outerShdw>
              </a:effectLst>
            </a:endParaRPr>
          </a:p>
          <a:p>
            <a:endParaRPr lang="es-ES" sz="2800" b="1" dirty="0" smtClean="0">
              <a:effectLst>
                <a:outerShdw blurRad="38100" dist="38100" dir="2700000" algn="tl">
                  <a:srgbClr val="000000">
                    <a:alpha val="43137"/>
                  </a:srgbClr>
                </a:outerShdw>
              </a:effectLst>
            </a:endParaRPr>
          </a:p>
          <a:p>
            <a:r>
              <a:rPr lang="es-ES" sz="2800" b="1" dirty="0" smtClean="0">
                <a:effectLst>
                  <a:outerShdw blurRad="38100" dist="38100" dir="2700000" algn="tl">
                    <a:srgbClr val="000000">
                      <a:alpha val="43137"/>
                    </a:srgbClr>
                  </a:outerShdw>
                </a:effectLst>
              </a:rPr>
              <a:t>Entregar en la plataforma en PDF el día lunes 25 de Abril</a:t>
            </a:r>
            <a:endParaRPr lang="es-ES" sz="28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374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CuadroTexto 5"/>
          <p:cNvSpPr txBox="1"/>
          <p:nvPr/>
        </p:nvSpPr>
        <p:spPr>
          <a:xfrm>
            <a:off x="1759252" y="1294218"/>
            <a:ext cx="9093708" cy="584775"/>
          </a:xfrm>
          <a:prstGeom prst="rect">
            <a:avLst/>
          </a:prstGeom>
          <a:noFill/>
        </p:spPr>
        <p:txBody>
          <a:bodyPr wrap="none" rtlCol="0">
            <a:spAutoFit/>
          </a:bodyPr>
          <a:lstStyle/>
          <a:p>
            <a:r>
              <a:rPr lang="es-ES" sz="3200" dirty="0" smtClean="0">
                <a:effectLst>
                  <a:outerShdw blurRad="38100" dist="38100" dir="2700000" algn="tl">
                    <a:srgbClr val="000000">
                      <a:alpha val="43137"/>
                    </a:srgbClr>
                  </a:outerShdw>
                </a:effectLst>
              </a:rPr>
              <a:t>REQUERIMIENTOS FUNCIONALES Y NO FUNCIONALES</a:t>
            </a:r>
            <a:endParaRPr lang="es-CO" sz="3200" dirty="0">
              <a:effectLst>
                <a:outerShdw blurRad="38100" dist="38100" dir="2700000" algn="tl">
                  <a:srgbClr val="000000">
                    <a:alpha val="43137"/>
                  </a:srgbClr>
                </a:outerShdw>
              </a:effectLst>
            </a:endParaRPr>
          </a:p>
        </p:txBody>
      </p:sp>
      <p:sp>
        <p:nvSpPr>
          <p:cNvPr id="7" name="CuadroTexto 6"/>
          <p:cNvSpPr txBox="1"/>
          <p:nvPr/>
        </p:nvSpPr>
        <p:spPr>
          <a:xfrm>
            <a:off x="346337" y="2055805"/>
            <a:ext cx="971933" cy="584775"/>
          </a:xfrm>
          <a:prstGeom prst="rect">
            <a:avLst/>
          </a:prstGeom>
          <a:noFill/>
        </p:spPr>
        <p:txBody>
          <a:bodyPr wrap="none" rtlCol="0">
            <a:spAutoFit/>
          </a:bodyPr>
          <a:lstStyle/>
          <a:p>
            <a:r>
              <a:rPr lang="es-ES" sz="3200" dirty="0" smtClean="0">
                <a:effectLst>
                  <a:outerShdw blurRad="38100" dist="38100" dir="2700000" algn="tl">
                    <a:srgbClr val="000000">
                      <a:alpha val="43137"/>
                    </a:srgbClr>
                  </a:outerShdw>
                </a:effectLst>
              </a:rPr>
              <a:t>R.F.: </a:t>
            </a:r>
            <a:endParaRPr lang="es-CO" sz="3200" dirty="0">
              <a:effectLst>
                <a:outerShdw blurRad="38100" dist="38100" dir="2700000" algn="tl">
                  <a:srgbClr val="000000">
                    <a:alpha val="43137"/>
                  </a:srgbClr>
                </a:outerShdw>
              </a:effectLst>
            </a:endParaRPr>
          </a:p>
        </p:txBody>
      </p:sp>
      <p:sp>
        <p:nvSpPr>
          <p:cNvPr id="2" name="Rectángulo 1"/>
          <p:cNvSpPr/>
          <p:nvPr/>
        </p:nvSpPr>
        <p:spPr>
          <a:xfrm>
            <a:off x="346337" y="2799890"/>
            <a:ext cx="5231503" cy="3693319"/>
          </a:xfrm>
          <a:prstGeom prst="rect">
            <a:avLst/>
          </a:prstGeom>
        </p:spPr>
        <p:txBody>
          <a:bodyPr wrap="square">
            <a:spAutoFit/>
          </a:bodyPr>
          <a:lstStyle/>
          <a:p>
            <a:pPr>
              <a:buFont typeface="Arial" panose="020B0604020202020204" pitchFamily="34" charset="0"/>
              <a:buChar char="•"/>
            </a:pPr>
            <a:r>
              <a:rPr lang="es-ES" b="0" i="0" dirty="0" smtClean="0">
                <a:solidFill>
                  <a:srgbClr val="222222"/>
                </a:solidFill>
                <a:effectLst/>
                <a:latin typeface="Arial" panose="020B0604020202020204" pitchFamily="34" charset="0"/>
              </a:rPr>
              <a:t> Descripciones de los datos a ser ingresados en el sistema.</a:t>
            </a:r>
          </a:p>
          <a:p>
            <a:pPr>
              <a:buFont typeface="Arial" panose="020B0604020202020204" pitchFamily="34" charset="0"/>
              <a:buChar char="•"/>
            </a:pPr>
            <a:r>
              <a:rPr lang="es-ES" b="0" i="0" dirty="0" smtClean="0">
                <a:solidFill>
                  <a:srgbClr val="222222"/>
                </a:solidFill>
                <a:effectLst/>
                <a:latin typeface="Arial" panose="020B0604020202020204" pitchFamily="34" charset="0"/>
              </a:rPr>
              <a:t> Descripciones de las operaciones a ser realizadas por cada pantalla.</a:t>
            </a:r>
          </a:p>
          <a:p>
            <a:pPr>
              <a:buFont typeface="Arial" panose="020B0604020202020204" pitchFamily="34" charset="0"/>
              <a:buChar char="•"/>
            </a:pPr>
            <a:r>
              <a:rPr lang="es-ES" b="0" i="0" dirty="0" smtClean="0">
                <a:solidFill>
                  <a:srgbClr val="222222"/>
                </a:solidFill>
                <a:effectLst/>
                <a:latin typeface="Arial" panose="020B0604020202020204" pitchFamily="34" charset="0"/>
              </a:rPr>
              <a:t> Descripción de los flujos de trabajo realizados por el sistema.</a:t>
            </a:r>
          </a:p>
          <a:p>
            <a:pPr>
              <a:buFont typeface="Arial" panose="020B0604020202020204" pitchFamily="34" charset="0"/>
              <a:buChar char="•"/>
            </a:pPr>
            <a:r>
              <a:rPr lang="es-ES" b="0" i="0" dirty="0" smtClean="0">
                <a:solidFill>
                  <a:srgbClr val="222222"/>
                </a:solidFill>
                <a:effectLst/>
                <a:latin typeface="Arial" panose="020B0604020202020204" pitchFamily="34" charset="0"/>
              </a:rPr>
              <a:t> Descripción de los reportes del sistema y otras salidas.</a:t>
            </a:r>
          </a:p>
          <a:p>
            <a:pPr>
              <a:buFont typeface="Arial" panose="020B0604020202020204" pitchFamily="34" charset="0"/>
              <a:buChar char="•"/>
            </a:pPr>
            <a:r>
              <a:rPr lang="es-ES" b="0" i="0" dirty="0" smtClean="0">
                <a:solidFill>
                  <a:srgbClr val="222222"/>
                </a:solidFill>
                <a:effectLst/>
                <a:latin typeface="Arial" panose="020B0604020202020204" pitchFamily="34" charset="0"/>
              </a:rPr>
              <a:t> Definición de quien puede ingresar datos en el sistema.</a:t>
            </a:r>
          </a:p>
          <a:p>
            <a:pPr>
              <a:buFont typeface="Arial" panose="020B0604020202020204" pitchFamily="34" charset="0"/>
              <a:buChar char="•"/>
            </a:pPr>
            <a:r>
              <a:rPr lang="es-ES" b="0" i="0" dirty="0" smtClean="0">
                <a:solidFill>
                  <a:srgbClr val="222222"/>
                </a:solidFill>
                <a:effectLst/>
                <a:latin typeface="Arial" panose="020B0604020202020204" pitchFamily="34" charset="0"/>
              </a:rPr>
              <a:t> Como el sistema cumplirá los reglamentos y regulaciones de sector o generales que le sean aplicables.</a:t>
            </a:r>
            <a:endParaRPr lang="es-ES" b="0" i="0" dirty="0">
              <a:solidFill>
                <a:srgbClr val="222222"/>
              </a:solidFill>
              <a:effectLst/>
              <a:latin typeface="Arial" panose="020B0604020202020204" pitchFamily="34" charset="0"/>
            </a:endParaRPr>
          </a:p>
        </p:txBody>
      </p:sp>
      <p:sp>
        <p:nvSpPr>
          <p:cNvPr id="3" name="Rectángulo 2"/>
          <p:cNvSpPr/>
          <p:nvPr/>
        </p:nvSpPr>
        <p:spPr>
          <a:xfrm>
            <a:off x="6082394" y="2245892"/>
            <a:ext cx="5961014" cy="4247317"/>
          </a:xfrm>
          <a:prstGeom prst="rect">
            <a:avLst/>
          </a:prstGeom>
        </p:spPr>
        <p:txBody>
          <a:bodyPr wrap="square">
            <a:spAutoFit/>
          </a:bodyPr>
          <a:lstStyle/>
          <a:p>
            <a:pPr algn="just">
              <a:buFont typeface="Arial" panose="020B0604020202020204" pitchFamily="34" charset="0"/>
              <a:buChar char="•"/>
            </a:pPr>
            <a:r>
              <a:rPr lang="es-ES" b="0" i="0" dirty="0" smtClean="0">
                <a:solidFill>
                  <a:srgbClr val="222222"/>
                </a:solidFill>
                <a:effectLst/>
                <a:latin typeface="Arial" panose="020B0604020202020204" pitchFamily="34" charset="0"/>
              </a:rPr>
              <a:t>El sistema enviará un correo electrónico cuando se registre alguna de las siguientes transacciones: pedido de venta de cliente, despacho de mercancía al cliente, emisión de factura a cliente y registro de pago de cliente.</a:t>
            </a:r>
          </a:p>
          <a:p>
            <a:pPr algn="just">
              <a:buFont typeface="Arial" panose="020B0604020202020204" pitchFamily="34" charset="0"/>
              <a:buChar char="•"/>
            </a:pPr>
            <a:r>
              <a:rPr lang="es-ES" b="0" i="0" dirty="0" smtClean="0">
                <a:solidFill>
                  <a:srgbClr val="222222"/>
                </a:solidFill>
                <a:effectLst/>
                <a:latin typeface="Arial" panose="020B0604020202020204" pitchFamily="34" charset="0"/>
              </a:rPr>
              <a:t>Se permitirá el registro de pedidos de compra con datos obligatorios incompletos, los cuales podrán completarse posteriormente modificando el pedido. Antes de poder aprobarse los datos del pedido deben estar completos.</a:t>
            </a:r>
          </a:p>
          <a:p>
            <a:pPr algn="just">
              <a:buFont typeface="Arial" panose="020B0604020202020204" pitchFamily="34" charset="0"/>
              <a:buChar char="•"/>
            </a:pPr>
            <a:r>
              <a:rPr lang="es-ES" b="0" i="0" dirty="0" smtClean="0">
                <a:solidFill>
                  <a:srgbClr val="222222"/>
                </a:solidFill>
                <a:effectLst/>
                <a:latin typeface="Arial" panose="020B0604020202020204" pitchFamily="34" charset="0"/>
              </a:rPr>
              <a:t> El sistema permitirá a los usuarios autorizados el ingresar planes y cronogramas de </a:t>
            </a:r>
            <a:r>
              <a:rPr lang="es-ES" b="1" i="0" u="none" strike="noStrike" dirty="0" smtClean="0">
                <a:solidFill>
                  <a:srgbClr val="073763"/>
                </a:solidFill>
                <a:effectLst/>
                <a:latin typeface="Arial" panose="020B0604020202020204" pitchFamily="34" charset="0"/>
              </a:rPr>
              <a:t>proyecto</a:t>
            </a:r>
            <a:r>
              <a:rPr lang="es-ES" b="0" i="0" dirty="0" smtClean="0">
                <a:solidFill>
                  <a:srgbClr val="222222"/>
                </a:solidFill>
                <a:effectLst/>
                <a:latin typeface="Arial" panose="020B0604020202020204" pitchFamily="34" charset="0"/>
              </a:rPr>
              <a:t>.</a:t>
            </a:r>
          </a:p>
          <a:p>
            <a:pPr algn="just">
              <a:buFont typeface="Arial" panose="020B0604020202020204" pitchFamily="34" charset="0"/>
              <a:buChar char="•"/>
            </a:pPr>
            <a:r>
              <a:rPr lang="es-ES" b="0" i="0" dirty="0" smtClean="0">
                <a:solidFill>
                  <a:srgbClr val="222222"/>
                </a:solidFill>
                <a:effectLst/>
                <a:latin typeface="Arial" panose="020B0604020202020204" pitchFamily="34" charset="0"/>
              </a:rPr>
              <a:t>El sistema permitirá aprobar, cambiar o actualizar planes y cronogramas de </a:t>
            </a:r>
            <a:r>
              <a:rPr lang="es-ES" b="1" i="0" u="none" strike="noStrike" dirty="0" smtClean="0">
                <a:solidFill>
                  <a:srgbClr val="073763"/>
                </a:solidFill>
                <a:effectLst/>
                <a:latin typeface="Arial" panose="020B0604020202020204" pitchFamily="34" charset="0"/>
              </a:rPr>
              <a:t>proyecto</a:t>
            </a:r>
            <a:r>
              <a:rPr lang="es-ES" b="0" i="0" dirty="0" smtClean="0">
                <a:solidFill>
                  <a:srgbClr val="222222"/>
                </a:solidFill>
                <a:effectLst/>
                <a:latin typeface="Arial" panose="020B0604020202020204" pitchFamily="34" charset="0"/>
              </a:rPr>
              <a:t>.</a:t>
            </a:r>
          </a:p>
          <a:p>
            <a:pPr algn="just">
              <a:buFont typeface="Arial" panose="020B0604020202020204" pitchFamily="34" charset="0"/>
              <a:buChar char="•"/>
            </a:pPr>
            <a:r>
              <a:rPr lang="es-ES" b="0" i="0" dirty="0" smtClean="0">
                <a:solidFill>
                  <a:srgbClr val="222222"/>
                </a:solidFill>
                <a:effectLst/>
                <a:latin typeface="Arial" panose="020B0604020202020204" pitchFamily="34" charset="0"/>
              </a:rPr>
              <a:t>El sistema permitirá el envío automatizado de cartas de entrega de órdenes directamente al almacén.</a:t>
            </a:r>
          </a:p>
        </p:txBody>
      </p:sp>
      <p:sp>
        <p:nvSpPr>
          <p:cNvPr id="8" name="Flecha derecha 7"/>
          <p:cNvSpPr/>
          <p:nvPr/>
        </p:nvSpPr>
        <p:spPr>
          <a:xfrm>
            <a:off x="5438140" y="3597932"/>
            <a:ext cx="504554"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9006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522514" y="1925586"/>
            <a:ext cx="10531929" cy="4524315"/>
          </a:xfrm>
          <a:prstGeom prst="rect">
            <a:avLst/>
          </a:prstGeom>
        </p:spPr>
        <p:txBody>
          <a:bodyPr wrap="square">
            <a:spAutoFit/>
          </a:bodyPr>
          <a:lstStyle/>
          <a:p>
            <a:pPr marL="285750" indent="-285750">
              <a:buFontTx/>
              <a:buChar char="-"/>
            </a:pPr>
            <a:r>
              <a:rPr lang="es-ES" b="0" i="0" dirty="0" smtClean="0">
                <a:solidFill>
                  <a:srgbClr val="222222"/>
                </a:solidFill>
                <a:effectLst/>
                <a:latin typeface="Arial" panose="020B0604020202020204" pitchFamily="34" charset="0"/>
              </a:rPr>
              <a:t>El sistema debe ser capaz de procesar N transacciones por segundo.</a:t>
            </a:r>
          </a:p>
          <a:p>
            <a:pPr marL="285750" indent="-285750">
              <a:buFontTx/>
              <a:buChar char="-"/>
            </a:pPr>
            <a:r>
              <a:rPr lang="es-ES" b="0" i="0" dirty="0" smtClean="0">
                <a:solidFill>
                  <a:srgbClr val="222222"/>
                </a:solidFill>
                <a:effectLst/>
                <a:latin typeface="Arial" panose="020B0604020202020204" pitchFamily="34" charset="0"/>
              </a:rPr>
              <a:t>Toda funcionalidad del sistema y transacción de negocio debe responder al usuario en menos de 5 segundos.</a:t>
            </a:r>
          </a:p>
          <a:p>
            <a:pPr marL="285750" indent="-285750">
              <a:buFontTx/>
              <a:buChar char="-"/>
            </a:pPr>
            <a:r>
              <a:rPr lang="es-ES" b="0" i="0" dirty="0" smtClean="0">
                <a:solidFill>
                  <a:srgbClr val="222222"/>
                </a:solidFill>
                <a:effectLst/>
                <a:latin typeface="Arial" panose="020B0604020202020204" pitchFamily="34" charset="0"/>
              </a:rPr>
              <a:t>El sistema debe ser capaz de operar adecuadamente con hasta 100.000 usuarios con sesiones concurrentes.</a:t>
            </a:r>
          </a:p>
          <a:p>
            <a:pPr marL="285750" indent="-285750">
              <a:buFontTx/>
              <a:buChar char="-"/>
            </a:pPr>
            <a:r>
              <a:rPr lang="es-ES" b="0" i="0" dirty="0" smtClean="0">
                <a:solidFill>
                  <a:srgbClr val="222222"/>
                </a:solidFill>
                <a:effectLst/>
                <a:latin typeface="Arial" panose="020B0604020202020204" pitchFamily="34" charset="0"/>
              </a:rPr>
              <a:t>Los datos modificados en la base de datos deben ser actualizados para todos los usuarios que acceden en menos de 2 segundos.</a:t>
            </a:r>
          </a:p>
          <a:p>
            <a:pPr marL="285750" indent="-285750">
              <a:buFontTx/>
              <a:buChar char="-"/>
            </a:pPr>
            <a:r>
              <a:rPr lang="es-ES" b="0" i="0" dirty="0" smtClean="0">
                <a:solidFill>
                  <a:srgbClr val="222222"/>
                </a:solidFill>
                <a:effectLst/>
                <a:latin typeface="Arial" panose="020B0604020202020204" pitchFamily="34" charset="0"/>
              </a:rPr>
              <a:t>Los permisos de acceso al sistema podrán ser cambiados solamente por el administrador de acceso a datos.</a:t>
            </a:r>
          </a:p>
          <a:p>
            <a:pPr marL="285750" indent="-285750">
              <a:buFontTx/>
              <a:buChar char="-"/>
            </a:pPr>
            <a:r>
              <a:rPr lang="es-ES" b="0" i="0" dirty="0" smtClean="0">
                <a:solidFill>
                  <a:srgbClr val="222222"/>
                </a:solidFill>
                <a:effectLst/>
                <a:latin typeface="Arial" panose="020B0604020202020204" pitchFamily="34" charset="0"/>
              </a:rPr>
              <a:t>El nuevo sistema debe desarrollarse aplicando</a:t>
            </a:r>
            <a:r>
              <a:rPr lang="es-ES" b="1" i="0" dirty="0" smtClean="0">
                <a:solidFill>
                  <a:schemeClr val="tx1">
                    <a:lumMod val="65000"/>
                    <a:lumOff val="35000"/>
                  </a:schemeClr>
                </a:solidFill>
                <a:effectLst/>
                <a:latin typeface="Arial" panose="020B0604020202020204" pitchFamily="34" charset="0"/>
              </a:rPr>
              <a:t> </a:t>
            </a:r>
            <a:r>
              <a:rPr lang="es-ES" b="1" i="0" u="none" strike="noStrike" dirty="0" smtClean="0">
                <a:solidFill>
                  <a:schemeClr val="tx1">
                    <a:lumMod val="65000"/>
                    <a:lumOff val="35000"/>
                  </a:schemeClr>
                </a:solidFill>
                <a:effectLst/>
                <a:latin typeface="Arial" panose="020B0604020202020204" pitchFamily="34" charset="0"/>
              </a:rPr>
              <a:t>patrones y recomendaciones de programación que incrementen la seguridad de datos</a:t>
            </a:r>
            <a:r>
              <a:rPr lang="es-ES" b="1" i="0" dirty="0" smtClean="0">
                <a:solidFill>
                  <a:schemeClr val="tx1">
                    <a:lumMod val="65000"/>
                    <a:lumOff val="35000"/>
                  </a:schemeClr>
                </a:solidFill>
                <a:effectLst/>
                <a:latin typeface="Arial" panose="020B0604020202020204" pitchFamily="34" charset="0"/>
              </a:rPr>
              <a:t>.</a:t>
            </a:r>
          </a:p>
          <a:p>
            <a:pPr marL="285750" indent="-285750">
              <a:buFontTx/>
              <a:buChar char="-"/>
            </a:pPr>
            <a:r>
              <a:rPr lang="es-ES" b="0" i="0" dirty="0" smtClean="0">
                <a:solidFill>
                  <a:srgbClr val="222222"/>
                </a:solidFill>
                <a:effectLst/>
                <a:latin typeface="Arial" panose="020B0604020202020204" pitchFamily="34" charset="0"/>
              </a:rPr>
              <a:t>Todos los sistemas deben respaldarse cada 24 horas. </a:t>
            </a:r>
          </a:p>
          <a:p>
            <a:pPr marL="285750" indent="-285750">
              <a:buFontTx/>
              <a:buChar char="-"/>
            </a:pPr>
            <a:r>
              <a:rPr lang="es-ES" b="0" i="0" dirty="0" smtClean="0">
                <a:solidFill>
                  <a:srgbClr val="222222"/>
                </a:solidFill>
                <a:effectLst/>
                <a:latin typeface="Arial" panose="020B0604020202020204" pitchFamily="34" charset="0"/>
              </a:rPr>
              <a:t>Los respaldos deben ser almacenados en una localidad segura ubicada en un edificio distinto al que reside el sistema.</a:t>
            </a:r>
            <a:endParaRPr lang="es-ES" dirty="0" smtClean="0">
              <a:solidFill>
                <a:srgbClr val="222222"/>
              </a:solidFill>
              <a:latin typeface="Arial" panose="020B0604020202020204" pitchFamily="34" charset="0"/>
            </a:endParaRPr>
          </a:p>
          <a:p>
            <a:pPr marL="285750" indent="-285750">
              <a:buFontTx/>
              <a:buChar char="-"/>
            </a:pPr>
            <a:r>
              <a:rPr lang="es-ES" b="0" i="0" dirty="0" smtClean="0">
                <a:solidFill>
                  <a:srgbClr val="222222"/>
                </a:solidFill>
                <a:effectLst/>
                <a:latin typeface="Arial" panose="020B0604020202020204" pitchFamily="34" charset="0"/>
              </a:rPr>
              <a:t>El sistema debe tener interfaces amigables con fácil acceso.</a:t>
            </a:r>
          </a:p>
          <a:p>
            <a:pPr marL="285750" indent="-285750">
              <a:buFontTx/>
              <a:buChar char="-"/>
            </a:pPr>
            <a:r>
              <a:rPr lang="es-ES" dirty="0" smtClean="0">
                <a:solidFill>
                  <a:srgbClr val="222222"/>
                </a:solidFill>
                <a:latin typeface="Arial" panose="020B0604020202020204" pitchFamily="34" charset="0"/>
              </a:rPr>
              <a:t>Debe manejar colores institucionales</a:t>
            </a:r>
            <a:endParaRPr lang="es-ES" b="0" i="0" dirty="0" smtClean="0">
              <a:solidFill>
                <a:srgbClr val="222222"/>
              </a:solidFill>
              <a:effectLst/>
              <a:latin typeface="Arial" panose="020B0604020202020204" pitchFamily="34" charset="0"/>
            </a:endParaRPr>
          </a:p>
        </p:txBody>
      </p:sp>
      <p:sp>
        <p:nvSpPr>
          <p:cNvPr id="6" name="CuadroTexto 5"/>
          <p:cNvSpPr txBox="1"/>
          <p:nvPr/>
        </p:nvSpPr>
        <p:spPr>
          <a:xfrm>
            <a:off x="522514" y="1119441"/>
            <a:ext cx="1230017" cy="584775"/>
          </a:xfrm>
          <a:prstGeom prst="rect">
            <a:avLst/>
          </a:prstGeom>
          <a:noFill/>
        </p:spPr>
        <p:txBody>
          <a:bodyPr wrap="none" rtlCol="0">
            <a:spAutoFit/>
          </a:bodyPr>
          <a:lstStyle/>
          <a:p>
            <a:r>
              <a:rPr lang="es-ES" sz="3200" dirty="0" smtClean="0">
                <a:effectLst>
                  <a:outerShdw blurRad="38100" dist="38100" dir="2700000" algn="tl">
                    <a:srgbClr val="000000">
                      <a:alpha val="43137"/>
                    </a:srgbClr>
                  </a:outerShdw>
                </a:effectLst>
              </a:rPr>
              <a:t>R.N.F. </a:t>
            </a:r>
            <a:endParaRPr lang="es-CO"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628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CuadroTexto 5"/>
          <p:cNvSpPr txBox="1"/>
          <p:nvPr/>
        </p:nvSpPr>
        <p:spPr>
          <a:xfrm>
            <a:off x="1068307" y="2297518"/>
            <a:ext cx="10282174" cy="2062103"/>
          </a:xfrm>
          <a:prstGeom prst="rect">
            <a:avLst/>
          </a:prstGeom>
          <a:noFill/>
        </p:spPr>
        <p:txBody>
          <a:bodyPr wrap="none" rtlCol="0">
            <a:spAutoFit/>
          </a:bodyPr>
          <a:lstStyle/>
          <a:p>
            <a:r>
              <a:rPr lang="es-ES" sz="3200" b="1" dirty="0" smtClean="0">
                <a:effectLst>
                  <a:outerShdw blurRad="38100" dist="38100" dir="2700000" algn="tl">
                    <a:srgbClr val="000000">
                      <a:alpha val="43137"/>
                    </a:srgbClr>
                  </a:outerShdw>
                </a:effectLst>
              </a:rPr>
              <a:t>Actividad: </a:t>
            </a:r>
            <a:r>
              <a:rPr lang="es-ES" sz="3200" dirty="0" smtClean="0">
                <a:effectLst>
                  <a:outerShdw blurRad="38100" dist="38100" dir="2700000" algn="tl">
                    <a:srgbClr val="000000">
                      <a:alpha val="43137"/>
                    </a:srgbClr>
                  </a:outerShdw>
                </a:effectLst>
              </a:rPr>
              <a:t>determine R.F y R.N.F para la construcción de una</a:t>
            </a:r>
          </a:p>
          <a:p>
            <a:r>
              <a:rPr lang="es-ES" sz="3200" b="1" dirty="0" smtClean="0">
                <a:effectLst>
                  <a:outerShdw blurRad="38100" dist="38100" dir="2700000" algn="tl">
                    <a:srgbClr val="000000">
                      <a:alpha val="43137"/>
                    </a:srgbClr>
                  </a:outerShdw>
                </a:effectLst>
              </a:rPr>
              <a:t>Floristería la cual vende sus productos a nivel nacional.</a:t>
            </a:r>
          </a:p>
          <a:p>
            <a:endParaRPr lang="es-ES" sz="3200" b="1" dirty="0">
              <a:effectLst>
                <a:outerShdw blurRad="38100" dist="38100" dir="2700000" algn="tl">
                  <a:srgbClr val="000000">
                    <a:alpha val="43137"/>
                  </a:srgbClr>
                </a:outerShdw>
              </a:effectLst>
            </a:endParaRPr>
          </a:p>
          <a:p>
            <a:r>
              <a:rPr lang="es-ES" sz="3200" b="1" dirty="0" smtClean="0">
                <a:effectLst>
                  <a:outerShdw blurRad="38100" dist="38100" dir="2700000" algn="tl">
                    <a:srgbClr val="000000">
                      <a:alpha val="43137"/>
                    </a:srgbClr>
                  </a:outerShdw>
                </a:effectLst>
              </a:rPr>
              <a:t>Duración Ejercicio 30 minutos incluidos el debate.</a:t>
            </a:r>
            <a:endParaRPr lang="es-CO"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59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2056494" y="2399943"/>
            <a:ext cx="8051800" cy="3139321"/>
          </a:xfrm>
          <a:prstGeom prst="rect">
            <a:avLst/>
          </a:prstGeom>
        </p:spPr>
        <p:txBody>
          <a:bodyPr wrap="square">
            <a:spAutoFit/>
          </a:bodyPr>
          <a:lstStyle/>
          <a:p>
            <a:pPr fontAlgn="base">
              <a:buFont typeface="Arial" panose="020B0604020202020204" pitchFamily="34" charset="0"/>
              <a:buChar char="•"/>
            </a:pPr>
            <a:r>
              <a:rPr lang="es-ES" b="0" i="0" dirty="0" smtClean="0">
                <a:solidFill>
                  <a:srgbClr val="666666"/>
                </a:solidFill>
                <a:effectLst/>
              </a:rPr>
              <a:t>¿Están incluidas todas las funcionalidades requeridas por el cliente? (completa).</a:t>
            </a:r>
          </a:p>
          <a:p>
            <a:pPr fontAlgn="base">
              <a:buFont typeface="Arial" panose="020B0604020202020204" pitchFamily="34" charset="0"/>
              <a:buChar char="•"/>
            </a:pPr>
            <a:r>
              <a:rPr lang="es-ES" b="0" i="0" dirty="0" smtClean="0">
                <a:solidFill>
                  <a:srgbClr val="666666"/>
                </a:solidFill>
                <a:effectLst/>
              </a:rPr>
              <a:t>¿Existen conflictos en los requerimientos? (consistencia)</a:t>
            </a:r>
          </a:p>
          <a:p>
            <a:pPr fontAlgn="base">
              <a:buFont typeface="Arial" panose="020B0604020202020204" pitchFamily="34" charset="0"/>
              <a:buChar char="•"/>
            </a:pPr>
            <a:r>
              <a:rPr lang="es-ES" b="0" i="0" dirty="0" smtClean="0">
                <a:solidFill>
                  <a:srgbClr val="666666"/>
                </a:solidFill>
                <a:effectLst/>
              </a:rPr>
              <a:t>¿Tiene alguno de los requerimientos más de una interpretación? (no ambigua)</a:t>
            </a:r>
          </a:p>
          <a:p>
            <a:pPr fontAlgn="base">
              <a:buFont typeface="Arial" panose="020B0604020202020204" pitchFamily="34" charset="0"/>
              <a:buChar char="•"/>
            </a:pPr>
            <a:r>
              <a:rPr lang="es-ES" b="0" i="0" dirty="0" smtClean="0">
                <a:solidFill>
                  <a:srgbClr val="666666"/>
                </a:solidFill>
                <a:effectLst/>
              </a:rPr>
              <a:t>¿Esta cada requerimiento claramente representado? (entendible)</a:t>
            </a:r>
          </a:p>
          <a:p>
            <a:pPr fontAlgn="base">
              <a:buFont typeface="Arial" panose="020B0604020202020204" pitchFamily="34" charset="0"/>
              <a:buChar char="•"/>
            </a:pPr>
            <a:r>
              <a:rPr lang="es-ES" b="0" i="0" dirty="0" smtClean="0">
                <a:solidFill>
                  <a:srgbClr val="666666"/>
                </a:solidFill>
                <a:effectLst/>
              </a:rPr>
              <a:t>¿Puede ser los requerimientos implementados con la tecnología y presupuesto disponible? (factible)</a:t>
            </a:r>
          </a:p>
          <a:p>
            <a:pPr fontAlgn="base">
              <a:buFont typeface="Arial" panose="020B0604020202020204" pitchFamily="34" charset="0"/>
              <a:buChar char="•"/>
            </a:pPr>
            <a:r>
              <a:rPr lang="es-ES" b="0" i="0" dirty="0" smtClean="0">
                <a:solidFill>
                  <a:srgbClr val="666666"/>
                </a:solidFill>
                <a:effectLst/>
              </a:rPr>
              <a:t>¿Está la especificación escrita en un lenguaje apropiado? (clara)</a:t>
            </a:r>
          </a:p>
          <a:p>
            <a:pPr fontAlgn="base">
              <a:buFont typeface="Arial" panose="020B0604020202020204" pitchFamily="34" charset="0"/>
              <a:buChar char="•"/>
            </a:pPr>
            <a:r>
              <a:rPr lang="es-ES" b="0" i="0" dirty="0" smtClean="0">
                <a:solidFill>
                  <a:srgbClr val="666666"/>
                </a:solidFill>
                <a:effectLst/>
              </a:rPr>
              <a:t>¿Existe facilidad para hacer cambios en los requerimientos? (modificable)</a:t>
            </a:r>
          </a:p>
          <a:p>
            <a:pPr fontAlgn="base">
              <a:buFont typeface="Arial" panose="020B0604020202020204" pitchFamily="34" charset="0"/>
              <a:buChar char="•"/>
            </a:pPr>
            <a:r>
              <a:rPr lang="es-ES" b="0" i="0" dirty="0" smtClean="0">
                <a:solidFill>
                  <a:srgbClr val="666666"/>
                </a:solidFill>
                <a:effectLst/>
              </a:rPr>
              <a:t>¿Está claramente definido el origen de cada requerimiento? (rastreable)</a:t>
            </a:r>
          </a:p>
          <a:p>
            <a:pPr fontAlgn="base">
              <a:buFont typeface="Arial" panose="020B0604020202020204" pitchFamily="34" charset="0"/>
              <a:buChar char="•"/>
            </a:pPr>
            <a:r>
              <a:rPr lang="es-ES" b="0" i="0" dirty="0" smtClean="0">
                <a:solidFill>
                  <a:srgbClr val="666666"/>
                </a:solidFill>
                <a:effectLst/>
              </a:rPr>
              <a:t>¿Pueden ser los Requerimientos ser sometidos a pruebas cuantitativas? (verificable)</a:t>
            </a:r>
            <a:endParaRPr lang="es-ES" b="0" i="0" dirty="0">
              <a:solidFill>
                <a:srgbClr val="666666"/>
              </a:solidFill>
              <a:effectLst/>
            </a:endParaRPr>
          </a:p>
        </p:txBody>
      </p:sp>
      <p:sp>
        <p:nvSpPr>
          <p:cNvPr id="3" name="Rectángulo 2"/>
          <p:cNvSpPr/>
          <p:nvPr/>
        </p:nvSpPr>
        <p:spPr>
          <a:xfrm>
            <a:off x="3701015" y="1464341"/>
            <a:ext cx="3621569" cy="369332"/>
          </a:xfrm>
          <a:prstGeom prst="rect">
            <a:avLst/>
          </a:prstGeom>
        </p:spPr>
        <p:txBody>
          <a:bodyPr wrap="none">
            <a:spAutoFit/>
          </a:bodyPr>
          <a:lstStyle/>
          <a:p>
            <a:pPr fontAlgn="base"/>
            <a:r>
              <a:rPr lang="es-CO" b="1" i="0" dirty="0" smtClean="0">
                <a:solidFill>
                  <a:srgbClr val="222222"/>
                </a:solidFill>
                <a:effectLst/>
                <a:latin typeface="roboto"/>
              </a:rPr>
              <a:t>Verificación de Requerimientos</a:t>
            </a:r>
            <a:endParaRPr lang="es-CO" b="1" i="0" dirty="0">
              <a:solidFill>
                <a:srgbClr val="222222"/>
              </a:solidFill>
              <a:effectLst/>
              <a:latin typeface="roboto"/>
            </a:endParaRPr>
          </a:p>
        </p:txBody>
      </p:sp>
    </p:spTree>
    <p:extLst>
      <p:ext uri="{BB962C8B-B14F-4D97-AF65-F5344CB8AC3E}">
        <p14:creationId xmlns:p14="http://schemas.microsoft.com/office/powerpoint/2010/main" val="2888929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622300" y="1627138"/>
            <a:ext cx="11264900" cy="1200329"/>
          </a:xfrm>
          <a:prstGeom prst="rect">
            <a:avLst/>
          </a:prstGeom>
        </p:spPr>
        <p:txBody>
          <a:bodyPr wrap="square">
            <a:spAutoFit/>
          </a:bodyPr>
          <a:lstStyle/>
          <a:p>
            <a:pPr algn="just"/>
            <a:r>
              <a:rPr lang="es-ES" dirty="0" smtClean="0"/>
              <a:t>En informática, un </a:t>
            </a:r>
            <a:r>
              <a:rPr lang="es-ES" b="1" dirty="0" smtClean="0">
                <a:effectLst>
                  <a:outerShdw blurRad="38100" dist="38100" dir="2700000" algn="tl">
                    <a:srgbClr val="000000">
                      <a:alpha val="43137"/>
                    </a:srgbClr>
                  </a:outerShdw>
                </a:effectLst>
              </a:rPr>
              <a:t>algoritmo</a:t>
            </a:r>
            <a:r>
              <a:rPr lang="es-ES" dirty="0" smtClean="0"/>
              <a:t> es una secuencia de instrucciones secuenciales, gracias al cual pueden llevarse a cabo ciertos procesos y darse respuesta a determinadas necesidades o decisiones. Se trata de conjuntos ordenados y finitos de pasos, que nos permiten resolver un problema o tomar una decisión</a:t>
            </a:r>
          </a:p>
          <a:p>
            <a:pPr algn="just"/>
            <a:endParaRPr lang="es-ES" dirty="0" smtClean="0"/>
          </a:p>
        </p:txBody>
      </p:sp>
      <p:sp>
        <p:nvSpPr>
          <p:cNvPr id="6" name="Rectángulo 5"/>
          <p:cNvSpPr/>
          <p:nvPr/>
        </p:nvSpPr>
        <p:spPr>
          <a:xfrm>
            <a:off x="622300" y="2649141"/>
            <a:ext cx="6096000" cy="3877985"/>
          </a:xfrm>
          <a:prstGeom prst="rect">
            <a:avLst/>
          </a:prstGeom>
        </p:spPr>
        <p:txBody>
          <a:bodyPr>
            <a:spAutoFit/>
          </a:bodyPr>
          <a:lstStyle/>
          <a:p>
            <a:r>
              <a:rPr lang="es-ES" b="1" dirty="0" smtClean="0">
                <a:effectLst>
                  <a:outerShdw blurRad="38100" dist="38100" dir="2700000" algn="tl">
                    <a:srgbClr val="000000">
                      <a:alpha val="43137"/>
                    </a:srgbClr>
                  </a:outerShdw>
                </a:effectLst>
              </a:rPr>
              <a:t>Partes de un algoritmo</a:t>
            </a:r>
          </a:p>
          <a:p>
            <a:r>
              <a:rPr lang="es-ES" dirty="0" smtClean="0"/>
              <a:t>Todo algoritmo debe constar de las siguientes partes:</a:t>
            </a:r>
          </a:p>
          <a:p>
            <a:endParaRPr lang="es-ES" dirty="0" smtClean="0"/>
          </a:p>
          <a:p>
            <a:r>
              <a:rPr lang="es-ES" b="1" i="1" dirty="0" smtClean="0"/>
              <a:t>Input o entrada</a:t>
            </a:r>
            <a:r>
              <a:rPr lang="es-ES" dirty="0" smtClean="0"/>
              <a:t>. El ingreso de los datos que el algoritmo necesita para operar.</a:t>
            </a:r>
          </a:p>
          <a:p>
            <a:endParaRPr lang="es-ES" dirty="0" smtClean="0"/>
          </a:p>
          <a:p>
            <a:r>
              <a:rPr lang="es-ES" b="1" i="1" dirty="0" smtClean="0"/>
              <a:t>Proceso</a:t>
            </a:r>
            <a:r>
              <a:rPr lang="es-ES" dirty="0" smtClean="0"/>
              <a:t>. Se trata de la operación lógica formal que el algoritmo emprenderá con lo recibido del input.</a:t>
            </a:r>
          </a:p>
          <a:p>
            <a:endParaRPr lang="es-ES" dirty="0" smtClean="0"/>
          </a:p>
          <a:p>
            <a:r>
              <a:rPr lang="es-ES" b="1" i="1" dirty="0" smtClean="0"/>
              <a:t>Output o salida</a:t>
            </a:r>
            <a:r>
              <a:rPr lang="es-ES" dirty="0" smtClean="0"/>
              <a:t>. Los resultados obtenidos del proceso sobre el input, una vez terminada la ejecución del algoritmo.</a:t>
            </a:r>
          </a:p>
          <a:p>
            <a:endParaRPr lang="es-ES" dirty="0" smtClean="0"/>
          </a:p>
          <a:p>
            <a:endParaRPr lang="es-ES" dirty="0" smtClean="0"/>
          </a:p>
          <a:p>
            <a:r>
              <a:rPr lang="es-ES" sz="1200" dirty="0" smtClean="0"/>
              <a:t>Fuente: https://concepto.de/algoritmo-en-informatica/#ixzz7R6WxgvBk</a:t>
            </a:r>
            <a:endParaRPr lang="es-CO" sz="1200" dirty="0"/>
          </a:p>
        </p:txBody>
      </p:sp>
    </p:spTree>
    <p:extLst>
      <p:ext uri="{BB962C8B-B14F-4D97-AF65-F5344CB8AC3E}">
        <p14:creationId xmlns:p14="http://schemas.microsoft.com/office/powerpoint/2010/main" val="2860277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Rectángulo 5"/>
          <p:cNvSpPr/>
          <p:nvPr/>
        </p:nvSpPr>
        <p:spPr>
          <a:xfrm>
            <a:off x="554994" y="1790343"/>
            <a:ext cx="11495489" cy="4185761"/>
          </a:xfrm>
          <a:prstGeom prst="rect">
            <a:avLst/>
          </a:prstGeom>
        </p:spPr>
        <p:txBody>
          <a:bodyPr wrap="square">
            <a:spAutoFit/>
          </a:bodyPr>
          <a:lstStyle/>
          <a:p>
            <a:pPr algn="just"/>
            <a:r>
              <a:rPr lang="es-ES" dirty="0" smtClean="0"/>
              <a:t>Los algoritmos presentan las siguientes características:</a:t>
            </a:r>
          </a:p>
          <a:p>
            <a:pPr algn="just"/>
            <a:endParaRPr lang="es-ES" dirty="0" smtClean="0"/>
          </a:p>
          <a:p>
            <a:pPr algn="just"/>
            <a:r>
              <a:rPr lang="es-ES" dirty="0" smtClean="0"/>
              <a:t>Secuenciales. Los algoritmos operan en secuencia, debe procesarse uno a la vez.</a:t>
            </a:r>
          </a:p>
          <a:p>
            <a:pPr algn="just"/>
            <a:endParaRPr lang="es-ES" dirty="0" smtClean="0"/>
          </a:p>
          <a:p>
            <a:pPr algn="just"/>
            <a:r>
              <a:rPr lang="es-ES" dirty="0" smtClean="0"/>
              <a:t>Precisos. Los algoritmos han de ser precisos en su abordaje del tema, es decir, no pueden ser ambiguos o subjetivos.</a:t>
            </a:r>
          </a:p>
          <a:p>
            <a:pPr algn="just"/>
            <a:endParaRPr lang="es-ES" dirty="0" smtClean="0"/>
          </a:p>
          <a:p>
            <a:pPr algn="just"/>
            <a:r>
              <a:rPr lang="es-ES" dirty="0" smtClean="0"/>
              <a:t>Ordenados. Los algoritmos se deben establecer en la secuencia precisa y exacta para que su lectura tenga sentido y se resuelva el problema.</a:t>
            </a:r>
          </a:p>
          <a:p>
            <a:pPr algn="just"/>
            <a:endParaRPr lang="es-ES" dirty="0" smtClean="0"/>
          </a:p>
          <a:p>
            <a:pPr algn="just"/>
            <a:r>
              <a:rPr lang="es-ES" dirty="0" smtClean="0"/>
              <a:t>Finitos. Toda secuencia de algoritmos ha de tener un fin determinado, no puede prolongarse hasta el infinito.</a:t>
            </a:r>
          </a:p>
          <a:p>
            <a:pPr algn="just"/>
            <a:r>
              <a:rPr lang="es-ES" dirty="0" smtClean="0"/>
              <a:t>Concretos. Todo algoritmo debe ofrecer un resultado en base a las funciones</a:t>
            </a:r>
          </a:p>
          <a:p>
            <a:pPr algn="just"/>
            <a:endParaRPr lang="es-ES" dirty="0" smtClean="0"/>
          </a:p>
          <a:p>
            <a:pPr algn="just"/>
            <a:endParaRPr lang="es-ES" dirty="0" smtClean="0"/>
          </a:p>
          <a:p>
            <a:pPr algn="just"/>
            <a:endParaRPr lang="es-ES" dirty="0" smtClean="0"/>
          </a:p>
          <a:p>
            <a:pPr algn="just"/>
            <a:r>
              <a:rPr lang="es-ES" sz="1400" dirty="0" smtClean="0"/>
              <a:t>Fuente: https://concepto.de/algoritmo-en-informatica/#ixzz7R6XKaUnC</a:t>
            </a:r>
            <a:endParaRPr lang="es-CO" sz="1400" dirty="0"/>
          </a:p>
        </p:txBody>
      </p:sp>
    </p:spTree>
    <p:extLst>
      <p:ext uri="{BB962C8B-B14F-4D97-AF65-F5344CB8AC3E}">
        <p14:creationId xmlns:p14="http://schemas.microsoft.com/office/powerpoint/2010/main" val="3762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3848100" y="1441589"/>
            <a:ext cx="6096000" cy="5078313"/>
          </a:xfrm>
          <a:prstGeom prst="rect">
            <a:avLst/>
          </a:prstGeom>
        </p:spPr>
        <p:txBody>
          <a:bodyPr>
            <a:spAutoFit/>
          </a:bodyPr>
          <a:lstStyle/>
          <a:p>
            <a:r>
              <a:rPr lang="es-ES" dirty="0" smtClean="0">
                <a:effectLst>
                  <a:outerShdw blurRad="38100" dist="38100" dir="2700000" algn="tl">
                    <a:srgbClr val="000000">
                      <a:alpha val="43137"/>
                    </a:srgbClr>
                  </a:outerShdw>
                </a:effectLst>
              </a:rPr>
              <a:t>Algoritmo para elegir unos zapatos de fiesta:</a:t>
            </a:r>
          </a:p>
          <a:p>
            <a:endParaRPr lang="es-ES" dirty="0" smtClean="0"/>
          </a:p>
          <a:p>
            <a:r>
              <a:rPr lang="es-ES" b="1" dirty="0" smtClean="0"/>
              <a:t>INICIO</a:t>
            </a:r>
          </a:p>
          <a:p>
            <a:r>
              <a:rPr lang="es-ES" dirty="0" smtClean="0"/>
              <a:t>Entrar a la tienda y buscar la sección de zapatos de caballero.</a:t>
            </a:r>
          </a:p>
          <a:p>
            <a:r>
              <a:rPr lang="es-ES" dirty="0" smtClean="0"/>
              <a:t>Tomar un par de zapatos.</a:t>
            </a:r>
          </a:p>
          <a:p>
            <a:r>
              <a:rPr lang="es-ES" dirty="0" smtClean="0"/>
              <a:t>¿Son zapatos de fiesta?</a:t>
            </a:r>
          </a:p>
          <a:p>
            <a:r>
              <a:rPr lang="es-ES" dirty="0" smtClean="0"/>
              <a:t>     SI: (ir al paso 5) – NO: (volver al paso 3)</a:t>
            </a:r>
          </a:p>
          <a:p>
            <a:endParaRPr lang="es-ES" dirty="0" smtClean="0"/>
          </a:p>
          <a:p>
            <a:r>
              <a:rPr lang="es-ES" dirty="0" smtClean="0"/>
              <a:t>¿Hay de la talla adecuada?</a:t>
            </a:r>
          </a:p>
          <a:p>
            <a:r>
              <a:rPr lang="es-ES" dirty="0" smtClean="0"/>
              <a:t>     SI: (ir al paso 6) – NO: (volver al paso 3)</a:t>
            </a:r>
          </a:p>
          <a:p>
            <a:endParaRPr lang="es-ES" dirty="0" smtClean="0"/>
          </a:p>
          <a:p>
            <a:r>
              <a:rPr lang="es-ES" dirty="0" smtClean="0"/>
              <a:t>¿El precio es pagable?</a:t>
            </a:r>
          </a:p>
          <a:p>
            <a:r>
              <a:rPr lang="es-ES" dirty="0" smtClean="0"/>
              <a:t>     SI: (ir al paso 7) – NO: (volver al paso 3)</a:t>
            </a:r>
          </a:p>
          <a:p>
            <a:endParaRPr lang="es-ES" dirty="0" smtClean="0"/>
          </a:p>
          <a:p>
            <a:r>
              <a:rPr lang="es-ES" dirty="0" smtClean="0"/>
              <a:t>Comprar el par de zapatos elegido.</a:t>
            </a:r>
          </a:p>
          <a:p>
            <a:r>
              <a:rPr lang="es-ES" b="1" dirty="0" smtClean="0"/>
              <a:t>FIN</a:t>
            </a:r>
          </a:p>
          <a:p>
            <a:endParaRPr lang="es-ES" dirty="0" smtClean="0"/>
          </a:p>
          <a:p>
            <a:endParaRPr lang="es-ES" dirty="0" smtClean="0"/>
          </a:p>
        </p:txBody>
      </p:sp>
    </p:spTree>
    <p:extLst>
      <p:ext uri="{BB962C8B-B14F-4D97-AF65-F5344CB8AC3E}">
        <p14:creationId xmlns:p14="http://schemas.microsoft.com/office/powerpoint/2010/main" val="332432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584200" y="1396137"/>
            <a:ext cx="11252200" cy="923330"/>
          </a:xfrm>
          <a:prstGeom prst="rect">
            <a:avLst/>
          </a:prstGeom>
        </p:spPr>
        <p:txBody>
          <a:bodyPr wrap="square">
            <a:spAutoFit/>
          </a:bodyPr>
          <a:lstStyle/>
          <a:p>
            <a:r>
              <a:rPr lang="es-ES" dirty="0" smtClean="0"/>
              <a:t>los algoritmos se pueden usar en muchas áreas, y a menudo se representan en forma de diagrama de flujo para la comprensión visual. En otras palabras, un diagrama de flujo es un diagrama que representa un algoritmo, que muestra los pasos en varios cuadros y muestra el proceso conectando los cuadros entre sí.</a:t>
            </a:r>
            <a:endParaRPr lang="es-CO" dirty="0"/>
          </a:p>
        </p:txBody>
      </p:sp>
      <p:pic>
        <p:nvPicPr>
          <p:cNvPr id="7172" name="Picture 4" descr="Diagrama de flujo: qué es, características, símbolos, ejempl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581" y="2319467"/>
            <a:ext cx="5559425" cy="39958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ía 1. Diagramas de flujo - SCRATCH. APRENDEMOS A PROGRAM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 y="2641600"/>
            <a:ext cx="38766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2239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984</Words>
  <Application>Microsoft Office PowerPoint</Application>
  <PresentationFormat>Panorámica</PresentationFormat>
  <Paragraphs>122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open sans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9</cp:revision>
  <dcterms:created xsi:type="dcterms:W3CDTF">2022-04-21T14:05:11Z</dcterms:created>
  <dcterms:modified xsi:type="dcterms:W3CDTF">2022-04-21T15:11:12Z</dcterms:modified>
</cp:coreProperties>
</file>