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4" r:id="rId4"/>
    <p:sldId id="263" r:id="rId5"/>
    <p:sldId id="261" r:id="rId6"/>
    <p:sldId id="258" r:id="rId7"/>
    <p:sldId id="269" r:id="rId8"/>
    <p:sldId id="262" r:id="rId9"/>
    <p:sldId id="266" r:id="rId10"/>
    <p:sldId id="265" r:id="rId11"/>
    <p:sldId id="268" r:id="rId12"/>
    <p:sldId id="257" r:id="rId13"/>
    <p:sldId id="267" r:id="rId14"/>
    <p:sldId id="260"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84653695-324C-4408-BF09-9B472E7A1ADC}" type="datetimeFigureOut">
              <a:rPr lang="es-CO" smtClean="0"/>
              <a:t>25/05/2022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416571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4653695-324C-4408-BF09-9B472E7A1ADC}" type="datetimeFigureOut">
              <a:rPr lang="es-CO" smtClean="0"/>
              <a:t>25/05/2022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317560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4653695-324C-4408-BF09-9B472E7A1ADC}" type="datetimeFigureOut">
              <a:rPr lang="es-CO" smtClean="0"/>
              <a:t>25/05/2022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235263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84653695-324C-4408-BF09-9B472E7A1ADC}" type="datetimeFigureOut">
              <a:rPr lang="es-CO" smtClean="0"/>
              <a:t>25/05/2022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26440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4653695-324C-4408-BF09-9B472E7A1ADC}" type="datetimeFigureOut">
              <a:rPr lang="es-CO" smtClean="0"/>
              <a:t>25/05/2022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292882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84653695-324C-4408-BF09-9B472E7A1ADC}" type="datetimeFigureOut">
              <a:rPr lang="es-CO" smtClean="0"/>
              <a:t>25/05/2022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212977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84653695-324C-4408-BF09-9B472E7A1ADC}" type="datetimeFigureOut">
              <a:rPr lang="es-CO" smtClean="0"/>
              <a:t>25/05/2022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30246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84653695-324C-4408-BF09-9B472E7A1ADC}" type="datetimeFigureOut">
              <a:rPr lang="es-CO" smtClean="0"/>
              <a:t>25/05/2022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318434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653695-324C-4408-BF09-9B472E7A1ADC}" type="datetimeFigureOut">
              <a:rPr lang="es-CO" smtClean="0"/>
              <a:t>25/05/2022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61228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4653695-324C-4408-BF09-9B472E7A1ADC}" type="datetimeFigureOut">
              <a:rPr lang="es-CO" smtClean="0"/>
              <a:t>25/05/2022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285764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4653695-324C-4408-BF09-9B472E7A1ADC}" type="datetimeFigureOut">
              <a:rPr lang="es-CO" smtClean="0"/>
              <a:t>25/05/2022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10FCABD4-3E7B-4FBA-A9E7-90DC5C103EB0}" type="slidenum">
              <a:rPr lang="es-CO" smtClean="0"/>
              <a:t>‹Nº›</a:t>
            </a:fld>
            <a:endParaRPr lang="es-CO"/>
          </a:p>
        </p:txBody>
      </p:sp>
    </p:spTree>
    <p:extLst>
      <p:ext uri="{BB962C8B-B14F-4D97-AF65-F5344CB8AC3E}">
        <p14:creationId xmlns:p14="http://schemas.microsoft.com/office/powerpoint/2010/main" val="152885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53695-324C-4408-BF09-9B472E7A1ADC}" type="datetimeFigureOut">
              <a:rPr lang="es-CO" smtClean="0"/>
              <a:t>25/05/2022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CABD4-3E7B-4FBA-A9E7-90DC5C103EB0}" type="slidenum">
              <a:rPr lang="es-CO" smtClean="0"/>
              <a:t>‹Nº›</a:t>
            </a:fld>
            <a:endParaRPr lang="es-CO"/>
          </a:p>
        </p:txBody>
      </p:sp>
    </p:spTree>
    <p:extLst>
      <p:ext uri="{BB962C8B-B14F-4D97-AF65-F5344CB8AC3E}">
        <p14:creationId xmlns:p14="http://schemas.microsoft.com/office/powerpoint/2010/main" val="86908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mclibre.org/consultar/python/lecciones/python-while.html#Paso110" TargetMode="Externa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3" name="Rectángulo 2"/>
          <p:cNvSpPr/>
          <p:nvPr/>
        </p:nvSpPr>
        <p:spPr>
          <a:xfrm>
            <a:off x="884349" y="1042166"/>
            <a:ext cx="10457645" cy="3170099"/>
          </a:xfrm>
          <a:prstGeom prst="rect">
            <a:avLst/>
          </a:prstGeom>
        </p:spPr>
        <p:txBody>
          <a:bodyPr wrap="square">
            <a:spAutoFit/>
          </a:bodyPr>
          <a:lstStyle/>
          <a:p>
            <a:pPr algn="ctr"/>
            <a:r>
              <a:rPr lang="es-ES" sz="2000" b="1" dirty="0">
                <a:solidFill>
                  <a:srgbClr val="4A4A4A"/>
                </a:solidFill>
                <a:latin typeface="Lato"/>
              </a:rPr>
              <a:t>Los ciclos o bucles en Python. Uso declaración y sintaxis de ciclos en </a:t>
            </a:r>
            <a:r>
              <a:rPr lang="es-ES" sz="2000" b="1" dirty="0" smtClean="0">
                <a:solidFill>
                  <a:srgbClr val="4A4A4A"/>
                </a:solidFill>
                <a:latin typeface="Lato"/>
              </a:rPr>
              <a:t>Python</a:t>
            </a:r>
          </a:p>
          <a:p>
            <a:pPr algn="ctr"/>
            <a:endParaRPr lang="es-ES" sz="2000" b="1" dirty="0">
              <a:solidFill>
                <a:srgbClr val="4A4A4A"/>
              </a:solidFill>
              <a:latin typeface="Lato"/>
            </a:endParaRPr>
          </a:p>
          <a:p>
            <a:pPr algn="just"/>
            <a:r>
              <a:rPr lang="es-ES" sz="2000" dirty="0">
                <a:solidFill>
                  <a:srgbClr val="5A5A5A"/>
                </a:solidFill>
                <a:latin typeface="Lato"/>
              </a:rPr>
              <a:t>Los ciclos, también conocidos como bucles o estructuras de control repetitivas, son de total importancia para el proceso de creación de un programa. Un ciclo en Python o bucle en Python (como prefieras llamarlos) te permite repetir una o varias instrucciones cuantas veces lo necesitemos, por ejemplo, si quisiéramos escribir los números del uno al cien no tendría sentido escribir cien líneas de código mostrando un número en cada una, para eso y para varias cosas </a:t>
            </a:r>
            <a:r>
              <a:rPr lang="es-ES" sz="2000" dirty="0" smtClean="0">
                <a:solidFill>
                  <a:srgbClr val="5A5A5A"/>
                </a:solidFill>
                <a:latin typeface="Lato"/>
              </a:rPr>
              <a:t>más, </a:t>
            </a:r>
            <a:r>
              <a:rPr lang="es-ES" sz="2000" dirty="0">
                <a:solidFill>
                  <a:srgbClr val="5A5A5A"/>
                </a:solidFill>
                <a:latin typeface="Lato"/>
              </a:rPr>
              <a:t>es útil un ciclo. Un ciclo nos ayuda a llevar a cabo una tarea repetitiva en una cantidad de líneas muy pequeña y de forma prácticamente automática (y muy rápida).</a:t>
            </a:r>
            <a:endParaRPr lang="es-ES" sz="2000" b="0" i="0" dirty="0">
              <a:solidFill>
                <a:srgbClr val="5A5A5A"/>
              </a:solidFill>
              <a:effectLst/>
              <a:latin typeface="Lato"/>
            </a:endParaRPr>
          </a:p>
        </p:txBody>
      </p:sp>
      <p:sp>
        <p:nvSpPr>
          <p:cNvPr id="6" name="Rectángulo 5"/>
          <p:cNvSpPr/>
          <p:nvPr/>
        </p:nvSpPr>
        <p:spPr>
          <a:xfrm>
            <a:off x="849757" y="4356360"/>
            <a:ext cx="10492237" cy="2246769"/>
          </a:xfrm>
          <a:prstGeom prst="rect">
            <a:avLst/>
          </a:prstGeom>
        </p:spPr>
        <p:txBody>
          <a:bodyPr wrap="square">
            <a:spAutoFit/>
          </a:bodyPr>
          <a:lstStyle/>
          <a:p>
            <a:pPr algn="just"/>
            <a:r>
              <a:rPr lang="es-ES" sz="2000" dirty="0">
                <a:solidFill>
                  <a:srgbClr val="5A5A5A"/>
                </a:solidFill>
                <a:latin typeface="Lato"/>
              </a:rPr>
              <a:t>Existen diferentes tipos de ciclos o bucles en Python, cada uno tiene una utilidad para casos específicos y depende de nuestra habilidad y conocimientos poder determinar en qué momento es bueno usar alguno de ellos. Tenemos entonces a nuestra disposición los siguientes tipos de ciclos en Python</a:t>
            </a:r>
            <a:r>
              <a:rPr lang="es-ES" sz="2000" dirty="0" smtClean="0">
                <a:solidFill>
                  <a:srgbClr val="5A5A5A"/>
                </a:solidFill>
                <a:latin typeface="Lato"/>
              </a:rPr>
              <a:t>:</a:t>
            </a:r>
          </a:p>
          <a:p>
            <a:pPr algn="just"/>
            <a:endParaRPr lang="es-ES" sz="2000" dirty="0">
              <a:solidFill>
                <a:srgbClr val="5A5A5A"/>
              </a:solidFill>
              <a:latin typeface="Lato"/>
            </a:endParaRPr>
          </a:p>
          <a:p>
            <a:pPr algn="just">
              <a:buFont typeface="Arial" panose="020B0604020202020204" pitchFamily="34" charset="0"/>
              <a:buChar char="•"/>
            </a:pPr>
            <a:r>
              <a:rPr lang="es-ES" sz="2000" dirty="0">
                <a:solidFill>
                  <a:srgbClr val="00A6B5"/>
                </a:solidFill>
                <a:latin typeface="Lato"/>
              </a:rPr>
              <a:t>Ciclo while en Python</a:t>
            </a:r>
            <a:endParaRPr lang="es-ES" sz="2000" dirty="0">
              <a:solidFill>
                <a:srgbClr val="5A5A5A"/>
              </a:solidFill>
              <a:latin typeface="Lato"/>
            </a:endParaRPr>
          </a:p>
          <a:p>
            <a:pPr algn="just">
              <a:buFont typeface="Arial" panose="020B0604020202020204" pitchFamily="34" charset="0"/>
              <a:buChar char="•"/>
            </a:pPr>
            <a:r>
              <a:rPr lang="es-ES" sz="2000" dirty="0">
                <a:solidFill>
                  <a:srgbClr val="00A6B5"/>
                </a:solidFill>
                <a:latin typeface="Lato"/>
              </a:rPr>
              <a:t>Ciclo for en Python</a:t>
            </a:r>
            <a:endParaRPr lang="es-ES" sz="2000" b="0" i="0" dirty="0">
              <a:solidFill>
                <a:srgbClr val="5A5A5A"/>
              </a:solidFill>
              <a:effectLst/>
              <a:latin typeface="Lato"/>
            </a:endParaRPr>
          </a:p>
        </p:txBody>
      </p:sp>
    </p:spTree>
    <p:extLst>
      <p:ext uri="{BB962C8B-B14F-4D97-AF65-F5344CB8AC3E}">
        <p14:creationId xmlns:p14="http://schemas.microsoft.com/office/powerpoint/2010/main" val="3290069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7" name="Rectángulo 6"/>
          <p:cNvSpPr/>
          <p:nvPr/>
        </p:nvSpPr>
        <p:spPr>
          <a:xfrm>
            <a:off x="549497" y="1244528"/>
            <a:ext cx="10706637" cy="369332"/>
          </a:xfrm>
          <a:prstGeom prst="rect">
            <a:avLst/>
          </a:prstGeom>
        </p:spPr>
        <p:txBody>
          <a:bodyPr wrap="square">
            <a:spAutoFit/>
          </a:bodyPr>
          <a:lstStyle/>
          <a:p>
            <a:r>
              <a:rPr lang="es-ES" b="1" dirty="0" smtClean="0">
                <a:latin typeface="Lato"/>
              </a:rPr>
              <a:t>Ejemplo:</a:t>
            </a:r>
            <a:r>
              <a:rPr lang="es-ES" dirty="0" smtClean="0">
                <a:latin typeface="Lato"/>
              </a:rPr>
              <a:t> Calcular el promedio de las notas capturadas, cuando digite -1 termina el ciclo.</a:t>
            </a:r>
            <a:endParaRPr lang="es-CO" dirty="0">
              <a:latin typeface="Lato"/>
            </a:endParaRPr>
          </a:p>
        </p:txBody>
      </p:sp>
      <p:pic>
        <p:nvPicPr>
          <p:cNvPr id="3" name="Imagen 2"/>
          <p:cNvPicPr>
            <a:picLocks noChangeAspect="1"/>
          </p:cNvPicPr>
          <p:nvPr/>
        </p:nvPicPr>
        <p:blipFill>
          <a:blip r:embed="rId4"/>
          <a:stretch>
            <a:fillRect/>
          </a:stretch>
        </p:blipFill>
        <p:spPr>
          <a:xfrm>
            <a:off x="2086378" y="2407411"/>
            <a:ext cx="6633576" cy="3159345"/>
          </a:xfrm>
          <a:prstGeom prst="rect">
            <a:avLst/>
          </a:prstGeom>
        </p:spPr>
      </p:pic>
    </p:spTree>
    <p:extLst>
      <p:ext uri="{BB962C8B-B14F-4D97-AF65-F5344CB8AC3E}">
        <p14:creationId xmlns:p14="http://schemas.microsoft.com/office/powerpoint/2010/main" val="849698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2" name="Rectángulo 1"/>
          <p:cNvSpPr/>
          <p:nvPr/>
        </p:nvSpPr>
        <p:spPr>
          <a:xfrm>
            <a:off x="832833" y="1196387"/>
            <a:ext cx="9921025" cy="1477328"/>
          </a:xfrm>
          <a:prstGeom prst="rect">
            <a:avLst/>
          </a:prstGeom>
        </p:spPr>
        <p:txBody>
          <a:bodyPr wrap="square">
            <a:spAutoFit/>
          </a:bodyPr>
          <a:lstStyle/>
          <a:p>
            <a:r>
              <a:rPr lang="es-ES" dirty="0">
                <a:solidFill>
                  <a:srgbClr val="202124"/>
                </a:solidFill>
                <a:latin typeface="arial" panose="020B0604020202020204" pitchFamily="34" charset="0"/>
              </a:rPr>
              <a:t>La sucesión de </a:t>
            </a:r>
            <a:r>
              <a:rPr lang="es-ES" b="1" dirty="0">
                <a:solidFill>
                  <a:srgbClr val="202124"/>
                </a:solidFill>
                <a:latin typeface="arial" panose="020B0604020202020204" pitchFamily="34" charset="0"/>
              </a:rPr>
              <a:t>Fibonacci</a:t>
            </a:r>
            <a:r>
              <a:rPr lang="es-ES" dirty="0">
                <a:solidFill>
                  <a:srgbClr val="202124"/>
                </a:solidFill>
                <a:latin typeface="arial" panose="020B0604020202020204" pitchFamily="34" charset="0"/>
              </a:rPr>
              <a:t> es una secuencia de números en la que, después del 0 y del 1, cada número de la serie </a:t>
            </a:r>
            <a:r>
              <a:rPr lang="es-ES" b="1" dirty="0">
                <a:solidFill>
                  <a:srgbClr val="202124"/>
                </a:solidFill>
                <a:latin typeface="arial" panose="020B0604020202020204" pitchFamily="34" charset="0"/>
              </a:rPr>
              <a:t>se</a:t>
            </a:r>
            <a:r>
              <a:rPr lang="es-ES" dirty="0">
                <a:solidFill>
                  <a:srgbClr val="202124"/>
                </a:solidFill>
                <a:latin typeface="arial" panose="020B0604020202020204" pitchFamily="34" charset="0"/>
              </a:rPr>
              <a:t> obtiene sumando los dos anteriores. De esta manera la secuencia sería: 0, 1, 1, 2, 3, 5, 8, 13, 21, 34, 55, 89, 144, 233, 377, 610, 987, 1.597</a:t>
            </a:r>
            <a:r>
              <a:rPr lang="es-ES" dirty="0" smtClean="0">
                <a:solidFill>
                  <a:srgbClr val="202124"/>
                </a:solidFill>
                <a:latin typeface="arial" panose="020B0604020202020204" pitchFamily="34" charset="0"/>
              </a:rPr>
              <a:t>…</a:t>
            </a:r>
          </a:p>
          <a:p>
            <a:endParaRPr lang="es-ES" dirty="0">
              <a:solidFill>
                <a:srgbClr val="202124"/>
              </a:solidFill>
              <a:latin typeface="arial" panose="020B0604020202020204" pitchFamily="34" charset="0"/>
            </a:endParaRPr>
          </a:p>
          <a:p>
            <a:r>
              <a:rPr lang="es-ES" dirty="0" smtClean="0">
                <a:solidFill>
                  <a:srgbClr val="202124"/>
                </a:solidFill>
                <a:latin typeface="arial" panose="020B0604020202020204" pitchFamily="34" charset="0"/>
              </a:rPr>
              <a:t>Calcular la sucesión utilizando un while</a:t>
            </a:r>
            <a:endParaRPr lang="es-CO" dirty="0"/>
          </a:p>
        </p:txBody>
      </p:sp>
      <p:pic>
        <p:nvPicPr>
          <p:cNvPr id="3" name="Imagen 2"/>
          <p:cNvPicPr>
            <a:picLocks noChangeAspect="1"/>
          </p:cNvPicPr>
          <p:nvPr/>
        </p:nvPicPr>
        <p:blipFill>
          <a:blip r:embed="rId4"/>
          <a:stretch>
            <a:fillRect/>
          </a:stretch>
        </p:blipFill>
        <p:spPr>
          <a:xfrm>
            <a:off x="3851468" y="3807471"/>
            <a:ext cx="3639058" cy="1638529"/>
          </a:xfrm>
          <a:prstGeom prst="rect">
            <a:avLst/>
          </a:prstGeom>
        </p:spPr>
      </p:pic>
    </p:spTree>
    <p:extLst>
      <p:ext uri="{BB962C8B-B14F-4D97-AF65-F5344CB8AC3E}">
        <p14:creationId xmlns:p14="http://schemas.microsoft.com/office/powerpoint/2010/main" val="2296060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3" name="Rectángulo 2"/>
          <p:cNvSpPr/>
          <p:nvPr/>
        </p:nvSpPr>
        <p:spPr>
          <a:xfrm>
            <a:off x="303080" y="1666157"/>
            <a:ext cx="9053847" cy="369332"/>
          </a:xfrm>
          <a:prstGeom prst="rect">
            <a:avLst/>
          </a:prstGeom>
        </p:spPr>
        <p:txBody>
          <a:bodyPr wrap="square">
            <a:spAutoFit/>
          </a:bodyPr>
          <a:lstStyle/>
          <a:p>
            <a:r>
              <a:rPr lang="es-CO" dirty="0" smtClean="0"/>
              <a:t>Crear un ciclo que cuente los números del 10 al 0 y al final muestre un mensaje de Despegar!!!!</a:t>
            </a:r>
            <a:endParaRPr lang="es-CO" dirty="0"/>
          </a:p>
        </p:txBody>
      </p:sp>
      <p:pic>
        <p:nvPicPr>
          <p:cNvPr id="7" name="Imagen 6"/>
          <p:cNvPicPr>
            <a:picLocks noChangeAspect="1"/>
          </p:cNvPicPr>
          <p:nvPr/>
        </p:nvPicPr>
        <p:blipFill>
          <a:blip r:embed="rId4"/>
          <a:stretch>
            <a:fillRect/>
          </a:stretch>
        </p:blipFill>
        <p:spPr>
          <a:xfrm>
            <a:off x="7513577" y="2432410"/>
            <a:ext cx="3686700" cy="1678274"/>
          </a:xfrm>
          <a:prstGeom prst="rect">
            <a:avLst/>
          </a:prstGeom>
        </p:spPr>
      </p:pic>
      <p:pic>
        <p:nvPicPr>
          <p:cNvPr id="2" name="Imagen 1"/>
          <p:cNvPicPr>
            <a:picLocks noChangeAspect="1"/>
          </p:cNvPicPr>
          <p:nvPr/>
        </p:nvPicPr>
        <p:blipFill>
          <a:blip r:embed="rId5"/>
          <a:stretch>
            <a:fillRect/>
          </a:stretch>
        </p:blipFill>
        <p:spPr>
          <a:xfrm>
            <a:off x="760573" y="4945487"/>
            <a:ext cx="5545533" cy="1749415"/>
          </a:xfrm>
          <a:prstGeom prst="rect">
            <a:avLst/>
          </a:prstGeom>
        </p:spPr>
      </p:pic>
      <p:sp>
        <p:nvSpPr>
          <p:cNvPr id="8" name="Rectángulo 7"/>
          <p:cNvSpPr/>
          <p:nvPr/>
        </p:nvSpPr>
        <p:spPr>
          <a:xfrm>
            <a:off x="303080" y="4322939"/>
            <a:ext cx="9053847" cy="646331"/>
          </a:xfrm>
          <a:prstGeom prst="rect">
            <a:avLst/>
          </a:prstGeom>
        </p:spPr>
        <p:txBody>
          <a:bodyPr wrap="square">
            <a:spAutoFit/>
          </a:bodyPr>
          <a:lstStyle/>
          <a:p>
            <a:r>
              <a:rPr lang="es-CO" dirty="0" smtClean="0"/>
              <a:t>Crear un ciclo que </a:t>
            </a:r>
            <a:r>
              <a:rPr lang="es-CO" dirty="0" smtClean="0"/>
              <a:t>pide dos contraseñas, hasta que no sean iguales no termine el recorrido, al final mostrar mensaje que si coinciden las claves</a:t>
            </a:r>
            <a:endParaRPr lang="es-CO" dirty="0"/>
          </a:p>
        </p:txBody>
      </p:sp>
      <p:sp>
        <p:nvSpPr>
          <p:cNvPr id="6" name="CuadroTexto 5"/>
          <p:cNvSpPr txBox="1"/>
          <p:nvPr/>
        </p:nvSpPr>
        <p:spPr>
          <a:xfrm>
            <a:off x="3155324" y="1084570"/>
            <a:ext cx="2827634" cy="400110"/>
          </a:xfrm>
          <a:prstGeom prst="rect">
            <a:avLst/>
          </a:prstGeom>
          <a:noFill/>
        </p:spPr>
        <p:txBody>
          <a:bodyPr wrap="none" rtlCol="0">
            <a:spAutoFit/>
          </a:bodyPr>
          <a:lstStyle/>
          <a:p>
            <a:r>
              <a:rPr lang="es-ES" sz="2000" b="1" dirty="0" smtClean="0">
                <a:effectLst>
                  <a:outerShdw blurRad="38100" dist="38100" dir="2700000" algn="tl">
                    <a:srgbClr val="000000">
                      <a:alpha val="43137"/>
                    </a:srgbClr>
                  </a:outerShdw>
                </a:effectLst>
              </a:rPr>
              <a:t>EJERCICIOS DE PRACTICA</a:t>
            </a:r>
            <a:endParaRPr lang="es-CO"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51591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6" name="Rectángulo 5"/>
          <p:cNvSpPr/>
          <p:nvPr/>
        </p:nvSpPr>
        <p:spPr>
          <a:xfrm>
            <a:off x="1326274" y="2133170"/>
            <a:ext cx="9959663" cy="2862322"/>
          </a:xfrm>
          <a:prstGeom prst="rect">
            <a:avLst/>
          </a:prstGeom>
        </p:spPr>
        <p:txBody>
          <a:bodyPr wrap="square">
            <a:spAutoFit/>
          </a:bodyPr>
          <a:lstStyle/>
          <a:p>
            <a:r>
              <a:rPr lang="es-ES" b="1" dirty="0" smtClean="0">
                <a:latin typeface="Lato"/>
              </a:rPr>
              <a:t>Ejercicio 1:</a:t>
            </a:r>
          </a:p>
          <a:p>
            <a:endParaRPr lang="es-ES" b="1" dirty="0" smtClean="0">
              <a:latin typeface="Lato"/>
            </a:endParaRPr>
          </a:p>
          <a:p>
            <a:r>
              <a:rPr lang="es-ES" dirty="0" smtClean="0">
                <a:latin typeface="Lato"/>
              </a:rPr>
              <a:t>Escriba un programa que administre los depósitos y retiros de una cuenta bancaria.</a:t>
            </a:r>
          </a:p>
          <a:p>
            <a:pPr marL="285750" indent="-285750">
              <a:buFont typeface="Arial" panose="020B0604020202020204" pitchFamily="34" charset="0"/>
              <a:buChar char="•"/>
            </a:pPr>
            <a:r>
              <a:rPr lang="es-ES" dirty="0" smtClean="0">
                <a:latin typeface="Lato"/>
              </a:rPr>
              <a:t>Al comenzar se debe solicitar el saldo inicial mínimo de </a:t>
            </a:r>
            <a:r>
              <a:rPr lang="es-ES" dirty="0" smtClean="0">
                <a:latin typeface="Lato"/>
              </a:rPr>
              <a:t>100000 de lo contrario termina</a:t>
            </a:r>
            <a:endParaRPr lang="es-ES" dirty="0" smtClean="0">
              <a:latin typeface="Lato"/>
            </a:endParaRPr>
          </a:p>
          <a:p>
            <a:pPr marL="285750" indent="-285750">
              <a:buFont typeface="Arial" panose="020B0604020202020204" pitchFamily="34" charset="0"/>
              <a:buChar char="•"/>
            </a:pPr>
            <a:r>
              <a:rPr lang="es-ES" dirty="0" smtClean="0">
                <a:latin typeface="Lato"/>
              </a:rPr>
              <a:t>Preguntar si desea realizar una transacción o </a:t>
            </a:r>
            <a:r>
              <a:rPr lang="es-ES" dirty="0" smtClean="0">
                <a:latin typeface="Lato"/>
              </a:rPr>
              <a:t>no e ingresar al menú mediante el ciclo While</a:t>
            </a:r>
            <a:endParaRPr lang="es-ES" dirty="0" smtClean="0">
              <a:latin typeface="Lato"/>
            </a:endParaRPr>
          </a:p>
          <a:p>
            <a:pPr marL="285750" indent="-285750">
              <a:buFont typeface="Arial" panose="020B0604020202020204" pitchFamily="34" charset="0"/>
              <a:buChar char="•"/>
            </a:pPr>
            <a:r>
              <a:rPr lang="es-ES" dirty="0" smtClean="0">
                <a:latin typeface="Lato"/>
              </a:rPr>
              <a:t>Presentar un menú con 3 opciones D. Deposito, R.  Retiro o S. Salir  </a:t>
            </a:r>
          </a:p>
          <a:p>
            <a:pPr marL="285750" indent="-285750">
              <a:buFont typeface="Arial" panose="020B0604020202020204" pitchFamily="34" charset="0"/>
              <a:buChar char="•"/>
            </a:pPr>
            <a:r>
              <a:rPr lang="es-ES" dirty="0" smtClean="0">
                <a:latin typeface="Lato"/>
              </a:rPr>
              <a:t>Se debe permitir ingresar a cada opción ya sea con la letra en Min. o May.</a:t>
            </a:r>
          </a:p>
          <a:p>
            <a:pPr marL="285750" indent="-285750">
              <a:buFont typeface="Arial" panose="020B0604020202020204" pitchFamily="34" charset="0"/>
              <a:buChar char="•"/>
            </a:pPr>
            <a:r>
              <a:rPr lang="es-ES" dirty="0" smtClean="0">
                <a:latin typeface="Lato"/>
              </a:rPr>
              <a:t>Cada transacción debe realizarse teniendo en cuenta el saldo inicial que digito el usuario</a:t>
            </a:r>
            <a:endParaRPr lang="es-ES" dirty="0" smtClean="0">
              <a:latin typeface="Lato"/>
            </a:endParaRPr>
          </a:p>
          <a:p>
            <a:pPr marL="285750" indent="-285750">
              <a:buFont typeface="Arial" panose="020B0604020202020204" pitchFamily="34" charset="0"/>
              <a:buChar char="•"/>
            </a:pPr>
            <a:r>
              <a:rPr lang="es-ES" dirty="0" smtClean="0">
                <a:latin typeface="Lato"/>
              </a:rPr>
              <a:t>Al ingresar a la opción de retiro no se puede retirar mas de lo que hay en el saldo</a:t>
            </a:r>
          </a:p>
          <a:p>
            <a:pPr marL="285750" indent="-285750">
              <a:buFont typeface="Arial" panose="020B0604020202020204" pitchFamily="34" charset="0"/>
              <a:buChar char="•"/>
            </a:pPr>
            <a:r>
              <a:rPr lang="es-ES" dirty="0" smtClean="0">
                <a:latin typeface="Lato"/>
              </a:rPr>
              <a:t>Al terminar del ciclo el programa debe arrojar un mensaje con el saldo final</a:t>
            </a:r>
            <a:endParaRPr lang="es-CO" dirty="0">
              <a:latin typeface="Lato"/>
            </a:endParaRPr>
          </a:p>
        </p:txBody>
      </p:sp>
    </p:spTree>
    <p:extLst>
      <p:ext uri="{BB962C8B-B14F-4D97-AF65-F5344CB8AC3E}">
        <p14:creationId xmlns:p14="http://schemas.microsoft.com/office/powerpoint/2010/main" val="1613061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pic>
        <p:nvPicPr>
          <p:cNvPr id="2" name="Imagen 1"/>
          <p:cNvPicPr>
            <a:picLocks noChangeAspect="1"/>
          </p:cNvPicPr>
          <p:nvPr/>
        </p:nvPicPr>
        <p:blipFill>
          <a:blip r:embed="rId4"/>
          <a:stretch>
            <a:fillRect/>
          </a:stretch>
        </p:blipFill>
        <p:spPr>
          <a:xfrm>
            <a:off x="3074395" y="1356510"/>
            <a:ext cx="6249272" cy="4763165"/>
          </a:xfrm>
          <a:prstGeom prst="rect">
            <a:avLst/>
          </a:prstGeom>
        </p:spPr>
      </p:pic>
    </p:spTree>
    <p:extLst>
      <p:ext uri="{BB962C8B-B14F-4D97-AF65-F5344CB8AC3E}">
        <p14:creationId xmlns:p14="http://schemas.microsoft.com/office/powerpoint/2010/main" val="1784432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pic>
        <p:nvPicPr>
          <p:cNvPr id="6" name="Imagen 5"/>
          <p:cNvPicPr>
            <a:picLocks noChangeAspect="1"/>
          </p:cNvPicPr>
          <p:nvPr/>
        </p:nvPicPr>
        <p:blipFill>
          <a:blip r:embed="rId4"/>
          <a:stretch>
            <a:fillRect/>
          </a:stretch>
        </p:blipFill>
        <p:spPr>
          <a:xfrm>
            <a:off x="546050" y="1073725"/>
            <a:ext cx="5201376" cy="5534797"/>
          </a:xfrm>
          <a:prstGeom prst="rect">
            <a:avLst/>
          </a:prstGeom>
        </p:spPr>
      </p:pic>
      <p:pic>
        <p:nvPicPr>
          <p:cNvPr id="13" name="Imagen 12"/>
          <p:cNvPicPr>
            <a:picLocks noChangeAspect="1"/>
          </p:cNvPicPr>
          <p:nvPr/>
        </p:nvPicPr>
        <p:blipFill>
          <a:blip r:embed="rId5"/>
          <a:stretch>
            <a:fillRect/>
          </a:stretch>
        </p:blipFill>
        <p:spPr>
          <a:xfrm>
            <a:off x="6784828" y="1376424"/>
            <a:ext cx="2743583" cy="3924848"/>
          </a:xfrm>
          <a:prstGeom prst="rect">
            <a:avLst/>
          </a:prstGeom>
        </p:spPr>
      </p:pic>
      <p:pic>
        <p:nvPicPr>
          <p:cNvPr id="14" name="Imagen 13"/>
          <p:cNvPicPr>
            <a:picLocks noChangeAspect="1"/>
          </p:cNvPicPr>
          <p:nvPr/>
        </p:nvPicPr>
        <p:blipFill>
          <a:blip r:embed="rId6"/>
          <a:stretch>
            <a:fillRect/>
          </a:stretch>
        </p:blipFill>
        <p:spPr>
          <a:xfrm>
            <a:off x="6810586" y="1401189"/>
            <a:ext cx="2781688" cy="3953427"/>
          </a:xfrm>
          <a:prstGeom prst="rect">
            <a:avLst/>
          </a:prstGeom>
        </p:spPr>
      </p:pic>
      <p:pic>
        <p:nvPicPr>
          <p:cNvPr id="15" name="Imagen 14"/>
          <p:cNvPicPr>
            <a:picLocks noChangeAspect="1"/>
          </p:cNvPicPr>
          <p:nvPr/>
        </p:nvPicPr>
        <p:blipFill>
          <a:blip r:embed="rId7"/>
          <a:stretch>
            <a:fillRect/>
          </a:stretch>
        </p:blipFill>
        <p:spPr>
          <a:xfrm>
            <a:off x="6715854" y="1387328"/>
            <a:ext cx="2915057" cy="3953427"/>
          </a:xfrm>
          <a:prstGeom prst="rect">
            <a:avLst/>
          </a:prstGeom>
        </p:spPr>
      </p:pic>
      <p:pic>
        <p:nvPicPr>
          <p:cNvPr id="16" name="Imagen 15"/>
          <p:cNvPicPr>
            <a:picLocks noChangeAspect="1"/>
          </p:cNvPicPr>
          <p:nvPr/>
        </p:nvPicPr>
        <p:blipFill>
          <a:blip r:embed="rId8"/>
          <a:stretch>
            <a:fillRect/>
          </a:stretch>
        </p:blipFill>
        <p:spPr>
          <a:xfrm>
            <a:off x="6758376" y="1362292"/>
            <a:ext cx="2962688" cy="3991532"/>
          </a:xfrm>
          <a:prstGeom prst="rect">
            <a:avLst/>
          </a:prstGeom>
        </p:spPr>
      </p:pic>
      <p:pic>
        <p:nvPicPr>
          <p:cNvPr id="17" name="Imagen 16"/>
          <p:cNvPicPr>
            <a:picLocks noChangeAspect="1"/>
          </p:cNvPicPr>
          <p:nvPr/>
        </p:nvPicPr>
        <p:blipFill>
          <a:blip r:embed="rId9"/>
          <a:stretch>
            <a:fillRect/>
          </a:stretch>
        </p:blipFill>
        <p:spPr>
          <a:xfrm>
            <a:off x="6814034" y="1373454"/>
            <a:ext cx="2972215" cy="3982006"/>
          </a:xfrm>
          <a:prstGeom prst="rect">
            <a:avLst/>
          </a:prstGeom>
        </p:spPr>
      </p:pic>
    </p:spTree>
    <p:extLst>
      <p:ext uri="{BB962C8B-B14F-4D97-AF65-F5344CB8AC3E}">
        <p14:creationId xmlns:p14="http://schemas.microsoft.com/office/powerpoint/2010/main" val="376355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3" name="Rectángulo 2"/>
          <p:cNvSpPr/>
          <p:nvPr/>
        </p:nvSpPr>
        <p:spPr>
          <a:xfrm>
            <a:off x="907308" y="1601969"/>
            <a:ext cx="10350171" cy="3416320"/>
          </a:xfrm>
          <a:prstGeom prst="rect">
            <a:avLst/>
          </a:prstGeom>
        </p:spPr>
        <p:txBody>
          <a:bodyPr wrap="square">
            <a:spAutoFit/>
          </a:bodyPr>
          <a:lstStyle/>
          <a:p>
            <a:pPr algn="just"/>
            <a:r>
              <a:rPr lang="es-ES" b="1" dirty="0">
                <a:solidFill>
                  <a:srgbClr val="4A4A4A"/>
                </a:solidFill>
                <a:latin typeface="Lato"/>
              </a:rPr>
              <a:t>Ciclo while en Python. Cómo crear, escribir y usar un while en </a:t>
            </a:r>
            <a:r>
              <a:rPr lang="es-ES" b="1" dirty="0" smtClean="0">
                <a:solidFill>
                  <a:srgbClr val="4A4A4A"/>
                </a:solidFill>
                <a:latin typeface="Lato"/>
              </a:rPr>
              <a:t>Python.</a:t>
            </a:r>
          </a:p>
          <a:p>
            <a:pPr algn="just"/>
            <a:endParaRPr lang="es-ES" b="1" dirty="0">
              <a:solidFill>
                <a:srgbClr val="4A4A4A"/>
              </a:solidFill>
              <a:latin typeface="Lato"/>
            </a:endParaRPr>
          </a:p>
          <a:p>
            <a:pPr algn="just"/>
            <a:r>
              <a:rPr lang="es-ES" dirty="0">
                <a:solidFill>
                  <a:srgbClr val="5A5A5A"/>
                </a:solidFill>
                <a:latin typeface="Lato"/>
              </a:rPr>
              <a:t>Los ciclos while son una estructura cíclica, que nos permite ejecutar una o varias líneas de código de manera repetitiva sin necesidad de tener un valor inicial e incluso a veces sin siquiera conocer cuando se va a dar el valor final que esperamos</a:t>
            </a:r>
            <a:r>
              <a:rPr lang="es-ES" dirty="0" smtClean="0">
                <a:solidFill>
                  <a:srgbClr val="5A5A5A"/>
                </a:solidFill>
                <a:latin typeface="Lato"/>
              </a:rPr>
              <a:t>.</a:t>
            </a:r>
          </a:p>
          <a:p>
            <a:pPr algn="just"/>
            <a:endParaRPr lang="es-ES" dirty="0" smtClean="0">
              <a:solidFill>
                <a:srgbClr val="5A5A5A"/>
              </a:solidFill>
              <a:latin typeface="Lato"/>
            </a:endParaRPr>
          </a:p>
          <a:p>
            <a:pPr algn="just"/>
            <a:r>
              <a:rPr lang="es-ES" dirty="0">
                <a:solidFill>
                  <a:srgbClr val="5A5A5A"/>
                </a:solidFill>
                <a:latin typeface="Lato"/>
              </a:rPr>
              <a:t>Con el ciclo while, no conoces el cuándo sino el cómo. Es decir, conocer la condición bajo la cual se va a detener el ciclo, pero no sabes cuántas iteraciones tomará eso, ni cuánto tiempo. Por ello se los llama ciclos indeterminados</a:t>
            </a:r>
            <a:r>
              <a:rPr lang="es-ES" dirty="0" smtClean="0">
                <a:solidFill>
                  <a:srgbClr val="5A5A5A"/>
                </a:solidFill>
                <a:latin typeface="Lato"/>
              </a:rPr>
              <a:t>.</a:t>
            </a:r>
          </a:p>
          <a:p>
            <a:pPr algn="just"/>
            <a:endParaRPr lang="es-ES" b="0" i="0" dirty="0">
              <a:solidFill>
                <a:srgbClr val="5A5A5A"/>
              </a:solidFill>
              <a:effectLst/>
              <a:latin typeface="Lato"/>
            </a:endParaRPr>
          </a:p>
          <a:p>
            <a:pPr algn="just"/>
            <a:endParaRPr lang="es-ES" b="0" i="0" dirty="0">
              <a:solidFill>
                <a:srgbClr val="5A5A5A"/>
              </a:solidFill>
              <a:effectLst/>
              <a:latin typeface="Lato"/>
            </a:endParaRPr>
          </a:p>
          <a:p>
            <a:pPr algn="just"/>
            <a:endParaRPr lang="es-ES" b="0" i="0" dirty="0">
              <a:solidFill>
                <a:srgbClr val="5A5A5A"/>
              </a:solidFill>
              <a:effectLst/>
              <a:latin typeface="Lato"/>
            </a:endParaRPr>
          </a:p>
        </p:txBody>
      </p:sp>
    </p:spTree>
    <p:extLst>
      <p:ext uri="{BB962C8B-B14F-4D97-AF65-F5344CB8AC3E}">
        <p14:creationId xmlns:p14="http://schemas.microsoft.com/office/powerpoint/2010/main" val="1556568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3" name="Rectángulo 2"/>
          <p:cNvSpPr/>
          <p:nvPr/>
        </p:nvSpPr>
        <p:spPr>
          <a:xfrm>
            <a:off x="489397" y="954239"/>
            <a:ext cx="11217498" cy="3416320"/>
          </a:xfrm>
          <a:prstGeom prst="rect">
            <a:avLst/>
          </a:prstGeom>
        </p:spPr>
        <p:txBody>
          <a:bodyPr wrap="square">
            <a:spAutoFit/>
          </a:bodyPr>
          <a:lstStyle/>
          <a:p>
            <a:pPr algn="just"/>
            <a:r>
              <a:rPr lang="es-ES" b="1" dirty="0">
                <a:solidFill>
                  <a:srgbClr val="4A4A4A"/>
                </a:solidFill>
                <a:latin typeface="Lato"/>
              </a:rPr>
              <a:t>¿Cómo funciona un Ciclo While en Python</a:t>
            </a:r>
            <a:r>
              <a:rPr lang="es-ES" b="1" dirty="0" smtClean="0">
                <a:solidFill>
                  <a:srgbClr val="4A4A4A"/>
                </a:solidFill>
                <a:latin typeface="Lato"/>
              </a:rPr>
              <a:t>?</a:t>
            </a:r>
          </a:p>
          <a:p>
            <a:pPr algn="just"/>
            <a:endParaRPr lang="es-ES" b="1" dirty="0">
              <a:solidFill>
                <a:srgbClr val="4A4A4A"/>
              </a:solidFill>
              <a:latin typeface="Lato"/>
            </a:endParaRPr>
          </a:p>
          <a:p>
            <a:pPr algn="just"/>
            <a:r>
              <a:rPr lang="es-ES" dirty="0">
                <a:solidFill>
                  <a:srgbClr val="5A5A5A"/>
                </a:solidFill>
                <a:latin typeface="Lato"/>
              </a:rPr>
              <a:t>Para comprender mejor el funcionamiento del ciclo while, pongamos un buen ejemplo, imaginemos que, por algún motivo, queremos pedirle a un usuario una serie de números cualquiera y que solo dejaremos de hacerlo cuando el usuario ingrese el número 0. Como vemos, en este caso, no sabemos cuántas veces pedir un valor, solo sabemos en qué momento dejar de pedir uno, pues no tenemos ni idea de cuándo al usuario se le va a ocurrir ingresar un cero. Es algo indeterminado para nosotros. Sin embargo, el ciclo while nos permite ejecutar una acción de forma "infinita" hasta que se cumpla alguna condición específica, en nuestro caso sería que el numero sea 0</a:t>
            </a:r>
            <a:r>
              <a:rPr lang="es-ES" dirty="0" smtClean="0">
                <a:solidFill>
                  <a:srgbClr val="5A5A5A"/>
                </a:solidFill>
                <a:latin typeface="Lato"/>
              </a:rPr>
              <a:t>.</a:t>
            </a:r>
          </a:p>
          <a:p>
            <a:pPr algn="just"/>
            <a:endParaRPr lang="es-ES" dirty="0">
              <a:solidFill>
                <a:srgbClr val="5A5A5A"/>
              </a:solidFill>
              <a:latin typeface="Lato"/>
            </a:endParaRPr>
          </a:p>
          <a:p>
            <a:pPr algn="just"/>
            <a:endParaRPr lang="es-ES" dirty="0" smtClean="0">
              <a:solidFill>
                <a:srgbClr val="5A5A5A"/>
              </a:solidFill>
              <a:latin typeface="Lato"/>
            </a:endParaRPr>
          </a:p>
          <a:p>
            <a:pPr algn="just"/>
            <a:endParaRPr lang="es-ES" dirty="0">
              <a:solidFill>
                <a:srgbClr val="5A5A5A"/>
              </a:solidFill>
              <a:latin typeface="Lato"/>
            </a:endParaRPr>
          </a:p>
        </p:txBody>
      </p:sp>
      <p:pic>
        <p:nvPicPr>
          <p:cNvPr id="6" name="Imagen 5"/>
          <p:cNvPicPr>
            <a:picLocks noChangeAspect="1"/>
          </p:cNvPicPr>
          <p:nvPr/>
        </p:nvPicPr>
        <p:blipFill>
          <a:blip r:embed="rId4"/>
          <a:stretch>
            <a:fillRect/>
          </a:stretch>
        </p:blipFill>
        <p:spPr>
          <a:xfrm>
            <a:off x="6510922" y="3544452"/>
            <a:ext cx="5334744" cy="2705478"/>
          </a:xfrm>
          <a:prstGeom prst="rect">
            <a:avLst/>
          </a:prstGeom>
        </p:spPr>
      </p:pic>
      <p:sp>
        <p:nvSpPr>
          <p:cNvPr id="7" name="Rectángulo 6"/>
          <p:cNvSpPr/>
          <p:nvPr/>
        </p:nvSpPr>
        <p:spPr>
          <a:xfrm>
            <a:off x="489397" y="3814911"/>
            <a:ext cx="5651027" cy="1477328"/>
          </a:xfrm>
          <a:prstGeom prst="rect">
            <a:avLst/>
          </a:prstGeom>
        </p:spPr>
        <p:txBody>
          <a:bodyPr wrap="square">
            <a:spAutoFit/>
          </a:bodyPr>
          <a:lstStyle/>
          <a:p>
            <a:pPr algn="just"/>
            <a:r>
              <a:rPr lang="es-ES" b="1" dirty="0">
                <a:solidFill>
                  <a:srgbClr val="5A5A5A"/>
                </a:solidFill>
                <a:latin typeface="Lato"/>
              </a:rPr>
              <a:t>Sintaxis del Ciclo While en Python</a:t>
            </a:r>
            <a:r>
              <a:rPr lang="es-ES" b="1" dirty="0" smtClean="0">
                <a:solidFill>
                  <a:srgbClr val="5A5A5A"/>
                </a:solidFill>
                <a:latin typeface="Lato"/>
              </a:rPr>
              <a:t>: Indeterminado</a:t>
            </a:r>
            <a:endParaRPr lang="es-ES" b="1" dirty="0">
              <a:solidFill>
                <a:srgbClr val="5A5A5A"/>
              </a:solidFill>
              <a:latin typeface="Lato"/>
            </a:endParaRPr>
          </a:p>
          <a:p>
            <a:pPr algn="just"/>
            <a:endParaRPr lang="es-ES" dirty="0">
              <a:solidFill>
                <a:srgbClr val="5A5A5A"/>
              </a:solidFill>
              <a:latin typeface="Lato"/>
            </a:endParaRPr>
          </a:p>
          <a:p>
            <a:pPr algn="just"/>
            <a:r>
              <a:rPr lang="es-ES" dirty="0">
                <a:solidFill>
                  <a:srgbClr val="5A5A5A"/>
                </a:solidFill>
                <a:latin typeface="Lato"/>
              </a:rPr>
              <a:t>La sintaxis de un ciclo while es incluso más simple y "legible" que la de otros ciclos, pues simplemente requerimos tener clara una condición de parada. </a:t>
            </a:r>
          </a:p>
        </p:txBody>
      </p:sp>
      <p:sp>
        <p:nvSpPr>
          <p:cNvPr id="8" name="Rectángulo 7"/>
          <p:cNvSpPr/>
          <p:nvPr/>
        </p:nvSpPr>
        <p:spPr>
          <a:xfrm>
            <a:off x="489397" y="5326600"/>
            <a:ext cx="5651027" cy="1200329"/>
          </a:xfrm>
          <a:prstGeom prst="rect">
            <a:avLst/>
          </a:prstGeom>
        </p:spPr>
        <p:txBody>
          <a:bodyPr wrap="square">
            <a:spAutoFit/>
          </a:bodyPr>
          <a:lstStyle/>
          <a:p>
            <a:pPr algn="just"/>
            <a:r>
              <a:rPr lang="es-ES" dirty="0">
                <a:solidFill>
                  <a:srgbClr val="5A5A5A"/>
                </a:solidFill>
                <a:latin typeface="Lato"/>
              </a:rPr>
              <a:t>Es muy importante, como siempre en Python, notar los dos puntos al final de la instrucción del while y que, todo lo que vaya en su interior, debe llevar la indentación.</a:t>
            </a:r>
            <a:endParaRPr lang="es-CO" dirty="0"/>
          </a:p>
        </p:txBody>
      </p:sp>
    </p:spTree>
    <p:extLst>
      <p:ext uri="{BB962C8B-B14F-4D97-AF65-F5344CB8AC3E}">
        <p14:creationId xmlns:p14="http://schemas.microsoft.com/office/powerpoint/2010/main" val="1073648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2" name="Rectángulo 1"/>
          <p:cNvSpPr/>
          <p:nvPr/>
        </p:nvSpPr>
        <p:spPr>
          <a:xfrm>
            <a:off x="210105" y="1148246"/>
            <a:ext cx="7182367" cy="369332"/>
          </a:xfrm>
          <a:prstGeom prst="rect">
            <a:avLst/>
          </a:prstGeom>
        </p:spPr>
        <p:txBody>
          <a:bodyPr wrap="square">
            <a:spAutoFit/>
          </a:bodyPr>
          <a:lstStyle/>
          <a:p>
            <a:r>
              <a:rPr lang="es-ES" b="1" dirty="0">
                <a:solidFill>
                  <a:srgbClr val="5A5A5A"/>
                </a:solidFill>
                <a:latin typeface="Lato"/>
              </a:rPr>
              <a:t>Ejemplo 1: Pedir números por pantalla hasta que alguno sea 0</a:t>
            </a:r>
            <a:endParaRPr lang="es-ES" b="1" i="0" dirty="0">
              <a:solidFill>
                <a:srgbClr val="5A5A5A"/>
              </a:solidFill>
              <a:effectLst/>
              <a:latin typeface="Lato"/>
            </a:endParaRPr>
          </a:p>
        </p:txBody>
      </p:sp>
      <p:sp>
        <p:nvSpPr>
          <p:cNvPr id="3" name="Rectángulo 2"/>
          <p:cNvSpPr/>
          <p:nvPr/>
        </p:nvSpPr>
        <p:spPr>
          <a:xfrm>
            <a:off x="210105" y="1631101"/>
            <a:ext cx="6268531" cy="1200329"/>
          </a:xfrm>
          <a:prstGeom prst="rect">
            <a:avLst/>
          </a:prstGeom>
        </p:spPr>
        <p:txBody>
          <a:bodyPr wrap="square">
            <a:spAutoFit/>
          </a:bodyPr>
          <a:lstStyle/>
          <a:p>
            <a:pPr algn="just"/>
            <a:r>
              <a:rPr lang="es-ES" dirty="0">
                <a:solidFill>
                  <a:srgbClr val="5A5A5A"/>
                </a:solidFill>
                <a:latin typeface="Lato"/>
              </a:rPr>
              <a:t>El ciclo se va a detener solo cuando el número ingresado sea igual a 0, así que la condición para que se siga ejecutando es que el numero NO sea 0. Veámoslo entonces.</a:t>
            </a:r>
            <a:endParaRPr lang="es-CO" dirty="0"/>
          </a:p>
        </p:txBody>
      </p:sp>
      <p:pic>
        <p:nvPicPr>
          <p:cNvPr id="7" name="Imagen 6"/>
          <p:cNvPicPr>
            <a:picLocks noChangeAspect="1"/>
          </p:cNvPicPr>
          <p:nvPr/>
        </p:nvPicPr>
        <p:blipFill>
          <a:blip r:embed="rId4"/>
          <a:stretch>
            <a:fillRect/>
          </a:stretch>
        </p:blipFill>
        <p:spPr>
          <a:xfrm>
            <a:off x="6651166" y="1637476"/>
            <a:ext cx="5277587" cy="2114845"/>
          </a:xfrm>
          <a:prstGeom prst="rect">
            <a:avLst/>
          </a:prstGeom>
        </p:spPr>
      </p:pic>
      <p:sp>
        <p:nvSpPr>
          <p:cNvPr id="8" name="Rectángulo 7"/>
          <p:cNvSpPr/>
          <p:nvPr/>
        </p:nvSpPr>
        <p:spPr>
          <a:xfrm>
            <a:off x="382636" y="3912017"/>
            <a:ext cx="6096000" cy="1200329"/>
          </a:xfrm>
          <a:prstGeom prst="rect">
            <a:avLst/>
          </a:prstGeom>
        </p:spPr>
        <p:txBody>
          <a:bodyPr>
            <a:spAutoFit/>
          </a:bodyPr>
          <a:lstStyle/>
          <a:p>
            <a:pPr algn="just"/>
            <a:r>
              <a:rPr lang="es-ES" b="1" dirty="0">
                <a:solidFill>
                  <a:srgbClr val="4A4A4A"/>
                </a:solidFill>
                <a:latin typeface="Lato"/>
              </a:rPr>
              <a:t>La instrucción break en Python y los ciclos</a:t>
            </a:r>
          </a:p>
          <a:p>
            <a:pPr algn="just"/>
            <a:r>
              <a:rPr lang="es-ES" dirty="0">
                <a:solidFill>
                  <a:srgbClr val="5A5A5A"/>
                </a:solidFill>
                <a:latin typeface="Lato"/>
              </a:rPr>
              <a:t>Como su nombre lo indica, esta instrucción permitirá "romper" o básicamente detener cualquier ciclo en el que se encuentre una vez es ejecutada. </a:t>
            </a:r>
            <a:endParaRPr lang="es-ES" b="0" i="0" dirty="0">
              <a:solidFill>
                <a:srgbClr val="5A5A5A"/>
              </a:solidFill>
              <a:effectLst/>
              <a:latin typeface="Lato"/>
            </a:endParaRPr>
          </a:p>
        </p:txBody>
      </p:sp>
      <p:pic>
        <p:nvPicPr>
          <p:cNvPr id="9" name="Imagen 8"/>
          <p:cNvPicPr>
            <a:picLocks noChangeAspect="1"/>
          </p:cNvPicPr>
          <p:nvPr/>
        </p:nvPicPr>
        <p:blipFill>
          <a:blip r:embed="rId5"/>
          <a:stretch>
            <a:fillRect/>
          </a:stretch>
        </p:blipFill>
        <p:spPr>
          <a:xfrm>
            <a:off x="6753844" y="4244942"/>
            <a:ext cx="5296639" cy="2267266"/>
          </a:xfrm>
          <a:prstGeom prst="rect">
            <a:avLst/>
          </a:prstGeom>
        </p:spPr>
      </p:pic>
    </p:spTree>
    <p:extLst>
      <p:ext uri="{BB962C8B-B14F-4D97-AF65-F5344CB8AC3E}">
        <p14:creationId xmlns:p14="http://schemas.microsoft.com/office/powerpoint/2010/main" val="1599433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6" name="Rectángulo 5"/>
          <p:cNvSpPr/>
          <p:nvPr/>
        </p:nvSpPr>
        <p:spPr>
          <a:xfrm>
            <a:off x="210106" y="1650086"/>
            <a:ext cx="6096000" cy="4801314"/>
          </a:xfrm>
          <a:prstGeom prst="rect">
            <a:avLst/>
          </a:prstGeom>
        </p:spPr>
        <p:txBody>
          <a:bodyPr>
            <a:spAutoFit/>
          </a:bodyPr>
          <a:lstStyle/>
          <a:p>
            <a:pPr algn="just"/>
            <a:r>
              <a:rPr lang="es-ES" b="1" dirty="0">
                <a:solidFill>
                  <a:srgbClr val="4A4A4A"/>
                </a:solidFill>
                <a:latin typeface="Lato"/>
              </a:rPr>
              <a:t>La instrucción </a:t>
            </a:r>
            <a:r>
              <a:rPr lang="es-ES" b="1" dirty="0" smtClean="0">
                <a:solidFill>
                  <a:srgbClr val="4A4A4A"/>
                </a:solidFill>
                <a:latin typeface="Lato"/>
              </a:rPr>
              <a:t>continue en </a:t>
            </a:r>
            <a:r>
              <a:rPr lang="es-ES" b="1" dirty="0">
                <a:solidFill>
                  <a:srgbClr val="4A4A4A"/>
                </a:solidFill>
                <a:latin typeface="Lato"/>
              </a:rPr>
              <a:t>Python y los </a:t>
            </a:r>
            <a:r>
              <a:rPr lang="es-ES" b="1" dirty="0" smtClean="0">
                <a:solidFill>
                  <a:srgbClr val="4A4A4A"/>
                </a:solidFill>
                <a:latin typeface="Lato"/>
              </a:rPr>
              <a:t>ciclos</a:t>
            </a:r>
          </a:p>
          <a:p>
            <a:pPr algn="just"/>
            <a:endParaRPr lang="es-ES" b="1" dirty="0">
              <a:solidFill>
                <a:srgbClr val="4A4A4A"/>
              </a:solidFill>
              <a:latin typeface="Lato"/>
            </a:endParaRPr>
          </a:p>
          <a:p>
            <a:pPr algn="just"/>
            <a:r>
              <a:rPr lang="es-ES" dirty="0">
                <a:solidFill>
                  <a:srgbClr val="5A5A5A"/>
                </a:solidFill>
                <a:latin typeface="Lato"/>
              </a:rPr>
              <a:t>Continue detiene la ejecución de la iteración (vuelta) actual y pasa a la siguiente. </a:t>
            </a:r>
          </a:p>
          <a:p>
            <a:pPr algn="just"/>
            <a:endParaRPr lang="es-ES" b="0" i="0" dirty="0">
              <a:solidFill>
                <a:srgbClr val="5A5A5A"/>
              </a:solidFill>
              <a:effectLst/>
              <a:latin typeface="Lato"/>
            </a:endParaRPr>
          </a:p>
          <a:p>
            <a:pPr algn="just"/>
            <a:endParaRPr lang="es-ES" dirty="0">
              <a:solidFill>
                <a:srgbClr val="5A5A5A"/>
              </a:solidFill>
              <a:latin typeface="Lato"/>
            </a:endParaRPr>
          </a:p>
          <a:p>
            <a:pPr algn="just"/>
            <a:endParaRPr lang="es-ES" b="0" i="0" dirty="0">
              <a:solidFill>
                <a:srgbClr val="5A5A5A"/>
              </a:solidFill>
              <a:effectLst/>
              <a:latin typeface="Lato"/>
            </a:endParaRPr>
          </a:p>
          <a:p>
            <a:pPr algn="just"/>
            <a:endParaRPr lang="es-ES" dirty="0">
              <a:solidFill>
                <a:srgbClr val="5A5A5A"/>
              </a:solidFill>
              <a:latin typeface="Lato"/>
            </a:endParaRPr>
          </a:p>
          <a:p>
            <a:pPr algn="just"/>
            <a:endParaRPr lang="es-ES" b="0" i="0" dirty="0">
              <a:solidFill>
                <a:srgbClr val="5A5A5A"/>
              </a:solidFill>
              <a:effectLst/>
              <a:latin typeface="Lato"/>
            </a:endParaRPr>
          </a:p>
          <a:p>
            <a:pPr algn="just"/>
            <a:endParaRPr lang="es-ES" dirty="0">
              <a:solidFill>
                <a:srgbClr val="5A5A5A"/>
              </a:solidFill>
              <a:latin typeface="Lato"/>
            </a:endParaRPr>
          </a:p>
          <a:p>
            <a:pPr algn="just"/>
            <a:endParaRPr lang="es-ES" b="0" i="0" dirty="0">
              <a:solidFill>
                <a:srgbClr val="5A5A5A"/>
              </a:solidFill>
              <a:effectLst/>
              <a:latin typeface="Lato"/>
            </a:endParaRPr>
          </a:p>
          <a:p>
            <a:pPr algn="just"/>
            <a:endParaRPr lang="es-ES" dirty="0">
              <a:solidFill>
                <a:srgbClr val="5A5A5A"/>
              </a:solidFill>
              <a:latin typeface="Lato"/>
            </a:endParaRPr>
          </a:p>
          <a:p>
            <a:pPr algn="just"/>
            <a:r>
              <a:rPr lang="es-ES" dirty="0">
                <a:solidFill>
                  <a:srgbClr val="5A5A5A"/>
                </a:solidFill>
                <a:latin typeface="Lato"/>
              </a:rPr>
              <a:t>En el ejemplo anterior </a:t>
            </a:r>
            <a:r>
              <a:rPr lang="es-ES" dirty="0" smtClean="0">
                <a:solidFill>
                  <a:srgbClr val="5A5A5A"/>
                </a:solidFill>
                <a:latin typeface="Lato"/>
              </a:rPr>
              <a:t>hay </a:t>
            </a:r>
            <a:r>
              <a:rPr lang="es-ES" dirty="0">
                <a:solidFill>
                  <a:srgbClr val="5A5A5A"/>
                </a:solidFill>
                <a:latin typeface="Lato"/>
              </a:rPr>
              <a:t>un momento en el que se compara si i==7, y luego ocurre un </a:t>
            </a:r>
            <a:r>
              <a:rPr lang="es-ES" b="1" dirty="0">
                <a:solidFill>
                  <a:srgbClr val="5A5A5A"/>
                </a:solidFill>
                <a:latin typeface="Lato"/>
              </a:rPr>
              <a:t>continue.</a:t>
            </a:r>
            <a:r>
              <a:rPr lang="es-ES" dirty="0">
                <a:solidFill>
                  <a:srgbClr val="5A5A5A"/>
                </a:solidFill>
                <a:latin typeface="Lato"/>
              </a:rPr>
              <a:t> Es decir, cuando el valor sea 7, termina la iteración actual (ya no ejecuta print(i)) y pasa a la siguiente iteración (i+=1).</a:t>
            </a:r>
            <a:endParaRPr lang="es-ES" b="0" i="0" dirty="0">
              <a:solidFill>
                <a:srgbClr val="5A5A5A"/>
              </a:solidFill>
              <a:effectLst/>
              <a:latin typeface="Lato"/>
            </a:endParaRPr>
          </a:p>
          <a:p>
            <a:pPr algn="just"/>
            <a:endParaRPr lang="es-ES" b="0" i="0" dirty="0">
              <a:solidFill>
                <a:srgbClr val="5A5A5A"/>
              </a:solidFill>
              <a:effectLst/>
              <a:latin typeface="Lato"/>
            </a:endParaRPr>
          </a:p>
        </p:txBody>
      </p:sp>
      <p:pic>
        <p:nvPicPr>
          <p:cNvPr id="2" name="Imagen 1"/>
          <p:cNvPicPr>
            <a:picLocks noChangeAspect="1"/>
          </p:cNvPicPr>
          <p:nvPr/>
        </p:nvPicPr>
        <p:blipFill>
          <a:blip r:embed="rId4"/>
          <a:stretch>
            <a:fillRect/>
          </a:stretch>
        </p:blipFill>
        <p:spPr>
          <a:xfrm>
            <a:off x="5953605" y="2703998"/>
            <a:ext cx="5896798" cy="2172003"/>
          </a:xfrm>
          <a:prstGeom prst="rect">
            <a:avLst/>
          </a:prstGeom>
        </p:spPr>
      </p:pic>
    </p:spTree>
    <p:extLst>
      <p:ext uri="{BB962C8B-B14F-4D97-AF65-F5344CB8AC3E}">
        <p14:creationId xmlns:p14="http://schemas.microsoft.com/office/powerpoint/2010/main" val="2916288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pic>
        <p:nvPicPr>
          <p:cNvPr id="7" name="Imagen 6"/>
          <p:cNvPicPr>
            <a:picLocks noChangeAspect="1"/>
          </p:cNvPicPr>
          <p:nvPr/>
        </p:nvPicPr>
        <p:blipFill>
          <a:blip r:embed="rId4"/>
          <a:stretch>
            <a:fillRect/>
          </a:stretch>
        </p:blipFill>
        <p:spPr>
          <a:xfrm>
            <a:off x="1649540" y="2358551"/>
            <a:ext cx="7429428" cy="3861943"/>
          </a:xfrm>
          <a:prstGeom prst="rect">
            <a:avLst/>
          </a:prstGeom>
        </p:spPr>
      </p:pic>
      <p:sp>
        <p:nvSpPr>
          <p:cNvPr id="8" name="CuadroTexto 7"/>
          <p:cNvSpPr txBox="1"/>
          <p:nvPr/>
        </p:nvSpPr>
        <p:spPr>
          <a:xfrm>
            <a:off x="2936383" y="1622738"/>
            <a:ext cx="3626634" cy="369332"/>
          </a:xfrm>
          <a:prstGeom prst="rect">
            <a:avLst/>
          </a:prstGeom>
          <a:noFill/>
        </p:spPr>
        <p:txBody>
          <a:bodyPr wrap="none" rtlCol="0">
            <a:spAutoFit/>
          </a:bodyPr>
          <a:lstStyle/>
          <a:p>
            <a:r>
              <a:rPr lang="es-ES" b="1" dirty="0" smtClean="0">
                <a:effectLst>
                  <a:outerShdw blurRad="38100" dist="38100" dir="2700000" algn="tl">
                    <a:srgbClr val="000000">
                      <a:alpha val="43137"/>
                    </a:srgbClr>
                  </a:outerShdw>
                </a:effectLst>
              </a:rPr>
              <a:t>MANEJO DEL BREAK Y EL CONTINUE</a:t>
            </a:r>
            <a:endParaRPr lang="es-CO"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85774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sp>
        <p:nvSpPr>
          <p:cNvPr id="3" name="Rectángulo 2"/>
          <p:cNvSpPr/>
          <p:nvPr/>
        </p:nvSpPr>
        <p:spPr>
          <a:xfrm>
            <a:off x="549498" y="1244528"/>
            <a:ext cx="6096000" cy="2308324"/>
          </a:xfrm>
          <a:prstGeom prst="rect">
            <a:avLst/>
          </a:prstGeom>
        </p:spPr>
        <p:txBody>
          <a:bodyPr>
            <a:spAutoFit/>
          </a:bodyPr>
          <a:lstStyle/>
          <a:p>
            <a:r>
              <a:rPr lang="es-ES" b="1" dirty="0">
                <a:latin typeface="Lato"/>
              </a:rPr>
              <a:t>Declaraciones del </a:t>
            </a:r>
            <a:r>
              <a:rPr lang="es-ES" b="1" dirty="0" smtClean="0">
                <a:latin typeface="Lato"/>
              </a:rPr>
              <a:t>bucle While: Determinado</a:t>
            </a:r>
          </a:p>
          <a:p>
            <a:endParaRPr lang="es-ES" dirty="0" smtClean="0">
              <a:latin typeface="Lato"/>
            </a:endParaRPr>
          </a:p>
          <a:p>
            <a:pPr algn="just"/>
            <a:r>
              <a:rPr lang="es-ES" dirty="0" smtClean="0">
                <a:latin typeface="Lato"/>
              </a:rPr>
              <a:t>El </a:t>
            </a:r>
            <a:r>
              <a:rPr lang="es-ES" dirty="0">
                <a:latin typeface="Lato"/>
              </a:rPr>
              <a:t>bucle while evalúa una condición y luego ejecuta un bloque de código si la condición es verdadera. El bloque de código se ejecuta repetidamente hasta que la condición llega ser o es falsa.</a:t>
            </a:r>
          </a:p>
          <a:p>
            <a:pPr algn="just"/>
            <a:endParaRPr lang="es-ES" dirty="0">
              <a:latin typeface="Lato"/>
            </a:endParaRPr>
          </a:p>
          <a:p>
            <a:pPr algn="just"/>
            <a:r>
              <a:rPr lang="es-ES" dirty="0">
                <a:latin typeface="Lato"/>
              </a:rPr>
              <a:t>La sintaxis básica es:</a:t>
            </a:r>
            <a:endParaRPr lang="es-CO" dirty="0">
              <a:latin typeface="Lato"/>
            </a:endParaRPr>
          </a:p>
        </p:txBody>
      </p:sp>
      <p:pic>
        <p:nvPicPr>
          <p:cNvPr id="6" name="Imagen 5"/>
          <p:cNvPicPr>
            <a:picLocks noChangeAspect="1"/>
          </p:cNvPicPr>
          <p:nvPr/>
        </p:nvPicPr>
        <p:blipFill>
          <a:blip r:embed="rId4"/>
          <a:stretch>
            <a:fillRect/>
          </a:stretch>
        </p:blipFill>
        <p:spPr>
          <a:xfrm>
            <a:off x="549498" y="3899309"/>
            <a:ext cx="5184145" cy="1388383"/>
          </a:xfrm>
          <a:prstGeom prst="rect">
            <a:avLst/>
          </a:prstGeom>
        </p:spPr>
      </p:pic>
      <p:sp>
        <p:nvSpPr>
          <p:cNvPr id="8" name="Rectángulo 7"/>
          <p:cNvSpPr/>
          <p:nvPr/>
        </p:nvSpPr>
        <p:spPr>
          <a:xfrm>
            <a:off x="6068787" y="4071495"/>
            <a:ext cx="6096000" cy="1169551"/>
          </a:xfrm>
          <a:prstGeom prst="rect">
            <a:avLst/>
          </a:prstGeom>
        </p:spPr>
        <p:txBody>
          <a:bodyPr>
            <a:spAutoFit/>
          </a:bodyPr>
          <a:lstStyle/>
          <a:p>
            <a:pPr algn="just"/>
            <a:r>
              <a:rPr lang="es-ES" sz="1400" b="1" dirty="0" smtClean="0">
                <a:solidFill>
                  <a:srgbClr val="4A4A4A"/>
                </a:solidFill>
                <a:latin typeface="Lato"/>
              </a:rPr>
              <a:t>Seguir: </a:t>
            </a:r>
          </a:p>
          <a:p>
            <a:pPr algn="just"/>
            <a:endParaRPr lang="es-ES" sz="1400" b="1" dirty="0" smtClean="0">
              <a:solidFill>
                <a:srgbClr val="4A4A4A"/>
              </a:solidFill>
              <a:latin typeface="Lato"/>
            </a:endParaRPr>
          </a:p>
          <a:p>
            <a:pPr algn="just"/>
            <a:r>
              <a:rPr lang="es-ES" sz="1400" dirty="0">
                <a:solidFill>
                  <a:srgbClr val="5A5A5A"/>
                </a:solidFill>
                <a:latin typeface="Lato"/>
                <a:hlinkClick r:id="rId5"/>
              </a:rPr>
              <a:t>https://</a:t>
            </a:r>
            <a:r>
              <a:rPr lang="es-ES" sz="1400" dirty="0" smtClean="0">
                <a:solidFill>
                  <a:srgbClr val="5A5A5A"/>
                </a:solidFill>
                <a:latin typeface="Lato"/>
                <a:hlinkClick r:id="rId5"/>
              </a:rPr>
              <a:t>www.mclibre.org/consultar/python/lecciones/python-while.html#Paso110</a:t>
            </a:r>
            <a:endParaRPr lang="es-ES" sz="1400" dirty="0" smtClean="0">
              <a:solidFill>
                <a:srgbClr val="5A5A5A"/>
              </a:solidFill>
              <a:latin typeface="Lato"/>
            </a:endParaRPr>
          </a:p>
          <a:p>
            <a:pPr algn="just"/>
            <a:endParaRPr lang="es-ES" sz="1400" b="0" i="0" dirty="0">
              <a:solidFill>
                <a:srgbClr val="5A5A5A"/>
              </a:solidFill>
              <a:effectLst/>
              <a:latin typeface="Lato"/>
            </a:endParaRPr>
          </a:p>
        </p:txBody>
      </p:sp>
    </p:spTree>
    <p:extLst>
      <p:ext uri="{BB962C8B-B14F-4D97-AF65-F5344CB8AC3E}">
        <p14:creationId xmlns:p14="http://schemas.microsoft.com/office/powerpoint/2010/main" val="2302505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r="31716" b="39936"/>
          <a:stretch/>
        </p:blipFill>
        <p:spPr>
          <a:xfrm>
            <a:off x="1" y="19553"/>
            <a:ext cx="12164786" cy="878518"/>
          </a:xfrm>
          <a:prstGeom prst="rect">
            <a:avLst/>
          </a:prstGeom>
        </p:spPr>
      </p:pic>
      <p:pic>
        <p:nvPicPr>
          <p:cNvPr id="4" name="Imagen 3"/>
          <p:cNvPicPr>
            <a:picLocks noChangeAspect="1"/>
          </p:cNvPicPr>
          <p:nvPr/>
        </p:nvPicPr>
        <p:blipFill>
          <a:blip r:embed="rId3"/>
          <a:stretch>
            <a:fillRect/>
          </a:stretch>
        </p:blipFill>
        <p:spPr>
          <a:xfrm>
            <a:off x="6306106" y="68540"/>
            <a:ext cx="5744377" cy="733527"/>
          </a:xfrm>
          <a:prstGeom prst="rect">
            <a:avLst/>
          </a:prstGeom>
        </p:spPr>
      </p:pic>
      <p:pic>
        <p:nvPicPr>
          <p:cNvPr id="2" name="Imagen 1"/>
          <p:cNvPicPr>
            <a:picLocks noChangeAspect="1"/>
          </p:cNvPicPr>
          <p:nvPr/>
        </p:nvPicPr>
        <p:blipFill rotWithShape="1">
          <a:blip r:embed="rId4"/>
          <a:srcRect b="50093"/>
          <a:stretch/>
        </p:blipFill>
        <p:spPr>
          <a:xfrm>
            <a:off x="670718" y="1004511"/>
            <a:ext cx="9459645" cy="1725809"/>
          </a:xfrm>
          <a:prstGeom prst="rect">
            <a:avLst/>
          </a:prstGeom>
        </p:spPr>
      </p:pic>
      <p:pic>
        <p:nvPicPr>
          <p:cNvPr id="3" name="Imagen 2"/>
          <p:cNvPicPr>
            <a:picLocks noChangeAspect="1"/>
          </p:cNvPicPr>
          <p:nvPr/>
        </p:nvPicPr>
        <p:blipFill>
          <a:blip r:embed="rId5"/>
          <a:stretch>
            <a:fillRect/>
          </a:stretch>
        </p:blipFill>
        <p:spPr>
          <a:xfrm>
            <a:off x="687889" y="2386909"/>
            <a:ext cx="3286584" cy="1543265"/>
          </a:xfrm>
          <a:prstGeom prst="rect">
            <a:avLst/>
          </a:prstGeom>
        </p:spPr>
      </p:pic>
      <p:pic>
        <p:nvPicPr>
          <p:cNvPr id="6" name="Imagen 5"/>
          <p:cNvPicPr>
            <a:picLocks noChangeAspect="1"/>
          </p:cNvPicPr>
          <p:nvPr/>
        </p:nvPicPr>
        <p:blipFill>
          <a:blip r:embed="rId6"/>
          <a:stretch>
            <a:fillRect/>
          </a:stretch>
        </p:blipFill>
        <p:spPr>
          <a:xfrm>
            <a:off x="2682992" y="3946463"/>
            <a:ext cx="9221487" cy="1286054"/>
          </a:xfrm>
          <a:prstGeom prst="rect">
            <a:avLst/>
          </a:prstGeom>
        </p:spPr>
      </p:pic>
      <p:pic>
        <p:nvPicPr>
          <p:cNvPr id="7" name="Imagen 6"/>
          <p:cNvPicPr>
            <a:picLocks noChangeAspect="1"/>
          </p:cNvPicPr>
          <p:nvPr/>
        </p:nvPicPr>
        <p:blipFill>
          <a:blip r:embed="rId7"/>
          <a:stretch>
            <a:fillRect/>
          </a:stretch>
        </p:blipFill>
        <p:spPr>
          <a:xfrm>
            <a:off x="4934314" y="5248806"/>
            <a:ext cx="2743583" cy="1267002"/>
          </a:xfrm>
          <a:prstGeom prst="rect">
            <a:avLst/>
          </a:prstGeom>
        </p:spPr>
      </p:pic>
    </p:spTree>
    <p:extLst>
      <p:ext uri="{BB962C8B-B14F-4D97-AF65-F5344CB8AC3E}">
        <p14:creationId xmlns:p14="http://schemas.microsoft.com/office/powerpoint/2010/main" val="2082274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881</Words>
  <Application>Microsoft Office PowerPoint</Application>
  <PresentationFormat>Panorámica</PresentationFormat>
  <Paragraphs>63</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Arial</vt:lpstr>
      <vt:lpstr>Calibri</vt:lpstr>
      <vt:lpstr>Calibri Light</vt:lpstr>
      <vt:lpstr>Lato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Cuenta Microsoft</dc:creator>
  <cp:lastModifiedBy>Cuenta Microsoft</cp:lastModifiedBy>
  <cp:revision>18</cp:revision>
  <dcterms:created xsi:type="dcterms:W3CDTF">2022-04-21T14:05:11Z</dcterms:created>
  <dcterms:modified xsi:type="dcterms:W3CDTF">2022-05-25T21:23:28Z</dcterms:modified>
</cp:coreProperties>
</file>