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5143500" cx="9144000"/>
  <p:notesSz cx="6858000" cy="9144000"/>
  <p:embeddedFontLst>
    <p:embeddedFont>
      <p:font typeface="Roboto"/>
      <p:regular r:id="rId63"/>
      <p:bold r:id="rId64"/>
      <p:italic r:id="rId65"/>
      <p:boldItalic r:id="rId66"/>
    </p:embeddedFont>
    <p:embeddedFont>
      <p:font typeface="Roboto Medium"/>
      <p:regular r:id="rId67"/>
      <p:bold r:id="rId68"/>
      <p:italic r:id="rId69"/>
      <p:boldItalic r:id="rId70"/>
    </p:embeddedFont>
    <p:embeddedFont>
      <p:font typeface="Roboto Condensed"/>
      <p:regular r:id="rId71"/>
      <p:bold r:id="rId72"/>
      <p:italic r:id="rId73"/>
      <p:boldItalic r:id="rId74"/>
    </p:embeddedFont>
    <p:embeddedFont>
      <p:font typeface="Oswald"/>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Condensed-italic.fntdata"/><Relationship Id="rId72" Type="http://schemas.openxmlformats.org/officeDocument/2006/relationships/font" Target="fonts/RobotoCondensed-bold.fntdata"/><Relationship Id="rId31" Type="http://schemas.openxmlformats.org/officeDocument/2006/relationships/slide" Target="slides/slide27.xml"/><Relationship Id="rId75" Type="http://schemas.openxmlformats.org/officeDocument/2006/relationships/font" Target="fonts/Oswald-regular.fntdata"/><Relationship Id="rId30" Type="http://schemas.openxmlformats.org/officeDocument/2006/relationships/slide" Target="slides/slide26.xml"/><Relationship Id="rId74" Type="http://schemas.openxmlformats.org/officeDocument/2006/relationships/font" Target="fonts/RobotoCondensed-boldItalic.fntdata"/><Relationship Id="rId33" Type="http://schemas.openxmlformats.org/officeDocument/2006/relationships/slide" Target="slides/slide29.xml"/><Relationship Id="rId32" Type="http://schemas.openxmlformats.org/officeDocument/2006/relationships/slide" Target="slides/slide28.xml"/><Relationship Id="rId76" Type="http://schemas.openxmlformats.org/officeDocument/2006/relationships/font" Target="fonts/Oswald-bold.fntdata"/><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RobotoCondensed-regular.fntdata"/><Relationship Id="rId70" Type="http://schemas.openxmlformats.org/officeDocument/2006/relationships/font" Target="fonts/RobotoMedium-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8.xml"/><Relationship Id="rId66" Type="http://schemas.openxmlformats.org/officeDocument/2006/relationships/font" Target="fonts/Roboto-boldItalic.fntdata"/><Relationship Id="rId21" Type="http://schemas.openxmlformats.org/officeDocument/2006/relationships/slide" Target="slides/slide17.xml"/><Relationship Id="rId65" Type="http://schemas.openxmlformats.org/officeDocument/2006/relationships/font" Target="fonts/Roboto-italic.fntdata"/><Relationship Id="rId24" Type="http://schemas.openxmlformats.org/officeDocument/2006/relationships/slide" Target="slides/slide20.xml"/><Relationship Id="rId68" Type="http://schemas.openxmlformats.org/officeDocument/2006/relationships/font" Target="fonts/RobotoMedium-bold.fntdata"/><Relationship Id="rId23" Type="http://schemas.openxmlformats.org/officeDocument/2006/relationships/slide" Target="slides/slide19.xml"/><Relationship Id="rId67" Type="http://schemas.openxmlformats.org/officeDocument/2006/relationships/font" Target="fonts/RobotoMedium-regular.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obotoMedium-italic.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a5533d224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a5533d22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a5533d224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a5533d22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a5533d224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a5533d22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a5533d224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a5533d224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a5533d224_0_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a5533d224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a5533d224_0_327: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ea5533d224_0_327: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a5533d224_0_331: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ea5533d224_0_331: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a5533d224_0_335: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ea5533d224_0_335: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ea5533d224_0_339: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ea5533d224_0_339: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ea5533d224_0_343: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ea5533d224_0_343: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a5533d224_0_347: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ea5533d224_0_347: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ea5533d224_0_351: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ea5533d224_0_351: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a5533d224_0_355: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ea5533d224_0_355: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e00e0446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e00e044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e00e04465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e00e044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e00e0446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e00e044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391192_0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391192_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ee00e0446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ee00e044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ee00e04465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ee00e0446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e00e04465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e00e044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e00e04465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e00e044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e00e04465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e00e0446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e00e04465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e00e0446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ee00e04465_0_68: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gee00e04465_0_68: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e00e04465_0_85:notes"/>
          <p:cNvSpPr txBox="1"/>
          <p:nvPr>
            <p:ph idx="1" type="body"/>
          </p:nvPr>
        </p:nvSpPr>
        <p:spPr>
          <a:xfrm>
            <a:off x="685787" y="4343386"/>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ee00e04465_0_85:notes"/>
          <p:cNvSpPr/>
          <p:nvPr>
            <p:ph idx="2" type="sldImg"/>
          </p:nvPr>
        </p:nvSpPr>
        <p:spPr>
          <a:xfrm>
            <a:off x="381496" y="685795"/>
            <a:ext cx="6095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ee00e04465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ee00e0446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e00e04465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e00e0446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e00e04465_0_2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e00e0446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ee00e04465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ee00e0446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ee00e04465_0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ee00e0446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ee00e04465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ee00e0446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ee00e04465_0_4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ee00e0446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ee00e0446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ee00e0446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e00e04465_0_4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e00e0446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e00e0446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e00e0446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ee00e04465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e00e04465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ee00e04465_0_5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ee00e0446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a5533d224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a5533d22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ee00e0446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ee00e0446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e00e04465_0_5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e00e0446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ee00e04465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ee00e0446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ee00e04465_0_5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ee00e04465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ee00e04465_0_5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ee00e0446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ee00e04465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ee00e04465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e00e04465_0_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e00e0446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a5533d224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a5533d22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a5533d224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a5533d22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ea5533d224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ea5533d22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a5533d22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a5533d224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2"/>
        </a:solidFill>
      </p:bgPr>
    </p:bg>
    <p:spTree>
      <p:nvGrpSpPr>
        <p:cNvPr id="9"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9208678">
              <a:off x="6287617" y="4657701"/>
              <a:ext cx="229660" cy="571018"/>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lt1"/>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flipH="1" rot="-1591408">
              <a:off x="1362169" y="-63166"/>
              <a:ext cx="205103" cy="509980"/>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22" name="Google Shape;22;p2"/>
          <p:cNvSpPr txBox="1"/>
          <p:nvPr>
            <p:ph type="ctrTitle"/>
          </p:nvPr>
        </p:nvSpPr>
        <p:spPr>
          <a:xfrm>
            <a:off x="685800" y="2753825"/>
            <a:ext cx="56715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5000"/>
              <a:buNone/>
              <a:defRPr sz="5000">
                <a:solidFill>
                  <a:schemeClr val="lt1"/>
                </a:solidFill>
              </a:defRPr>
            </a:lvl1pPr>
            <a:lvl2pPr lvl="1">
              <a:spcBef>
                <a:spcPts val="0"/>
              </a:spcBef>
              <a:spcAft>
                <a:spcPts val="0"/>
              </a:spcAft>
              <a:buClr>
                <a:schemeClr val="lt1"/>
              </a:buClr>
              <a:buSzPts val="5000"/>
              <a:buNone/>
              <a:defRPr sz="5000">
                <a:solidFill>
                  <a:schemeClr val="lt1"/>
                </a:solidFill>
              </a:defRPr>
            </a:lvl2pPr>
            <a:lvl3pPr lvl="2">
              <a:spcBef>
                <a:spcPts val="0"/>
              </a:spcBef>
              <a:spcAft>
                <a:spcPts val="0"/>
              </a:spcAft>
              <a:buClr>
                <a:schemeClr val="lt1"/>
              </a:buClr>
              <a:buSzPts val="5000"/>
              <a:buNone/>
              <a:defRPr sz="5000">
                <a:solidFill>
                  <a:schemeClr val="lt1"/>
                </a:solidFill>
              </a:defRPr>
            </a:lvl3pPr>
            <a:lvl4pPr lvl="3">
              <a:spcBef>
                <a:spcPts val="0"/>
              </a:spcBef>
              <a:spcAft>
                <a:spcPts val="0"/>
              </a:spcAft>
              <a:buClr>
                <a:schemeClr val="lt1"/>
              </a:buClr>
              <a:buSzPts val="5000"/>
              <a:buNone/>
              <a:defRPr sz="5000">
                <a:solidFill>
                  <a:schemeClr val="lt1"/>
                </a:solidFill>
              </a:defRPr>
            </a:lvl4pPr>
            <a:lvl5pPr lvl="4">
              <a:spcBef>
                <a:spcPts val="0"/>
              </a:spcBef>
              <a:spcAft>
                <a:spcPts val="0"/>
              </a:spcAft>
              <a:buClr>
                <a:schemeClr val="lt1"/>
              </a:buClr>
              <a:buSzPts val="5000"/>
              <a:buNone/>
              <a:defRPr sz="5000">
                <a:solidFill>
                  <a:schemeClr val="lt1"/>
                </a:solidFill>
              </a:defRPr>
            </a:lvl5pPr>
            <a:lvl6pPr lvl="5">
              <a:spcBef>
                <a:spcPts val="0"/>
              </a:spcBef>
              <a:spcAft>
                <a:spcPts val="0"/>
              </a:spcAft>
              <a:buClr>
                <a:schemeClr val="lt1"/>
              </a:buClr>
              <a:buSzPts val="5000"/>
              <a:buNone/>
              <a:defRPr sz="5000">
                <a:solidFill>
                  <a:schemeClr val="lt1"/>
                </a:solidFill>
              </a:defRPr>
            </a:lvl6pPr>
            <a:lvl7pPr lvl="6">
              <a:spcBef>
                <a:spcPts val="0"/>
              </a:spcBef>
              <a:spcAft>
                <a:spcPts val="0"/>
              </a:spcAft>
              <a:buClr>
                <a:schemeClr val="lt1"/>
              </a:buClr>
              <a:buSzPts val="5000"/>
              <a:buNone/>
              <a:defRPr sz="5000">
                <a:solidFill>
                  <a:schemeClr val="lt1"/>
                </a:solidFill>
              </a:defRPr>
            </a:lvl7pPr>
            <a:lvl8pPr lvl="7">
              <a:spcBef>
                <a:spcPts val="0"/>
              </a:spcBef>
              <a:spcAft>
                <a:spcPts val="0"/>
              </a:spcAft>
              <a:buClr>
                <a:schemeClr val="lt1"/>
              </a:buClr>
              <a:buSzPts val="5000"/>
              <a:buNone/>
              <a:defRPr sz="5000">
                <a:solidFill>
                  <a:schemeClr val="lt1"/>
                </a:solidFill>
              </a:defRPr>
            </a:lvl8pPr>
            <a:lvl9pPr lvl="8">
              <a:spcBef>
                <a:spcPts val="0"/>
              </a:spcBef>
              <a:spcAft>
                <a:spcPts val="0"/>
              </a:spcAft>
              <a:buClr>
                <a:schemeClr val="lt1"/>
              </a:buClr>
              <a:buSzPts val="5000"/>
              <a:buNone/>
              <a:defRPr sz="5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parent Shapes">
  <p:cSld name="BLANK_1">
    <p:bg>
      <p:bgPr>
        <a:solidFill>
          <a:schemeClr val="accent1"/>
        </a:solidFill>
      </p:bgPr>
    </p:bg>
    <p:spTree>
      <p:nvGrpSpPr>
        <p:cNvPr id="149" name="Shape 149"/>
        <p:cNvGrpSpPr/>
        <p:nvPr/>
      </p:nvGrpSpPr>
      <p:grpSpPr>
        <a:xfrm>
          <a:off x="0" y="0"/>
          <a:ext cx="0" cy="0"/>
          <a:chOff x="0" y="0"/>
          <a:chExt cx="0" cy="0"/>
        </a:xfrm>
      </p:grpSpPr>
      <p:grpSp>
        <p:nvGrpSpPr>
          <p:cNvPr id="150" name="Google Shape;150;p11"/>
          <p:cNvGrpSpPr/>
          <p:nvPr/>
        </p:nvGrpSpPr>
        <p:grpSpPr>
          <a:xfrm>
            <a:off x="6172200" y="2656118"/>
            <a:ext cx="2971754" cy="2886151"/>
            <a:chOff x="6172200" y="2656118"/>
            <a:chExt cx="2971754" cy="2886151"/>
          </a:xfrm>
        </p:grpSpPr>
        <p:sp>
          <p:nvSpPr>
            <p:cNvPr id="151" name="Google Shape;151;p11"/>
            <p:cNvSpPr/>
            <p:nvPr/>
          </p:nvSpPr>
          <p:spPr>
            <a:xfrm flipH="1" rot="9208626">
              <a:off x="6704904" y="4110434"/>
              <a:ext cx="484232" cy="120400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rot="9208633">
              <a:off x="7804300" y="3279013"/>
              <a:ext cx="877624" cy="2182136"/>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rot="9208606">
              <a:off x="7481789" y="4276913"/>
              <a:ext cx="408796" cy="1016449"/>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rot="9208678">
              <a:off x="6287617" y="4657701"/>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grpSp>
        <p:nvGrpSpPr>
          <p:cNvPr id="156" name="Google Shape;156;p11"/>
          <p:cNvGrpSpPr/>
          <p:nvPr/>
        </p:nvGrpSpPr>
        <p:grpSpPr>
          <a:xfrm>
            <a:off x="-32" y="-228027"/>
            <a:ext cx="2163561" cy="1347300"/>
            <a:chOff x="-32" y="-215963"/>
            <a:chExt cx="2163561" cy="1347300"/>
          </a:xfrm>
        </p:grpSpPr>
        <p:sp>
          <p:nvSpPr>
            <p:cNvPr id="157" name="Google Shape;157;p11"/>
            <p:cNvSpPr/>
            <p:nvPr/>
          </p:nvSpPr>
          <p:spPr>
            <a:xfrm flipH="1" rot="-1591408">
              <a:off x="1362169" y="-63166"/>
              <a:ext cx="205103" cy="509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rot="-1591371">
              <a:off x="239463" y="-151890"/>
              <a:ext cx="434754" cy="1080980"/>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rot="-1591339">
              <a:off x="892401" y="-169347"/>
              <a:ext cx="504374" cy="1254067"/>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rot="-1591322">
              <a:off x="1818452" y="-76292"/>
              <a:ext cx="229660" cy="571018"/>
            </a:xfrm>
            <a:prstGeom prst="flowChartManualInput">
              <a:avLst/>
            </a:prstGeom>
            <a:solidFill>
              <a:srgbClr val="FFFFFF">
                <a:alpha val="33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rgbClr val="FFFFFF">
                <a:alpha val="33460"/>
              </a:srgbClr>
            </a:solidFill>
            <a:ln>
              <a:noFill/>
            </a:ln>
          </p:spPr>
        </p:sp>
      </p:grpSp>
      <p:sp>
        <p:nvSpPr>
          <p:cNvPr id="162" name="Google Shape;162;p1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3" name="Shape 163"/>
        <p:cNvGrpSpPr/>
        <p:nvPr/>
      </p:nvGrpSpPr>
      <p:grpSpPr>
        <a:xfrm>
          <a:off x="0" y="0"/>
          <a:ext cx="0" cy="0"/>
          <a:chOff x="0" y="0"/>
          <a:chExt cx="0" cy="0"/>
        </a:xfrm>
      </p:grpSpPr>
      <p:sp>
        <p:nvSpPr>
          <p:cNvPr id="164" name="Google Shape;164;p12"/>
          <p:cNvSpPr txBox="1"/>
          <p:nvPr>
            <p:ph type="title"/>
          </p:nvPr>
        </p:nvSpPr>
        <p:spPr>
          <a:xfrm>
            <a:off x="457172" y="205014"/>
            <a:ext cx="8228700" cy="8589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200"/>
              <a:buNone/>
              <a:defRPr sz="1200"/>
            </a:lvl1pPr>
            <a:lvl2pPr lvl="1" rtl="0" algn="l">
              <a:spcBef>
                <a:spcPts val="0"/>
              </a:spcBef>
              <a:spcAft>
                <a:spcPts val="0"/>
              </a:spcAft>
              <a:buSzPts val="1200"/>
              <a:buNone/>
              <a:defRPr sz="1200"/>
            </a:lvl2pPr>
            <a:lvl3pPr lvl="2" rtl="0" algn="l">
              <a:spcBef>
                <a:spcPts val="0"/>
              </a:spcBef>
              <a:spcAft>
                <a:spcPts val="0"/>
              </a:spcAft>
              <a:buSzPts val="1200"/>
              <a:buNone/>
              <a:defRPr sz="1200"/>
            </a:lvl3pPr>
            <a:lvl4pPr lvl="3" rtl="0" algn="l">
              <a:spcBef>
                <a:spcPts val="0"/>
              </a:spcBef>
              <a:spcAft>
                <a:spcPts val="0"/>
              </a:spcAft>
              <a:buSzPts val="1200"/>
              <a:buNone/>
              <a:defRPr sz="1200"/>
            </a:lvl4pPr>
            <a:lvl5pPr lvl="4" rtl="0" algn="l">
              <a:spcBef>
                <a:spcPts val="0"/>
              </a:spcBef>
              <a:spcAft>
                <a:spcPts val="0"/>
              </a:spcAft>
              <a:buSzPts val="1200"/>
              <a:buNone/>
              <a:defRPr sz="1200"/>
            </a:lvl5pPr>
            <a:lvl6pPr lvl="5" rtl="0" algn="l">
              <a:spcBef>
                <a:spcPts val="0"/>
              </a:spcBef>
              <a:spcAft>
                <a:spcPts val="0"/>
              </a:spcAft>
              <a:buSzPts val="1200"/>
              <a:buNone/>
              <a:defRPr sz="1200"/>
            </a:lvl6pPr>
            <a:lvl7pPr lvl="6" rtl="0" algn="l">
              <a:spcBef>
                <a:spcPts val="0"/>
              </a:spcBef>
              <a:spcAft>
                <a:spcPts val="0"/>
              </a:spcAft>
              <a:buSzPts val="1200"/>
              <a:buNone/>
              <a:defRPr sz="1200"/>
            </a:lvl7pPr>
            <a:lvl8pPr lvl="7" rtl="0" algn="l">
              <a:spcBef>
                <a:spcPts val="0"/>
              </a:spcBef>
              <a:spcAft>
                <a:spcPts val="0"/>
              </a:spcAft>
              <a:buSzPts val="1200"/>
              <a:buNone/>
              <a:defRPr sz="1200"/>
            </a:lvl8pPr>
            <a:lvl9pPr lvl="8" rtl="0" algn="l">
              <a:spcBef>
                <a:spcPts val="0"/>
              </a:spcBef>
              <a:spcAft>
                <a:spcPts val="0"/>
              </a:spcAft>
              <a:buSzPts val="1200"/>
              <a:buNone/>
              <a:defRPr sz="1200"/>
            </a:lvl9pPr>
          </a:lstStyle>
          <a:p/>
        </p:txBody>
      </p:sp>
      <p:sp>
        <p:nvSpPr>
          <p:cNvPr id="165" name="Google Shape;165;p12"/>
          <p:cNvSpPr txBox="1"/>
          <p:nvPr>
            <p:ph idx="1" type="body"/>
          </p:nvPr>
        </p:nvSpPr>
        <p:spPr>
          <a:xfrm>
            <a:off x="457172" y="1203631"/>
            <a:ext cx="3926100" cy="2983500"/>
          </a:xfrm>
          <a:prstGeom prst="rect">
            <a:avLst/>
          </a:prstGeom>
          <a:noFill/>
          <a:ln>
            <a:noFill/>
          </a:ln>
        </p:spPr>
        <p:txBody>
          <a:bodyPr anchorCtr="0" anchor="t" bIns="0" lIns="0" spcFirstLastPara="1" rIns="0" wrap="square" tIns="0">
            <a:normAutofit/>
          </a:bodyPr>
          <a:lstStyle>
            <a:lvl1pPr indent="-228600" lvl="0" marL="457200" rtl="0" algn="l">
              <a:spcBef>
                <a:spcPts val="600"/>
              </a:spcBef>
              <a:spcAft>
                <a:spcPts val="0"/>
              </a:spcAft>
              <a:buSzPts val="1200"/>
              <a:buNone/>
              <a:defRPr sz="1200"/>
            </a:lvl1pPr>
            <a:lvl2pPr indent="-228600" lvl="1" marL="914400" rtl="0" algn="l">
              <a:spcBef>
                <a:spcPts val="480"/>
              </a:spcBef>
              <a:spcAft>
                <a:spcPts val="0"/>
              </a:spcAft>
              <a:buSzPts val="1200"/>
              <a:buNone/>
              <a:defRPr sz="1200"/>
            </a:lvl2pPr>
            <a:lvl3pPr indent="-228600" lvl="2" marL="1371600" rtl="0" algn="l">
              <a:spcBef>
                <a:spcPts val="480"/>
              </a:spcBef>
              <a:spcAft>
                <a:spcPts val="0"/>
              </a:spcAft>
              <a:buSzPts val="1200"/>
              <a:buNone/>
              <a:defRPr sz="1200"/>
            </a:lvl3pPr>
            <a:lvl4pPr indent="-228600" lvl="3" marL="1828800" rtl="0" algn="l">
              <a:spcBef>
                <a:spcPts val="360"/>
              </a:spcBef>
              <a:spcAft>
                <a:spcPts val="0"/>
              </a:spcAft>
              <a:buSzPts val="1200"/>
              <a:buNone/>
              <a:defRPr sz="1200"/>
            </a:lvl4pPr>
            <a:lvl5pPr indent="-228600" lvl="4" marL="2286000" rtl="0" algn="l">
              <a:spcBef>
                <a:spcPts val="360"/>
              </a:spcBef>
              <a:spcAft>
                <a:spcPts val="0"/>
              </a:spcAft>
              <a:buSzPts val="1200"/>
              <a:buNone/>
              <a:defRPr sz="1200"/>
            </a:lvl5pPr>
            <a:lvl6pPr indent="-228600" lvl="5" marL="2743200" rtl="0" algn="l">
              <a:spcBef>
                <a:spcPts val="360"/>
              </a:spcBef>
              <a:spcAft>
                <a:spcPts val="0"/>
              </a:spcAft>
              <a:buSzPts val="1200"/>
              <a:buNone/>
              <a:defRPr sz="1200"/>
            </a:lvl6pPr>
            <a:lvl7pPr indent="-228600" lvl="6" marL="3200400" rtl="0" algn="l">
              <a:spcBef>
                <a:spcPts val="360"/>
              </a:spcBef>
              <a:spcAft>
                <a:spcPts val="0"/>
              </a:spcAft>
              <a:buSzPts val="1200"/>
              <a:buNone/>
              <a:defRPr sz="1200"/>
            </a:lvl7pPr>
            <a:lvl8pPr indent="-228600" lvl="7" marL="3657600" rtl="0" algn="l">
              <a:spcBef>
                <a:spcPts val="360"/>
              </a:spcBef>
              <a:spcAft>
                <a:spcPts val="0"/>
              </a:spcAft>
              <a:buSzPts val="1200"/>
              <a:buNone/>
              <a:defRPr sz="1200"/>
            </a:lvl8pPr>
            <a:lvl9pPr indent="-228600" lvl="8" marL="4114800" rtl="0" algn="l">
              <a:spcBef>
                <a:spcPts val="360"/>
              </a:spcBef>
              <a:spcAft>
                <a:spcPts val="0"/>
              </a:spcAft>
              <a:buSzPts val="1200"/>
              <a:buNone/>
              <a:defRPr sz="1200"/>
            </a:lvl9pPr>
          </a:lstStyle>
          <a:p/>
        </p:txBody>
      </p:sp>
      <p:sp>
        <p:nvSpPr>
          <p:cNvPr id="166" name="Google Shape;166;p12"/>
          <p:cNvSpPr txBox="1"/>
          <p:nvPr>
            <p:ph idx="2" type="body"/>
          </p:nvPr>
        </p:nvSpPr>
        <p:spPr>
          <a:xfrm>
            <a:off x="4579880" y="1203631"/>
            <a:ext cx="3926100" cy="2983500"/>
          </a:xfrm>
          <a:prstGeom prst="rect">
            <a:avLst/>
          </a:prstGeom>
          <a:noFill/>
          <a:ln>
            <a:noFill/>
          </a:ln>
        </p:spPr>
        <p:txBody>
          <a:bodyPr anchorCtr="0" anchor="t" bIns="0" lIns="0" spcFirstLastPara="1" rIns="0" wrap="square" tIns="0">
            <a:normAutofit/>
          </a:bodyPr>
          <a:lstStyle>
            <a:lvl1pPr indent="-228600" lvl="0" marL="457200" rtl="0" algn="l">
              <a:spcBef>
                <a:spcPts val="600"/>
              </a:spcBef>
              <a:spcAft>
                <a:spcPts val="0"/>
              </a:spcAft>
              <a:buSzPts val="1200"/>
              <a:buNone/>
              <a:defRPr sz="1200"/>
            </a:lvl1pPr>
            <a:lvl2pPr indent="-228600" lvl="1" marL="914400" rtl="0" algn="l">
              <a:spcBef>
                <a:spcPts val="480"/>
              </a:spcBef>
              <a:spcAft>
                <a:spcPts val="0"/>
              </a:spcAft>
              <a:buSzPts val="1200"/>
              <a:buNone/>
              <a:defRPr sz="1200"/>
            </a:lvl2pPr>
            <a:lvl3pPr indent="-228600" lvl="2" marL="1371600" rtl="0" algn="l">
              <a:spcBef>
                <a:spcPts val="480"/>
              </a:spcBef>
              <a:spcAft>
                <a:spcPts val="0"/>
              </a:spcAft>
              <a:buSzPts val="1200"/>
              <a:buNone/>
              <a:defRPr sz="1200"/>
            </a:lvl3pPr>
            <a:lvl4pPr indent="-228600" lvl="3" marL="1828800" rtl="0" algn="l">
              <a:spcBef>
                <a:spcPts val="360"/>
              </a:spcBef>
              <a:spcAft>
                <a:spcPts val="0"/>
              </a:spcAft>
              <a:buSzPts val="1200"/>
              <a:buNone/>
              <a:defRPr sz="1200"/>
            </a:lvl4pPr>
            <a:lvl5pPr indent="-228600" lvl="4" marL="2286000" rtl="0" algn="l">
              <a:spcBef>
                <a:spcPts val="360"/>
              </a:spcBef>
              <a:spcAft>
                <a:spcPts val="0"/>
              </a:spcAft>
              <a:buSzPts val="1200"/>
              <a:buNone/>
              <a:defRPr sz="1200"/>
            </a:lvl5pPr>
            <a:lvl6pPr indent="-228600" lvl="5" marL="2743200" rtl="0" algn="l">
              <a:spcBef>
                <a:spcPts val="360"/>
              </a:spcBef>
              <a:spcAft>
                <a:spcPts val="0"/>
              </a:spcAft>
              <a:buSzPts val="1200"/>
              <a:buNone/>
              <a:defRPr sz="1200"/>
            </a:lvl6pPr>
            <a:lvl7pPr indent="-228600" lvl="6" marL="3200400" rtl="0" algn="l">
              <a:spcBef>
                <a:spcPts val="360"/>
              </a:spcBef>
              <a:spcAft>
                <a:spcPts val="0"/>
              </a:spcAft>
              <a:buSzPts val="1200"/>
              <a:buNone/>
              <a:defRPr sz="1200"/>
            </a:lvl7pPr>
            <a:lvl8pPr indent="-228600" lvl="7" marL="3657600" rtl="0" algn="l">
              <a:spcBef>
                <a:spcPts val="360"/>
              </a:spcBef>
              <a:spcAft>
                <a:spcPts val="0"/>
              </a:spcAft>
              <a:buSzPts val="1200"/>
              <a:buNone/>
              <a:defRPr sz="1200"/>
            </a:lvl8pPr>
            <a:lvl9pPr indent="-228600" lvl="8" marL="4114800" rtl="0" algn="l">
              <a:spcBef>
                <a:spcPts val="360"/>
              </a:spcBef>
              <a:spcAft>
                <a:spcPts val="0"/>
              </a:spcAft>
              <a:buSzPts val="1200"/>
              <a:buNone/>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4"/>
        </a:solidFill>
      </p:bgPr>
    </p:bg>
    <p:spTree>
      <p:nvGrpSpPr>
        <p:cNvPr id="23" name="Shape 23"/>
        <p:cNvGrpSpPr/>
        <p:nvPr/>
      </p:nvGrpSpPr>
      <p:grpSpPr>
        <a:xfrm>
          <a:off x="0" y="0"/>
          <a:ext cx="0" cy="0"/>
          <a:chOff x="0" y="0"/>
          <a:chExt cx="0" cy="0"/>
        </a:xfrm>
      </p:grpSpPr>
      <p:grpSp>
        <p:nvGrpSpPr>
          <p:cNvPr id="24" name="Google Shape;24;p3"/>
          <p:cNvGrpSpPr/>
          <p:nvPr/>
        </p:nvGrpSpPr>
        <p:grpSpPr>
          <a:xfrm>
            <a:off x="6172200" y="2656118"/>
            <a:ext cx="2971754" cy="2886151"/>
            <a:chOff x="6172200" y="2656118"/>
            <a:chExt cx="2971754" cy="2886151"/>
          </a:xfrm>
        </p:grpSpPr>
        <p:sp>
          <p:nvSpPr>
            <p:cNvPr id="25" name="Google Shape;25;p3"/>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9208606">
              <a:off x="7481789" y="4276913"/>
              <a:ext cx="408796" cy="1016449"/>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rot="9208678">
              <a:off x="6287617" y="4657701"/>
              <a:ext cx="229660" cy="571018"/>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lt1"/>
            </a:solidFill>
            <a:ln>
              <a:noFill/>
            </a:ln>
          </p:spPr>
        </p:sp>
      </p:grpSp>
      <p:grpSp>
        <p:nvGrpSpPr>
          <p:cNvPr id="30" name="Google Shape;30;p3"/>
          <p:cNvGrpSpPr/>
          <p:nvPr/>
        </p:nvGrpSpPr>
        <p:grpSpPr>
          <a:xfrm>
            <a:off x="-32" y="-228027"/>
            <a:ext cx="2163561" cy="1347300"/>
            <a:chOff x="-32" y="-215963"/>
            <a:chExt cx="2163561" cy="1347300"/>
          </a:xfrm>
        </p:grpSpPr>
        <p:sp>
          <p:nvSpPr>
            <p:cNvPr id="31" name="Google Shape;31;p3"/>
            <p:cNvSpPr/>
            <p:nvPr/>
          </p:nvSpPr>
          <p:spPr>
            <a:xfrm flipH="1" rot="-1591408">
              <a:off x="1362169" y="-63166"/>
              <a:ext cx="205103" cy="509980"/>
            </a:xfrm>
            <a:prstGeom prst="flowChartManualInpu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rot="-1591371">
              <a:off x="239463" y="-151890"/>
              <a:ext cx="434754" cy="1080980"/>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36" name="Google Shape;36;p3"/>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37" name="Google Shape;37;p3"/>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0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38" name="Google Shape;38;p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9" name="Shape 39"/>
        <p:cNvGrpSpPr/>
        <p:nvPr/>
      </p:nvGrpSpPr>
      <p:grpSpPr>
        <a:xfrm>
          <a:off x="0" y="0"/>
          <a:ext cx="0" cy="0"/>
          <a:chOff x="0" y="0"/>
          <a:chExt cx="0" cy="0"/>
        </a:xfrm>
      </p:grpSpPr>
      <p:sp>
        <p:nvSpPr>
          <p:cNvPr id="40" name="Google Shape;40;p4"/>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lvl1pPr indent="-381000" lvl="0" marL="457200" rtl="0" algn="ctr">
              <a:spcBef>
                <a:spcPts val="600"/>
              </a:spcBef>
              <a:spcAft>
                <a:spcPts val="0"/>
              </a:spcAft>
              <a:buClr>
                <a:schemeClr val="accent1"/>
              </a:buClr>
              <a:buSzPts val="2400"/>
              <a:buFont typeface="Oswald"/>
              <a:buChar char="»"/>
              <a:defRPr sz="2400">
                <a:solidFill>
                  <a:schemeClr val="accent1"/>
                </a:solidFill>
                <a:latin typeface="Oswald"/>
                <a:ea typeface="Oswald"/>
                <a:cs typeface="Oswald"/>
                <a:sym typeface="Oswald"/>
              </a:defRPr>
            </a:lvl1pPr>
            <a:lvl2pPr indent="-381000" lvl="1" marL="9144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2pPr>
            <a:lvl3pPr indent="-381000" lvl="2" marL="13716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3pPr>
            <a:lvl4pPr indent="-381000" lvl="3" marL="18288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4pPr>
            <a:lvl5pPr indent="-381000" lvl="4" marL="22860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5pPr>
            <a:lvl6pPr indent="-381000" lvl="5" marL="27432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6pPr>
            <a:lvl7pPr indent="-381000" lvl="6" marL="32004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7pPr>
            <a:lvl8pPr indent="-381000" lvl="7" marL="3657600" rtl="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8pPr>
            <a:lvl9pPr indent="-381000" lvl="8" marL="4114800" algn="ctr">
              <a:spcBef>
                <a:spcPts val="0"/>
              </a:spcBef>
              <a:spcAft>
                <a:spcPts val="0"/>
              </a:spcAft>
              <a:buClr>
                <a:schemeClr val="accent1"/>
              </a:buClr>
              <a:buSzPts val="2400"/>
              <a:buFont typeface="Oswald"/>
              <a:buChar char="■"/>
              <a:defRPr sz="2400">
                <a:solidFill>
                  <a:schemeClr val="accent1"/>
                </a:solidFill>
                <a:latin typeface="Oswald"/>
                <a:ea typeface="Oswald"/>
                <a:cs typeface="Oswald"/>
                <a:sym typeface="Oswald"/>
              </a:defRPr>
            </a:lvl9pPr>
          </a:lstStyle>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flipH="1" rot="9208626">
              <a:off x="6704904" y="4110434"/>
              <a:ext cx="484232" cy="120400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flipH="1" rot="9208633">
              <a:off x="7804300" y="3279013"/>
              <a:ext cx="877624" cy="2182136"/>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rot="9208678">
              <a:off x="6287617" y="4657701"/>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flipH="1" rot="-1591408">
              <a:off x="1362169" y="-63166"/>
              <a:ext cx="205103" cy="509980"/>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rot="-1591339">
              <a:off x="892401" y="-169347"/>
              <a:ext cx="504374" cy="1254067"/>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flipH="1" rot="-1591322">
              <a:off x="1818452" y="-76292"/>
              <a:ext cx="229660" cy="571018"/>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3"/>
            </a:solidFill>
            <a:ln>
              <a:noFill/>
            </a:ln>
          </p:spPr>
        </p:sp>
      </p:grpSp>
      <p:sp>
        <p:nvSpPr>
          <p:cNvPr id="53" name="Google Shape;53;p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rtl="0" algn="r">
              <a:buNone/>
              <a:defRPr sz="1300">
                <a:solidFill>
                  <a:srgbClr val="4BB5D9"/>
                </a:solidFill>
                <a:latin typeface="Roboto Condensed"/>
                <a:ea typeface="Roboto Condensed"/>
                <a:cs typeface="Roboto Condensed"/>
                <a:sym typeface="Roboto Condensed"/>
              </a:defRPr>
            </a:lvl1pPr>
            <a:lvl2pPr lvl="1" rtl="0" algn="r">
              <a:buNone/>
              <a:defRPr sz="1300">
                <a:solidFill>
                  <a:srgbClr val="4BB5D9"/>
                </a:solidFill>
                <a:latin typeface="Roboto Condensed"/>
                <a:ea typeface="Roboto Condensed"/>
                <a:cs typeface="Roboto Condensed"/>
                <a:sym typeface="Roboto Condensed"/>
              </a:defRPr>
            </a:lvl2pPr>
            <a:lvl3pPr lvl="2" rtl="0" algn="r">
              <a:buNone/>
              <a:defRPr sz="1300">
                <a:solidFill>
                  <a:srgbClr val="4BB5D9"/>
                </a:solidFill>
                <a:latin typeface="Roboto Condensed"/>
                <a:ea typeface="Roboto Condensed"/>
                <a:cs typeface="Roboto Condensed"/>
                <a:sym typeface="Roboto Condensed"/>
              </a:defRPr>
            </a:lvl3pPr>
            <a:lvl4pPr lvl="3" rtl="0" algn="r">
              <a:buNone/>
              <a:defRPr sz="1300">
                <a:solidFill>
                  <a:srgbClr val="4BB5D9"/>
                </a:solidFill>
                <a:latin typeface="Roboto Condensed"/>
                <a:ea typeface="Roboto Condensed"/>
                <a:cs typeface="Roboto Condensed"/>
                <a:sym typeface="Roboto Condensed"/>
              </a:defRPr>
            </a:lvl4pPr>
            <a:lvl5pPr lvl="4" rtl="0" algn="r">
              <a:buNone/>
              <a:defRPr sz="1300">
                <a:solidFill>
                  <a:srgbClr val="4BB5D9"/>
                </a:solidFill>
                <a:latin typeface="Roboto Condensed"/>
                <a:ea typeface="Roboto Condensed"/>
                <a:cs typeface="Roboto Condensed"/>
                <a:sym typeface="Roboto Condensed"/>
              </a:defRPr>
            </a:lvl5pPr>
            <a:lvl6pPr lvl="5" rtl="0" algn="r">
              <a:buNone/>
              <a:defRPr sz="1300">
                <a:solidFill>
                  <a:srgbClr val="4BB5D9"/>
                </a:solidFill>
                <a:latin typeface="Roboto Condensed"/>
                <a:ea typeface="Roboto Condensed"/>
                <a:cs typeface="Roboto Condensed"/>
                <a:sym typeface="Roboto Condensed"/>
              </a:defRPr>
            </a:lvl6pPr>
            <a:lvl7pPr lvl="6" rtl="0" algn="r">
              <a:buNone/>
              <a:defRPr sz="1300">
                <a:solidFill>
                  <a:srgbClr val="4BB5D9"/>
                </a:solidFill>
                <a:latin typeface="Roboto Condensed"/>
                <a:ea typeface="Roboto Condensed"/>
                <a:cs typeface="Roboto Condensed"/>
                <a:sym typeface="Roboto Condensed"/>
              </a:defRPr>
            </a:lvl7pPr>
            <a:lvl8pPr lvl="7" rtl="0" algn="r">
              <a:buNone/>
              <a:defRPr sz="1300">
                <a:solidFill>
                  <a:srgbClr val="4BB5D9"/>
                </a:solidFill>
                <a:latin typeface="Roboto Condensed"/>
                <a:ea typeface="Roboto Condensed"/>
                <a:cs typeface="Roboto Condensed"/>
                <a:sym typeface="Roboto Condensed"/>
              </a:defRPr>
            </a:lvl8pPr>
            <a:lvl9pPr lvl="8" rtl="0" algn="r">
              <a:buNone/>
              <a:defRPr sz="1300">
                <a:solidFill>
                  <a:srgbClr val="4BB5D9"/>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54"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67" name="Google Shape;67;p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8" name="Google Shape;68;p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69" name="Google Shape;69;p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0" name="Shape 70"/>
        <p:cNvGrpSpPr/>
        <p:nvPr/>
      </p:nvGrpSpPr>
      <p:grpSpPr>
        <a:xfrm>
          <a:off x="0" y="0"/>
          <a:ext cx="0" cy="0"/>
          <a:chOff x="0" y="0"/>
          <a:chExt cx="0" cy="0"/>
        </a:xfrm>
      </p:grpSpPr>
      <p:sp>
        <p:nvSpPr>
          <p:cNvPr id="71" name="Google Shape;71;p6"/>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6"/>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73" name="Google Shape;73;p6"/>
          <p:cNvSpPr txBox="1"/>
          <p:nvPr>
            <p:ph idx="2" type="body"/>
          </p:nvPr>
        </p:nvSpPr>
        <p:spPr>
          <a:xfrm>
            <a:off x="3995772" y="1860875"/>
            <a:ext cx="2796000" cy="30648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74" name="Google Shape;74;p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75" name="Google Shape;75;p6"/>
          <p:cNvGrpSpPr/>
          <p:nvPr/>
        </p:nvGrpSpPr>
        <p:grpSpPr>
          <a:xfrm>
            <a:off x="6172200" y="2656118"/>
            <a:ext cx="2971754" cy="2886151"/>
            <a:chOff x="6172200" y="2656118"/>
            <a:chExt cx="2971754" cy="2886151"/>
          </a:xfrm>
        </p:grpSpPr>
        <p:sp>
          <p:nvSpPr>
            <p:cNvPr id="76" name="Google Shape;76;p6"/>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81" name="Google Shape;81;p6"/>
          <p:cNvGrpSpPr/>
          <p:nvPr/>
        </p:nvGrpSpPr>
        <p:grpSpPr>
          <a:xfrm>
            <a:off x="-32" y="-228027"/>
            <a:ext cx="2163561" cy="1347300"/>
            <a:chOff x="-32" y="-215963"/>
            <a:chExt cx="2163561" cy="1347300"/>
          </a:xfrm>
        </p:grpSpPr>
        <p:sp>
          <p:nvSpPr>
            <p:cNvPr id="82" name="Google Shape;82;p6"/>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87" name="Shape 87"/>
        <p:cNvGrpSpPr/>
        <p:nvPr/>
      </p:nvGrpSpPr>
      <p:grpSpPr>
        <a:xfrm>
          <a:off x="0" y="0"/>
          <a:ext cx="0" cy="0"/>
          <a:chOff x="0" y="0"/>
          <a:chExt cx="0" cy="0"/>
        </a:xfrm>
      </p:grpSpPr>
      <p:grpSp>
        <p:nvGrpSpPr>
          <p:cNvPr id="88" name="Google Shape;88;p7"/>
          <p:cNvGrpSpPr/>
          <p:nvPr/>
        </p:nvGrpSpPr>
        <p:grpSpPr>
          <a:xfrm>
            <a:off x="6172200" y="2656118"/>
            <a:ext cx="2971754" cy="2886151"/>
            <a:chOff x="6172200" y="2656118"/>
            <a:chExt cx="2971754" cy="2886151"/>
          </a:xfrm>
        </p:grpSpPr>
        <p:sp>
          <p:nvSpPr>
            <p:cNvPr id="89" name="Google Shape;89;p7"/>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00" name="Google Shape;100;p7"/>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7"/>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2" name="Google Shape;102;p7"/>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3" name="Google Shape;103;p7"/>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04" name="Google Shape;104;p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18" name="Google Shape;118;p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9" name="Google Shape;119;p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grpSp>
        <p:nvGrpSpPr>
          <p:cNvPr id="121" name="Google Shape;121;p9"/>
          <p:cNvGrpSpPr/>
          <p:nvPr/>
        </p:nvGrpSpPr>
        <p:grpSpPr>
          <a:xfrm>
            <a:off x="6172200" y="2656118"/>
            <a:ext cx="2971754" cy="2886151"/>
            <a:chOff x="6172200" y="2656118"/>
            <a:chExt cx="2971754" cy="2886151"/>
          </a:xfrm>
        </p:grpSpPr>
        <p:sp>
          <p:nvSpPr>
            <p:cNvPr id="122" name="Google Shape;122;p9"/>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27" name="Google Shape;127;p9"/>
          <p:cNvGrpSpPr/>
          <p:nvPr/>
        </p:nvGrpSpPr>
        <p:grpSpPr>
          <a:xfrm>
            <a:off x="-32" y="-228027"/>
            <a:ext cx="2163561" cy="1347300"/>
            <a:chOff x="-32" y="-215963"/>
            <a:chExt cx="2163561" cy="1347300"/>
          </a:xfrm>
        </p:grpSpPr>
        <p:sp>
          <p:nvSpPr>
            <p:cNvPr id="128" name="Google Shape;128;p9"/>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33" name="Google Shape;133;p9"/>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lvl1pPr indent="-228600" lvl="0" marL="457200">
              <a:spcBef>
                <a:spcPts val="360"/>
              </a:spcBef>
              <a:spcAft>
                <a:spcPts val="0"/>
              </a:spcAft>
              <a:buSzPts val="1800"/>
              <a:buNone/>
              <a:defRPr sz="1800"/>
            </a:lvl1pPr>
          </a:lstStyle>
          <a:p/>
        </p:txBody>
      </p:sp>
      <p:sp>
        <p:nvSpPr>
          <p:cNvPr id="134" name="Google Shape;134;p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5"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flipH="1" rot="9208626">
              <a:off x="6704904" y="4110434"/>
              <a:ext cx="484232" cy="1204006"/>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flipH="1" rot="9208633">
              <a:off x="7804300" y="3279013"/>
              <a:ext cx="877624" cy="2182136"/>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
            <p:cNvSpPr/>
            <p:nvPr/>
          </p:nvSpPr>
          <p:spPr>
            <a:xfrm flipH="1" rot="9208606">
              <a:off x="7481789" y="4276913"/>
              <a:ext cx="408796" cy="1016449"/>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flipH="1" rot="9208678">
              <a:off x="6287617" y="4657701"/>
              <a:ext cx="229660" cy="571018"/>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
            <p:cNvSpPr/>
            <p:nvPr/>
          </p:nvSpPr>
          <p:spPr>
            <a:xfrm>
              <a:off x="8289303" y="2656118"/>
              <a:ext cx="854651" cy="1929080"/>
            </a:xfrm>
            <a:custGeom>
              <a:rect b="b" l="l" r="r" t="t"/>
              <a:pathLst>
                <a:path extrusionOk="0" h="84860" w="37596">
                  <a:moveTo>
                    <a:pt x="19066" y="0"/>
                  </a:moveTo>
                  <a:lnTo>
                    <a:pt x="0" y="9130"/>
                  </a:lnTo>
                  <a:lnTo>
                    <a:pt x="37596" y="84860"/>
                  </a:lnTo>
                  <a:lnTo>
                    <a:pt x="37596" y="37328"/>
                  </a:lnTo>
                  <a:close/>
                </a:path>
              </a:pathLst>
            </a:custGeom>
            <a:solidFill>
              <a:schemeClr val="accent1"/>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flipH="1" rot="-1591408">
              <a:off x="1362169" y="-63166"/>
              <a:ext cx="205103" cy="509980"/>
            </a:xfrm>
            <a:prstGeom prst="flowChartManualInpu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0"/>
            <p:cNvSpPr/>
            <p:nvPr/>
          </p:nvSpPr>
          <p:spPr>
            <a:xfrm flipH="1" rot="-1591371">
              <a:off x="239463" y="-151890"/>
              <a:ext cx="434754" cy="1080980"/>
            </a:xfrm>
            <a:prstGeom prst="flowChartManualInpu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
            <p:cNvSpPr/>
            <p:nvPr/>
          </p:nvSpPr>
          <p:spPr>
            <a:xfrm flipH="1" rot="-1591339">
              <a:off x="892401" y="-169347"/>
              <a:ext cx="504374" cy="1254067"/>
            </a:xfrm>
            <a:prstGeom prst="flowChartManualInpu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0"/>
            <p:cNvSpPr/>
            <p:nvPr/>
          </p:nvSpPr>
          <p:spPr>
            <a:xfrm flipH="1" rot="-1591322">
              <a:off x="1818452" y="-76292"/>
              <a:ext cx="229660" cy="571018"/>
            </a:xfrm>
            <a:prstGeom prst="flowChartManualInpu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
            <p:cNvSpPr/>
            <p:nvPr/>
          </p:nvSpPr>
          <p:spPr>
            <a:xfrm rot="10800000">
              <a:off x="-32" y="70725"/>
              <a:ext cx="380284" cy="858147"/>
            </a:xfrm>
            <a:custGeom>
              <a:rect b="b" l="l" r="r" t="t"/>
              <a:pathLst>
                <a:path extrusionOk="0" h="84860" w="37596">
                  <a:moveTo>
                    <a:pt x="19066" y="0"/>
                  </a:moveTo>
                  <a:lnTo>
                    <a:pt x="0" y="9130"/>
                  </a:lnTo>
                  <a:lnTo>
                    <a:pt x="37596" y="84860"/>
                  </a:lnTo>
                  <a:lnTo>
                    <a:pt x="37596" y="37328"/>
                  </a:lnTo>
                  <a:close/>
                </a:path>
              </a:pathLst>
            </a:custGeom>
            <a:solidFill>
              <a:schemeClr val="accent2"/>
            </a:solidFill>
            <a:ln>
              <a:noFill/>
            </a:ln>
          </p:spPr>
        </p:sp>
      </p:grpSp>
      <p:sp>
        <p:nvSpPr>
          <p:cNvPr id="148" name="Google Shape;148;p1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425" y="1149725"/>
            <a:ext cx="5760300" cy="680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1pPr>
            <a:lvl2pPr lvl="1">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2pPr>
            <a:lvl3pPr lvl="2">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3pPr>
            <a:lvl4pPr lvl="3">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4pPr>
            <a:lvl5pPr lvl="4">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5pPr>
            <a:lvl6pPr lvl="5">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6pPr>
            <a:lvl7pPr lvl="6">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7pPr>
            <a:lvl8pPr lvl="7">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8pPr>
            <a:lvl9pPr lvl="8">
              <a:spcBef>
                <a:spcPts val="0"/>
              </a:spcBef>
              <a:spcAft>
                <a:spcPts val="0"/>
              </a:spcAft>
              <a:buClr>
                <a:schemeClr val="accent1"/>
              </a:buClr>
              <a:buSzPts val="3000"/>
              <a:buFont typeface="Oswald"/>
              <a:buNone/>
              <a:defRPr b="1" sz="3000">
                <a:solidFill>
                  <a:schemeClr val="accent1"/>
                </a:solidFill>
                <a:latin typeface="Oswald"/>
                <a:ea typeface="Oswald"/>
                <a:cs typeface="Oswald"/>
                <a:sym typeface="Oswald"/>
              </a:defRPr>
            </a:lvl9pPr>
          </a:lstStyle>
          <a:p/>
        </p:txBody>
      </p:sp>
      <p:sp>
        <p:nvSpPr>
          <p:cNvPr id="7" name="Google Shape;7;p1"/>
          <p:cNvSpPr txBox="1"/>
          <p:nvPr>
            <p:ph idx="1" type="body"/>
          </p:nvPr>
        </p:nvSpPr>
        <p:spPr>
          <a:xfrm>
            <a:off x="1031425" y="1777125"/>
            <a:ext cx="5760300" cy="2521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1pPr>
            <a:lvl2pPr indent="-355600" lvl="1" marL="9144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2pPr>
            <a:lvl3pPr indent="-355600" lvl="2" marL="1371600">
              <a:spcBef>
                <a:spcPts val="0"/>
              </a:spcBef>
              <a:spcAft>
                <a:spcPts val="0"/>
              </a:spcAft>
              <a:buClr>
                <a:schemeClr val="accent3"/>
              </a:buClr>
              <a:buSzPts val="2000"/>
              <a:buFont typeface="Roboto Condensed"/>
              <a:buChar char="⋄"/>
              <a:defRPr sz="2000">
                <a:solidFill>
                  <a:schemeClr val="dk2"/>
                </a:solidFill>
                <a:latin typeface="Roboto Condensed"/>
                <a:ea typeface="Roboto Condensed"/>
                <a:cs typeface="Roboto Condensed"/>
                <a:sym typeface="Roboto Condensed"/>
              </a:defRPr>
            </a:lvl3pPr>
            <a:lvl4pPr indent="-355600" lvl="3" marL="18288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4pPr>
            <a:lvl5pPr indent="-355600" lvl="4" marL="22860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5pPr>
            <a:lvl6pPr indent="-355600" lvl="5" marL="27432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6pPr>
            <a:lvl7pPr indent="-355600" lvl="6" marL="32004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7pPr>
            <a:lvl8pPr indent="-355600" lvl="7" marL="36576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8pPr>
            <a:lvl9pPr indent="-355600" lvl="8" marL="4114800">
              <a:spcBef>
                <a:spcPts val="0"/>
              </a:spcBef>
              <a:spcAft>
                <a:spcPts val="0"/>
              </a:spcAft>
              <a:buClr>
                <a:schemeClr val="dk2"/>
              </a:buClr>
              <a:buSzPts val="2000"/>
              <a:buFont typeface="Roboto Condensed"/>
              <a:buChar char="■"/>
              <a:defRPr sz="2000">
                <a:solidFill>
                  <a:schemeClr val="dk2"/>
                </a:solidFill>
                <a:latin typeface="Roboto Condensed"/>
                <a:ea typeface="Roboto Condensed"/>
                <a:cs typeface="Roboto Condensed"/>
                <a:sym typeface="Roboto Condensed"/>
              </a:defRPr>
            </a:lvl9pPr>
          </a:lstStyle>
          <a:p/>
        </p:txBody>
      </p:sp>
      <p:sp>
        <p:nvSpPr>
          <p:cNvPr id="8" name="Google Shape;8;p1"/>
          <p:cNvSpPr txBox="1"/>
          <p:nvPr>
            <p:ph idx="12" type="sldNum"/>
          </p:nvPr>
        </p:nvSpPr>
        <p:spPr>
          <a:xfrm>
            <a:off x="8556784" y="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accent2"/>
                </a:solidFill>
                <a:latin typeface="Roboto Condensed"/>
                <a:ea typeface="Roboto Condensed"/>
                <a:cs typeface="Roboto Condensed"/>
                <a:sym typeface="Roboto Condensed"/>
              </a:defRPr>
            </a:lvl1pPr>
            <a:lvl2pPr lvl="1" algn="r">
              <a:buNone/>
              <a:defRPr sz="1300">
                <a:solidFill>
                  <a:schemeClr val="accent2"/>
                </a:solidFill>
                <a:latin typeface="Roboto Condensed"/>
                <a:ea typeface="Roboto Condensed"/>
                <a:cs typeface="Roboto Condensed"/>
                <a:sym typeface="Roboto Condensed"/>
              </a:defRPr>
            </a:lvl2pPr>
            <a:lvl3pPr lvl="2" algn="r">
              <a:buNone/>
              <a:defRPr sz="1300">
                <a:solidFill>
                  <a:schemeClr val="accent2"/>
                </a:solidFill>
                <a:latin typeface="Roboto Condensed"/>
                <a:ea typeface="Roboto Condensed"/>
                <a:cs typeface="Roboto Condensed"/>
                <a:sym typeface="Roboto Condensed"/>
              </a:defRPr>
            </a:lvl3pPr>
            <a:lvl4pPr lvl="3" algn="r">
              <a:buNone/>
              <a:defRPr sz="1300">
                <a:solidFill>
                  <a:schemeClr val="accent2"/>
                </a:solidFill>
                <a:latin typeface="Roboto Condensed"/>
                <a:ea typeface="Roboto Condensed"/>
                <a:cs typeface="Roboto Condensed"/>
                <a:sym typeface="Roboto Condensed"/>
              </a:defRPr>
            </a:lvl4pPr>
            <a:lvl5pPr lvl="4" algn="r">
              <a:buNone/>
              <a:defRPr sz="1300">
                <a:solidFill>
                  <a:schemeClr val="accent2"/>
                </a:solidFill>
                <a:latin typeface="Roboto Condensed"/>
                <a:ea typeface="Roboto Condensed"/>
                <a:cs typeface="Roboto Condensed"/>
                <a:sym typeface="Roboto Condensed"/>
              </a:defRPr>
            </a:lvl5pPr>
            <a:lvl6pPr lvl="5" algn="r">
              <a:buNone/>
              <a:defRPr sz="1300">
                <a:solidFill>
                  <a:schemeClr val="accent2"/>
                </a:solidFill>
                <a:latin typeface="Roboto Condensed"/>
                <a:ea typeface="Roboto Condensed"/>
                <a:cs typeface="Roboto Condensed"/>
                <a:sym typeface="Roboto Condensed"/>
              </a:defRPr>
            </a:lvl6pPr>
            <a:lvl7pPr lvl="6" algn="r">
              <a:buNone/>
              <a:defRPr sz="1300">
                <a:solidFill>
                  <a:schemeClr val="accent2"/>
                </a:solidFill>
                <a:latin typeface="Roboto Condensed"/>
                <a:ea typeface="Roboto Condensed"/>
                <a:cs typeface="Roboto Condensed"/>
                <a:sym typeface="Roboto Condensed"/>
              </a:defRPr>
            </a:lvl7pPr>
            <a:lvl8pPr lvl="7" algn="r">
              <a:buNone/>
              <a:defRPr sz="1300">
                <a:solidFill>
                  <a:schemeClr val="accent2"/>
                </a:solidFill>
                <a:latin typeface="Roboto Condensed"/>
                <a:ea typeface="Roboto Condensed"/>
                <a:cs typeface="Roboto Condensed"/>
                <a:sym typeface="Roboto Condensed"/>
              </a:defRPr>
            </a:lvl8pPr>
            <a:lvl9pPr lvl="8" algn="r">
              <a:buNone/>
              <a:defRPr sz="1300">
                <a:solidFill>
                  <a:schemeClr val="accent2"/>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36.png"/><Relationship Id="rId4" Type="http://schemas.openxmlformats.org/officeDocument/2006/relationships/hyperlink" Target="http://drive.google.com/file/d/1yLuBnSGyv7ejuOapoMfsiYHivE3BXTQu/view" TargetMode="External"/><Relationship Id="rId5"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 Id="rId3" Type="http://schemas.openxmlformats.org/officeDocument/2006/relationships/hyperlink" Target="https://www.atlassian.com/git/tutorials/comparing-workflows/gitflow-workflow" TargetMode="Externa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4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 Id="rId5" Type="http://schemas.openxmlformats.org/officeDocument/2006/relationships/hyperlink" Target="http://creativecommons.org/licenses/by-sa/3.0/deed.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ph type="ctrTitle"/>
          </p:nvPr>
        </p:nvSpPr>
        <p:spPr>
          <a:xfrm>
            <a:off x="685800" y="2753825"/>
            <a:ext cx="567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VCS-GIT</a:t>
            </a:r>
            <a:endParaRPr/>
          </a:p>
          <a:p>
            <a:pPr indent="0" lvl="0" marL="0" rtl="0" algn="l">
              <a:spcBef>
                <a:spcPts val="0"/>
              </a:spcBef>
              <a:spcAft>
                <a:spcPts val="0"/>
              </a:spcAft>
              <a:buNone/>
            </a:pPr>
            <a:r>
              <a:rPr lang="en"/>
              <a:t>1-Controllo di versione</a:t>
            </a:r>
            <a:endParaRPr/>
          </a:p>
        </p:txBody>
      </p:sp>
      <p:sp>
        <p:nvSpPr>
          <p:cNvPr id="172" name="Google Shape;172;p13"/>
          <p:cNvSpPr txBox="1"/>
          <p:nvPr/>
        </p:nvSpPr>
        <p:spPr>
          <a:xfrm>
            <a:off x="685800" y="419100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Roboto Condensed"/>
                <a:ea typeface="Roboto Condensed"/>
                <a:cs typeface="Roboto Condensed"/>
                <a:sym typeface="Roboto Condensed"/>
              </a:rPr>
              <a:t>Prof. Marcello Missiroli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idx="1" type="body"/>
          </p:nvPr>
        </p:nvSpPr>
        <p:spPr>
          <a:xfrm>
            <a:off x="1097775" y="4025300"/>
            <a:ext cx="6948600" cy="5196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RCS timeline</a:t>
            </a:r>
            <a:endParaRPr/>
          </a:p>
        </p:txBody>
      </p:sp>
      <p:sp>
        <p:nvSpPr>
          <p:cNvPr id="266" name="Google Shape;266;p2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7" name="Google Shape;267;p22"/>
          <p:cNvPicPr preferRelativeResize="0"/>
          <p:nvPr/>
        </p:nvPicPr>
        <p:blipFill>
          <a:blip r:embed="rId3">
            <a:alphaModFix/>
          </a:blip>
          <a:stretch>
            <a:fillRect/>
          </a:stretch>
        </p:blipFill>
        <p:spPr>
          <a:xfrm>
            <a:off x="0" y="-17285"/>
            <a:ext cx="7849646" cy="3326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p:nvPr/>
        </p:nvSpPr>
        <p:spPr>
          <a:xfrm>
            <a:off x="6127825" y="2185601"/>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txBox="1"/>
          <p:nvPr>
            <p:ph type="title"/>
          </p:nvPr>
        </p:nvSpPr>
        <p:spPr>
          <a:xfrm>
            <a:off x="1031425" y="10735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Confronto</a:t>
            </a:r>
            <a:endParaRPr/>
          </a:p>
        </p:txBody>
      </p:sp>
      <p:sp>
        <p:nvSpPr>
          <p:cNvPr id="274" name="Google Shape;274;p2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23"/>
          <p:cNvPicPr preferRelativeResize="0"/>
          <p:nvPr/>
        </p:nvPicPr>
        <p:blipFill rotWithShape="1">
          <a:blip r:embed="rId3">
            <a:alphaModFix/>
          </a:blip>
          <a:srcRect b="0" l="0" r="0" t="0"/>
          <a:stretch/>
        </p:blipFill>
        <p:spPr>
          <a:xfrm>
            <a:off x="1078875" y="1617551"/>
            <a:ext cx="2073447" cy="1282529"/>
          </a:xfrm>
          <a:prstGeom prst="rect">
            <a:avLst/>
          </a:prstGeom>
          <a:noFill/>
          <a:ln>
            <a:noFill/>
          </a:ln>
        </p:spPr>
      </p:pic>
      <p:sp>
        <p:nvSpPr>
          <p:cNvPr id="276" name="Google Shape;276;p23"/>
          <p:cNvSpPr txBox="1"/>
          <p:nvPr/>
        </p:nvSpPr>
        <p:spPr>
          <a:xfrm>
            <a:off x="1174450" y="3031026"/>
            <a:ext cx="21357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SCCS &amp; RCS (</a:t>
            </a:r>
            <a:r>
              <a:rPr b="1" lang="en" sz="1900">
                <a:solidFill>
                  <a:schemeClr val="dk2"/>
                </a:solidFill>
                <a:latin typeface="Roboto"/>
                <a:ea typeface="Roboto"/>
                <a:cs typeface="Roboto"/>
                <a:sym typeface="Roboto"/>
              </a:rPr>
              <a:t>‘82)</a:t>
            </a:r>
            <a:endParaRPr b="1" sz="1900" strike="noStrike">
              <a:solidFill>
                <a:schemeClr val="dk2"/>
              </a:solidFill>
              <a:latin typeface="Roboto"/>
              <a:ea typeface="Roboto"/>
              <a:cs typeface="Roboto"/>
              <a:sym typeface="Roboto"/>
            </a:endParaRPr>
          </a:p>
        </p:txBody>
      </p:sp>
      <p:pic>
        <p:nvPicPr>
          <p:cNvPr id="277" name="Google Shape;277;p23"/>
          <p:cNvPicPr preferRelativeResize="0"/>
          <p:nvPr/>
        </p:nvPicPr>
        <p:blipFill rotWithShape="1">
          <a:blip r:embed="rId4">
            <a:alphaModFix/>
          </a:blip>
          <a:srcRect b="0" l="0" r="0" t="0"/>
          <a:stretch/>
        </p:blipFill>
        <p:spPr>
          <a:xfrm>
            <a:off x="4868524" y="1663217"/>
            <a:ext cx="2008583" cy="1185138"/>
          </a:xfrm>
          <a:prstGeom prst="rect">
            <a:avLst/>
          </a:prstGeom>
          <a:noFill/>
          <a:ln>
            <a:noFill/>
          </a:ln>
        </p:spPr>
      </p:pic>
      <p:sp>
        <p:nvSpPr>
          <p:cNvPr id="278" name="Google Shape;278;p23"/>
          <p:cNvSpPr txBox="1"/>
          <p:nvPr/>
        </p:nvSpPr>
        <p:spPr>
          <a:xfrm>
            <a:off x="5204151" y="2987951"/>
            <a:ext cx="15372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CVS </a:t>
            </a:r>
            <a:r>
              <a:rPr b="1" lang="en" sz="1900">
                <a:solidFill>
                  <a:schemeClr val="dk2"/>
                </a:solidFill>
                <a:latin typeface="Roboto"/>
                <a:ea typeface="Roboto"/>
                <a:cs typeface="Roboto"/>
                <a:sym typeface="Roboto"/>
              </a:rPr>
              <a:t> (‘86)</a:t>
            </a:r>
            <a:endParaRPr b="1" sz="1900" strike="noStrike">
              <a:solidFill>
                <a:schemeClr val="dk2"/>
              </a:solidFill>
              <a:latin typeface="Roboto"/>
              <a:ea typeface="Roboto"/>
              <a:cs typeface="Roboto"/>
              <a:sym typeface="Roboto"/>
            </a:endParaRPr>
          </a:p>
        </p:txBody>
      </p:sp>
      <p:pic>
        <p:nvPicPr>
          <p:cNvPr id="279" name="Google Shape;279;p23"/>
          <p:cNvPicPr preferRelativeResize="0"/>
          <p:nvPr/>
        </p:nvPicPr>
        <p:blipFill rotWithShape="1">
          <a:blip r:embed="rId5">
            <a:alphaModFix/>
          </a:blip>
          <a:srcRect b="0" l="0" r="0" t="0"/>
          <a:stretch/>
        </p:blipFill>
        <p:spPr>
          <a:xfrm>
            <a:off x="1124084" y="3449798"/>
            <a:ext cx="2398506" cy="1202236"/>
          </a:xfrm>
          <a:prstGeom prst="rect">
            <a:avLst/>
          </a:prstGeom>
          <a:noFill/>
          <a:ln>
            <a:noFill/>
          </a:ln>
        </p:spPr>
      </p:pic>
      <p:pic>
        <p:nvPicPr>
          <p:cNvPr id="280" name="Google Shape;280;p23"/>
          <p:cNvPicPr preferRelativeResize="0"/>
          <p:nvPr/>
        </p:nvPicPr>
        <p:blipFill rotWithShape="1">
          <a:blip r:embed="rId6">
            <a:alphaModFix/>
          </a:blip>
          <a:srcRect b="0" l="0" r="0" t="0"/>
          <a:stretch/>
        </p:blipFill>
        <p:spPr>
          <a:xfrm>
            <a:off x="4868524" y="3434648"/>
            <a:ext cx="2096051" cy="1236864"/>
          </a:xfrm>
          <a:prstGeom prst="rect">
            <a:avLst/>
          </a:prstGeom>
          <a:noFill/>
          <a:ln>
            <a:noFill/>
          </a:ln>
        </p:spPr>
      </p:pic>
      <p:sp>
        <p:nvSpPr>
          <p:cNvPr id="281" name="Google Shape;281;p23"/>
          <p:cNvSpPr txBox="1"/>
          <p:nvPr/>
        </p:nvSpPr>
        <p:spPr>
          <a:xfrm>
            <a:off x="1280100" y="4824101"/>
            <a:ext cx="22896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Subversion (200</a:t>
            </a:r>
            <a:r>
              <a:rPr b="1" lang="en" sz="1900">
                <a:solidFill>
                  <a:schemeClr val="dk2"/>
                </a:solidFill>
                <a:latin typeface="Roboto"/>
                <a:ea typeface="Roboto"/>
                <a:cs typeface="Roboto"/>
                <a:sym typeface="Roboto"/>
              </a:rPr>
              <a:t>0</a:t>
            </a:r>
            <a:r>
              <a:rPr b="1" lang="en" sz="1900" strike="noStrike">
                <a:solidFill>
                  <a:schemeClr val="dk2"/>
                </a:solidFill>
                <a:latin typeface="Roboto"/>
                <a:ea typeface="Roboto"/>
                <a:cs typeface="Roboto"/>
                <a:sym typeface="Roboto"/>
              </a:rPr>
              <a:t>)</a:t>
            </a:r>
            <a:endParaRPr b="1" sz="1900" strike="noStrike">
              <a:solidFill>
                <a:schemeClr val="dk2"/>
              </a:solidFill>
              <a:latin typeface="Roboto"/>
              <a:ea typeface="Roboto"/>
              <a:cs typeface="Roboto"/>
              <a:sym typeface="Roboto"/>
            </a:endParaRPr>
          </a:p>
        </p:txBody>
      </p:sp>
      <p:sp>
        <p:nvSpPr>
          <p:cNvPr id="282" name="Google Shape;282;p23"/>
          <p:cNvSpPr txBox="1"/>
          <p:nvPr/>
        </p:nvSpPr>
        <p:spPr>
          <a:xfrm>
            <a:off x="5088426" y="4824301"/>
            <a:ext cx="1609800" cy="25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 sz="1900" strike="noStrike">
                <a:solidFill>
                  <a:schemeClr val="dk2"/>
                </a:solidFill>
                <a:latin typeface="Roboto"/>
                <a:ea typeface="Roboto"/>
                <a:cs typeface="Roboto"/>
                <a:sym typeface="Roboto"/>
              </a:rPr>
              <a:t>GIT (2005)</a:t>
            </a:r>
            <a:endParaRPr b="1" sz="1900" strike="noStrike">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4"/>
          <p:cNvSpPr txBox="1"/>
          <p:nvPr>
            <p:ph idx="1" type="body"/>
          </p:nvPr>
        </p:nvSpPr>
        <p:spPr>
          <a:xfrm>
            <a:off x="10314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 è figlio di LInux. Per molto tempo lo sviluppo del  kernel Linux le modifiche al software venivano passate sotto forma file compressi. Nel 2002, si iniziò ad utilizzare un sistema DVCS proprietario chiamato BitKeeper.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88" name="Google Shape;288;p24"/>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Gitstoria</a:t>
            </a:r>
            <a:endParaRPr/>
          </a:p>
        </p:txBody>
      </p:sp>
      <p:sp>
        <p:nvSpPr>
          <p:cNvPr id="289" name="Google Shape;289;p24"/>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Nel 2005  fu revocato l’uso gratuito di BitKeeper con grandi polemiche. Ciò indusse Linus Torvalds sviluppare uno strumento proprio. Dopo 15 giorni di sviluppo, Git fu pronto e da allore si è fortemente evoluto e maturato.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endParaRPr/>
          </a:p>
        </p:txBody>
      </p:sp>
      <p:sp>
        <p:nvSpPr>
          <p:cNvPr id="290" name="Google Shape;290;p2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24"/>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Git è</a:t>
            </a:r>
            <a:r>
              <a:rPr lang="en"/>
              <a:t> veloce ed efficiente anche per grandi progetti. Ha un sistema eccellente di ramificazioni per lo sviluppo non lineare. Oggi si stima lo usino almeno l’85% dei professionisti.</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92" name="Google Shape;292;p24"/>
          <p:cNvPicPr preferRelativeResize="0"/>
          <p:nvPr/>
        </p:nvPicPr>
        <p:blipFill>
          <a:blip r:embed="rId3">
            <a:alphaModFix/>
          </a:blip>
          <a:stretch>
            <a:fillRect/>
          </a:stretch>
        </p:blipFill>
        <p:spPr>
          <a:xfrm>
            <a:off x="6106575" y="0"/>
            <a:ext cx="2998900" cy="201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“The problem with Git jokes? Everybody has their own version”</a:t>
            </a:r>
            <a:br>
              <a:rPr lang="en"/>
            </a:br>
            <a:r>
              <a:rPr i="1" lang="en"/>
              <a:t>Anonimo</a:t>
            </a:r>
            <a:endParaRPr i="1"/>
          </a:p>
        </p:txBody>
      </p:sp>
      <p:sp>
        <p:nvSpPr>
          <p:cNvPr id="298" name="Google Shape;298;p2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txBox="1"/>
          <p:nvPr>
            <p:ph type="title"/>
          </p:nvPr>
        </p:nvSpPr>
        <p:spPr>
          <a:xfrm>
            <a:off x="1031425" y="1149725"/>
            <a:ext cx="60816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Concetto base: il repository</a:t>
            </a:r>
            <a:endParaRPr/>
          </a:p>
        </p:txBody>
      </p:sp>
      <p:sp>
        <p:nvSpPr>
          <p:cNvPr id="305" name="Google Shape;305;p2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6" name="Google Shape;306;p26"/>
          <p:cNvSpPr txBox="1"/>
          <p:nvPr/>
        </p:nvSpPr>
        <p:spPr>
          <a:xfrm>
            <a:off x="1004550" y="1927125"/>
            <a:ext cx="6818400" cy="3217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3200" strike="noStrike">
              <a:solidFill>
                <a:srgbClr val="FFFFFF"/>
              </a:solidFill>
              <a:latin typeface="Times New Roman"/>
              <a:ea typeface="Times New Roman"/>
              <a:cs typeface="Times New Roman"/>
              <a:sym typeface="Times New Roman"/>
            </a:endParaRPr>
          </a:p>
        </p:txBody>
      </p:sp>
      <p:sp>
        <p:nvSpPr>
          <p:cNvPr id="307" name="Google Shape;307;p26"/>
          <p:cNvSpPr/>
          <p:nvPr/>
        </p:nvSpPr>
        <p:spPr>
          <a:xfrm>
            <a:off x="1656663" y="2116490"/>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Versione-1 </a:t>
            </a:r>
            <a:endParaRPr sz="700">
              <a:solidFill>
                <a:schemeClr val="dk2"/>
              </a:solidFill>
              <a:latin typeface="Roboto"/>
              <a:ea typeface="Roboto"/>
              <a:cs typeface="Roboto"/>
              <a:sym typeface="Roboto"/>
            </a:endParaRPr>
          </a:p>
          <a:p>
            <a:pPr indent="0" lvl="0" marL="0" marR="0" rtl="0" algn="ctr">
              <a:lnSpc>
                <a:spcPct val="100000"/>
              </a:lnSpc>
              <a:spcBef>
                <a:spcPts val="0"/>
              </a:spcBef>
              <a:spcAft>
                <a:spcPts val="0"/>
              </a:spcAft>
              <a:buNone/>
            </a:pPr>
            <a:r>
              <a:t/>
            </a:r>
            <a:endParaRPr sz="700">
              <a:solidFill>
                <a:schemeClr val="dk2"/>
              </a:solidFill>
              <a:latin typeface="Roboto"/>
              <a:ea typeface="Roboto"/>
              <a:cs typeface="Roboto"/>
              <a:sym typeface="Roboto"/>
            </a:endParaRPr>
          </a:p>
        </p:txBody>
      </p:sp>
      <p:sp>
        <p:nvSpPr>
          <p:cNvPr id="308" name="Google Shape;308;p26"/>
          <p:cNvSpPr/>
          <p:nvPr/>
        </p:nvSpPr>
        <p:spPr>
          <a:xfrm>
            <a:off x="1599298"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09" name="Google Shape;309;p26"/>
          <p:cNvSpPr/>
          <p:nvPr/>
        </p:nvSpPr>
        <p:spPr>
          <a:xfrm>
            <a:off x="1599298"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0" name="Google Shape;310;p26"/>
          <p:cNvSpPr/>
          <p:nvPr/>
        </p:nvSpPr>
        <p:spPr>
          <a:xfrm>
            <a:off x="1599298"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1" name="Google Shape;311;p26"/>
          <p:cNvSpPr/>
          <p:nvPr/>
        </p:nvSpPr>
        <p:spPr>
          <a:xfrm>
            <a:off x="3145698"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:1200:12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12" name="Google Shape;312;p26"/>
          <p:cNvSpPr/>
          <p:nvPr/>
        </p:nvSpPr>
        <p:spPr>
          <a:xfrm>
            <a:off x="3145698"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:12:00:12</a:t>
            </a:r>
            <a:endParaRPr sz="700" strike="noStrike">
              <a:latin typeface="Courier New"/>
              <a:ea typeface="Courier New"/>
              <a:cs typeface="Courier New"/>
              <a:sym typeface="Courier New"/>
            </a:endParaRPr>
          </a:p>
        </p:txBody>
      </p:sp>
      <p:sp>
        <p:nvSpPr>
          <p:cNvPr id="313" name="Google Shape;313;p26"/>
          <p:cNvSpPr/>
          <p:nvPr/>
        </p:nvSpPr>
        <p:spPr>
          <a:xfrm>
            <a:off x="3145698"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4" name="Google Shape;314;p26"/>
          <p:cNvSpPr/>
          <p:nvPr/>
        </p:nvSpPr>
        <p:spPr>
          <a:xfrm>
            <a:off x="4463181"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15" name="Google Shape;315;p26"/>
          <p:cNvSpPr/>
          <p:nvPr/>
        </p:nvSpPr>
        <p:spPr>
          <a:xfrm>
            <a:off x="4463181"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6" name="Google Shape;316;p26"/>
          <p:cNvSpPr/>
          <p:nvPr/>
        </p:nvSpPr>
        <p:spPr>
          <a:xfrm>
            <a:off x="4463181"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7" name="Google Shape;317;p26"/>
          <p:cNvSpPr/>
          <p:nvPr/>
        </p:nvSpPr>
        <p:spPr>
          <a:xfrm>
            <a:off x="6124039" y="2416731"/>
            <a:ext cx="1030914" cy="550368"/>
          </a:xfrm>
          <a:custGeom>
            <a:rect b="b" l="l" r="r" t="t"/>
            <a:pathLst>
              <a:path extrusionOk="0" h="21600" w="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solidFill>
            <a:srgbClr val="FFFFCC"/>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user-1</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700" strike="noStrike">
              <a:latin typeface="Courier New"/>
              <a:ea typeface="Courier New"/>
              <a:cs typeface="Courier New"/>
              <a:sym typeface="Courier New"/>
            </a:endParaRPr>
          </a:p>
        </p:txBody>
      </p:sp>
      <p:sp>
        <p:nvSpPr>
          <p:cNvPr id="318" name="Google Shape;318;p26"/>
          <p:cNvSpPr/>
          <p:nvPr/>
        </p:nvSpPr>
        <p:spPr>
          <a:xfrm>
            <a:off x="6124039" y="3117217"/>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user-2</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19" name="Google Shape;319;p26"/>
          <p:cNvSpPr/>
          <p:nvPr/>
        </p:nvSpPr>
        <p:spPr>
          <a:xfrm>
            <a:off x="6124039" y="4068061"/>
            <a:ext cx="1030943" cy="800727"/>
          </a:xfrm>
          <a:custGeom>
            <a:rect b="b" l="l" r="r" t="t"/>
            <a:pathLst>
              <a:path extrusionOk="0" h="21551" w="21621">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moveTo>
                  <a:pt x="85" y="17509"/>
                </a:moveTo>
                <a:lnTo>
                  <a:pt x="5187" y="17509"/>
                </a:lnTo>
                <a:lnTo>
                  <a:pt x="5187" y="21632"/>
                </a:lnTo>
                <a:lnTo>
                  <a:pt x="85" y="17509"/>
                </a:lnTo>
                <a:close/>
              </a:path>
            </a:pathLst>
          </a:custGeom>
          <a:solidFill>
            <a:srgbClr val="D8EBB3"/>
          </a:solidFill>
          <a:ln cap="flat" cmpd="sng" w="9525">
            <a:solidFill>
              <a:srgbClr val="000000"/>
            </a:solidFill>
            <a:prstDash val="solid"/>
            <a:miter lim="8000"/>
            <a:headEnd len="sm" w="sm" type="none"/>
            <a:tailEnd len="sm" w="sm" type="none"/>
          </a:ln>
          <a:effectLst>
            <a:outerShdw dir="2700000" dist="107932">
              <a:srgbClr val="808080"/>
            </a:outerShdw>
          </a:effectLst>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User : user-3</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Date : 24-10- 2007  </a:t>
            </a:r>
            <a:endParaRPr sz="700"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700" strike="noStrike">
                <a:solidFill>
                  <a:srgbClr val="336666"/>
                </a:solidFill>
                <a:latin typeface="Courier New"/>
                <a:ea typeface="Courier New"/>
                <a:cs typeface="Courier New"/>
                <a:sym typeface="Courier New"/>
              </a:rPr>
              <a:t>Time :11:00:12</a:t>
            </a:r>
            <a:endParaRPr sz="700" strike="noStrike">
              <a:latin typeface="Courier New"/>
              <a:ea typeface="Courier New"/>
              <a:cs typeface="Courier New"/>
              <a:sym typeface="Courier New"/>
            </a:endParaRPr>
          </a:p>
        </p:txBody>
      </p:sp>
      <p:sp>
        <p:nvSpPr>
          <p:cNvPr id="320" name="Google Shape;320;p26"/>
          <p:cNvSpPr/>
          <p:nvPr/>
        </p:nvSpPr>
        <p:spPr>
          <a:xfrm>
            <a:off x="3145698" y="2066607"/>
            <a:ext cx="8019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Versione-2</a:t>
            </a:r>
            <a:endParaRPr sz="1000" strike="noStrike">
              <a:solidFill>
                <a:schemeClr val="dk2"/>
              </a:solidFill>
              <a:latin typeface="Roboto"/>
              <a:ea typeface="Roboto"/>
              <a:cs typeface="Roboto"/>
              <a:sym typeface="Roboto"/>
            </a:endParaRPr>
          </a:p>
        </p:txBody>
      </p:sp>
      <p:sp>
        <p:nvSpPr>
          <p:cNvPr id="321" name="Google Shape;321;p26"/>
          <p:cNvSpPr/>
          <p:nvPr/>
        </p:nvSpPr>
        <p:spPr>
          <a:xfrm>
            <a:off x="4635004" y="2066607"/>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Versione-3</a:t>
            </a:r>
            <a:endParaRPr sz="1000" strike="noStrike">
              <a:solidFill>
                <a:schemeClr val="dk2"/>
              </a:solidFill>
              <a:latin typeface="Roboto"/>
              <a:ea typeface="Roboto"/>
              <a:cs typeface="Roboto"/>
              <a:sym typeface="Roboto"/>
            </a:endParaRPr>
          </a:p>
        </p:txBody>
      </p:sp>
      <p:sp>
        <p:nvSpPr>
          <p:cNvPr id="322" name="Google Shape;322;p26"/>
          <p:cNvSpPr/>
          <p:nvPr/>
        </p:nvSpPr>
        <p:spPr>
          <a:xfrm>
            <a:off x="6181404" y="2066607"/>
            <a:ext cx="801600" cy="2502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lang="en" sz="1000" strike="noStrike">
                <a:solidFill>
                  <a:schemeClr val="dk2"/>
                </a:solidFill>
                <a:latin typeface="Roboto"/>
                <a:ea typeface="Roboto"/>
                <a:cs typeface="Roboto"/>
                <a:sym typeface="Roboto"/>
              </a:rPr>
              <a:t>Versione-4</a:t>
            </a:r>
            <a:endParaRPr sz="1000" strike="noStrike">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Glossario minimo</a:t>
            </a:r>
            <a:endParaRPr/>
          </a:p>
        </p:txBody>
      </p:sp>
      <p:sp>
        <p:nvSpPr>
          <p:cNvPr id="328" name="Google Shape;328;p27"/>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a:t>Repository</a:t>
            </a:r>
            <a:r>
              <a:rPr lang="en"/>
              <a:t> (deposito): un insieme di oggetti (file) e i riferimenti necessari - in pratica una “foto” del progetto. Può essere online o offline</a:t>
            </a:r>
            <a:endParaRPr/>
          </a:p>
          <a:p>
            <a:pPr indent="-355600" lvl="0" marL="457200" rtl="0" algn="l">
              <a:spcBef>
                <a:spcPts val="0"/>
              </a:spcBef>
              <a:spcAft>
                <a:spcPts val="0"/>
              </a:spcAft>
              <a:buSzPts val="2000"/>
              <a:buChar char="»"/>
            </a:pPr>
            <a:r>
              <a:rPr b="1" lang="en"/>
              <a:t>Clone</a:t>
            </a:r>
            <a:r>
              <a:rPr lang="en"/>
              <a:t>:  l'atto di duplicare localmente un repository</a:t>
            </a:r>
            <a:endParaRPr/>
          </a:p>
          <a:p>
            <a:pPr indent="-355600" lvl="0" marL="457200" rtl="0" algn="l">
              <a:spcBef>
                <a:spcPts val="0"/>
              </a:spcBef>
              <a:spcAft>
                <a:spcPts val="0"/>
              </a:spcAft>
              <a:buSzPts val="2000"/>
              <a:buChar char="»"/>
            </a:pPr>
            <a:r>
              <a:rPr b="1" lang="en"/>
              <a:t>Commit</a:t>
            </a:r>
            <a:r>
              <a:rPr lang="en"/>
              <a:t> (lett. 'impegno'): Invio delle modifiche effettuate al repository</a:t>
            </a:r>
            <a:endParaRPr/>
          </a:p>
          <a:p>
            <a:pPr indent="-355600" lvl="0" marL="457200" rtl="0" algn="l">
              <a:spcBef>
                <a:spcPts val="0"/>
              </a:spcBef>
              <a:spcAft>
                <a:spcPts val="0"/>
              </a:spcAft>
              <a:buSzPts val="2000"/>
              <a:buChar char="»"/>
            </a:pPr>
            <a:r>
              <a:rPr b="1" lang="en"/>
              <a:t>Checkout</a:t>
            </a:r>
            <a:r>
              <a:rPr lang="en"/>
              <a:t>: Ripristino di una particolare versione del progetto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329" name="Google Shape;329;p2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 dei file su git</a:t>
            </a:r>
            <a:endParaRPr/>
          </a:p>
        </p:txBody>
      </p:sp>
      <p:sp>
        <p:nvSpPr>
          <p:cNvPr id="335" name="Google Shape;335;p2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28"/>
          <p:cNvPicPr preferRelativeResize="0"/>
          <p:nvPr/>
        </p:nvPicPr>
        <p:blipFill rotWithShape="1">
          <a:blip r:embed="rId3">
            <a:alphaModFix/>
          </a:blip>
          <a:srcRect b="0" l="0" r="0" t="12739"/>
          <a:stretch/>
        </p:blipFill>
        <p:spPr>
          <a:xfrm>
            <a:off x="986625" y="1910050"/>
            <a:ext cx="4679775" cy="300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ph idx="4294967295" type="ctrTitle"/>
          </p:nvPr>
        </p:nvSpPr>
        <p:spPr>
          <a:xfrm>
            <a:off x="685800" y="2726350"/>
            <a:ext cx="5291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800">
                <a:solidFill>
                  <a:schemeClr val="accent3"/>
                </a:solidFill>
              </a:rPr>
              <a:t>Sequenza di lavoro tipica</a:t>
            </a:r>
            <a:endParaRPr sz="7800">
              <a:solidFill>
                <a:schemeClr val="accent3"/>
              </a:solidFill>
            </a:endParaRPr>
          </a:p>
        </p:txBody>
      </p:sp>
      <p:sp>
        <p:nvSpPr>
          <p:cNvPr id="342" name="Google Shape;342;p29"/>
          <p:cNvSpPr txBox="1"/>
          <p:nvPr>
            <p:ph idx="4294967295" type="subTitle"/>
          </p:nvPr>
        </p:nvSpPr>
        <p:spPr>
          <a:xfrm>
            <a:off x="685800" y="3640152"/>
            <a:ext cx="5291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43" name="Google Shape;343;p2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30"/>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49" name="Google Shape;349;p3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31"/>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55" name="Google Shape;355;p3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 CHE SI PARLA?</a:t>
            </a:r>
            <a:endParaRPr/>
          </a:p>
        </p:txBody>
      </p:sp>
      <p:sp>
        <p:nvSpPr>
          <p:cNvPr id="178" name="Google Shape;178;p14"/>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Quando un progetto software diventa complesso, anche la sua gestione è complicata. </a:t>
            </a:r>
            <a:endParaRPr/>
          </a:p>
          <a:p>
            <a:pPr indent="0" lvl="0" marL="0" rtl="0" algn="l">
              <a:spcBef>
                <a:spcPts val="600"/>
              </a:spcBef>
              <a:spcAft>
                <a:spcPts val="0"/>
              </a:spcAft>
              <a:buNone/>
            </a:pPr>
            <a:r>
              <a:rPr lang="en"/>
              <a:t>Il controllo revisioni permette di gestire tutte le modifiche apportate ai documenti del progetto, archiviando tutte le versioni del progetto sin dal suo inizio</a:t>
            </a:r>
            <a:endParaRPr/>
          </a:p>
          <a:p>
            <a:pPr indent="0" lvl="0" marL="0" rtl="0" algn="l">
              <a:spcBef>
                <a:spcPts val="600"/>
              </a:spcBef>
              <a:spcAft>
                <a:spcPts val="0"/>
              </a:spcAft>
              <a:buNone/>
            </a:pPr>
            <a:r>
              <a:rPr lang="en"/>
              <a:t>È uno strumento essenziale nello sviluppo moderno,  e non usarlo può solo portare a conseguenze spiacevoli...</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9" name="Google Shape;179;p1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32"/>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61" name="Google Shape;361;p3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33"/>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67" name="Google Shape;367;p3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34"/>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73" name="Google Shape;373;p3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5"/>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79" name="Google Shape;379;p3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36"/>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85" name="Google Shape;385;p3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37"/>
          <p:cNvPicPr preferRelativeResize="0"/>
          <p:nvPr/>
        </p:nvPicPr>
        <p:blipFill rotWithShape="1">
          <a:blip r:embed="rId3">
            <a:alphaModFix/>
          </a:blip>
          <a:srcRect b="0" l="0" r="0" t="0"/>
          <a:stretch/>
        </p:blipFill>
        <p:spPr>
          <a:xfrm>
            <a:off x="327" y="841611"/>
            <a:ext cx="6858050" cy="3460745"/>
          </a:xfrm>
          <a:prstGeom prst="rect">
            <a:avLst/>
          </a:prstGeom>
          <a:noFill/>
          <a:ln>
            <a:noFill/>
          </a:ln>
        </p:spPr>
      </p:pic>
      <p:sp>
        <p:nvSpPr>
          <p:cNvPr id="391" name="Google Shape;391;p3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3395355" y="337364"/>
            <a:ext cx="3032700" cy="32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Riassunto </a:t>
            </a:r>
            <a:endParaRPr/>
          </a:p>
        </p:txBody>
      </p:sp>
      <p:sp>
        <p:nvSpPr>
          <p:cNvPr id="397" name="Google Shape;397;p38"/>
          <p:cNvSpPr txBox="1"/>
          <p:nvPr>
            <p:ph idx="1" type="body"/>
          </p:nvPr>
        </p:nvSpPr>
        <p:spPr>
          <a:xfrm>
            <a:off x="1031425" y="2462925"/>
            <a:ext cx="58137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Quello che abbiamo visto è un esempio tipico del ciclo di lavoro base di git. Ora proveremo ad applicarlo davvero con il nostro computer.</a:t>
            </a:r>
            <a:endParaRPr/>
          </a:p>
        </p:txBody>
      </p:sp>
      <p:sp>
        <p:nvSpPr>
          <p:cNvPr id="398" name="Google Shape;398;p3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38"/>
          <p:cNvSpPr/>
          <p:nvPr/>
        </p:nvSpPr>
        <p:spPr>
          <a:xfrm>
            <a:off x="174725" y="1429075"/>
            <a:ext cx="1825500" cy="3318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solidFill>
                  <a:srgbClr val="FFFFFF"/>
                </a:solidFill>
                <a:latin typeface="Arial"/>
                <a:ea typeface="Arial"/>
                <a:cs typeface="Arial"/>
                <a:sym typeface="Arial"/>
              </a:rPr>
              <a:t>Non tracciato</a:t>
            </a:r>
            <a:endParaRPr b="1" sz="1200" strike="noStrike">
              <a:solidFill>
                <a:srgbClr val="FFFFFF"/>
              </a:solidFill>
              <a:latin typeface="Arial"/>
              <a:ea typeface="Arial"/>
              <a:cs typeface="Arial"/>
              <a:sym typeface="Arial"/>
            </a:endParaRPr>
          </a:p>
        </p:txBody>
      </p:sp>
      <p:sp>
        <p:nvSpPr>
          <p:cNvPr id="400" name="Google Shape;400;p38"/>
          <p:cNvSpPr/>
          <p:nvPr/>
        </p:nvSpPr>
        <p:spPr>
          <a:xfrm>
            <a:off x="3611491" y="1429075"/>
            <a:ext cx="1825500" cy="331800"/>
          </a:xfrm>
          <a:prstGeom prst="rect">
            <a:avLst/>
          </a:prstGeom>
          <a:solidFill>
            <a:srgbClr val="00A93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 sz="1200" strike="noStrike">
                <a:solidFill>
                  <a:srgbClr val="FFFFFF"/>
                </a:solidFill>
                <a:latin typeface="Arial"/>
                <a:ea typeface="Arial"/>
                <a:cs typeface="Arial"/>
                <a:sym typeface="Arial"/>
              </a:rPr>
              <a:t>Staging area</a:t>
            </a:r>
            <a:endParaRPr b="0" sz="1200" strike="noStrike">
              <a:latin typeface="Arial"/>
              <a:ea typeface="Arial"/>
              <a:cs typeface="Arial"/>
              <a:sym typeface="Arial"/>
            </a:endParaRPr>
          </a:p>
        </p:txBody>
      </p:sp>
      <p:sp>
        <p:nvSpPr>
          <p:cNvPr id="401" name="Google Shape;401;p38"/>
          <p:cNvSpPr/>
          <p:nvPr/>
        </p:nvSpPr>
        <p:spPr>
          <a:xfrm>
            <a:off x="7069017" y="1429075"/>
            <a:ext cx="1825500" cy="331800"/>
          </a:xfrm>
          <a:prstGeom prst="rect">
            <a:avLst/>
          </a:prstGeom>
          <a:solidFill>
            <a:srgbClr val="2A6099"/>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 sz="1200">
                <a:solidFill>
                  <a:srgbClr val="FFFFFF"/>
                </a:solidFill>
              </a:rPr>
              <a:t>Tracciato/</a:t>
            </a:r>
            <a:endParaRPr b="1" sz="1200">
              <a:solidFill>
                <a:srgbClr val="FFFFFF"/>
              </a:solidFill>
            </a:endParaRPr>
          </a:p>
          <a:p>
            <a:pPr indent="0" lvl="0" marL="0" marR="0" rtl="0" algn="ctr">
              <a:lnSpc>
                <a:spcPct val="100000"/>
              </a:lnSpc>
              <a:spcBef>
                <a:spcPts val="0"/>
              </a:spcBef>
              <a:spcAft>
                <a:spcPts val="0"/>
              </a:spcAft>
              <a:buNone/>
            </a:pPr>
            <a:r>
              <a:rPr b="1" lang="en" sz="1200">
                <a:solidFill>
                  <a:srgbClr val="FFFFFF"/>
                </a:solidFill>
              </a:rPr>
              <a:t>Non modificato</a:t>
            </a:r>
            <a:endParaRPr b="1" sz="1200">
              <a:solidFill>
                <a:srgbClr val="FFFFFF"/>
              </a:solidFill>
            </a:endParaRPr>
          </a:p>
        </p:txBody>
      </p:sp>
      <p:sp>
        <p:nvSpPr>
          <p:cNvPr id="402" name="Google Shape;402;p38"/>
          <p:cNvSpPr/>
          <p:nvPr/>
        </p:nvSpPr>
        <p:spPr>
          <a:xfrm>
            <a:off x="2000108" y="1429075"/>
            <a:ext cx="1622556" cy="331780"/>
          </a:xfrm>
          <a:custGeom>
            <a:rect b="b" l="l" r="r" t="t"/>
            <a:pathLst>
              <a:path extrusionOk="0" h="1907" w="5082">
                <a:moveTo>
                  <a:pt x="0" y="476"/>
                </a:moveTo>
                <a:lnTo>
                  <a:pt x="3810" y="476"/>
                </a:lnTo>
                <a:lnTo>
                  <a:pt x="3810" y="0"/>
                </a:lnTo>
                <a:lnTo>
                  <a:pt x="5081" y="953"/>
                </a:lnTo>
                <a:lnTo>
                  <a:pt x="3810" y="1906"/>
                </a:lnTo>
                <a:lnTo>
                  <a:pt x="3810" y="1429"/>
                </a:lnTo>
                <a:lnTo>
                  <a:pt x="0" y="1429"/>
                </a:lnTo>
                <a:lnTo>
                  <a:pt x="0" y="476"/>
                </a:lnTo>
              </a:path>
            </a:pathLst>
          </a:custGeom>
          <a:solidFill>
            <a:srgbClr val="FFE994"/>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latin typeface="Verdana"/>
                <a:ea typeface="Verdana"/>
                <a:cs typeface="Verdana"/>
                <a:sym typeface="Verdana"/>
              </a:rPr>
              <a:t>git add</a:t>
            </a:r>
            <a:endParaRPr b="1" sz="1200" strike="noStrike">
              <a:latin typeface="Verdana"/>
              <a:ea typeface="Verdana"/>
              <a:cs typeface="Verdana"/>
              <a:sym typeface="Verdana"/>
            </a:endParaRPr>
          </a:p>
        </p:txBody>
      </p:sp>
      <p:sp>
        <p:nvSpPr>
          <p:cNvPr id="403" name="Google Shape;403;p38"/>
          <p:cNvSpPr/>
          <p:nvPr/>
        </p:nvSpPr>
        <p:spPr>
          <a:xfrm>
            <a:off x="5449649" y="1429075"/>
            <a:ext cx="1609785" cy="331780"/>
          </a:xfrm>
          <a:custGeom>
            <a:rect b="b" l="l" r="r" t="t"/>
            <a:pathLst>
              <a:path extrusionOk="0" h="1907" w="5042">
                <a:moveTo>
                  <a:pt x="0" y="476"/>
                </a:moveTo>
                <a:lnTo>
                  <a:pt x="3780" y="476"/>
                </a:lnTo>
                <a:lnTo>
                  <a:pt x="3780" y="0"/>
                </a:lnTo>
                <a:lnTo>
                  <a:pt x="5041" y="953"/>
                </a:lnTo>
                <a:lnTo>
                  <a:pt x="3780" y="1906"/>
                </a:lnTo>
                <a:lnTo>
                  <a:pt x="3780" y="1429"/>
                </a:lnTo>
                <a:lnTo>
                  <a:pt x="0" y="1429"/>
                </a:lnTo>
                <a:lnTo>
                  <a:pt x="0" y="476"/>
                </a:lnTo>
              </a:path>
            </a:pathLst>
          </a:custGeom>
          <a:solidFill>
            <a:srgbClr val="FFE994"/>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1" lang="en" sz="1200" strike="noStrike">
                <a:latin typeface="Verdana"/>
                <a:ea typeface="Verdana"/>
                <a:cs typeface="Verdana"/>
                <a:sym typeface="Verdana"/>
              </a:rPr>
              <a:t>git commit</a:t>
            </a:r>
            <a:endParaRPr b="1" sz="1200" strike="noStrike">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3</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Social coding</a:t>
            </a:r>
            <a:endParaRPr/>
          </a:p>
        </p:txBody>
      </p:sp>
      <p:sp>
        <p:nvSpPr>
          <p:cNvPr id="409" name="Google Shape;409;p39"/>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 origini</a:t>
            </a:r>
            <a:endParaRPr/>
          </a:p>
        </p:txBody>
      </p:sp>
      <p:sp>
        <p:nvSpPr>
          <p:cNvPr id="416" name="Google Shape;416;p40"/>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L’arrivo di Internet 2.0, la necessità di condividere il codice con la comunità, il bisogno di accedere al codice sempre, comunque e da dovunque ha portato alla nascita dei primi siti di condivisione codice, come ad esempio Sourceforge (1999). </a:t>
            </a:r>
            <a:endParaRPr/>
          </a:p>
          <a:p>
            <a:pPr indent="0" lvl="0" marL="0" rtl="0" algn="l">
              <a:spcBef>
                <a:spcPts val="600"/>
              </a:spcBef>
              <a:spcAft>
                <a:spcPts val="0"/>
              </a:spcAft>
              <a:buNone/>
            </a:pPr>
            <a:r>
              <a:rPr lang="en"/>
              <a:t>Alcuni di questi siti, grazie anche alla potenzialità di networking di Git, si sono evoluti in vere e proprie comunità di social networking</a:t>
            </a:r>
            <a:endParaRPr/>
          </a:p>
          <a:p>
            <a:pPr indent="0" lvl="0" marL="0" rtl="0" algn="l">
              <a:spcBef>
                <a:spcPts val="600"/>
              </a:spcBef>
              <a:spcAft>
                <a:spcPts val="0"/>
              </a:spcAft>
              <a:buNone/>
            </a:pPr>
            <a:r>
              <a:t/>
            </a:r>
            <a:endParaRPr/>
          </a:p>
        </p:txBody>
      </p:sp>
      <p:sp>
        <p:nvSpPr>
          <p:cNvPr id="417" name="Google Shape;417;p4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a:t>
            </a:r>
            <a:endParaRPr/>
          </a:p>
        </p:txBody>
      </p:sp>
      <p:sp>
        <p:nvSpPr>
          <p:cNvPr id="423" name="Google Shape;423;p41"/>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Fondato nel 2008, si tratta del sito sicuramente più famoso e con maggior numero di utenti. Fu comprato nel 2018 da Microsoft causando sconcerto e preoccupazione soprattutto nella comunità FLOSS. </a:t>
            </a:r>
            <a:endParaRPr/>
          </a:p>
        </p:txBody>
      </p:sp>
      <p:sp>
        <p:nvSpPr>
          <p:cNvPr id="424" name="Google Shape;424;p41"/>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Ciononostante, il sito è florido e ben congegnato. È tuttora la scelta principale per i progetti open source, grazie alla sua lunga storia e alle funzionalità di ricerca interna.</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25" name="Google Shape;425;p4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6" name="Google Shape;426;p41"/>
          <p:cNvPicPr preferRelativeResize="0"/>
          <p:nvPr/>
        </p:nvPicPr>
        <p:blipFill>
          <a:blip r:embed="rId3">
            <a:alphaModFix/>
          </a:blip>
          <a:stretch>
            <a:fillRect/>
          </a:stretch>
        </p:blipFill>
        <p:spPr>
          <a:xfrm>
            <a:off x="152400" y="1982825"/>
            <a:ext cx="2868474" cy="28684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5"/>
          <p:cNvSpPr txBox="1"/>
          <p:nvPr>
            <p:ph idx="4294967295" type="title"/>
          </p:nvPr>
        </p:nvSpPr>
        <p:spPr>
          <a:xfrm>
            <a:off x="575575" y="3255525"/>
            <a:ext cx="4754100" cy="138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2400">
                <a:solidFill>
                  <a:srgbClr val="FFFFFF"/>
                </a:solidFill>
              </a:rPr>
              <a:t>No VCS? </a:t>
            </a:r>
            <a:endParaRPr b="0" sz="2400">
              <a:solidFill>
                <a:srgbClr val="FFFFFF"/>
              </a:solidFill>
            </a:endParaRPr>
          </a:p>
          <a:p>
            <a:pPr indent="0" lvl="0" marL="0" rtl="0" algn="l">
              <a:spcBef>
                <a:spcPts val="0"/>
              </a:spcBef>
              <a:spcAft>
                <a:spcPts val="0"/>
              </a:spcAft>
              <a:buNone/>
            </a:pPr>
            <a:r>
              <a:rPr lang="en" sz="2400">
                <a:solidFill>
                  <a:srgbClr val="FFFFFF"/>
                </a:solidFill>
              </a:rPr>
              <a:t>AHI AHI AHI!</a:t>
            </a:r>
            <a:endParaRPr sz="2400">
              <a:solidFill>
                <a:srgbClr val="FFFFFF"/>
              </a:solidFill>
            </a:endParaRPr>
          </a:p>
        </p:txBody>
      </p:sp>
      <p:sp>
        <p:nvSpPr>
          <p:cNvPr id="185" name="Google Shape;185;p1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Gitlab</a:t>
            </a:r>
            <a:endParaRPr/>
          </a:p>
        </p:txBody>
      </p:sp>
      <p:sp>
        <p:nvSpPr>
          <p:cNvPr id="432" name="Google Shape;432;p42"/>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Lanciato nel 2014 dalla due sviluppatori ucraini, il sistema è cresciuto considerevolmente negli anni e si distingue dai prodotti simili per essere open source ed essere ottimizzato per il modello di sviluppo DevOps.</a:t>
            </a:r>
            <a:endParaRPr/>
          </a:p>
        </p:txBody>
      </p:sp>
      <p:sp>
        <p:nvSpPr>
          <p:cNvPr id="433" name="Google Shape;433;p42"/>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È favorito dalle aziende con problemi di privacy, ed ha il maggior tasso di crescita negli ultimi anni.</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34" name="Google Shape;434;p4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5" name="Google Shape;435;p42"/>
          <p:cNvPicPr preferRelativeResize="0"/>
          <p:nvPr/>
        </p:nvPicPr>
        <p:blipFill>
          <a:blip r:embed="rId3">
            <a:alphaModFix/>
          </a:blip>
          <a:stretch>
            <a:fillRect/>
          </a:stretch>
        </p:blipFill>
        <p:spPr>
          <a:xfrm>
            <a:off x="152400" y="1982825"/>
            <a:ext cx="2868475" cy="260027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3"/>
          <p:cNvSpPr txBox="1"/>
          <p:nvPr>
            <p:ph type="title"/>
          </p:nvPr>
        </p:nvSpPr>
        <p:spPr>
          <a:xfrm>
            <a:off x="1031425" y="1149725"/>
            <a:ext cx="63210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Bitbucket</a:t>
            </a:r>
            <a:endParaRPr/>
          </a:p>
        </p:txBody>
      </p:sp>
      <p:sp>
        <p:nvSpPr>
          <p:cNvPr id="441" name="Google Shape;441;p43"/>
          <p:cNvSpPr txBox="1"/>
          <p:nvPr>
            <p:ph idx="2" type="body"/>
          </p:nvPr>
        </p:nvSpPr>
        <p:spPr>
          <a:xfrm>
            <a:off x="317327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Il servizio è di proprietà di Atlassian, un grosso calibro nella gestione automatica dei progetti, noto in particolare per la suite Jira. Per questo motivo, è particolarmente diffuso nelle aziende medio-grandi.</a:t>
            </a:r>
            <a:endParaRPr/>
          </a:p>
        </p:txBody>
      </p:sp>
      <p:sp>
        <p:nvSpPr>
          <p:cNvPr id="442" name="Google Shape;442;p43"/>
          <p:cNvSpPr txBox="1"/>
          <p:nvPr>
            <p:ph idx="3" type="body"/>
          </p:nvPr>
        </p:nvSpPr>
        <p:spPr>
          <a:xfrm>
            <a:off x="5315125" y="1830425"/>
            <a:ext cx="2037600" cy="309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Suo punto di forza è l’integrazione con altri servizi come  JIRA Software, HipChat, Confluence e Bamboo.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3" name="Google Shape;443;p4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4" name="Google Shape;444;p43"/>
          <p:cNvSpPr txBox="1"/>
          <p:nvPr/>
        </p:nvSpPr>
        <p:spPr>
          <a:xfrm>
            <a:off x="1521250" y="3215650"/>
            <a:ext cx="49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Condensed"/>
              <a:ea typeface="Roboto Condensed"/>
              <a:cs typeface="Roboto Condensed"/>
              <a:sym typeface="Roboto Condensed"/>
            </a:endParaRPr>
          </a:p>
        </p:txBody>
      </p:sp>
      <p:pic>
        <p:nvPicPr>
          <p:cNvPr id="445" name="Google Shape;445;p43"/>
          <p:cNvPicPr preferRelativeResize="0"/>
          <p:nvPr/>
        </p:nvPicPr>
        <p:blipFill>
          <a:blip r:embed="rId3">
            <a:alphaModFix/>
          </a:blip>
          <a:stretch>
            <a:fillRect/>
          </a:stretch>
        </p:blipFill>
        <p:spPr>
          <a:xfrm>
            <a:off x="419100" y="2000250"/>
            <a:ext cx="2362200" cy="2362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 che basi scegliere?</a:t>
            </a:r>
            <a:endParaRPr/>
          </a:p>
        </p:txBody>
      </p:sp>
      <p:sp>
        <p:nvSpPr>
          <p:cNvPr id="451" name="Google Shape;451;p44"/>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Github</a:t>
            </a:r>
            <a:r>
              <a:rPr lang="en"/>
              <a:t> ha il miglior supporto della community, essendo il più anziano e pullula di progetti interessanti. Pende l’ombra di Microsoft.</a:t>
            </a:r>
            <a:endParaRPr/>
          </a:p>
          <a:p>
            <a:pPr indent="0" lvl="0" marL="0" rtl="0" algn="l">
              <a:spcBef>
                <a:spcPts val="600"/>
              </a:spcBef>
              <a:spcAft>
                <a:spcPts val="0"/>
              </a:spcAft>
              <a:buNone/>
            </a:pPr>
            <a:r>
              <a:rPr b="1" lang="en"/>
              <a:t>Gitlab</a:t>
            </a:r>
            <a:r>
              <a:rPr lang="en"/>
              <a:t> permette di lavorare installando un server privato e si concentra sulla catena di produzione </a:t>
            </a:r>
            <a:endParaRPr/>
          </a:p>
          <a:p>
            <a:pPr indent="0" lvl="0" marL="0" rtl="0" algn="l">
              <a:spcBef>
                <a:spcPts val="600"/>
              </a:spcBef>
              <a:spcAft>
                <a:spcPts val="0"/>
              </a:spcAft>
              <a:buNone/>
            </a:pPr>
            <a:r>
              <a:rPr b="1" lang="en"/>
              <a:t>BitBucket</a:t>
            </a:r>
            <a:r>
              <a:rPr lang="en"/>
              <a:t> è sicuramente la scelta più “corporate”. </a:t>
            </a:r>
            <a:endParaRPr/>
          </a:p>
          <a:p>
            <a:pPr indent="0" lvl="0" marL="0" rtl="0" algn="l">
              <a:spcBef>
                <a:spcPts val="600"/>
              </a:spcBef>
              <a:spcAft>
                <a:spcPts val="0"/>
              </a:spcAft>
              <a:buNone/>
            </a:pPr>
            <a:r>
              <a:t/>
            </a:r>
            <a:endParaRPr/>
          </a:p>
        </p:txBody>
      </p:sp>
      <p:sp>
        <p:nvSpPr>
          <p:cNvPr id="452" name="Google Shape;452;p4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animEffect filter="fade" transition="in">
                                      <p:cBhvr>
                                        <p:cTn dur="1000"/>
                                        <p:tgtEl>
                                          <p:spTgt spid="4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animEffect filter="fade" transition="in">
                                      <p:cBhvr>
                                        <p:cTn dur="1000"/>
                                        <p:tgtEl>
                                          <p:spTgt spid="4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animEffect filter="fade" transition="in">
                                      <p:cBhvr>
                                        <p:cTn dur="1000"/>
                                        <p:tgtEl>
                                          <p:spTgt spid="4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animEffect filter="fade" transition="in">
                                      <p:cBhvr>
                                        <p:cTn dur="1000"/>
                                        <p:tgtEl>
                                          <p:spTgt spid="4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 quindi?</a:t>
            </a:r>
            <a:endParaRPr/>
          </a:p>
        </p:txBody>
      </p:sp>
      <p:sp>
        <p:nvSpPr>
          <p:cNvPr id="458" name="Google Shape;458;p4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 i nostri interessi, tutte queste aziende offrono la possibilità di utilizzare gratuitamente i loro servizi, e regalano non meno di 500Gb per ogni repository. Le differenze s'iniziano a vedere a partire dai piani a pagamento. Qui faremo riferimento soprattutto a </a:t>
            </a:r>
            <a:r>
              <a:rPr b="1" lang="en"/>
              <a:t>Gitlab</a:t>
            </a:r>
            <a:r>
              <a:rPr lang="en"/>
              <a:t>, per via del suo impegno a favore del software open source.</a:t>
            </a:r>
            <a:endParaRPr/>
          </a:p>
          <a:p>
            <a:pPr indent="0" lvl="0" marL="0" rtl="0" algn="l">
              <a:spcBef>
                <a:spcPts val="600"/>
              </a:spcBef>
              <a:spcAft>
                <a:spcPts val="0"/>
              </a:spcAft>
              <a:buNone/>
            </a:pPr>
            <a:r>
              <a:rPr lang="en"/>
              <a:t>È molto probabile che li userete tutti e tre.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59" name="Google Shape;459;p4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000"/>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animEffect filter="fade" transition="in">
                                      <p:cBhvr>
                                        <p:cTn dur="1000"/>
                                        <p:tgtEl>
                                          <p:spTgt spid="4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animEffect filter="fade" transition="in">
                                      <p:cBhvr>
                                        <p:cTn dur="1000"/>
                                        <p:tgtEl>
                                          <p:spTgt spid="4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animEffect filter="fade" transition="in">
                                      <p:cBhvr>
                                        <p:cTn dur="1000"/>
                                        <p:tgtEl>
                                          <p:spTgt spid="4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4" st="4"/>
                                            </p:txEl>
                                          </p:spTgt>
                                        </p:tgtEl>
                                        <p:attrNameLst>
                                          <p:attrName>style.visibility</p:attrName>
                                        </p:attrNameLst>
                                      </p:cBhvr>
                                      <p:to>
                                        <p:strVal val="visible"/>
                                      </p:to>
                                    </p:set>
                                    <p:animEffect filter="fade" transition="in">
                                      <p:cBhvr>
                                        <p:cTn dur="1000"/>
                                        <p:tgtEl>
                                          <p:spTgt spid="4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5" st="5"/>
                                            </p:txEl>
                                          </p:spTgt>
                                        </p:tgtEl>
                                        <p:attrNameLst>
                                          <p:attrName>style.visibility</p:attrName>
                                        </p:attrNameLst>
                                      </p:cBhvr>
                                      <p:to>
                                        <p:strVal val="visible"/>
                                      </p:to>
                                    </p:set>
                                    <p:animEffect filter="fade" transition="in">
                                      <p:cBhvr>
                                        <p:cTn dur="1000"/>
                                        <p:tgtEl>
                                          <p:spTgt spid="4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xEl>
                                              <p:pRg end="6" st="6"/>
                                            </p:txEl>
                                          </p:spTgt>
                                        </p:tgtEl>
                                        <p:attrNameLst>
                                          <p:attrName>style.visibility</p:attrName>
                                        </p:attrNameLst>
                                      </p:cBhvr>
                                      <p:to>
                                        <p:strVal val="visible"/>
                                      </p:to>
                                    </p:set>
                                    <p:animEffect filter="fade" transition="in">
                                      <p:cBhvr>
                                        <p:cTn dur="1000"/>
                                        <p:tgtEl>
                                          <p:spTgt spid="4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“I’m an egotistical bastard, and I name all my products after myself. First Linux, then Git.”</a:t>
            </a:r>
            <a:endParaRPr/>
          </a:p>
          <a:p>
            <a:pPr indent="0" lvl="0" marL="0" rtl="0" algn="r">
              <a:spcBef>
                <a:spcPts val="600"/>
              </a:spcBef>
              <a:spcAft>
                <a:spcPts val="0"/>
              </a:spcAft>
              <a:buNone/>
            </a:pPr>
            <a:r>
              <a:rPr i="1" lang="en"/>
              <a:t>Linus Torvalds.</a:t>
            </a:r>
            <a:endParaRPr i="1"/>
          </a:p>
        </p:txBody>
      </p:sp>
      <p:sp>
        <p:nvSpPr>
          <p:cNvPr id="465" name="Google Shape;465;p4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6" name="Google Shape;466;p46"/>
          <p:cNvPicPr preferRelativeResize="0"/>
          <p:nvPr/>
        </p:nvPicPr>
        <p:blipFill>
          <a:blip r:embed="rId3">
            <a:alphaModFix/>
          </a:blip>
          <a:stretch>
            <a:fillRect/>
          </a:stretch>
        </p:blipFill>
        <p:spPr>
          <a:xfrm>
            <a:off x="0" y="1761077"/>
            <a:ext cx="1507825" cy="2298150"/>
          </a:xfrm>
          <a:prstGeom prst="rect">
            <a:avLst/>
          </a:prstGeom>
          <a:noFill/>
          <a:ln>
            <a:noFill/>
          </a:ln>
        </p:spPr>
      </p:pic>
      <p:sp>
        <p:nvSpPr>
          <p:cNvPr id="467" name="Google Shape;467;p46"/>
          <p:cNvSpPr txBox="1"/>
          <p:nvPr/>
        </p:nvSpPr>
        <p:spPr>
          <a:xfrm>
            <a:off x="0" y="4125150"/>
            <a:ext cx="1507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81D1EC"/>
                </a:solidFill>
                <a:latin typeface="Oswald"/>
                <a:ea typeface="Oswald"/>
                <a:cs typeface="Oswald"/>
                <a:sym typeface="Oswald"/>
              </a:rPr>
              <a:t> Git: a foolish or worthless person</a:t>
            </a:r>
            <a:r>
              <a:rPr lang="en" sz="1350">
                <a:solidFill>
                  <a:srgbClr val="303336"/>
                </a:solidFill>
                <a:highlight>
                  <a:srgbClr val="FFFFFF"/>
                </a:highlight>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7"/>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4</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Git remotes</a:t>
            </a:r>
            <a:endParaRPr/>
          </a:p>
        </p:txBody>
      </p:sp>
      <p:sp>
        <p:nvSpPr>
          <p:cNvPr id="473" name="Google Shape;473;p47"/>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senza sforzo</a:t>
            </a:r>
            <a:endParaRPr/>
          </a:p>
        </p:txBody>
      </p:sp>
      <p:sp>
        <p:nvSpPr>
          <p:cNvPr id="474" name="Google Shape;474;p4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48"/>
          <p:cNvPicPr preferRelativeResize="0"/>
          <p:nvPr/>
        </p:nvPicPr>
        <p:blipFill rotWithShape="1">
          <a:blip r:embed="rId3">
            <a:alphaModFix/>
          </a:blip>
          <a:srcRect b="0" l="0" r="0" t="0"/>
          <a:stretch/>
        </p:blipFill>
        <p:spPr>
          <a:xfrm>
            <a:off x="434829" y="2975277"/>
            <a:ext cx="944590" cy="886435"/>
          </a:xfrm>
          <a:prstGeom prst="rect">
            <a:avLst/>
          </a:prstGeom>
          <a:noFill/>
          <a:ln>
            <a:noFill/>
          </a:ln>
        </p:spPr>
      </p:pic>
      <p:pic>
        <p:nvPicPr>
          <p:cNvPr id="480" name="Google Shape;480;p48"/>
          <p:cNvPicPr preferRelativeResize="0"/>
          <p:nvPr/>
        </p:nvPicPr>
        <p:blipFill rotWithShape="1">
          <a:blip r:embed="rId4">
            <a:alphaModFix/>
          </a:blip>
          <a:srcRect b="0" l="0" r="0" t="0"/>
          <a:stretch/>
        </p:blipFill>
        <p:spPr>
          <a:xfrm>
            <a:off x="6034489" y="2381993"/>
            <a:ext cx="539766" cy="506534"/>
          </a:xfrm>
          <a:prstGeom prst="rect">
            <a:avLst/>
          </a:prstGeom>
          <a:noFill/>
          <a:ln>
            <a:noFill/>
          </a:ln>
        </p:spPr>
      </p:pic>
      <p:pic>
        <p:nvPicPr>
          <p:cNvPr id="481" name="Google Shape;481;p48"/>
          <p:cNvPicPr preferRelativeResize="0"/>
          <p:nvPr/>
        </p:nvPicPr>
        <p:blipFill rotWithShape="1">
          <a:blip r:embed="rId5">
            <a:alphaModFix/>
          </a:blip>
          <a:srcRect b="0" l="0" r="0" t="0"/>
          <a:stretch/>
        </p:blipFill>
        <p:spPr>
          <a:xfrm>
            <a:off x="4163239" y="1606675"/>
            <a:ext cx="2968713" cy="1748343"/>
          </a:xfrm>
          <a:prstGeom prst="rect">
            <a:avLst/>
          </a:prstGeom>
          <a:noFill/>
          <a:ln>
            <a:noFill/>
          </a:ln>
        </p:spPr>
      </p:pic>
      <p:pic>
        <p:nvPicPr>
          <p:cNvPr id="482" name="Google Shape;482;p48"/>
          <p:cNvPicPr preferRelativeResize="0"/>
          <p:nvPr/>
        </p:nvPicPr>
        <p:blipFill rotWithShape="1">
          <a:blip r:embed="rId6">
            <a:alphaModFix/>
          </a:blip>
          <a:srcRect b="0" l="0" r="0" t="0"/>
          <a:stretch/>
        </p:blipFill>
        <p:spPr>
          <a:xfrm>
            <a:off x="4719355" y="2468742"/>
            <a:ext cx="439248" cy="379901"/>
          </a:xfrm>
          <a:prstGeom prst="rect">
            <a:avLst/>
          </a:prstGeom>
          <a:noFill/>
          <a:ln>
            <a:noFill/>
          </a:ln>
        </p:spPr>
      </p:pic>
      <p:pic>
        <p:nvPicPr>
          <p:cNvPr id="483" name="Google Shape;483;p48"/>
          <p:cNvPicPr preferRelativeResize="0"/>
          <p:nvPr/>
        </p:nvPicPr>
        <p:blipFill rotWithShape="1">
          <a:blip r:embed="rId7">
            <a:alphaModFix/>
          </a:blip>
          <a:srcRect b="0" l="0" r="0" t="0"/>
          <a:stretch/>
        </p:blipFill>
        <p:spPr>
          <a:xfrm>
            <a:off x="5418286" y="2425069"/>
            <a:ext cx="454764" cy="433146"/>
          </a:xfrm>
          <a:prstGeom prst="rect">
            <a:avLst/>
          </a:prstGeom>
          <a:noFill/>
          <a:ln>
            <a:noFill/>
          </a:ln>
        </p:spPr>
      </p:pic>
      <p:pic>
        <p:nvPicPr>
          <p:cNvPr id="484" name="Google Shape;484;p48"/>
          <p:cNvPicPr preferRelativeResize="0"/>
          <p:nvPr/>
        </p:nvPicPr>
        <p:blipFill rotWithShape="1">
          <a:blip r:embed="rId3">
            <a:alphaModFix/>
          </a:blip>
          <a:srcRect b="0" l="0" r="0" t="0"/>
          <a:stretch/>
        </p:blipFill>
        <p:spPr>
          <a:xfrm>
            <a:off x="4968103" y="2975476"/>
            <a:ext cx="944590" cy="886435"/>
          </a:xfrm>
          <a:prstGeom prst="rect">
            <a:avLst/>
          </a:prstGeom>
          <a:noFill/>
          <a:ln>
            <a:noFill/>
          </a:ln>
        </p:spPr>
      </p:pic>
      <p:sp>
        <p:nvSpPr>
          <p:cNvPr id="485" name="Google Shape;485;p48"/>
          <p:cNvSpPr/>
          <p:nvPr/>
        </p:nvSpPr>
        <p:spPr>
          <a:xfrm>
            <a:off x="359751" y="3988346"/>
            <a:ext cx="1325700" cy="506700"/>
          </a:xfrm>
          <a:prstGeom prst="flowChartAlternateProcess">
            <a:avLst/>
          </a:prstGeom>
          <a:solidFill>
            <a:schemeClr val="lt2"/>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1" lang="en" sz="1500" strike="noStrike">
                <a:solidFill>
                  <a:schemeClr val="dk2"/>
                </a:solidFill>
                <a:latin typeface="Oswald"/>
                <a:ea typeface="Oswald"/>
                <a:cs typeface="Oswald"/>
                <a:sym typeface="Oswald"/>
              </a:rPr>
              <a:t>Repository</a:t>
            </a:r>
            <a:endParaRPr b="1" sz="1500" strike="noStrike">
              <a:solidFill>
                <a:schemeClr val="dk2"/>
              </a:solidFill>
              <a:latin typeface="Oswald"/>
              <a:ea typeface="Oswald"/>
              <a:cs typeface="Oswald"/>
              <a:sym typeface="Oswald"/>
            </a:endParaRPr>
          </a:p>
          <a:p>
            <a:pPr indent="0" lvl="0" marL="0" marR="0" rtl="0" algn="ctr">
              <a:spcBef>
                <a:spcPts val="0"/>
              </a:spcBef>
              <a:spcAft>
                <a:spcPts val="0"/>
              </a:spcAft>
              <a:buNone/>
            </a:pPr>
            <a:r>
              <a:rPr b="1" lang="en" sz="1500" strike="noStrike">
                <a:solidFill>
                  <a:schemeClr val="dk2"/>
                </a:solidFill>
                <a:latin typeface="Oswald"/>
                <a:ea typeface="Oswald"/>
                <a:cs typeface="Oswald"/>
                <a:sym typeface="Oswald"/>
              </a:rPr>
              <a:t>locale</a:t>
            </a:r>
            <a:endParaRPr b="1" sz="1500" strike="noStrike">
              <a:solidFill>
                <a:schemeClr val="dk2"/>
              </a:solidFill>
              <a:latin typeface="Oswald"/>
              <a:ea typeface="Oswald"/>
              <a:cs typeface="Oswald"/>
              <a:sym typeface="Oswald"/>
            </a:endParaRPr>
          </a:p>
        </p:txBody>
      </p:sp>
      <p:sp>
        <p:nvSpPr>
          <p:cNvPr id="486" name="Google Shape;486;p48"/>
          <p:cNvSpPr/>
          <p:nvPr/>
        </p:nvSpPr>
        <p:spPr>
          <a:xfrm>
            <a:off x="4945155" y="3988346"/>
            <a:ext cx="1439400" cy="506700"/>
          </a:xfrm>
          <a:prstGeom prst="flowChartAlternateProcess">
            <a:avLst/>
          </a:prstGeom>
          <a:solidFill>
            <a:schemeClr val="lt2"/>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lang="en" sz="1500" strike="noStrike">
                <a:solidFill>
                  <a:schemeClr val="dk2"/>
                </a:solidFill>
                <a:latin typeface="Oswald"/>
                <a:ea typeface="Oswald"/>
                <a:cs typeface="Oswald"/>
                <a:sym typeface="Oswald"/>
              </a:rPr>
              <a:t>Repository</a:t>
            </a:r>
            <a:endParaRPr b="1" sz="1500" strike="noStrike">
              <a:solidFill>
                <a:schemeClr val="dk2"/>
              </a:solidFill>
              <a:latin typeface="Oswald"/>
              <a:ea typeface="Oswald"/>
              <a:cs typeface="Oswald"/>
              <a:sym typeface="Oswald"/>
            </a:endParaRPr>
          </a:p>
          <a:p>
            <a:pPr indent="0" lvl="0" marL="0" marR="0" rtl="0" algn="ctr">
              <a:lnSpc>
                <a:spcPct val="100000"/>
              </a:lnSpc>
              <a:spcBef>
                <a:spcPts val="0"/>
              </a:spcBef>
              <a:spcAft>
                <a:spcPts val="0"/>
              </a:spcAft>
              <a:buNone/>
            </a:pPr>
            <a:r>
              <a:rPr b="1" lang="en" sz="1500" strike="noStrike">
                <a:solidFill>
                  <a:schemeClr val="dk2"/>
                </a:solidFill>
                <a:latin typeface="Oswald"/>
                <a:ea typeface="Oswald"/>
                <a:cs typeface="Oswald"/>
                <a:sym typeface="Oswald"/>
              </a:rPr>
              <a:t>remoto</a:t>
            </a:r>
            <a:endParaRPr b="1" sz="1500" strike="noStrike">
              <a:solidFill>
                <a:schemeClr val="dk2"/>
              </a:solidFill>
              <a:latin typeface="Oswald"/>
              <a:ea typeface="Oswald"/>
              <a:cs typeface="Oswald"/>
              <a:sym typeface="Oswald"/>
            </a:endParaRPr>
          </a:p>
        </p:txBody>
      </p:sp>
      <p:sp>
        <p:nvSpPr>
          <p:cNvPr id="487" name="Google Shape;487;p48"/>
          <p:cNvSpPr/>
          <p:nvPr/>
        </p:nvSpPr>
        <p:spPr>
          <a:xfrm>
            <a:off x="2442377" y="3445235"/>
            <a:ext cx="2235047" cy="379903"/>
          </a:xfrm>
          <a:custGeom>
            <a:rect b="b" l="l" r="r" t="t"/>
            <a:pathLst>
              <a:path extrusionOk="0" h="1907" w="7891">
                <a:moveTo>
                  <a:pt x="0" y="476"/>
                </a:moveTo>
                <a:lnTo>
                  <a:pt x="5917" y="476"/>
                </a:lnTo>
                <a:lnTo>
                  <a:pt x="5917" y="0"/>
                </a:lnTo>
                <a:lnTo>
                  <a:pt x="7890" y="953"/>
                </a:lnTo>
                <a:lnTo>
                  <a:pt x="5917" y="1906"/>
                </a:lnTo>
                <a:lnTo>
                  <a:pt x="5917" y="1429"/>
                </a:lnTo>
                <a:lnTo>
                  <a:pt x="0" y="1429"/>
                </a:lnTo>
                <a:lnTo>
                  <a:pt x="0"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1" lang="en" sz="1300" strike="noStrike">
                <a:latin typeface="Courier New"/>
                <a:ea typeface="Courier New"/>
                <a:cs typeface="Courier New"/>
                <a:sym typeface="Courier New"/>
              </a:rPr>
              <a:t>git push</a:t>
            </a:r>
            <a:endParaRPr b="1" sz="1300" strike="noStrike">
              <a:latin typeface="Courier New"/>
              <a:ea typeface="Courier New"/>
              <a:cs typeface="Courier New"/>
              <a:sym typeface="Courier New"/>
            </a:endParaRPr>
          </a:p>
        </p:txBody>
      </p:sp>
      <p:sp>
        <p:nvSpPr>
          <p:cNvPr id="488" name="Google Shape;488;p48"/>
          <p:cNvSpPr/>
          <p:nvPr/>
        </p:nvSpPr>
        <p:spPr>
          <a:xfrm>
            <a:off x="2338685" y="3787245"/>
            <a:ext cx="2338733" cy="379903"/>
          </a:xfrm>
          <a:custGeom>
            <a:rect b="b" l="l" r="r" t="t"/>
            <a:pathLst>
              <a:path extrusionOk="0" h="1907" w="8257">
                <a:moveTo>
                  <a:pt x="8256" y="476"/>
                </a:moveTo>
                <a:lnTo>
                  <a:pt x="2064" y="476"/>
                </a:lnTo>
                <a:lnTo>
                  <a:pt x="2064" y="0"/>
                </a:lnTo>
                <a:lnTo>
                  <a:pt x="0" y="953"/>
                </a:lnTo>
                <a:lnTo>
                  <a:pt x="2064" y="1906"/>
                </a:lnTo>
                <a:lnTo>
                  <a:pt x="2064" y="1429"/>
                </a:lnTo>
                <a:lnTo>
                  <a:pt x="8256" y="1429"/>
                </a:lnTo>
                <a:lnTo>
                  <a:pt x="8256"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lang="en" sz="1300" strike="noStrike">
                <a:latin typeface="Courier New"/>
                <a:ea typeface="Courier New"/>
                <a:cs typeface="Courier New"/>
                <a:sym typeface="Courier New"/>
              </a:rPr>
              <a:t>git pull</a:t>
            </a:r>
            <a:endParaRPr sz="1300" strike="noStrike">
              <a:latin typeface="Courier New"/>
              <a:ea typeface="Courier New"/>
              <a:cs typeface="Courier New"/>
              <a:sym typeface="Courier New"/>
            </a:endParaRPr>
          </a:p>
        </p:txBody>
      </p:sp>
      <p:sp>
        <p:nvSpPr>
          <p:cNvPr id="489" name="Google Shape;489;p48"/>
          <p:cNvSpPr txBox="1"/>
          <p:nvPr>
            <p:ph idx="4294967295"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Schema di base</a:t>
            </a:r>
            <a:endParaRPr/>
          </a:p>
        </p:txBody>
      </p:sp>
      <p:sp>
        <p:nvSpPr>
          <p:cNvPr id="490" name="Google Shape;490;p48"/>
          <p:cNvSpPr/>
          <p:nvPr/>
        </p:nvSpPr>
        <p:spPr>
          <a:xfrm>
            <a:off x="434832" y="2188725"/>
            <a:ext cx="944568" cy="58428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chemeClr val="accent4"/>
          </a:solidFill>
          <a:ln cap="flat" cmpd="sng" w="9525">
            <a:solidFill>
              <a:srgbClr val="000000"/>
            </a:solidFill>
            <a:prstDash val="solid"/>
            <a:miter lim="8000"/>
            <a:headEnd len="sm" w="sm" type="none"/>
            <a:tailEnd len="sm" w="sm" type="none"/>
          </a:ln>
        </p:spPr>
      </p:sp>
      <p:cxnSp>
        <p:nvCxnSpPr>
          <p:cNvPr id="491" name="Google Shape;491;p48"/>
          <p:cNvCxnSpPr/>
          <p:nvPr/>
        </p:nvCxnSpPr>
        <p:spPr>
          <a:xfrm>
            <a:off x="1313825" y="3224300"/>
            <a:ext cx="3751200" cy="8700"/>
          </a:xfrm>
          <a:prstGeom prst="straightConnector1">
            <a:avLst/>
          </a:prstGeom>
          <a:noFill/>
          <a:ln cap="flat" cmpd="sng" w="19050">
            <a:solidFill>
              <a:schemeClr val="dk2"/>
            </a:solidFill>
            <a:prstDash val="dot"/>
            <a:round/>
            <a:headEnd len="med" w="med" type="none"/>
            <a:tailEnd len="med" w="med" type="none"/>
          </a:ln>
        </p:spPr>
      </p:cxnSp>
      <p:sp>
        <p:nvSpPr>
          <p:cNvPr id="492" name="Google Shape;492;p48"/>
          <p:cNvSpPr/>
          <p:nvPr/>
        </p:nvSpPr>
        <p:spPr>
          <a:xfrm>
            <a:off x="2338685" y="3042764"/>
            <a:ext cx="2338733" cy="379903"/>
          </a:xfrm>
          <a:custGeom>
            <a:rect b="b" l="l" r="r" t="t"/>
            <a:pathLst>
              <a:path extrusionOk="0" h="1907" w="8257">
                <a:moveTo>
                  <a:pt x="8256" y="476"/>
                </a:moveTo>
                <a:lnTo>
                  <a:pt x="2064" y="476"/>
                </a:lnTo>
                <a:lnTo>
                  <a:pt x="2064" y="0"/>
                </a:lnTo>
                <a:lnTo>
                  <a:pt x="0" y="953"/>
                </a:lnTo>
                <a:lnTo>
                  <a:pt x="2064" y="1906"/>
                </a:lnTo>
                <a:lnTo>
                  <a:pt x="2064" y="1429"/>
                </a:lnTo>
                <a:lnTo>
                  <a:pt x="8256" y="1429"/>
                </a:lnTo>
                <a:lnTo>
                  <a:pt x="8256"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lang="en" sz="1300" strike="noStrike">
                <a:latin typeface="Courier New"/>
                <a:ea typeface="Courier New"/>
                <a:cs typeface="Courier New"/>
                <a:sym typeface="Courier New"/>
              </a:rPr>
              <a:t>git </a:t>
            </a:r>
            <a:r>
              <a:rPr b="1" lang="en" sz="1300">
                <a:latin typeface="Courier New"/>
                <a:ea typeface="Courier New"/>
                <a:cs typeface="Courier New"/>
                <a:sym typeface="Courier New"/>
              </a:rPr>
              <a:t>clone</a:t>
            </a:r>
            <a:endParaRPr sz="1300" strike="noStrike">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000"/>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900"/>
                                        <p:tgtEl>
                                          <p:spTgt spid="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000"/>
                                        <p:tgtEl>
                                          <p:spTgt spid="4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pic>
        <p:nvPicPr>
          <p:cNvPr id="497" name="Google Shape;497;p49"/>
          <p:cNvPicPr preferRelativeResize="0"/>
          <p:nvPr/>
        </p:nvPicPr>
        <p:blipFill rotWithShape="1">
          <a:blip r:embed="rId3">
            <a:alphaModFix/>
          </a:blip>
          <a:srcRect b="0" l="0" r="0" t="0"/>
          <a:stretch/>
        </p:blipFill>
        <p:spPr>
          <a:xfrm>
            <a:off x="434829" y="2975277"/>
            <a:ext cx="944590" cy="886435"/>
          </a:xfrm>
          <a:prstGeom prst="rect">
            <a:avLst/>
          </a:prstGeom>
          <a:noFill/>
          <a:ln>
            <a:noFill/>
          </a:ln>
        </p:spPr>
      </p:pic>
      <p:pic>
        <p:nvPicPr>
          <p:cNvPr id="498" name="Google Shape;498;p49"/>
          <p:cNvPicPr preferRelativeResize="0"/>
          <p:nvPr/>
        </p:nvPicPr>
        <p:blipFill rotWithShape="1">
          <a:blip r:embed="rId4">
            <a:alphaModFix/>
          </a:blip>
          <a:srcRect b="0" l="0" r="0" t="0"/>
          <a:stretch/>
        </p:blipFill>
        <p:spPr>
          <a:xfrm>
            <a:off x="6034489" y="2381993"/>
            <a:ext cx="539766" cy="506534"/>
          </a:xfrm>
          <a:prstGeom prst="rect">
            <a:avLst/>
          </a:prstGeom>
          <a:noFill/>
          <a:ln>
            <a:noFill/>
          </a:ln>
        </p:spPr>
      </p:pic>
      <p:pic>
        <p:nvPicPr>
          <p:cNvPr id="499" name="Google Shape;499;p49"/>
          <p:cNvPicPr preferRelativeResize="0"/>
          <p:nvPr/>
        </p:nvPicPr>
        <p:blipFill rotWithShape="1">
          <a:blip r:embed="rId5">
            <a:alphaModFix/>
          </a:blip>
          <a:srcRect b="0" l="0" r="0" t="0"/>
          <a:stretch/>
        </p:blipFill>
        <p:spPr>
          <a:xfrm>
            <a:off x="4163239" y="1606675"/>
            <a:ext cx="2968713" cy="1748343"/>
          </a:xfrm>
          <a:prstGeom prst="rect">
            <a:avLst/>
          </a:prstGeom>
          <a:noFill/>
          <a:ln>
            <a:noFill/>
          </a:ln>
        </p:spPr>
      </p:pic>
      <p:pic>
        <p:nvPicPr>
          <p:cNvPr id="500" name="Google Shape;500;p49"/>
          <p:cNvPicPr preferRelativeResize="0"/>
          <p:nvPr/>
        </p:nvPicPr>
        <p:blipFill rotWithShape="1">
          <a:blip r:embed="rId6">
            <a:alphaModFix/>
          </a:blip>
          <a:srcRect b="0" l="0" r="0" t="0"/>
          <a:stretch/>
        </p:blipFill>
        <p:spPr>
          <a:xfrm>
            <a:off x="4719355" y="2468742"/>
            <a:ext cx="439248" cy="379901"/>
          </a:xfrm>
          <a:prstGeom prst="rect">
            <a:avLst/>
          </a:prstGeom>
          <a:noFill/>
          <a:ln>
            <a:noFill/>
          </a:ln>
        </p:spPr>
      </p:pic>
      <p:pic>
        <p:nvPicPr>
          <p:cNvPr id="501" name="Google Shape;501;p49"/>
          <p:cNvPicPr preferRelativeResize="0"/>
          <p:nvPr/>
        </p:nvPicPr>
        <p:blipFill rotWithShape="1">
          <a:blip r:embed="rId7">
            <a:alphaModFix/>
          </a:blip>
          <a:srcRect b="0" l="0" r="0" t="0"/>
          <a:stretch/>
        </p:blipFill>
        <p:spPr>
          <a:xfrm>
            <a:off x="5418286" y="2425069"/>
            <a:ext cx="454764" cy="433146"/>
          </a:xfrm>
          <a:prstGeom prst="rect">
            <a:avLst/>
          </a:prstGeom>
          <a:noFill/>
          <a:ln>
            <a:noFill/>
          </a:ln>
        </p:spPr>
      </p:pic>
      <p:pic>
        <p:nvPicPr>
          <p:cNvPr id="502" name="Google Shape;502;p49"/>
          <p:cNvPicPr preferRelativeResize="0"/>
          <p:nvPr/>
        </p:nvPicPr>
        <p:blipFill rotWithShape="1">
          <a:blip r:embed="rId3">
            <a:alphaModFix/>
          </a:blip>
          <a:srcRect b="0" l="0" r="0" t="0"/>
          <a:stretch/>
        </p:blipFill>
        <p:spPr>
          <a:xfrm>
            <a:off x="4968103" y="2975476"/>
            <a:ext cx="944590" cy="886435"/>
          </a:xfrm>
          <a:prstGeom prst="rect">
            <a:avLst/>
          </a:prstGeom>
          <a:noFill/>
          <a:ln>
            <a:noFill/>
          </a:ln>
        </p:spPr>
      </p:pic>
      <p:sp>
        <p:nvSpPr>
          <p:cNvPr id="503" name="Google Shape;503;p49"/>
          <p:cNvSpPr/>
          <p:nvPr/>
        </p:nvSpPr>
        <p:spPr>
          <a:xfrm>
            <a:off x="359751" y="3988346"/>
            <a:ext cx="1325700" cy="506700"/>
          </a:xfrm>
          <a:prstGeom prst="flowChartAlternateProcess">
            <a:avLst/>
          </a:prstGeom>
          <a:solidFill>
            <a:schemeClr val="lt2"/>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1" lang="en" sz="1500" strike="noStrike">
                <a:solidFill>
                  <a:schemeClr val="dk2"/>
                </a:solidFill>
                <a:latin typeface="Oswald"/>
                <a:ea typeface="Oswald"/>
                <a:cs typeface="Oswald"/>
                <a:sym typeface="Oswald"/>
              </a:rPr>
              <a:t>Repository</a:t>
            </a:r>
            <a:endParaRPr b="1" sz="1500" strike="noStrike">
              <a:solidFill>
                <a:schemeClr val="dk2"/>
              </a:solidFill>
              <a:latin typeface="Oswald"/>
              <a:ea typeface="Oswald"/>
              <a:cs typeface="Oswald"/>
              <a:sym typeface="Oswald"/>
            </a:endParaRPr>
          </a:p>
          <a:p>
            <a:pPr indent="0" lvl="0" marL="0" marR="0" rtl="0" algn="ctr">
              <a:spcBef>
                <a:spcPts val="0"/>
              </a:spcBef>
              <a:spcAft>
                <a:spcPts val="0"/>
              </a:spcAft>
              <a:buNone/>
            </a:pPr>
            <a:r>
              <a:rPr b="1" lang="en" sz="1500" strike="noStrike">
                <a:solidFill>
                  <a:schemeClr val="dk2"/>
                </a:solidFill>
                <a:latin typeface="Oswald"/>
                <a:ea typeface="Oswald"/>
                <a:cs typeface="Oswald"/>
                <a:sym typeface="Oswald"/>
              </a:rPr>
              <a:t>locale</a:t>
            </a:r>
            <a:endParaRPr b="1" sz="1500" strike="noStrike">
              <a:solidFill>
                <a:schemeClr val="dk2"/>
              </a:solidFill>
              <a:latin typeface="Oswald"/>
              <a:ea typeface="Oswald"/>
              <a:cs typeface="Oswald"/>
              <a:sym typeface="Oswald"/>
            </a:endParaRPr>
          </a:p>
        </p:txBody>
      </p:sp>
      <p:sp>
        <p:nvSpPr>
          <p:cNvPr id="504" name="Google Shape;504;p49"/>
          <p:cNvSpPr/>
          <p:nvPr/>
        </p:nvSpPr>
        <p:spPr>
          <a:xfrm>
            <a:off x="4945155" y="3988346"/>
            <a:ext cx="1439400" cy="506700"/>
          </a:xfrm>
          <a:prstGeom prst="flowChartAlternateProcess">
            <a:avLst/>
          </a:prstGeom>
          <a:solidFill>
            <a:schemeClr val="lt2"/>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lang="en" sz="1500" strike="noStrike">
                <a:solidFill>
                  <a:schemeClr val="dk2"/>
                </a:solidFill>
                <a:latin typeface="Oswald"/>
                <a:ea typeface="Oswald"/>
                <a:cs typeface="Oswald"/>
                <a:sym typeface="Oswald"/>
              </a:rPr>
              <a:t>Repository</a:t>
            </a:r>
            <a:endParaRPr b="1" sz="1500" strike="noStrike">
              <a:solidFill>
                <a:schemeClr val="dk2"/>
              </a:solidFill>
              <a:latin typeface="Oswald"/>
              <a:ea typeface="Oswald"/>
              <a:cs typeface="Oswald"/>
              <a:sym typeface="Oswald"/>
            </a:endParaRPr>
          </a:p>
          <a:p>
            <a:pPr indent="0" lvl="0" marL="0" marR="0" rtl="0" algn="ctr">
              <a:lnSpc>
                <a:spcPct val="100000"/>
              </a:lnSpc>
              <a:spcBef>
                <a:spcPts val="0"/>
              </a:spcBef>
              <a:spcAft>
                <a:spcPts val="0"/>
              </a:spcAft>
              <a:buNone/>
            </a:pPr>
            <a:r>
              <a:rPr b="1" lang="en" sz="1500" strike="noStrike">
                <a:solidFill>
                  <a:schemeClr val="dk2"/>
                </a:solidFill>
                <a:latin typeface="Oswald"/>
                <a:ea typeface="Oswald"/>
                <a:cs typeface="Oswald"/>
                <a:sym typeface="Oswald"/>
              </a:rPr>
              <a:t>remoto</a:t>
            </a:r>
            <a:endParaRPr b="1" sz="1500" strike="noStrike">
              <a:solidFill>
                <a:schemeClr val="dk2"/>
              </a:solidFill>
              <a:latin typeface="Oswald"/>
              <a:ea typeface="Oswald"/>
              <a:cs typeface="Oswald"/>
              <a:sym typeface="Oswald"/>
            </a:endParaRPr>
          </a:p>
        </p:txBody>
      </p:sp>
      <p:sp>
        <p:nvSpPr>
          <p:cNvPr id="505" name="Google Shape;505;p49"/>
          <p:cNvSpPr txBox="1"/>
          <p:nvPr>
            <p:ph idx="4294967295"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Schema alternativo</a:t>
            </a:r>
            <a:endParaRPr/>
          </a:p>
        </p:txBody>
      </p:sp>
      <p:sp>
        <p:nvSpPr>
          <p:cNvPr id="506" name="Google Shape;506;p49"/>
          <p:cNvSpPr/>
          <p:nvPr/>
        </p:nvSpPr>
        <p:spPr>
          <a:xfrm>
            <a:off x="434832" y="2188725"/>
            <a:ext cx="944568" cy="58428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chemeClr val="accent4"/>
          </a:solidFill>
          <a:ln cap="flat" cmpd="sng" w="9525">
            <a:solidFill>
              <a:srgbClr val="000000"/>
            </a:solidFill>
            <a:prstDash val="solid"/>
            <a:miter lim="8000"/>
            <a:headEnd len="sm" w="sm" type="none"/>
            <a:tailEnd len="sm" w="sm" type="none"/>
          </a:ln>
        </p:spPr>
      </p:sp>
      <p:sp>
        <p:nvSpPr>
          <p:cNvPr id="507" name="Google Shape;507;p49"/>
          <p:cNvSpPr/>
          <p:nvPr/>
        </p:nvSpPr>
        <p:spPr>
          <a:xfrm>
            <a:off x="2442377" y="3445235"/>
            <a:ext cx="2235047" cy="379903"/>
          </a:xfrm>
          <a:custGeom>
            <a:rect b="b" l="l" r="r" t="t"/>
            <a:pathLst>
              <a:path extrusionOk="0" h="1907" w="7891">
                <a:moveTo>
                  <a:pt x="0" y="476"/>
                </a:moveTo>
                <a:lnTo>
                  <a:pt x="5917" y="476"/>
                </a:lnTo>
                <a:lnTo>
                  <a:pt x="5917" y="0"/>
                </a:lnTo>
                <a:lnTo>
                  <a:pt x="7890" y="953"/>
                </a:lnTo>
                <a:lnTo>
                  <a:pt x="5917" y="1906"/>
                </a:lnTo>
                <a:lnTo>
                  <a:pt x="5917" y="1429"/>
                </a:lnTo>
                <a:lnTo>
                  <a:pt x="0" y="1429"/>
                </a:lnTo>
                <a:lnTo>
                  <a:pt x="0"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1" lang="en" sz="1300" strike="noStrike">
                <a:latin typeface="Courier New"/>
                <a:ea typeface="Courier New"/>
                <a:cs typeface="Courier New"/>
                <a:sym typeface="Courier New"/>
              </a:rPr>
              <a:t>git push</a:t>
            </a:r>
            <a:endParaRPr b="1" sz="1300" strike="noStrike">
              <a:latin typeface="Courier New"/>
              <a:ea typeface="Courier New"/>
              <a:cs typeface="Courier New"/>
              <a:sym typeface="Courier New"/>
            </a:endParaRPr>
          </a:p>
        </p:txBody>
      </p:sp>
      <p:sp>
        <p:nvSpPr>
          <p:cNvPr id="508" name="Google Shape;508;p49"/>
          <p:cNvSpPr/>
          <p:nvPr/>
        </p:nvSpPr>
        <p:spPr>
          <a:xfrm>
            <a:off x="2338685" y="3787245"/>
            <a:ext cx="2338733" cy="379903"/>
          </a:xfrm>
          <a:custGeom>
            <a:rect b="b" l="l" r="r" t="t"/>
            <a:pathLst>
              <a:path extrusionOk="0" h="1907" w="8257">
                <a:moveTo>
                  <a:pt x="8256" y="476"/>
                </a:moveTo>
                <a:lnTo>
                  <a:pt x="2064" y="476"/>
                </a:lnTo>
                <a:lnTo>
                  <a:pt x="2064" y="0"/>
                </a:lnTo>
                <a:lnTo>
                  <a:pt x="0" y="953"/>
                </a:lnTo>
                <a:lnTo>
                  <a:pt x="2064" y="1906"/>
                </a:lnTo>
                <a:lnTo>
                  <a:pt x="2064" y="1429"/>
                </a:lnTo>
                <a:lnTo>
                  <a:pt x="8256" y="1429"/>
                </a:lnTo>
                <a:lnTo>
                  <a:pt x="8256"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lnSpc>
                <a:spcPct val="100000"/>
              </a:lnSpc>
              <a:spcBef>
                <a:spcPts val="0"/>
              </a:spcBef>
              <a:spcAft>
                <a:spcPts val="0"/>
              </a:spcAft>
              <a:buNone/>
            </a:pPr>
            <a:r>
              <a:rPr b="1" lang="en" sz="1300" strike="noStrike">
                <a:latin typeface="Courier New"/>
                <a:ea typeface="Courier New"/>
                <a:cs typeface="Courier New"/>
                <a:sym typeface="Courier New"/>
              </a:rPr>
              <a:t>git pull</a:t>
            </a:r>
            <a:endParaRPr sz="1300" strike="noStrike">
              <a:latin typeface="Courier New"/>
              <a:ea typeface="Courier New"/>
              <a:cs typeface="Courier New"/>
              <a:sym typeface="Courier New"/>
            </a:endParaRPr>
          </a:p>
        </p:txBody>
      </p:sp>
      <p:cxnSp>
        <p:nvCxnSpPr>
          <p:cNvPr id="509" name="Google Shape;509;p49"/>
          <p:cNvCxnSpPr/>
          <p:nvPr/>
        </p:nvCxnSpPr>
        <p:spPr>
          <a:xfrm>
            <a:off x="1313825" y="3181086"/>
            <a:ext cx="3751200" cy="8700"/>
          </a:xfrm>
          <a:prstGeom prst="straightConnector1">
            <a:avLst/>
          </a:prstGeom>
          <a:noFill/>
          <a:ln cap="flat" cmpd="sng" w="19050">
            <a:solidFill>
              <a:schemeClr val="dk2"/>
            </a:solidFill>
            <a:prstDash val="dot"/>
            <a:round/>
            <a:headEnd len="med" w="med" type="none"/>
            <a:tailEnd len="med" w="med" type="none"/>
          </a:ln>
        </p:spPr>
      </p:cxnSp>
      <p:sp>
        <p:nvSpPr>
          <p:cNvPr id="510" name="Google Shape;510;p49"/>
          <p:cNvSpPr/>
          <p:nvPr/>
        </p:nvSpPr>
        <p:spPr>
          <a:xfrm>
            <a:off x="2442377" y="2988035"/>
            <a:ext cx="2235047" cy="379903"/>
          </a:xfrm>
          <a:custGeom>
            <a:rect b="b" l="l" r="r" t="t"/>
            <a:pathLst>
              <a:path extrusionOk="0" h="1907" w="7891">
                <a:moveTo>
                  <a:pt x="0" y="476"/>
                </a:moveTo>
                <a:lnTo>
                  <a:pt x="5917" y="476"/>
                </a:lnTo>
                <a:lnTo>
                  <a:pt x="5917" y="0"/>
                </a:lnTo>
                <a:lnTo>
                  <a:pt x="7890" y="953"/>
                </a:lnTo>
                <a:lnTo>
                  <a:pt x="5917" y="1906"/>
                </a:lnTo>
                <a:lnTo>
                  <a:pt x="5917" y="1429"/>
                </a:lnTo>
                <a:lnTo>
                  <a:pt x="0" y="1429"/>
                </a:lnTo>
                <a:lnTo>
                  <a:pt x="0" y="476"/>
                </a:lnTo>
              </a:path>
            </a:pathLst>
          </a:custGeom>
          <a:solidFill>
            <a:schemeClr val="accent5"/>
          </a:solidFill>
          <a:ln cap="flat" cmpd="sng" w="9525">
            <a:solidFill>
              <a:srgbClr val="000000"/>
            </a:solidFill>
            <a:prstDash val="solid"/>
            <a:round/>
            <a:headEnd len="sm" w="sm" type="none"/>
            <a:tailEnd len="sm" w="sm" type="none"/>
          </a:ln>
        </p:spPr>
        <p:txBody>
          <a:bodyPr anchorCtr="0" anchor="ctr" bIns="37425" lIns="74825" spcFirstLastPara="1" rIns="74825" wrap="square" tIns="37425">
            <a:noAutofit/>
          </a:bodyPr>
          <a:lstStyle/>
          <a:p>
            <a:pPr indent="0" lvl="0" marL="0" marR="0" rtl="0" algn="ctr">
              <a:spcBef>
                <a:spcPts val="0"/>
              </a:spcBef>
              <a:spcAft>
                <a:spcPts val="0"/>
              </a:spcAft>
              <a:buNone/>
            </a:pPr>
            <a:r>
              <a:rPr b="1" lang="en" sz="1300" strike="noStrike">
                <a:latin typeface="Courier New"/>
                <a:ea typeface="Courier New"/>
                <a:cs typeface="Courier New"/>
                <a:sym typeface="Courier New"/>
              </a:rPr>
              <a:t>git </a:t>
            </a:r>
            <a:r>
              <a:rPr b="1" lang="en" sz="1300">
                <a:latin typeface="Courier New"/>
                <a:ea typeface="Courier New"/>
                <a:cs typeface="Courier New"/>
                <a:sym typeface="Courier New"/>
              </a:rPr>
              <a:t>remote add</a:t>
            </a:r>
            <a:endParaRPr b="1" sz="1300" strike="noStrike">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0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0"/>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5</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Branch</a:t>
            </a:r>
            <a:endParaRPr/>
          </a:p>
        </p:txBody>
      </p:sp>
      <p:sp>
        <p:nvSpPr>
          <p:cNvPr id="516" name="Google Shape;516;p50"/>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1"/>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 che si tratta</a:t>
            </a:r>
            <a:endParaRPr/>
          </a:p>
        </p:txBody>
      </p:sp>
      <p:sp>
        <p:nvSpPr>
          <p:cNvPr id="523" name="Google Shape;523;p51"/>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Finora tutte le modifiche confluiscono in un unico prodotto finale, e ogni volta può essere necessario risolvere dei conflitti - magari inutilmente se il lavoro non è definitivo.</a:t>
            </a:r>
            <a:endParaRPr/>
          </a:p>
          <a:p>
            <a:pPr indent="0" lvl="0" marL="0" rtl="0" algn="l">
              <a:spcBef>
                <a:spcPts val="600"/>
              </a:spcBef>
              <a:spcAft>
                <a:spcPts val="0"/>
              </a:spcAft>
              <a:buNone/>
            </a:pPr>
            <a:r>
              <a:rPr lang="en"/>
              <a:t>Si può però  lavorare su versioni separate dei file per evitare di “sporcare” il lavoro degli altri (o proprio). In pratica si ha la libertà si lavorare, provare, “sporcare” il codice senza compromettere lavori di altri e/o defininivi.</a:t>
            </a:r>
            <a:endParaRPr/>
          </a:p>
          <a:p>
            <a:pPr indent="0" lvl="0" marL="0" rtl="0" algn="l">
              <a:spcBef>
                <a:spcPts val="600"/>
              </a:spcBef>
              <a:spcAft>
                <a:spcPts val="0"/>
              </a:spcAft>
              <a:buNone/>
            </a:pPr>
            <a:r>
              <a:t/>
            </a:r>
            <a:endParaRPr/>
          </a:p>
        </p:txBody>
      </p:sp>
      <p:sp>
        <p:nvSpPr>
          <p:cNvPr id="524" name="Google Shape;524;p5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1.</a:t>
            </a:r>
            <a:endParaRPr b="0" sz="7200">
              <a:solidFill>
                <a:schemeClr val="accent1"/>
              </a:solidFill>
            </a:endParaRPr>
          </a:p>
          <a:p>
            <a:pPr indent="0" lvl="0" marL="0" rtl="0" algn="l">
              <a:spcBef>
                <a:spcPts val="0"/>
              </a:spcBef>
              <a:spcAft>
                <a:spcPts val="0"/>
              </a:spcAft>
              <a:buNone/>
            </a:pPr>
            <a:r>
              <a:rPr lang="en"/>
              <a:t>Il problema</a:t>
            </a:r>
            <a:endParaRPr/>
          </a:p>
        </p:txBody>
      </p:sp>
      <p:sp>
        <p:nvSpPr>
          <p:cNvPr id="191" name="Google Shape;191;p16"/>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Bigger is not always better</a:t>
            </a:r>
            <a:endParaRPr/>
          </a:p>
        </p:txBody>
      </p:sp>
      <p:sp>
        <p:nvSpPr>
          <p:cNvPr id="192" name="Google Shape;192;p1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 branch</a:t>
            </a:r>
            <a:endParaRPr/>
          </a:p>
        </p:txBody>
      </p:sp>
      <p:sp>
        <p:nvSpPr>
          <p:cNvPr id="530" name="Google Shape;530;p52"/>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Per questo si usano i branch, una diramazione del codice; i commit relativi a questa diramazione resteranno del tutto isolati rispetto alla versione principale, quella chiamata “main” o “master”, dandoci totale libertà di lavoro. Quando si è pronti, si può la diramazione al tronco principale, e solo in quel momento ci dovremo occupare degli eventuali conflitti. </a:t>
            </a:r>
            <a:endParaRPr/>
          </a:p>
        </p:txBody>
      </p:sp>
      <p:sp>
        <p:nvSpPr>
          <p:cNvPr id="531" name="Google Shape;531;p52"/>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Vantaggi</a:t>
            </a:r>
            <a:endParaRPr/>
          </a:p>
        </p:txBody>
      </p:sp>
      <p:sp>
        <p:nvSpPr>
          <p:cNvPr id="537" name="Google Shape;537;p53"/>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branch sono veloci da creare, occupano pochissimo spazio. È buona abitudine imparare a farne uso. E basta imparare due soli comandi (branch e merge).</a:t>
            </a:r>
            <a:endParaRPr/>
          </a:p>
        </p:txBody>
      </p:sp>
      <p:sp>
        <p:nvSpPr>
          <p:cNvPr id="538" name="Google Shape;538;p5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9" name="Google Shape;539;p53"/>
          <p:cNvPicPr preferRelativeResize="0"/>
          <p:nvPr/>
        </p:nvPicPr>
        <p:blipFill>
          <a:blip r:embed="rId3">
            <a:alphaModFix/>
          </a:blip>
          <a:stretch>
            <a:fillRect/>
          </a:stretch>
        </p:blipFill>
        <p:spPr>
          <a:xfrm>
            <a:off x="3979825" y="1982825"/>
            <a:ext cx="3326950" cy="1996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4"/>
          <p:cNvSpPr txBox="1"/>
          <p:nvPr>
            <p:ph idx="1" type="body"/>
          </p:nvPr>
        </p:nvSpPr>
        <p:spPr>
          <a:xfrm>
            <a:off x="2822775" y="2161800"/>
            <a:ext cx="34983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“Git gets easier once you get the basic idea that branches are homeomorphic endofunctors mapping submanifolds of a Hilbert space.”</a:t>
            </a:r>
            <a:endParaRPr/>
          </a:p>
          <a:p>
            <a:pPr indent="0" lvl="0" marL="0" rtl="0" algn="r">
              <a:spcBef>
                <a:spcPts val="600"/>
              </a:spcBef>
              <a:spcAft>
                <a:spcPts val="0"/>
              </a:spcAft>
              <a:buNone/>
            </a:pPr>
            <a:r>
              <a:rPr i="1" lang="en"/>
              <a:t>Isaac Wolkerstorfer</a:t>
            </a:r>
            <a:endParaRPr i="1"/>
          </a:p>
        </p:txBody>
      </p:sp>
      <p:sp>
        <p:nvSpPr>
          <p:cNvPr id="545" name="Google Shape;545;p5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6" name="Google Shape;546;p54"/>
          <p:cNvPicPr preferRelativeResize="0"/>
          <p:nvPr/>
        </p:nvPicPr>
        <p:blipFill>
          <a:blip r:embed="rId3">
            <a:alphaModFix/>
          </a:blip>
          <a:stretch>
            <a:fillRect/>
          </a:stretch>
        </p:blipFill>
        <p:spPr>
          <a:xfrm>
            <a:off x="0" y="2780625"/>
            <a:ext cx="2362875" cy="2362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5"/>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5.</a:t>
            </a:r>
            <a:endParaRPr b="0" sz="7200">
              <a:solidFill>
                <a:schemeClr val="accent1"/>
              </a:solidFill>
            </a:endParaRPr>
          </a:p>
          <a:p>
            <a:pPr indent="0" lvl="0" marL="0" rtl="0" algn="l">
              <a:spcBef>
                <a:spcPts val="0"/>
              </a:spcBef>
              <a:spcAft>
                <a:spcPts val="0"/>
              </a:spcAft>
              <a:buNone/>
            </a:pPr>
            <a:r>
              <a:rPr lang="en"/>
              <a:t>Flussi di lavoro</a:t>
            </a:r>
            <a:endParaRPr/>
          </a:p>
        </p:txBody>
      </p:sp>
      <p:sp>
        <p:nvSpPr>
          <p:cNvPr id="552" name="Google Shape;552;p55"/>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 modi di lavorare in gruppo</a:t>
            </a:r>
            <a:endParaRPr/>
          </a:p>
        </p:txBody>
      </p:sp>
      <p:sp>
        <p:nvSpPr>
          <p:cNvPr id="553" name="Google Shape;553;p5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6"/>
          <p:cNvSpPr txBox="1"/>
          <p:nvPr>
            <p:ph idx="4294967295"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 chessenso?</a:t>
            </a:r>
            <a:endParaRPr/>
          </a:p>
        </p:txBody>
      </p:sp>
      <p:sp>
        <p:nvSpPr>
          <p:cNvPr id="559" name="Google Shape;559;p56"/>
          <p:cNvSpPr txBox="1"/>
          <p:nvPr>
            <p:ph idx="1" type="body"/>
          </p:nvPr>
        </p:nvSpPr>
        <p:spPr>
          <a:xfrm>
            <a:off x="1184200" y="1795475"/>
            <a:ext cx="2359500" cy="32697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rPr lang="en"/>
              <a:t>Esistono tanti gruppi e altrettanti modi di lavorare. Git è particolarmente flessibile e si adatta agli stili di lavoro di chiunque (e non viceversa). Vediamone alcuni.</a:t>
            </a:r>
            <a:endParaRPr/>
          </a:p>
          <a:p>
            <a:pPr indent="0" lvl="0" marL="0" rtl="0" algn="l">
              <a:spcBef>
                <a:spcPts val="360"/>
              </a:spcBef>
              <a:spcAft>
                <a:spcPts val="0"/>
              </a:spcAft>
              <a:buNone/>
            </a:pPr>
            <a:r>
              <a:t/>
            </a:r>
            <a:endParaRPr/>
          </a:p>
        </p:txBody>
      </p:sp>
      <p:sp>
        <p:nvSpPr>
          <p:cNvPr id="560" name="Google Shape;560;p5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1" name="Google Shape;561;p56"/>
          <p:cNvPicPr preferRelativeResize="0"/>
          <p:nvPr/>
        </p:nvPicPr>
        <p:blipFill>
          <a:blip r:embed="rId3">
            <a:alphaModFix/>
          </a:blip>
          <a:stretch>
            <a:fillRect/>
          </a:stretch>
        </p:blipFill>
        <p:spPr>
          <a:xfrm>
            <a:off x="3673275" y="2162650"/>
            <a:ext cx="5470725" cy="2980850"/>
          </a:xfrm>
          <a:prstGeom prst="rect">
            <a:avLst/>
          </a:prstGeom>
          <a:noFill/>
          <a:ln>
            <a:noFill/>
          </a:ln>
        </p:spPr>
      </p:pic>
      <p:pic>
        <p:nvPicPr>
          <p:cNvPr id="562" name="Google Shape;562;p56" title="Inchesenso.wav">
            <a:hlinkClick r:id="rId4"/>
          </p:cNvPr>
          <p:cNvPicPr preferRelativeResize="0"/>
          <p:nvPr/>
        </p:nvPicPr>
        <p:blipFill>
          <a:blip r:embed="rId5">
            <a:alphaModFix/>
          </a:blip>
          <a:stretch>
            <a:fillRect/>
          </a:stretch>
        </p:blipFill>
        <p:spPr>
          <a:xfrm>
            <a:off x="3673275" y="1671725"/>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animEffect filter="fade" transition="in">
                                      <p:cBhvr>
                                        <p:cTn dur="1000"/>
                                        <p:tgtEl>
                                          <p:spTgt spid="5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animEffect filter="fade" transition="in">
                                      <p:cBhvr>
                                        <p:cTn dur="1000"/>
                                        <p:tgtEl>
                                          <p:spTgt spid="55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Workflow</a:t>
            </a:r>
            <a:endParaRPr/>
          </a:p>
        </p:txBody>
      </p:sp>
      <p:sp>
        <p:nvSpPr>
          <p:cNvPr id="568" name="Google Shape;568;p57"/>
          <p:cNvSpPr txBox="1"/>
          <p:nvPr>
            <p:ph idx="1" type="body"/>
          </p:nvPr>
        </p:nvSpPr>
        <p:spPr>
          <a:xfrm>
            <a:off x="1031425" y="1860875"/>
            <a:ext cx="44481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Il server remoto (su Github) è il server di riferimento (“custode della verità”). </a:t>
            </a:r>
            <a:br>
              <a:rPr lang="en"/>
            </a:br>
            <a:r>
              <a:rPr lang="en"/>
              <a:t>Ogni sviluppatore clona il repository e sviluppa localmente, committando quando necessario.</a:t>
            </a:r>
            <a:br>
              <a:rPr lang="en"/>
            </a:br>
            <a:r>
              <a:rPr lang="en"/>
              <a:t>Quando uno sviluppatore termina una sezione significativa, pulla e integra localmente le eventuali modifiche. Quindi reinvia al repo remoto la versione aggiornata.</a:t>
            </a:r>
            <a:endParaRPr/>
          </a:p>
          <a:p>
            <a:pPr indent="0" lvl="0" marL="0" rtl="0" algn="l">
              <a:spcBef>
                <a:spcPts val="600"/>
              </a:spcBef>
              <a:spcAft>
                <a:spcPts val="0"/>
              </a:spcAft>
              <a:buNone/>
            </a:pPr>
            <a:r>
              <a:rPr lang="en"/>
              <a:t>É il sistema visto finora.</a:t>
            </a:r>
            <a:br>
              <a:rPr lang="en"/>
            </a:br>
            <a:endParaRPr b="1"/>
          </a:p>
        </p:txBody>
      </p:sp>
      <p:pic>
        <p:nvPicPr>
          <p:cNvPr id="569" name="Google Shape;569;p57"/>
          <p:cNvPicPr preferRelativeResize="0"/>
          <p:nvPr/>
        </p:nvPicPr>
        <p:blipFill>
          <a:blip r:embed="rId3">
            <a:alphaModFix/>
          </a:blip>
          <a:stretch>
            <a:fillRect/>
          </a:stretch>
        </p:blipFill>
        <p:spPr>
          <a:xfrm>
            <a:off x="5989525" y="1420225"/>
            <a:ext cx="3154475" cy="37299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Centralizzato</a:t>
            </a:r>
            <a:endParaRPr/>
          </a:p>
        </p:txBody>
      </p:sp>
      <p:sp>
        <p:nvSpPr>
          <p:cNvPr id="575" name="Google Shape;575;p5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58"/>
          <p:cNvSpPr txBox="1"/>
          <p:nvPr>
            <p:ph idx="1" type="body"/>
          </p:nvPr>
        </p:nvSpPr>
        <p:spPr>
          <a:xfrm>
            <a:off x="1031425" y="1860875"/>
            <a:ext cx="19938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Facile da capire</a:t>
            </a:r>
            <a:endParaRPr/>
          </a:p>
          <a:p>
            <a:pPr indent="-342900" lvl="0" marL="457200" rtl="0" algn="l">
              <a:spcBef>
                <a:spcPts val="0"/>
              </a:spcBef>
              <a:spcAft>
                <a:spcPts val="0"/>
              </a:spcAft>
              <a:buSzPts val="1800"/>
              <a:buChar char="»"/>
            </a:pPr>
            <a:r>
              <a:rPr lang="en"/>
              <a:t>Ottimo per team piccoli</a:t>
            </a:r>
            <a:endParaRPr/>
          </a:p>
        </p:txBody>
      </p:sp>
      <p:sp>
        <p:nvSpPr>
          <p:cNvPr id="577" name="Google Shape;577;p58"/>
          <p:cNvSpPr txBox="1"/>
          <p:nvPr>
            <p:ph idx="2" type="body"/>
          </p:nvPr>
        </p:nvSpPr>
        <p:spPr>
          <a:xfrm>
            <a:off x="3995774" y="1860875"/>
            <a:ext cx="19938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Svantaggi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Alla lunga gestire i conflitti diventa problematico</a:t>
            </a:r>
            <a:endParaRPr/>
          </a:p>
          <a:p>
            <a:pPr indent="-342900" lvl="0" marL="457200" rtl="0" algn="l">
              <a:spcBef>
                <a:spcPts val="0"/>
              </a:spcBef>
              <a:spcAft>
                <a:spcPts val="0"/>
              </a:spcAft>
              <a:buSzPts val="1800"/>
              <a:buChar char="»"/>
            </a:pPr>
            <a:r>
              <a:rPr lang="en"/>
              <a:t>Non sfrutta la natura distribuita di Git </a:t>
            </a:r>
            <a:endParaRPr/>
          </a:p>
        </p:txBody>
      </p:sp>
      <p:pic>
        <p:nvPicPr>
          <p:cNvPr id="578" name="Google Shape;578;p58"/>
          <p:cNvPicPr preferRelativeResize="0"/>
          <p:nvPr/>
        </p:nvPicPr>
        <p:blipFill>
          <a:blip r:embed="rId3">
            <a:alphaModFix/>
          </a:blip>
          <a:stretch>
            <a:fillRect/>
          </a:stretch>
        </p:blipFill>
        <p:spPr>
          <a:xfrm>
            <a:off x="5989525" y="1420225"/>
            <a:ext cx="3154475" cy="37299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5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Gitflow</a:t>
            </a:r>
            <a:endParaRPr/>
          </a:p>
        </p:txBody>
      </p:sp>
      <p:sp>
        <p:nvSpPr>
          <p:cNvPr id="584" name="Google Shape;584;p59"/>
          <p:cNvSpPr txBox="1"/>
          <p:nvPr>
            <p:ph idx="1" type="body"/>
          </p:nvPr>
        </p:nvSpPr>
        <p:spPr>
          <a:xfrm>
            <a:off x="1031425" y="1860875"/>
            <a:ext cx="44481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È un flusso molto famoso proposto da Vincent Driessen nel 2010. Prevede due branch di durata infinita:</a:t>
            </a:r>
            <a:endParaRPr/>
          </a:p>
          <a:p>
            <a:pPr indent="-342900" lvl="0" marL="457200" rtl="0" algn="l">
              <a:spcBef>
                <a:spcPts val="600"/>
              </a:spcBef>
              <a:spcAft>
                <a:spcPts val="0"/>
              </a:spcAft>
              <a:buSzPts val="1800"/>
              <a:buChar char="»"/>
            </a:pPr>
            <a:r>
              <a:rPr lang="en"/>
              <a:t>master/main — contiene il codice pronto (in gergo, “di produzione”.</a:t>
            </a:r>
            <a:endParaRPr/>
          </a:p>
          <a:p>
            <a:pPr indent="-342900" lvl="0" marL="457200" rtl="0" algn="l">
              <a:spcBef>
                <a:spcPts val="0"/>
              </a:spcBef>
              <a:spcAft>
                <a:spcPts val="0"/>
              </a:spcAft>
              <a:buSzPts val="1800"/>
              <a:buChar char="»"/>
            </a:pPr>
            <a:r>
              <a:rPr lang="en"/>
              <a:t>develop — branch di sviluppo</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b="1"/>
          </a:p>
        </p:txBody>
      </p:sp>
      <p:pic>
        <p:nvPicPr>
          <p:cNvPr id="585" name="Google Shape;585;p59"/>
          <p:cNvPicPr preferRelativeResize="0"/>
          <p:nvPr/>
        </p:nvPicPr>
        <p:blipFill>
          <a:blip r:embed="rId3">
            <a:alphaModFix/>
          </a:blip>
          <a:stretch>
            <a:fillRect/>
          </a:stretch>
        </p:blipFill>
        <p:spPr>
          <a:xfrm>
            <a:off x="5631925" y="990723"/>
            <a:ext cx="3512076" cy="415277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Gitflow (2)</a:t>
            </a:r>
            <a:endParaRPr/>
          </a:p>
        </p:txBody>
      </p:sp>
      <p:sp>
        <p:nvSpPr>
          <p:cNvPr id="591" name="Google Shape;591;p60"/>
          <p:cNvSpPr txBox="1"/>
          <p:nvPr>
            <p:ph idx="1" type="body"/>
          </p:nvPr>
        </p:nvSpPr>
        <p:spPr>
          <a:xfrm>
            <a:off x="1031425" y="1860875"/>
            <a:ext cx="44481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Ogni sviluppatore crea branch temporanei secondo una terminologia ben precisa: </a:t>
            </a:r>
            <a:endParaRPr/>
          </a:p>
          <a:p>
            <a:pPr indent="-342900" lvl="0" marL="457200" rtl="0" algn="l">
              <a:spcBef>
                <a:spcPts val="600"/>
              </a:spcBef>
              <a:spcAft>
                <a:spcPts val="0"/>
              </a:spcAft>
              <a:buSzPts val="1800"/>
              <a:buChar char="»"/>
            </a:pPr>
            <a:r>
              <a:rPr lang="en"/>
              <a:t>feature-* — per sviluppare nuove funzionalità. Figlia di develop.</a:t>
            </a:r>
            <a:endParaRPr/>
          </a:p>
          <a:p>
            <a:pPr indent="-342900" lvl="0" marL="457200" rtl="0" algn="l">
              <a:spcBef>
                <a:spcPts val="0"/>
              </a:spcBef>
              <a:spcAft>
                <a:spcPts val="0"/>
              </a:spcAft>
              <a:buSzPts val="1800"/>
              <a:buChar char="»"/>
            </a:pPr>
            <a:r>
              <a:rPr lang="en"/>
              <a:t>hotfix-* — per riparare ad errori del master. Da mergiare in master o develop</a:t>
            </a:r>
            <a:endParaRPr/>
          </a:p>
          <a:p>
            <a:pPr indent="-342900" lvl="0" marL="457200" rtl="0" algn="l">
              <a:spcBef>
                <a:spcPts val="0"/>
              </a:spcBef>
              <a:spcAft>
                <a:spcPts val="0"/>
              </a:spcAft>
              <a:buSzPts val="1800"/>
              <a:buChar char="»"/>
            </a:pPr>
            <a:r>
              <a:rPr lang="en"/>
              <a:t>release-* — in preparazione di un rilascio. Figlia di develop, da riunire a master e develop.</a:t>
            </a:r>
            <a:endParaRPr/>
          </a:p>
          <a:p>
            <a:pPr indent="0" lvl="0" marL="0" rtl="0" algn="l">
              <a:spcBef>
                <a:spcPts val="600"/>
              </a:spcBef>
              <a:spcAft>
                <a:spcPts val="0"/>
              </a:spcAft>
              <a:buNone/>
            </a:pPr>
            <a:r>
              <a:rPr lang="en"/>
              <a:t>. </a:t>
            </a:r>
            <a:r>
              <a:rPr lang="en" u="sng">
                <a:solidFill>
                  <a:schemeClr val="hlink"/>
                </a:solidFill>
                <a:hlinkClick r:id="rId3"/>
              </a:rPr>
              <a:t>Ulteriori fettagli qui</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br>
              <a:rPr lang="en"/>
            </a:br>
            <a:endParaRPr b="1"/>
          </a:p>
        </p:txBody>
      </p:sp>
      <p:pic>
        <p:nvPicPr>
          <p:cNvPr id="592" name="Google Shape;592;p60"/>
          <p:cNvPicPr preferRelativeResize="0"/>
          <p:nvPr/>
        </p:nvPicPr>
        <p:blipFill>
          <a:blip r:embed="rId4">
            <a:alphaModFix/>
          </a:blip>
          <a:stretch>
            <a:fillRect/>
          </a:stretch>
        </p:blipFill>
        <p:spPr>
          <a:xfrm>
            <a:off x="5631925" y="990723"/>
            <a:ext cx="3512076" cy="4152778"/>
          </a:xfrm>
          <a:prstGeom prst="rect">
            <a:avLst/>
          </a:prstGeom>
          <a:noFill/>
          <a:ln>
            <a:noFill/>
          </a:ln>
        </p:spPr>
      </p:pic>
      <p:cxnSp>
        <p:nvCxnSpPr>
          <p:cNvPr id="593" name="Google Shape;593;p60"/>
          <p:cNvCxnSpPr/>
          <p:nvPr/>
        </p:nvCxnSpPr>
        <p:spPr>
          <a:xfrm rot="5400000">
            <a:off x="6276375" y="1820200"/>
            <a:ext cx="1971300" cy="1744800"/>
          </a:xfrm>
          <a:prstGeom prst="bentConnector3">
            <a:avLst>
              <a:gd fmla="val 69349" name="adj1"/>
            </a:avLst>
          </a:prstGeom>
          <a:noFill/>
          <a:ln cap="flat" cmpd="sng" w="19050">
            <a:solidFill>
              <a:schemeClr val="dk2"/>
            </a:solidFill>
            <a:prstDash val="dash"/>
            <a:round/>
            <a:headEnd len="med" w="med" type="none"/>
            <a:tailEnd len="med" w="med" type="triangle"/>
          </a:ln>
        </p:spPr>
      </p:cxnSp>
      <p:cxnSp>
        <p:nvCxnSpPr>
          <p:cNvPr id="594" name="Google Shape;594;p60"/>
          <p:cNvCxnSpPr/>
          <p:nvPr/>
        </p:nvCxnSpPr>
        <p:spPr>
          <a:xfrm flipH="1" rot="-5400000">
            <a:off x="6130575" y="2339200"/>
            <a:ext cx="1963800" cy="699300"/>
          </a:xfrm>
          <a:prstGeom prst="bentConnector3">
            <a:avLst>
              <a:gd fmla="val 60383" name="adj1"/>
            </a:avLst>
          </a:prstGeom>
          <a:noFill/>
          <a:ln cap="flat" cmpd="sng" w="19050">
            <a:solidFill>
              <a:srgbClr val="FF3366"/>
            </a:solidFill>
            <a:prstDash val="dash"/>
            <a:round/>
            <a:headEnd len="med" w="med" type="triangle"/>
            <a:tailEnd len="med" w="med" type="triangle"/>
          </a:ln>
        </p:spPr>
      </p:cxnSp>
      <p:cxnSp>
        <p:nvCxnSpPr>
          <p:cNvPr id="595" name="Google Shape;595;p60"/>
          <p:cNvCxnSpPr/>
          <p:nvPr/>
        </p:nvCxnSpPr>
        <p:spPr>
          <a:xfrm flipH="1" rot="-5400000">
            <a:off x="7442875" y="2511800"/>
            <a:ext cx="1957200" cy="332400"/>
          </a:xfrm>
          <a:prstGeom prst="bentConnector3">
            <a:avLst>
              <a:gd fmla="val 50000" name="adj1"/>
            </a:avLst>
          </a:prstGeom>
          <a:noFill/>
          <a:ln cap="flat" cmpd="sng" w="19050">
            <a:solidFill>
              <a:schemeClr val="accent2"/>
            </a:solidFill>
            <a:prstDash val="dash"/>
            <a:round/>
            <a:headEnd len="med" w="med" type="stealth"/>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1"/>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Flusso Git</a:t>
            </a:r>
            <a:endParaRPr/>
          </a:p>
        </p:txBody>
      </p:sp>
      <p:sp>
        <p:nvSpPr>
          <p:cNvPr id="601" name="Google Shape;601;p6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2" name="Google Shape;602;p61"/>
          <p:cNvSpPr txBox="1"/>
          <p:nvPr>
            <p:ph idx="1" type="body"/>
          </p:nvPr>
        </p:nvSpPr>
        <p:spPr>
          <a:xfrm>
            <a:off x="345625" y="1860875"/>
            <a:ext cx="2460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Ideale se occorrono rilasci regolari.</a:t>
            </a:r>
            <a:endParaRPr/>
          </a:p>
          <a:p>
            <a:pPr indent="-342900" lvl="0" marL="457200" rtl="0" algn="l">
              <a:spcBef>
                <a:spcPts val="0"/>
              </a:spcBef>
              <a:spcAft>
                <a:spcPts val="0"/>
              </a:spcAft>
              <a:buSzPts val="1800"/>
              <a:buChar char="»"/>
            </a:pPr>
            <a:r>
              <a:rPr lang="en"/>
              <a:t>Presenza di tool</a:t>
            </a:r>
            <a:endParaRPr/>
          </a:p>
          <a:p>
            <a:pPr indent="-342900" lvl="0" marL="457200" rtl="0" algn="l">
              <a:spcBef>
                <a:spcPts val="0"/>
              </a:spcBef>
              <a:spcAft>
                <a:spcPts val="0"/>
              </a:spcAft>
              <a:buSzPts val="1800"/>
              <a:buChar char="»"/>
            </a:pPr>
            <a:r>
              <a:rPr lang="en"/>
              <a:t>Master ha solo codice stabile..</a:t>
            </a:r>
            <a:endParaRPr/>
          </a:p>
          <a:p>
            <a:pPr indent="0" lvl="0" marL="0" rtl="0" algn="l">
              <a:spcBef>
                <a:spcPts val="600"/>
              </a:spcBef>
              <a:spcAft>
                <a:spcPts val="0"/>
              </a:spcAft>
              <a:buNone/>
            </a:pPr>
            <a:r>
              <a:t/>
            </a:r>
            <a:endParaRPr/>
          </a:p>
        </p:txBody>
      </p:sp>
      <p:sp>
        <p:nvSpPr>
          <p:cNvPr id="603" name="Google Shape;603;p61"/>
          <p:cNvSpPr txBox="1"/>
          <p:nvPr>
            <p:ph idx="2" type="body"/>
          </p:nvPr>
        </p:nvSpPr>
        <p:spPr>
          <a:xfrm>
            <a:off x="3309975" y="1860875"/>
            <a:ext cx="2460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Svantaggi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La storia passata diventa intricata e illeggibile</a:t>
            </a:r>
            <a:endParaRPr/>
          </a:p>
          <a:p>
            <a:pPr indent="-342900" lvl="0" marL="457200" rtl="0" algn="l">
              <a:spcBef>
                <a:spcPts val="0"/>
              </a:spcBef>
              <a:spcAft>
                <a:spcPts val="0"/>
              </a:spcAft>
              <a:buSzPts val="1800"/>
              <a:buChar char="»"/>
            </a:pPr>
            <a:r>
              <a:rPr lang="en"/>
              <a:t>Non funziona bene con versioni multiple</a:t>
            </a:r>
            <a:endParaRPr/>
          </a:p>
          <a:p>
            <a:pPr indent="-342900" lvl="0" marL="457200" rtl="0" algn="l">
              <a:spcBef>
                <a:spcPts val="0"/>
              </a:spcBef>
              <a:spcAft>
                <a:spcPts val="0"/>
              </a:spcAft>
              <a:buSzPts val="1800"/>
              <a:buChar char="»"/>
            </a:pPr>
            <a:r>
              <a:rPr lang="en"/>
              <a:t>Benvenuti a Merge Hell. Popolazione: 1 (tu).</a:t>
            </a:r>
            <a:endParaRPr/>
          </a:p>
          <a:p>
            <a:pPr indent="-342900" lvl="0" marL="457200" rtl="0" algn="l">
              <a:spcBef>
                <a:spcPts val="0"/>
              </a:spcBef>
              <a:spcAft>
                <a:spcPts val="0"/>
              </a:spcAft>
              <a:buSzPts val="1800"/>
              <a:buChar char="»"/>
            </a:pPr>
            <a:r>
              <a:t/>
            </a:r>
            <a:endParaRPr/>
          </a:p>
        </p:txBody>
      </p:sp>
      <p:pic>
        <p:nvPicPr>
          <p:cNvPr id="604" name="Google Shape;604;p61"/>
          <p:cNvPicPr preferRelativeResize="0"/>
          <p:nvPr/>
        </p:nvPicPr>
        <p:blipFill>
          <a:blip r:embed="rId3">
            <a:alphaModFix/>
          </a:blip>
          <a:stretch>
            <a:fillRect/>
          </a:stretch>
        </p:blipFill>
        <p:spPr>
          <a:xfrm>
            <a:off x="5631925" y="990723"/>
            <a:ext cx="3512076" cy="4152778"/>
          </a:xfrm>
          <a:prstGeom prst="rect">
            <a:avLst/>
          </a:prstGeom>
          <a:noFill/>
          <a:ln>
            <a:noFill/>
          </a:ln>
        </p:spPr>
      </p:pic>
      <p:cxnSp>
        <p:nvCxnSpPr>
          <p:cNvPr id="605" name="Google Shape;605;p61"/>
          <p:cNvCxnSpPr/>
          <p:nvPr/>
        </p:nvCxnSpPr>
        <p:spPr>
          <a:xfrm rot="5400000">
            <a:off x="6276375" y="1820200"/>
            <a:ext cx="1971300" cy="1744800"/>
          </a:xfrm>
          <a:prstGeom prst="bentConnector3">
            <a:avLst>
              <a:gd fmla="val 69349" name="adj1"/>
            </a:avLst>
          </a:prstGeom>
          <a:noFill/>
          <a:ln cap="flat" cmpd="sng" w="19050">
            <a:solidFill>
              <a:schemeClr val="dk2"/>
            </a:solidFill>
            <a:prstDash val="dash"/>
            <a:round/>
            <a:headEnd len="med" w="med" type="none"/>
            <a:tailEnd len="med" w="med" type="triangle"/>
          </a:ln>
        </p:spPr>
      </p:cxnSp>
      <p:cxnSp>
        <p:nvCxnSpPr>
          <p:cNvPr id="606" name="Google Shape;606;p61"/>
          <p:cNvCxnSpPr/>
          <p:nvPr/>
        </p:nvCxnSpPr>
        <p:spPr>
          <a:xfrm flipH="1" rot="-5400000">
            <a:off x="6130575" y="2339200"/>
            <a:ext cx="1963800" cy="699300"/>
          </a:xfrm>
          <a:prstGeom prst="bentConnector3">
            <a:avLst>
              <a:gd fmla="val 60383" name="adj1"/>
            </a:avLst>
          </a:prstGeom>
          <a:noFill/>
          <a:ln cap="flat" cmpd="sng" w="19050">
            <a:solidFill>
              <a:srgbClr val="FF3366"/>
            </a:solidFill>
            <a:prstDash val="dash"/>
            <a:round/>
            <a:headEnd len="med" w="med" type="triangle"/>
            <a:tailEnd len="med" w="med" type="triangle"/>
          </a:ln>
        </p:spPr>
      </p:cxnSp>
      <p:cxnSp>
        <p:nvCxnSpPr>
          <p:cNvPr id="607" name="Google Shape;607;p61"/>
          <p:cNvCxnSpPr/>
          <p:nvPr/>
        </p:nvCxnSpPr>
        <p:spPr>
          <a:xfrm flipH="1" rot="-5400000">
            <a:off x="7442875" y="2511800"/>
            <a:ext cx="1957200" cy="332400"/>
          </a:xfrm>
          <a:prstGeom prst="bentConnector3">
            <a:avLst>
              <a:gd fmla="val 50000" name="adj1"/>
            </a:avLst>
          </a:prstGeom>
          <a:noFill/>
          <a:ln cap="flat" cmpd="sng" w="19050">
            <a:solidFill>
              <a:schemeClr val="accent2"/>
            </a:solidFill>
            <a:prstDash val="dash"/>
            <a:round/>
            <a:headEnd len="med" w="med" type="stealth"/>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the small</a:t>
            </a:r>
            <a:endParaRPr/>
          </a:p>
        </p:txBody>
      </p:sp>
      <p:sp>
        <p:nvSpPr>
          <p:cNvPr id="199" name="Google Shape;199;p17"/>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Difficile recuperare le versioni più vecchie basandosi sulla data.</a:t>
            </a:r>
            <a:endParaRPr/>
          </a:p>
          <a:p>
            <a:pPr indent="-342900" lvl="0" marL="457200" rtl="0" algn="l">
              <a:spcBef>
                <a:spcPts val="0"/>
              </a:spcBef>
              <a:spcAft>
                <a:spcPts val="0"/>
              </a:spcAft>
              <a:buSzPts val="1800"/>
              <a:buChar char="»"/>
            </a:pPr>
            <a:r>
              <a:rPr lang="en"/>
              <a:t>Difficile stabilire le differenze tra le versioni di uno stesso file.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00" name="Google Shape;200;p17"/>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01" name="Google Shape;201;p17"/>
          <p:cNvCxnSpPr/>
          <p:nvPr/>
        </p:nvCxnSpPr>
        <p:spPr>
          <a:xfrm>
            <a:off x="4953602" y="2234267"/>
            <a:ext cx="1511700" cy="900"/>
          </a:xfrm>
          <a:prstGeom prst="straightConnector1">
            <a:avLst/>
          </a:prstGeom>
          <a:noFill/>
          <a:ln cap="flat" cmpd="sng" w="9525">
            <a:solidFill>
              <a:srgbClr val="336666"/>
            </a:solidFill>
            <a:prstDash val="solid"/>
            <a:miter lim="8000"/>
            <a:headEnd len="sm" w="sm" type="none"/>
            <a:tailEnd len="med" w="med" type="triangle"/>
          </a:ln>
        </p:spPr>
      </p:cxnSp>
      <p:sp>
        <p:nvSpPr>
          <p:cNvPr id="202" name="Google Shape;202;p17"/>
          <p:cNvSpPr/>
          <p:nvPr/>
        </p:nvSpPr>
        <p:spPr>
          <a:xfrm>
            <a:off x="6559598" y="2848460"/>
            <a:ext cx="755700" cy="624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#include&lt;stdio.h&gt;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Int main()‏</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a;</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b;</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p:txBody>
      </p:sp>
      <p:sp>
        <p:nvSpPr>
          <p:cNvPr id="203" name="Google Shape;203;p17"/>
          <p:cNvSpPr/>
          <p:nvPr/>
        </p:nvSpPr>
        <p:spPr>
          <a:xfrm>
            <a:off x="6559598" y="3509745"/>
            <a:ext cx="755700" cy="141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1200" u="none" cap="none" strike="noStrike">
                <a:solidFill>
                  <a:srgbClr val="336666"/>
                </a:solidFill>
                <a:latin typeface="Arial"/>
                <a:ea typeface="Arial"/>
                <a:cs typeface="Arial"/>
                <a:sym typeface="Arial"/>
              </a:rPr>
              <a:t>File.c</a:t>
            </a:r>
            <a:endParaRPr b="0" i="0" sz="1200" u="none" cap="none" strike="noStrike">
              <a:latin typeface="Arial"/>
              <a:ea typeface="Arial"/>
              <a:cs typeface="Arial"/>
              <a:sym typeface="Arial"/>
            </a:endParaRPr>
          </a:p>
        </p:txBody>
      </p:sp>
      <p:sp>
        <p:nvSpPr>
          <p:cNvPr id="204" name="Google Shape;204;p17"/>
          <p:cNvSpPr/>
          <p:nvPr/>
        </p:nvSpPr>
        <p:spPr>
          <a:xfrm>
            <a:off x="6559598" y="1950828"/>
            <a:ext cx="755700" cy="5301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t" bIns="46800" lIns="45700" spcFirstLastPara="1" rIns="45700" wrap="square" tIns="46800">
            <a:noAutofit/>
          </a:bodyPr>
          <a:lstStyle/>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#include&lt;stdio.h&gt;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Int main()‏</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    int a;</a:t>
            </a:r>
            <a:endParaRPr i="0" sz="500" u="none" cap="none" strike="noStrike">
              <a:latin typeface="Courier New"/>
              <a:ea typeface="Courier New"/>
              <a:cs typeface="Courier New"/>
              <a:sym typeface="Courier New"/>
            </a:endParaRPr>
          </a:p>
          <a:p>
            <a:pPr indent="0" lvl="0" marL="0" marR="0" rtl="0" algn="l">
              <a:lnSpc>
                <a:spcPct val="100000"/>
              </a:lnSpc>
              <a:spcBef>
                <a:spcPts val="0"/>
              </a:spcBef>
              <a:spcAft>
                <a:spcPts val="0"/>
              </a:spcAft>
              <a:buNone/>
            </a:pPr>
            <a:r>
              <a:rPr i="0" lang="en" sz="500" u="none" cap="none" strike="noStrike">
                <a:solidFill>
                  <a:srgbClr val="336666"/>
                </a:solidFill>
                <a:latin typeface="Courier New"/>
                <a:ea typeface="Courier New"/>
                <a:cs typeface="Courier New"/>
                <a:sym typeface="Courier New"/>
              </a:rPr>
              <a:t>}</a:t>
            </a:r>
            <a:endParaRPr i="0" sz="500" u="none" cap="none" strike="noStrike">
              <a:latin typeface="Courier New"/>
              <a:ea typeface="Courier New"/>
              <a:cs typeface="Courier New"/>
              <a:sym typeface="Courier New"/>
            </a:endParaRPr>
          </a:p>
        </p:txBody>
      </p:sp>
      <p:sp>
        <p:nvSpPr>
          <p:cNvPr id="205" name="Google Shape;205;p17"/>
          <p:cNvSpPr/>
          <p:nvPr/>
        </p:nvSpPr>
        <p:spPr>
          <a:xfrm>
            <a:off x="6559598" y="2565021"/>
            <a:ext cx="755700" cy="141600"/>
          </a:xfrm>
          <a:prstGeom prst="rect">
            <a:avLst/>
          </a:prstGeom>
          <a:solidFill>
            <a:srgbClr val="99CCCC"/>
          </a:solidFill>
          <a:ln cap="flat" cmpd="sng" w="9525">
            <a:solidFill>
              <a:srgbClr val="336666"/>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b="1" i="0" lang="en" sz="1200" u="none" cap="none" strike="noStrike">
                <a:solidFill>
                  <a:srgbClr val="336666"/>
                </a:solidFill>
                <a:latin typeface="Arial"/>
                <a:ea typeface="Arial"/>
                <a:cs typeface="Arial"/>
                <a:sym typeface="Arial"/>
              </a:rPr>
              <a:t>File.c</a:t>
            </a:r>
            <a:endParaRPr b="0" i="0" sz="1200" u="none" cap="none" strike="noStrike">
              <a:latin typeface="Arial"/>
              <a:ea typeface="Arial"/>
              <a:cs typeface="Arial"/>
              <a:sym typeface="Arial"/>
            </a:endParaRPr>
          </a:p>
        </p:txBody>
      </p:sp>
      <p:sp>
        <p:nvSpPr>
          <p:cNvPr id="206" name="Google Shape;206;p17"/>
          <p:cNvSpPr/>
          <p:nvPr/>
        </p:nvSpPr>
        <p:spPr>
          <a:xfrm>
            <a:off x="5142412" y="1903737"/>
            <a:ext cx="992100" cy="236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600" u="none" cap="none" strike="noStrike">
                <a:solidFill>
                  <a:schemeClr val="dk2"/>
                </a:solidFill>
                <a:latin typeface="Roboto"/>
                <a:ea typeface="Roboto"/>
                <a:cs typeface="Roboto"/>
                <a:sym typeface="Roboto"/>
              </a:rPr>
              <a:t>Ieri</a:t>
            </a:r>
            <a:endParaRPr i="0" sz="1600" u="none" cap="none" strike="noStrike">
              <a:solidFill>
                <a:schemeClr val="dk2"/>
              </a:solidFill>
              <a:latin typeface="Roboto"/>
              <a:ea typeface="Roboto"/>
              <a:cs typeface="Roboto"/>
              <a:sym typeface="Roboto"/>
            </a:endParaRPr>
          </a:p>
        </p:txBody>
      </p:sp>
      <p:cxnSp>
        <p:nvCxnSpPr>
          <p:cNvPr id="207" name="Google Shape;207;p17"/>
          <p:cNvCxnSpPr/>
          <p:nvPr/>
        </p:nvCxnSpPr>
        <p:spPr>
          <a:xfrm>
            <a:off x="4953602" y="3178991"/>
            <a:ext cx="1511700" cy="900"/>
          </a:xfrm>
          <a:prstGeom prst="straightConnector1">
            <a:avLst/>
          </a:prstGeom>
          <a:noFill/>
          <a:ln cap="flat" cmpd="sng" w="9525">
            <a:solidFill>
              <a:srgbClr val="336666"/>
            </a:solidFill>
            <a:prstDash val="solid"/>
            <a:miter lim="8000"/>
            <a:headEnd len="sm" w="sm" type="none"/>
            <a:tailEnd len="med" w="med" type="triangle"/>
          </a:ln>
        </p:spPr>
      </p:cxnSp>
      <p:sp>
        <p:nvSpPr>
          <p:cNvPr id="208" name="Google Shape;208;p17"/>
          <p:cNvSpPr/>
          <p:nvPr/>
        </p:nvSpPr>
        <p:spPr>
          <a:xfrm>
            <a:off x="5189726" y="2848237"/>
            <a:ext cx="992100" cy="2364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1600" u="none" cap="none" strike="noStrike">
                <a:solidFill>
                  <a:schemeClr val="dk2"/>
                </a:solidFill>
                <a:latin typeface="Roboto"/>
                <a:ea typeface="Roboto"/>
                <a:cs typeface="Roboto"/>
                <a:sym typeface="Roboto"/>
              </a:rPr>
              <a:t>Oggi</a:t>
            </a:r>
            <a:endParaRPr i="0" sz="1600" u="none" cap="none" strike="noStrike">
              <a:solidFill>
                <a:schemeClr val="dk2"/>
              </a:solidFill>
              <a:latin typeface="Roboto"/>
              <a:ea typeface="Roboto"/>
              <a:cs typeface="Roboto"/>
              <a:sym typeface="Roboto"/>
            </a:endParaRPr>
          </a:p>
        </p:txBody>
      </p:sp>
      <p:pic>
        <p:nvPicPr>
          <p:cNvPr id="209" name="Google Shape;209;p17"/>
          <p:cNvPicPr preferRelativeResize="0"/>
          <p:nvPr/>
        </p:nvPicPr>
        <p:blipFill rotWithShape="1">
          <a:blip r:embed="rId3">
            <a:alphaModFix/>
          </a:blip>
          <a:srcRect b="0" l="0" r="0" t="0"/>
          <a:stretch/>
        </p:blipFill>
        <p:spPr>
          <a:xfrm>
            <a:off x="4056200" y="1883874"/>
            <a:ext cx="684937" cy="649456"/>
          </a:xfrm>
          <a:prstGeom prst="rect">
            <a:avLst/>
          </a:prstGeom>
          <a:noFill/>
          <a:ln>
            <a:noFill/>
          </a:ln>
        </p:spPr>
      </p:pic>
      <p:pic>
        <p:nvPicPr>
          <p:cNvPr id="210" name="Google Shape;210;p17"/>
          <p:cNvPicPr preferRelativeResize="0"/>
          <p:nvPr/>
        </p:nvPicPr>
        <p:blipFill rotWithShape="1">
          <a:blip r:embed="rId3">
            <a:alphaModFix/>
          </a:blip>
          <a:srcRect b="0" l="0" r="0" t="0"/>
          <a:stretch/>
        </p:blipFill>
        <p:spPr>
          <a:xfrm>
            <a:off x="4056200" y="2821232"/>
            <a:ext cx="684937" cy="6494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Effect filter="fade" transition="in">
                                      <p:cBhvr>
                                        <p:cTn dur="1000"/>
                                        <p:tgtEl>
                                          <p:spTgt spid="1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Effect filter="fade" transition="in">
                                      <p:cBhvr>
                                        <p:cTn dur="1000"/>
                                        <p:tgtEl>
                                          <p:spTgt spid="1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Effect filter="fade" transition="in">
                                      <p:cBhvr>
                                        <p:cTn dur="1000"/>
                                        <p:tgtEl>
                                          <p:spTgt spid="1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Effect filter="fade" transition="in">
                                      <p:cBhvr>
                                        <p:cTn dur="1000"/>
                                        <p:tgtEl>
                                          <p:spTgt spid="1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2"/>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branch workflow</a:t>
            </a:r>
            <a:endParaRPr/>
          </a:p>
        </p:txBody>
      </p:sp>
      <p:sp>
        <p:nvSpPr>
          <p:cNvPr id="613" name="Google Shape;613;p62"/>
          <p:cNvSpPr txBox="1"/>
          <p:nvPr>
            <p:ph idx="1" type="body"/>
          </p:nvPr>
        </p:nvSpPr>
        <p:spPr>
          <a:xfrm>
            <a:off x="1031425" y="1860875"/>
            <a:ext cx="39642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ll repo remoto è il server di riferimento.  Ogni sviluppatore forka il repository, quindi clona localmente; se è fuori sincronia si ribasa alla situazione corrente.  Uno sviluppatore crea un branch locale (replicato anche nel server remoto).  Quando ha finito controlla chiedendo ai colleghi se il push si può fare (tramite merge o pull request, che vediamo tra poco). Quindi si procede al push</a:t>
            </a:r>
            <a:endParaRPr sz="1600"/>
          </a:p>
        </p:txBody>
      </p:sp>
      <p:pic>
        <p:nvPicPr>
          <p:cNvPr id="614" name="Google Shape;614;p62"/>
          <p:cNvPicPr preferRelativeResize="0"/>
          <p:nvPr/>
        </p:nvPicPr>
        <p:blipFill>
          <a:blip r:embed="rId3">
            <a:alphaModFix/>
          </a:blip>
          <a:stretch>
            <a:fillRect/>
          </a:stretch>
        </p:blipFill>
        <p:spPr>
          <a:xfrm>
            <a:off x="5144100" y="2390522"/>
            <a:ext cx="3999899" cy="275297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3"/>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 branch </a:t>
            </a:r>
            <a:endParaRPr/>
          </a:p>
        </p:txBody>
      </p:sp>
      <p:sp>
        <p:nvSpPr>
          <p:cNvPr id="620" name="Google Shape;620;p63"/>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1" name="Google Shape;621;p63"/>
          <p:cNvSpPr txBox="1"/>
          <p:nvPr>
            <p:ph idx="1" type="body"/>
          </p:nvPr>
        </p:nvSpPr>
        <p:spPr>
          <a:xfrm>
            <a:off x="40825" y="1860875"/>
            <a:ext cx="2460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Promuove la collaborazione e la proprietà condivisa.</a:t>
            </a:r>
            <a:endParaRPr/>
          </a:p>
          <a:p>
            <a:pPr indent="-342900" lvl="0" marL="457200" rtl="0" algn="l">
              <a:spcBef>
                <a:spcPts val="0"/>
              </a:spcBef>
              <a:spcAft>
                <a:spcPts val="0"/>
              </a:spcAft>
              <a:buSzPts val="1800"/>
              <a:buChar char="»"/>
            </a:pPr>
            <a:r>
              <a:rPr lang="en"/>
              <a:t>Master resta stabile</a:t>
            </a:r>
            <a:endParaRPr/>
          </a:p>
          <a:p>
            <a:pPr indent="0" lvl="0" marL="0" rtl="0" algn="l">
              <a:spcBef>
                <a:spcPts val="600"/>
              </a:spcBef>
              <a:spcAft>
                <a:spcPts val="0"/>
              </a:spcAft>
              <a:buNone/>
            </a:pPr>
            <a:r>
              <a:t/>
            </a:r>
            <a:endParaRPr/>
          </a:p>
        </p:txBody>
      </p:sp>
      <p:sp>
        <p:nvSpPr>
          <p:cNvPr id="622" name="Google Shape;622;p63"/>
          <p:cNvSpPr txBox="1"/>
          <p:nvPr>
            <p:ph idx="2" type="body"/>
          </p:nvPr>
        </p:nvSpPr>
        <p:spPr>
          <a:xfrm>
            <a:off x="3005175" y="1860875"/>
            <a:ext cx="2460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Svantaggi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Le bramch più vecchie tendono ad avere problemi di merge.</a:t>
            </a:r>
            <a:endParaRPr/>
          </a:p>
        </p:txBody>
      </p:sp>
      <p:pic>
        <p:nvPicPr>
          <p:cNvPr id="623" name="Google Shape;623;p63"/>
          <p:cNvPicPr preferRelativeResize="0"/>
          <p:nvPr/>
        </p:nvPicPr>
        <p:blipFill>
          <a:blip r:embed="rId3">
            <a:alphaModFix/>
          </a:blip>
          <a:stretch>
            <a:fillRect/>
          </a:stretch>
        </p:blipFill>
        <p:spPr>
          <a:xfrm>
            <a:off x="5498475" y="2634400"/>
            <a:ext cx="3645525" cy="25091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4"/>
          <p:cNvSpPr txBox="1"/>
          <p:nvPr>
            <p:ph idx="4294967295" type="ctrTitle"/>
          </p:nvPr>
        </p:nvSpPr>
        <p:spPr>
          <a:xfrm>
            <a:off x="685800" y="3640750"/>
            <a:ext cx="5291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300">
                <a:solidFill>
                  <a:schemeClr val="accent3"/>
                </a:solidFill>
              </a:rPr>
              <a:t>Forking &amp; pull/merge request</a:t>
            </a:r>
            <a:endParaRPr sz="7300">
              <a:solidFill>
                <a:schemeClr val="accent3"/>
              </a:solidFill>
            </a:endParaRPr>
          </a:p>
        </p:txBody>
      </p:sp>
      <p:sp>
        <p:nvSpPr>
          <p:cNvPr id="629" name="Google Shape;629;p64"/>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5"/>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 sarebbe? 	</a:t>
            </a:r>
            <a:endParaRPr/>
          </a:p>
        </p:txBody>
      </p:sp>
      <p:sp>
        <p:nvSpPr>
          <p:cNvPr id="635" name="Google Shape;635;p65"/>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6" name="Google Shape;636;p65"/>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Il forking è una caratteristica presente in tutti i siti di social coding che permette di </a:t>
            </a:r>
            <a:r>
              <a:rPr b="1" lang="en"/>
              <a:t>duplicare</a:t>
            </a:r>
            <a:r>
              <a:rPr lang="en"/>
              <a:t> un repository esistente, inserendolo tra i propri progetti (quindi con libertà totale di accesso) pur mantenendo un legame con il repository originario (nome in codice “upstream”)</a:t>
            </a:r>
            <a:endParaRPr/>
          </a:p>
          <a:p>
            <a:pPr indent="0" lvl="0" marL="0" rtl="0" algn="l">
              <a:spcBef>
                <a:spcPts val="60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6"/>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 quindi? 	</a:t>
            </a:r>
            <a:endParaRPr/>
          </a:p>
        </p:txBody>
      </p:sp>
      <p:sp>
        <p:nvSpPr>
          <p:cNvPr id="642" name="Google Shape;642;p66"/>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3" name="Google Shape;643;p66"/>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Questa relazione è alla base del cosiddetto sistema di </a:t>
            </a:r>
            <a:r>
              <a:rPr b="1" lang="en"/>
              <a:t>pull request</a:t>
            </a:r>
            <a:r>
              <a:rPr lang="en"/>
              <a:t> (Github, BitBucket)/</a:t>
            </a:r>
            <a:r>
              <a:rPr b="1" lang="en"/>
              <a:t>merge request</a:t>
            </a:r>
            <a:r>
              <a:rPr lang="en"/>
              <a:t> (Gitlab). </a:t>
            </a:r>
            <a:endParaRPr/>
          </a:p>
          <a:p>
            <a:pPr indent="0" lvl="0" marL="0" rtl="0" algn="l">
              <a:spcBef>
                <a:spcPts val="600"/>
              </a:spcBef>
              <a:spcAft>
                <a:spcPts val="0"/>
              </a:spcAft>
              <a:buNone/>
            </a:pPr>
            <a:r>
              <a:rPr lang="en"/>
              <a:t>Dopo aver forkato un repository e aver realizzato delle modifiche, si invia una richiesta di inserire la modifica invece di farlo direttamente. Questi potrà accettare la modifica oppure rifiutarla, inviando magari un commento.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7"/>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Forking Workflow</a:t>
            </a:r>
            <a:endParaRPr/>
          </a:p>
        </p:txBody>
      </p:sp>
      <p:sp>
        <p:nvSpPr>
          <p:cNvPr id="649" name="Google Shape;649;p67"/>
          <p:cNvSpPr txBox="1"/>
          <p:nvPr>
            <p:ph idx="1" type="body"/>
          </p:nvPr>
        </p:nvSpPr>
        <p:spPr>
          <a:xfrm>
            <a:off x="1031425" y="1860875"/>
            <a:ext cx="39822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Esiste un server (UPSTREAM) di riferimento</a:t>
            </a:r>
            <a:endParaRPr/>
          </a:p>
          <a:p>
            <a:pPr indent="0" lvl="0" marL="0" rtl="0" algn="l">
              <a:spcBef>
                <a:spcPts val="600"/>
              </a:spcBef>
              <a:spcAft>
                <a:spcPts val="0"/>
              </a:spcAft>
              <a:buNone/>
            </a:pPr>
            <a:r>
              <a:rPr lang="en"/>
              <a:t>Ogni sviluppatore forka il server. Quindi clona localmente il suo repository</a:t>
            </a:r>
            <a:endParaRPr/>
          </a:p>
          <a:p>
            <a:pPr indent="0" lvl="0" marL="0" rtl="0" algn="l">
              <a:spcBef>
                <a:spcPts val="600"/>
              </a:spcBef>
              <a:spcAft>
                <a:spcPts val="0"/>
              </a:spcAft>
              <a:buNone/>
            </a:pPr>
            <a:r>
              <a:rPr lang="en"/>
              <a:t>Lavora indisturbato. Quando si sente pronto, invia una pull request a un collega (Project master) </a:t>
            </a:r>
            <a:endParaRPr/>
          </a:p>
          <a:p>
            <a:pPr indent="0" lvl="0" marL="0" rtl="0" algn="l">
              <a:spcBef>
                <a:spcPts val="600"/>
              </a:spcBef>
              <a:spcAft>
                <a:spcPts val="0"/>
              </a:spcAft>
              <a:buNone/>
            </a:pPr>
            <a:r>
              <a:rPr lang="en"/>
              <a:t>Se tutto va bene, il Project manager integra le modifiche e le invia ad UPSTREAM.</a:t>
            </a:r>
            <a:endParaRPr/>
          </a:p>
        </p:txBody>
      </p:sp>
      <p:pic>
        <p:nvPicPr>
          <p:cNvPr id="650" name="Google Shape;650;p67"/>
          <p:cNvPicPr preferRelativeResize="0"/>
          <p:nvPr/>
        </p:nvPicPr>
        <p:blipFill>
          <a:blip r:embed="rId3">
            <a:alphaModFix/>
          </a:blip>
          <a:stretch>
            <a:fillRect/>
          </a:stretch>
        </p:blipFill>
        <p:spPr>
          <a:xfrm>
            <a:off x="5013600" y="1740263"/>
            <a:ext cx="4181675" cy="34584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Forking Workflow</a:t>
            </a:r>
            <a:endParaRPr/>
          </a:p>
        </p:txBody>
      </p:sp>
      <p:sp>
        <p:nvSpPr>
          <p:cNvPr id="656" name="Google Shape;656;p6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7" name="Google Shape;657;p68"/>
          <p:cNvSpPr txBox="1"/>
          <p:nvPr>
            <p:ph idx="1" type="body"/>
          </p:nvPr>
        </p:nvSpPr>
        <p:spPr>
          <a:xfrm>
            <a:off x="40825" y="1860875"/>
            <a:ext cx="24600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Il repo upstream resta impeccabile, tramite un ferreo controllo degli accessi in scrittura.</a:t>
            </a:r>
            <a:endParaRPr/>
          </a:p>
        </p:txBody>
      </p:sp>
      <p:sp>
        <p:nvSpPr>
          <p:cNvPr id="658" name="Google Shape;658;p68"/>
          <p:cNvSpPr txBox="1"/>
          <p:nvPr>
            <p:ph idx="2" type="body"/>
          </p:nvPr>
        </p:nvSpPr>
        <p:spPr>
          <a:xfrm>
            <a:off x="3005175" y="1860875"/>
            <a:ext cx="2008500" cy="306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Oswald"/>
                <a:ea typeface="Oswald"/>
                <a:cs typeface="Oswald"/>
                <a:sym typeface="Oswald"/>
              </a:rPr>
              <a:t>Svantaggi</a:t>
            </a:r>
            <a:endParaRPr b="1">
              <a:latin typeface="Oswald"/>
              <a:ea typeface="Oswald"/>
              <a:cs typeface="Oswald"/>
              <a:sym typeface="Oswald"/>
            </a:endParaRPr>
          </a:p>
          <a:p>
            <a:pPr indent="-342900" lvl="0" marL="457200" rtl="0" algn="l">
              <a:spcBef>
                <a:spcPts val="600"/>
              </a:spcBef>
              <a:spcAft>
                <a:spcPts val="0"/>
              </a:spcAft>
              <a:buSzPts val="1800"/>
              <a:buChar char="»"/>
            </a:pPr>
            <a:r>
              <a:rPr lang="en"/>
              <a:t>Più complicata</a:t>
            </a:r>
            <a:endParaRPr/>
          </a:p>
          <a:p>
            <a:pPr indent="-342900" lvl="0" marL="457200" rtl="0" algn="l">
              <a:spcBef>
                <a:spcPts val="0"/>
              </a:spcBef>
              <a:spcAft>
                <a:spcPts val="0"/>
              </a:spcAft>
              <a:buSzPts val="1800"/>
              <a:buChar char="»"/>
            </a:pPr>
            <a:r>
              <a:rPr lang="en"/>
              <a:t>Implica una struttura gerarchica</a:t>
            </a:r>
            <a:endParaRPr/>
          </a:p>
        </p:txBody>
      </p:sp>
      <p:pic>
        <p:nvPicPr>
          <p:cNvPr id="659" name="Google Shape;659;p68"/>
          <p:cNvPicPr preferRelativeResize="0"/>
          <p:nvPr/>
        </p:nvPicPr>
        <p:blipFill>
          <a:blip r:embed="rId3">
            <a:alphaModFix/>
          </a:blip>
          <a:stretch>
            <a:fillRect/>
          </a:stretch>
        </p:blipFill>
        <p:spPr>
          <a:xfrm>
            <a:off x="5013600" y="1740263"/>
            <a:ext cx="4181675" cy="34584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9"/>
          <p:cNvSpPr txBox="1"/>
          <p:nvPr>
            <p:ph idx="4294967295" type="ctrTitle"/>
          </p:nvPr>
        </p:nvSpPr>
        <p:spPr>
          <a:xfrm>
            <a:off x="685800" y="2093550"/>
            <a:ext cx="4924200" cy="7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solidFill>
                  <a:schemeClr val="accent4"/>
                </a:solidFill>
              </a:rPr>
              <a:t>GRAZIE</a:t>
            </a:r>
            <a:r>
              <a:rPr lang="en" sz="6000">
                <a:solidFill>
                  <a:schemeClr val="accent4"/>
                </a:solidFill>
              </a:rPr>
              <a:t>!</a:t>
            </a:r>
            <a:endParaRPr sz="6000">
              <a:solidFill>
                <a:schemeClr val="accent4"/>
              </a:solidFill>
            </a:endParaRPr>
          </a:p>
        </p:txBody>
      </p:sp>
      <p:sp>
        <p:nvSpPr>
          <p:cNvPr id="665" name="Google Shape;665;p69"/>
          <p:cNvSpPr txBox="1"/>
          <p:nvPr>
            <p:ph idx="4294967295" type="subTitle"/>
          </p:nvPr>
        </p:nvSpPr>
        <p:spPr>
          <a:xfrm>
            <a:off x="685800" y="2608685"/>
            <a:ext cx="4924200" cy="195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solidFill>
                  <a:schemeClr val="accent1"/>
                </a:solidFill>
              </a:rPr>
              <a:t>Ora si va sul pratico</a:t>
            </a:r>
            <a:endParaRPr/>
          </a:p>
        </p:txBody>
      </p:sp>
      <p:sp>
        <p:nvSpPr>
          <p:cNvPr id="666" name="Google Shape;666;p6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7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672" name="Google Shape;672;p70"/>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Ringraziamenti a </a:t>
            </a:r>
            <a:r>
              <a:rPr lang="en" sz="2200"/>
              <a:t>:</a:t>
            </a:r>
            <a:endParaRPr sz="2200"/>
          </a:p>
          <a:p>
            <a:pPr indent="-368300" lvl="0" marL="457200" rtl="0" algn="l">
              <a:lnSpc>
                <a:spcPct val="115000"/>
              </a:lnSpc>
              <a:spcBef>
                <a:spcPts val="600"/>
              </a:spcBef>
              <a:spcAft>
                <a:spcPts val="0"/>
              </a:spcAft>
              <a:buClr>
                <a:srgbClr val="81D1EC"/>
              </a:buClr>
              <a:buSzPts val="2200"/>
              <a:buChar char="»"/>
            </a:pPr>
            <a:r>
              <a:rPr lang="en" sz="2200"/>
              <a:t>Presentation template by </a:t>
            </a:r>
            <a:r>
              <a:rPr lang="en" sz="2200" u="sng">
                <a:hlinkClick r:id="rId3"/>
              </a:rPr>
              <a:t>SlidesCarnival</a:t>
            </a:r>
            <a:endParaRPr sz="2200"/>
          </a:p>
          <a:p>
            <a:pPr indent="-368300" lvl="0" marL="457200" rtl="0" algn="l">
              <a:lnSpc>
                <a:spcPct val="115000"/>
              </a:lnSpc>
              <a:spcBef>
                <a:spcPts val="0"/>
              </a:spcBef>
              <a:spcAft>
                <a:spcPts val="0"/>
              </a:spcAft>
              <a:buClr>
                <a:srgbClr val="81D1EC"/>
              </a:buClr>
              <a:buSzPts val="2200"/>
              <a:buChar char="»"/>
            </a:pPr>
            <a:r>
              <a:rPr lang="en" sz="2200"/>
              <a:t>Photographs by </a:t>
            </a:r>
            <a:r>
              <a:rPr lang="en" sz="2200" u="sng">
                <a:hlinkClick r:id="rId4"/>
              </a:rPr>
              <a:t>Unsplash</a:t>
            </a:r>
            <a:endParaRPr sz="2200"/>
          </a:p>
          <a:p>
            <a:pPr indent="-368300" lvl="0" marL="457200" rtl="0" algn="l">
              <a:lnSpc>
                <a:spcPct val="115000"/>
              </a:lnSpc>
              <a:spcBef>
                <a:spcPts val="0"/>
              </a:spcBef>
              <a:spcAft>
                <a:spcPts val="0"/>
              </a:spcAft>
              <a:buClr>
                <a:srgbClr val="81D1EC"/>
              </a:buClr>
              <a:buSzPts val="2200"/>
              <a:buChar char="»"/>
            </a:pPr>
            <a:r>
              <a:rPr lang="en" sz="2200"/>
              <a:t>Anil Gupta (www.guptaanil.com)</a:t>
            </a:r>
            <a:endParaRPr sz="2200"/>
          </a:p>
          <a:p>
            <a:pPr indent="-368300" lvl="0" marL="457200" rtl="0" algn="l">
              <a:lnSpc>
                <a:spcPct val="115000"/>
              </a:lnSpc>
              <a:spcBef>
                <a:spcPts val="0"/>
              </a:spcBef>
              <a:spcAft>
                <a:spcPts val="0"/>
              </a:spcAft>
              <a:buClr>
                <a:srgbClr val="81D1EC"/>
              </a:buClr>
              <a:buSzPts val="2200"/>
              <a:buChar char="»"/>
            </a:pPr>
            <a:r>
              <a:rPr lang="en" sz="2200"/>
              <a:t>Pete Nicholls (github.com/Aupajo)</a:t>
            </a:r>
            <a:endParaRPr sz="2200"/>
          </a:p>
          <a:p>
            <a:pPr indent="-368300" lvl="0" marL="457200" rtl="0" algn="l">
              <a:lnSpc>
                <a:spcPct val="115000"/>
              </a:lnSpc>
              <a:spcBef>
                <a:spcPts val="0"/>
              </a:spcBef>
              <a:spcAft>
                <a:spcPts val="0"/>
              </a:spcAft>
              <a:buClr>
                <a:srgbClr val="81D1EC"/>
              </a:buClr>
              <a:buSzPts val="2200"/>
              <a:buChar char="»"/>
            </a:pPr>
            <a:r>
              <a:rPr lang="en" sz="2200"/>
              <a:t>‏Armando Fox</a:t>
            </a:r>
            <a:endParaRPr sz="2200"/>
          </a:p>
          <a:p>
            <a:pPr indent="0" lvl="0" marL="0" rtl="0" algn="l">
              <a:lnSpc>
                <a:spcPct val="115000"/>
              </a:lnSpc>
              <a:spcBef>
                <a:spcPts val="600"/>
              </a:spcBef>
              <a:spcAft>
                <a:spcPts val="0"/>
              </a:spcAft>
              <a:buNone/>
            </a:pPr>
            <a:r>
              <a:rPr b="1" i="1" lang="en" sz="2200"/>
              <a:t>Questo documento è distribuito con</a:t>
            </a:r>
            <a:br>
              <a:rPr b="1" i="1" lang="en" sz="2200"/>
            </a:br>
            <a:r>
              <a:rPr b="1" i="1" lang="en" sz="2200" u="sng">
                <a:hlinkClick r:id="rId5"/>
              </a:rPr>
              <a:t>licenza CreativeCommon BY-SA 3.0 </a:t>
            </a:r>
            <a:endParaRPr b="1" i="1" sz="2200"/>
          </a:p>
          <a:p>
            <a:pPr indent="0" lvl="0" marL="0" rtl="0" algn="l">
              <a:lnSpc>
                <a:spcPct val="115000"/>
              </a:lnSpc>
              <a:spcBef>
                <a:spcPts val="600"/>
              </a:spcBef>
              <a:spcAft>
                <a:spcPts val="0"/>
              </a:spcAft>
              <a:buNone/>
            </a:pPr>
            <a:r>
              <a:t/>
            </a:r>
            <a:endParaRPr sz="2200"/>
          </a:p>
        </p:txBody>
      </p:sp>
      <p:sp>
        <p:nvSpPr>
          <p:cNvPr id="673" name="Google Shape;673;p7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p:nvPr/>
        </p:nvSpPr>
        <p:spPr>
          <a:xfrm>
            <a:off x="6127825" y="2169900"/>
            <a:ext cx="3016200" cy="297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Programming in the large/many</a:t>
            </a:r>
            <a:endParaRPr/>
          </a:p>
        </p:txBody>
      </p:sp>
      <p:sp>
        <p:nvSpPr>
          <p:cNvPr id="217" name="Google Shape;217;p18"/>
          <p:cNvSpPr txBox="1"/>
          <p:nvPr>
            <p:ph idx="1" type="body"/>
          </p:nvPr>
        </p:nvSpPr>
        <p:spPr>
          <a:xfrm>
            <a:off x="1031425" y="1860875"/>
            <a:ext cx="2796000" cy="30648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Non c'è modo di recuperare le versioni precedenti</a:t>
            </a:r>
            <a:endParaRPr/>
          </a:p>
          <a:p>
            <a:pPr indent="-342900" lvl="0" marL="457200" rtl="0" algn="l">
              <a:spcBef>
                <a:spcPts val="0"/>
              </a:spcBef>
              <a:spcAft>
                <a:spcPts val="0"/>
              </a:spcAft>
              <a:buSzPts val="1800"/>
              <a:buChar char="»"/>
            </a:pPr>
            <a:r>
              <a:rPr lang="en"/>
              <a:t>Non c'è modo di vedere le differenze tra le versioni.</a:t>
            </a:r>
            <a:endParaRPr/>
          </a:p>
          <a:p>
            <a:pPr indent="-342900" lvl="0" marL="457200" rtl="0" algn="l">
              <a:spcBef>
                <a:spcPts val="0"/>
              </a:spcBef>
              <a:spcAft>
                <a:spcPts val="0"/>
              </a:spcAft>
              <a:buSzPts val="1800"/>
              <a:buChar char="»"/>
            </a:pPr>
            <a:r>
              <a:rPr lang="en"/>
              <a:t>Processo di fusione versioni manuale, lento e di dubbio successo.</a:t>
            </a:r>
            <a:endParaRPr/>
          </a:p>
          <a:p>
            <a:pPr indent="-342900" lvl="0" marL="457200" rtl="0" algn="l">
              <a:spcBef>
                <a:spcPts val="0"/>
              </a:spcBef>
              <a:spcAft>
                <a:spcPts val="0"/>
              </a:spcAft>
              <a:buSzPts val="1800"/>
              <a:buChar char="»"/>
            </a:pPr>
            <a:r>
              <a:rPr lang="en"/>
              <a:t>Sovrascritture accidentali</a:t>
            </a:r>
            <a:endParaRPr/>
          </a:p>
        </p:txBody>
      </p:sp>
      <p:sp>
        <p:nvSpPr>
          <p:cNvPr id="218" name="Google Shape;218;p18"/>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18"/>
          <p:cNvSpPr/>
          <p:nvPr/>
        </p:nvSpPr>
        <p:spPr>
          <a:xfrm>
            <a:off x="4029485" y="2652447"/>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Sviluppatore-1</a:t>
            </a:r>
            <a:endParaRPr i="0" sz="900" u="none" cap="none" strike="noStrike">
              <a:solidFill>
                <a:schemeClr val="dk2"/>
              </a:solidFill>
              <a:latin typeface="Roboto Medium"/>
              <a:ea typeface="Roboto Medium"/>
              <a:cs typeface="Roboto Medium"/>
              <a:sym typeface="Roboto Medium"/>
            </a:endParaRPr>
          </a:p>
        </p:txBody>
      </p:sp>
      <p:sp>
        <p:nvSpPr>
          <p:cNvPr id="220" name="Google Shape;220;p18"/>
          <p:cNvSpPr/>
          <p:nvPr/>
        </p:nvSpPr>
        <p:spPr>
          <a:xfrm>
            <a:off x="3981875" y="3650679"/>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Sviluppatore-2</a:t>
            </a:r>
            <a:endParaRPr i="0" sz="900" u="none" cap="none" strike="noStrike">
              <a:solidFill>
                <a:schemeClr val="dk2"/>
              </a:solidFill>
              <a:latin typeface="Roboto Medium"/>
              <a:ea typeface="Roboto Medium"/>
              <a:cs typeface="Roboto Medium"/>
              <a:sym typeface="Roboto Medium"/>
            </a:endParaRPr>
          </a:p>
        </p:txBody>
      </p:sp>
      <p:sp>
        <p:nvSpPr>
          <p:cNvPr id="221" name="Google Shape;221;p18"/>
          <p:cNvSpPr/>
          <p:nvPr/>
        </p:nvSpPr>
        <p:spPr>
          <a:xfrm>
            <a:off x="3981875" y="4648911"/>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Sviluppatore-3</a:t>
            </a:r>
            <a:endParaRPr i="0" sz="900" u="none" cap="none" strike="noStrike">
              <a:solidFill>
                <a:schemeClr val="dk2"/>
              </a:solidFill>
              <a:latin typeface="Roboto Medium"/>
              <a:ea typeface="Roboto Medium"/>
              <a:cs typeface="Roboto Medium"/>
              <a:sym typeface="Roboto Medium"/>
            </a:endParaRPr>
          </a:p>
        </p:txBody>
      </p:sp>
      <p:sp>
        <p:nvSpPr>
          <p:cNvPr id="222" name="Google Shape;222;p18"/>
          <p:cNvSpPr/>
          <p:nvPr/>
        </p:nvSpPr>
        <p:spPr>
          <a:xfrm>
            <a:off x="6165416" y="1991975"/>
            <a:ext cx="766692"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23" name="Google Shape;223;p18"/>
          <p:cNvSpPr/>
          <p:nvPr/>
        </p:nvSpPr>
        <p:spPr>
          <a:xfrm>
            <a:off x="6165416" y="3043655"/>
            <a:ext cx="766692"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24" name="Google Shape;224;p18"/>
          <p:cNvSpPr/>
          <p:nvPr/>
        </p:nvSpPr>
        <p:spPr>
          <a:xfrm>
            <a:off x="6120950" y="4126102"/>
            <a:ext cx="766476" cy="564570"/>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FFCC99"/>
          </a:solidFill>
          <a:ln cap="flat" cmpd="sng" w="9525">
            <a:solidFill>
              <a:srgbClr val="000000"/>
            </a:solidFill>
            <a:prstDash val="solid"/>
            <a:miter lim="8000"/>
            <a:headEnd len="sm" w="sm" type="none"/>
            <a:tailEnd len="sm" w="sm" type="none"/>
          </a:ln>
        </p:spPr>
      </p:sp>
      <p:sp>
        <p:nvSpPr>
          <p:cNvPr id="225" name="Google Shape;225;p18"/>
          <p:cNvSpPr/>
          <p:nvPr/>
        </p:nvSpPr>
        <p:spPr>
          <a:xfrm>
            <a:off x="8206577" y="3086324"/>
            <a:ext cx="766476" cy="564354"/>
          </a:xfrm>
          <a:custGeom>
            <a:rect b="b" l="l" r="r" t="t"/>
            <a:pathLst>
              <a:path extrusionOk="0" h="21600" w="21600">
                <a:moveTo>
                  <a:pt x="18250" y="17743"/>
                </a:moveTo>
                <a:lnTo>
                  <a:pt x="17557" y="16971"/>
                </a:lnTo>
                <a:lnTo>
                  <a:pt x="5429" y="16971"/>
                </a:lnTo>
                <a:lnTo>
                  <a:pt x="4736" y="17743"/>
                </a:lnTo>
                <a:lnTo>
                  <a:pt x="18250" y="17743"/>
                </a:lnTo>
                <a:close/>
                <a:moveTo>
                  <a:pt x="18250" y="17743"/>
                </a:moveTo>
                <a:lnTo>
                  <a:pt x="19405" y="19131"/>
                </a:lnTo>
                <a:lnTo>
                  <a:pt x="18712" y="18360"/>
                </a:lnTo>
                <a:lnTo>
                  <a:pt x="4274" y="18360"/>
                </a:lnTo>
                <a:lnTo>
                  <a:pt x="3581" y="19131"/>
                </a:lnTo>
                <a:lnTo>
                  <a:pt x="19405" y="19131"/>
                </a:lnTo>
                <a:close/>
                <a:moveTo>
                  <a:pt x="19405" y="19131"/>
                </a:moveTo>
                <a:lnTo>
                  <a:pt x="20560" y="20520"/>
                </a:lnTo>
                <a:lnTo>
                  <a:pt x="19867" y="19749"/>
                </a:lnTo>
                <a:lnTo>
                  <a:pt x="3119" y="19749"/>
                </a:lnTo>
                <a:lnTo>
                  <a:pt x="2426" y="20520"/>
                </a:lnTo>
                <a:lnTo>
                  <a:pt x="20560" y="20520"/>
                </a:lnTo>
                <a:close/>
                <a:moveTo>
                  <a:pt x="20560" y="20520"/>
                </a:moveTo>
                <a:lnTo>
                  <a:pt x="4620" y="16971"/>
                </a:ln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lnTo>
                  <a:pt x="4620" y="16971"/>
                </a:lnTo>
                <a:lnTo>
                  <a:pt x="4158" y="17434"/>
                </a:lnTo>
                <a:lnTo>
                  <a:pt x="2541" y="19286"/>
                </a:lnTo>
                <a:lnTo>
                  <a:pt x="1964" y="19903"/>
                </a:lnTo>
                <a:lnTo>
                  <a:pt x="4620" y="16971"/>
                </a:lnTo>
                <a:close/>
                <a:moveTo>
                  <a:pt x="7624" y="2314"/>
                </a:moveTo>
                <a:lnTo>
                  <a:pt x="16402" y="2314"/>
                </a:lnTo>
                <a:lnTo>
                  <a:pt x="16402" y="11880"/>
                </a:lnTo>
                <a:lnTo>
                  <a:pt x="7624" y="11880"/>
                </a:lnTo>
                <a:lnTo>
                  <a:pt x="7624" y="2314"/>
                </a:lnTo>
                <a:close/>
                <a:moveTo>
                  <a:pt x="578" y="4011"/>
                </a:moveTo>
                <a:lnTo>
                  <a:pt x="4043" y="4011"/>
                </a:lnTo>
                <a:lnTo>
                  <a:pt x="4043" y="4320"/>
                </a:lnTo>
                <a:lnTo>
                  <a:pt x="578" y="4320"/>
                </a:lnTo>
                <a:lnTo>
                  <a:pt x="578" y="4011"/>
                </a:lnTo>
                <a:close/>
                <a:moveTo>
                  <a:pt x="7624" y="14194"/>
                </a:moveTo>
                <a:lnTo>
                  <a:pt x="16402" y="14194"/>
                </a:lnTo>
                <a:lnTo>
                  <a:pt x="16402" y="16200"/>
                </a:lnTo>
                <a:lnTo>
                  <a:pt x="7624" y="16200"/>
                </a:lnTo>
              </a:path>
            </a:pathLst>
          </a:custGeom>
          <a:solidFill>
            <a:srgbClr val="99CCCC"/>
          </a:solidFill>
          <a:ln cap="flat" cmpd="sng" w="9525">
            <a:solidFill>
              <a:srgbClr val="000000"/>
            </a:solidFill>
            <a:prstDash val="solid"/>
            <a:miter lim="8000"/>
            <a:headEnd len="sm" w="sm" type="none"/>
            <a:tailEnd len="sm" w="sm" type="none"/>
          </a:ln>
        </p:spPr>
      </p:sp>
      <p:cxnSp>
        <p:nvCxnSpPr>
          <p:cNvPr id="226" name="Google Shape;226;p18"/>
          <p:cNvCxnSpPr/>
          <p:nvPr/>
        </p:nvCxnSpPr>
        <p:spPr>
          <a:xfrm>
            <a:off x="4977190" y="2324794"/>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27" name="Google Shape;227;p18"/>
          <p:cNvCxnSpPr/>
          <p:nvPr/>
        </p:nvCxnSpPr>
        <p:spPr>
          <a:xfrm>
            <a:off x="4977190" y="3323025"/>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28" name="Google Shape;228;p18"/>
          <p:cNvCxnSpPr/>
          <p:nvPr/>
        </p:nvCxnSpPr>
        <p:spPr>
          <a:xfrm>
            <a:off x="4977190" y="4416252"/>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29" name="Google Shape;229;p18"/>
          <p:cNvCxnSpPr/>
          <p:nvPr/>
        </p:nvCxnSpPr>
        <p:spPr>
          <a:xfrm>
            <a:off x="6878441" y="2277184"/>
            <a:ext cx="1426200" cy="665400"/>
          </a:xfrm>
          <a:prstGeom prst="straightConnector1">
            <a:avLst/>
          </a:prstGeom>
          <a:noFill/>
          <a:ln cap="flat" cmpd="sng" w="9525">
            <a:solidFill>
              <a:srgbClr val="000000"/>
            </a:solidFill>
            <a:prstDash val="solid"/>
            <a:miter lim="8000"/>
            <a:headEnd len="sm" w="sm" type="none"/>
            <a:tailEnd len="med" w="med" type="triangle"/>
          </a:ln>
        </p:spPr>
      </p:cxnSp>
      <p:cxnSp>
        <p:nvCxnSpPr>
          <p:cNvPr id="230" name="Google Shape;230;p18"/>
          <p:cNvCxnSpPr/>
          <p:nvPr/>
        </p:nvCxnSpPr>
        <p:spPr>
          <a:xfrm>
            <a:off x="6973661" y="3275416"/>
            <a:ext cx="1093200" cy="900"/>
          </a:xfrm>
          <a:prstGeom prst="straightConnector1">
            <a:avLst/>
          </a:prstGeom>
          <a:noFill/>
          <a:ln cap="flat" cmpd="sng" w="9525">
            <a:solidFill>
              <a:srgbClr val="000000"/>
            </a:solidFill>
            <a:prstDash val="solid"/>
            <a:miter lim="8000"/>
            <a:headEnd len="sm" w="sm" type="none"/>
            <a:tailEnd len="med" w="med" type="triangle"/>
          </a:ln>
        </p:spPr>
      </p:cxnSp>
      <p:cxnSp>
        <p:nvCxnSpPr>
          <p:cNvPr id="231" name="Google Shape;231;p18"/>
          <p:cNvCxnSpPr/>
          <p:nvPr/>
        </p:nvCxnSpPr>
        <p:spPr>
          <a:xfrm flipH="1" rot="10800000">
            <a:off x="6878441" y="3698870"/>
            <a:ext cx="1331100" cy="721200"/>
          </a:xfrm>
          <a:prstGeom prst="straightConnector1">
            <a:avLst/>
          </a:prstGeom>
          <a:noFill/>
          <a:ln cap="flat" cmpd="sng" w="9525">
            <a:solidFill>
              <a:srgbClr val="000000"/>
            </a:solidFill>
            <a:prstDash val="solid"/>
            <a:miter lim="8000"/>
            <a:headEnd len="sm" w="sm" type="none"/>
            <a:tailEnd len="med" w="med" type="triangle"/>
          </a:ln>
        </p:spPr>
      </p:cxnSp>
      <p:sp>
        <p:nvSpPr>
          <p:cNvPr id="232" name="Google Shape;232;p18"/>
          <p:cNvSpPr/>
          <p:nvPr/>
        </p:nvSpPr>
        <p:spPr>
          <a:xfrm>
            <a:off x="6022811" y="2610003"/>
            <a:ext cx="998100" cy="237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PC-1</a:t>
            </a:r>
            <a:endParaRPr i="0" sz="900" u="none" cap="none" strike="noStrike">
              <a:solidFill>
                <a:schemeClr val="dk2"/>
              </a:solidFill>
              <a:latin typeface="Roboto Medium"/>
              <a:ea typeface="Roboto Medium"/>
              <a:cs typeface="Roboto Medium"/>
              <a:sym typeface="Roboto Medium"/>
            </a:endParaRPr>
          </a:p>
        </p:txBody>
      </p:sp>
      <p:sp>
        <p:nvSpPr>
          <p:cNvPr id="233" name="Google Shape;233;p18"/>
          <p:cNvSpPr/>
          <p:nvPr/>
        </p:nvSpPr>
        <p:spPr>
          <a:xfrm>
            <a:off x="6070421" y="3655620"/>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PC-2</a:t>
            </a:r>
            <a:endParaRPr i="0" sz="900" u="none" cap="none" strike="noStrike">
              <a:solidFill>
                <a:schemeClr val="dk2"/>
              </a:solidFill>
              <a:latin typeface="Roboto Medium"/>
              <a:ea typeface="Roboto Medium"/>
              <a:cs typeface="Roboto Medium"/>
              <a:sym typeface="Roboto Medium"/>
            </a:endParaRPr>
          </a:p>
        </p:txBody>
      </p:sp>
      <p:sp>
        <p:nvSpPr>
          <p:cNvPr id="234" name="Google Shape;234;p18"/>
          <p:cNvSpPr/>
          <p:nvPr/>
        </p:nvSpPr>
        <p:spPr>
          <a:xfrm>
            <a:off x="6073340" y="4791516"/>
            <a:ext cx="998100" cy="2379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PC-3</a:t>
            </a:r>
            <a:endParaRPr i="0" sz="900" u="none" cap="none" strike="noStrike">
              <a:solidFill>
                <a:schemeClr val="dk2"/>
              </a:solidFill>
              <a:latin typeface="Roboto Medium"/>
              <a:ea typeface="Roboto Medium"/>
              <a:cs typeface="Roboto Medium"/>
              <a:sym typeface="Roboto Medium"/>
            </a:endParaRPr>
          </a:p>
        </p:txBody>
      </p:sp>
      <p:sp>
        <p:nvSpPr>
          <p:cNvPr id="235" name="Google Shape;235;p18"/>
          <p:cNvSpPr/>
          <p:nvPr/>
        </p:nvSpPr>
        <p:spPr>
          <a:xfrm>
            <a:off x="8069811" y="3745898"/>
            <a:ext cx="998100" cy="237600"/>
          </a:xfrm>
          <a:prstGeom prst="rect">
            <a:avLst/>
          </a:prstGeom>
          <a:noFill/>
          <a:ln>
            <a:noFill/>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None/>
            </a:pPr>
            <a:r>
              <a:rPr i="0" lang="en" sz="900" u="none" cap="none" strike="noStrike">
                <a:solidFill>
                  <a:schemeClr val="dk2"/>
                </a:solidFill>
                <a:latin typeface="Roboto Medium"/>
                <a:ea typeface="Roboto Medium"/>
                <a:cs typeface="Roboto Medium"/>
                <a:sym typeface="Roboto Medium"/>
              </a:rPr>
              <a:t>                                   </a:t>
            </a:r>
            <a:r>
              <a:rPr lang="en" sz="900">
                <a:solidFill>
                  <a:schemeClr val="dk2"/>
                </a:solidFill>
                <a:latin typeface="Roboto Medium"/>
                <a:ea typeface="Roboto Medium"/>
                <a:cs typeface="Roboto Medium"/>
                <a:sym typeface="Roboto Medium"/>
              </a:rPr>
              <a:t>S</a:t>
            </a:r>
            <a:r>
              <a:rPr i="0" lang="en" sz="900" u="none" cap="none" strike="noStrike">
                <a:solidFill>
                  <a:schemeClr val="dk2"/>
                </a:solidFill>
                <a:latin typeface="Roboto Medium"/>
                <a:ea typeface="Roboto Medium"/>
                <a:cs typeface="Roboto Medium"/>
                <a:sym typeface="Roboto Medium"/>
              </a:rPr>
              <a:t>erver / cloud                                     </a:t>
            </a:r>
            <a:endParaRPr i="0" sz="900" u="none" cap="none" strike="noStrike">
              <a:solidFill>
                <a:schemeClr val="dk2"/>
              </a:solidFill>
              <a:latin typeface="Roboto Medium"/>
              <a:ea typeface="Roboto Medium"/>
              <a:cs typeface="Roboto Medium"/>
              <a:sym typeface="Roboto Medium"/>
            </a:endParaRPr>
          </a:p>
        </p:txBody>
      </p:sp>
      <p:pic>
        <p:nvPicPr>
          <p:cNvPr id="236" name="Google Shape;236;p18"/>
          <p:cNvPicPr preferRelativeResize="0"/>
          <p:nvPr/>
        </p:nvPicPr>
        <p:blipFill rotWithShape="1">
          <a:blip r:embed="rId3">
            <a:alphaModFix/>
          </a:blip>
          <a:srcRect b="0" l="0" r="0" t="0"/>
          <a:stretch/>
        </p:blipFill>
        <p:spPr>
          <a:xfrm>
            <a:off x="4192975" y="1964577"/>
            <a:ext cx="689221" cy="653510"/>
          </a:xfrm>
          <a:prstGeom prst="rect">
            <a:avLst/>
          </a:prstGeom>
          <a:noFill/>
          <a:ln>
            <a:noFill/>
          </a:ln>
        </p:spPr>
      </p:pic>
      <p:pic>
        <p:nvPicPr>
          <p:cNvPr id="237" name="Google Shape;237;p18"/>
          <p:cNvPicPr preferRelativeResize="0"/>
          <p:nvPr/>
        </p:nvPicPr>
        <p:blipFill rotWithShape="1">
          <a:blip r:embed="rId3">
            <a:alphaModFix/>
          </a:blip>
          <a:srcRect b="0" l="0" r="0" t="0"/>
          <a:stretch/>
        </p:blipFill>
        <p:spPr>
          <a:xfrm>
            <a:off x="4192975" y="2962809"/>
            <a:ext cx="689221" cy="653510"/>
          </a:xfrm>
          <a:prstGeom prst="rect">
            <a:avLst/>
          </a:prstGeom>
          <a:noFill/>
          <a:ln>
            <a:noFill/>
          </a:ln>
        </p:spPr>
      </p:pic>
      <p:pic>
        <p:nvPicPr>
          <p:cNvPr id="238" name="Google Shape;238;p18"/>
          <p:cNvPicPr preferRelativeResize="0"/>
          <p:nvPr/>
        </p:nvPicPr>
        <p:blipFill rotWithShape="1">
          <a:blip r:embed="rId3">
            <a:alphaModFix/>
          </a:blip>
          <a:srcRect b="0" l="0" r="0" t="0"/>
          <a:stretch/>
        </p:blipFill>
        <p:spPr>
          <a:xfrm>
            <a:off x="4192975" y="3983498"/>
            <a:ext cx="689221" cy="6535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animEffect filter="fade" transition="in">
                                      <p:cBhvr>
                                        <p:cTn dur="1000"/>
                                        <p:tgtEl>
                                          <p:spTgt spid="2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animEffect filter="fade" transition="in">
                                      <p:cBhvr>
                                        <p:cTn dur="1000"/>
                                        <p:tgtEl>
                                          <p:spTgt spid="21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Version Control System</a:t>
            </a:r>
            <a:endParaRPr/>
          </a:p>
        </p:txBody>
      </p:sp>
      <p:sp>
        <p:nvSpPr>
          <p:cNvPr id="244" name="Google Shape;244;p19"/>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Detto anche Versioning, o Revision Control System o Source control management.</a:t>
            </a:r>
            <a:endParaRPr/>
          </a:p>
          <a:p>
            <a:pPr indent="0" lvl="0" marL="0" rtl="0" algn="l">
              <a:spcBef>
                <a:spcPts val="600"/>
              </a:spcBef>
              <a:spcAft>
                <a:spcPts val="0"/>
              </a:spcAft>
              <a:buNone/>
            </a:pPr>
            <a:r>
              <a:rPr i="1" lang="en"/>
              <a:t>Revision control (also known as version control, source control or (source) code management (SCM)) is the management of changes to documents, programs, and other information stored as computer files.</a:t>
            </a:r>
            <a:endParaRPr i="1"/>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45" name="Google Shape;245;p19"/>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1031425" y="1149725"/>
            <a:ext cx="5760300" cy="68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pratica, VCS ci dà...</a:t>
            </a:r>
            <a:endParaRPr/>
          </a:p>
        </p:txBody>
      </p:sp>
      <p:sp>
        <p:nvSpPr>
          <p:cNvPr id="251" name="Google Shape;251;p20"/>
          <p:cNvSpPr txBox="1"/>
          <p:nvPr>
            <p:ph idx="1" type="body"/>
          </p:nvPr>
        </p:nvSpPr>
        <p:spPr>
          <a:xfrm>
            <a:off x="1031425" y="1777125"/>
            <a:ext cx="5760300" cy="2521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Un posto dove memorizzare le varie versioni del codice (e tutti i documenti correlati), un backup multiplo e flessibile.</a:t>
            </a:r>
            <a:endParaRPr/>
          </a:p>
          <a:p>
            <a:pPr indent="-355600" lvl="0" marL="457200" rtl="0" algn="l">
              <a:spcBef>
                <a:spcPts val="0"/>
              </a:spcBef>
              <a:spcAft>
                <a:spcPts val="0"/>
              </a:spcAft>
              <a:buSzPts val="2000"/>
              <a:buChar char="»"/>
            </a:pPr>
            <a:r>
              <a:rPr lang="en"/>
              <a:t>Possibilità di “tornare indietro” in caso di errore e tracciare le modifiche</a:t>
            </a:r>
            <a:endParaRPr/>
          </a:p>
          <a:p>
            <a:pPr indent="-355600" lvl="0" marL="457200" rtl="0" algn="l">
              <a:spcBef>
                <a:spcPts val="0"/>
              </a:spcBef>
              <a:spcAft>
                <a:spcPts val="0"/>
              </a:spcAft>
              <a:buSzPts val="2000"/>
              <a:buChar char="»"/>
            </a:pPr>
            <a:r>
              <a:rPr lang="en"/>
              <a:t>Sviluppo parallelo facilitato, potendo lavorare su più versioni contemporaneamente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52" name="Google Shape;252;p20"/>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000"/>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000"/>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000"/>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000"/>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000"/>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000"/>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000"/>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000"/>
                                        <p:tgtEl>
                                          <p:spTgt spid="2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ctrTitle"/>
          </p:nvPr>
        </p:nvSpPr>
        <p:spPr>
          <a:xfrm>
            <a:off x="685800" y="2421550"/>
            <a:ext cx="5074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7200">
                <a:solidFill>
                  <a:schemeClr val="accent1"/>
                </a:solidFill>
              </a:rPr>
              <a:t>2</a:t>
            </a:r>
            <a:r>
              <a:rPr b="0" lang="en" sz="7200">
                <a:solidFill>
                  <a:schemeClr val="accent1"/>
                </a:solidFill>
              </a:rPr>
              <a:t>.</a:t>
            </a:r>
            <a:endParaRPr b="0" sz="7200">
              <a:solidFill>
                <a:schemeClr val="accent1"/>
              </a:solidFill>
            </a:endParaRPr>
          </a:p>
          <a:p>
            <a:pPr indent="0" lvl="0" marL="0" rtl="0" algn="l">
              <a:spcBef>
                <a:spcPts val="0"/>
              </a:spcBef>
              <a:spcAft>
                <a:spcPts val="0"/>
              </a:spcAft>
              <a:buNone/>
            </a:pPr>
            <a:r>
              <a:rPr lang="en"/>
              <a:t>Git</a:t>
            </a:r>
            <a:endParaRPr/>
          </a:p>
        </p:txBody>
      </p:sp>
      <p:sp>
        <p:nvSpPr>
          <p:cNvPr id="258" name="Google Shape;258;p21"/>
          <p:cNvSpPr txBox="1"/>
          <p:nvPr>
            <p:ph idx="1" type="subTitle"/>
          </p:nvPr>
        </p:nvSpPr>
        <p:spPr>
          <a:xfrm>
            <a:off x="685800" y="3449654"/>
            <a:ext cx="50745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stupid git!”</a:t>
            </a:r>
            <a:endParaRPr/>
          </a:p>
        </p:txBody>
      </p:sp>
      <p:sp>
        <p:nvSpPr>
          <p:cNvPr id="259" name="Google Shape;259;p21"/>
          <p:cNvSpPr txBox="1"/>
          <p:nvPr>
            <p:ph idx="12" type="sldNum"/>
          </p:nvPr>
        </p:nvSpPr>
        <p:spPr>
          <a:xfrm>
            <a:off x="8556784" y="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21"/>
          <p:cNvPicPr preferRelativeResize="0"/>
          <p:nvPr/>
        </p:nvPicPr>
        <p:blipFill>
          <a:blip r:embed="rId3">
            <a:alphaModFix/>
          </a:blip>
          <a:stretch>
            <a:fillRect/>
          </a:stretch>
        </p:blipFill>
        <p:spPr>
          <a:xfrm>
            <a:off x="7614350" y="0"/>
            <a:ext cx="1529651" cy="1529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lsey template">
  <a:themeElements>
    <a:clrScheme name="Custom 347">
      <a:dk1>
        <a:srgbClr val="252729"/>
      </a:dk1>
      <a:lt1>
        <a:srgbClr val="FFFFFF"/>
      </a:lt1>
      <a:dk2>
        <a:srgbClr val="607896"/>
      </a:dk2>
      <a:lt2>
        <a:srgbClr val="E8EDF1"/>
      </a:lt2>
      <a:accent1>
        <a:srgbClr val="3796BF"/>
      </a:accent1>
      <a:accent2>
        <a:srgbClr val="4BB5D9"/>
      </a:accent2>
      <a:accent3>
        <a:srgbClr val="81D1EC"/>
      </a:accent3>
      <a:accent4>
        <a:srgbClr val="FF9900"/>
      </a:accent4>
      <a:accent5>
        <a:srgbClr val="FFCB50"/>
      </a:accent5>
      <a:accent6>
        <a:srgbClr val="A9C747"/>
      </a:accent6>
      <a:hlink>
        <a:srgbClr val="4D77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