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5143500" cx="9144000"/>
  <p:notesSz cx="6858000" cy="9144000"/>
  <p:embeddedFontLst>
    <p:embeddedFont>
      <p:font typeface="Dosis"/>
      <p:regular r:id="rId50"/>
      <p:bold r:id="rId51"/>
    </p:embeddedFont>
    <p:embeddedFont>
      <p:font typeface="Robot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Dosis-bold.fntdata"/><Relationship Id="rId50" Type="http://schemas.openxmlformats.org/officeDocument/2006/relationships/font" Target="fonts/Dosis-regular.fntdata"/><Relationship Id="rId53" Type="http://schemas.openxmlformats.org/officeDocument/2006/relationships/font" Target="fonts/Roboto-bold.fntdata"/><Relationship Id="rId52" Type="http://schemas.openxmlformats.org/officeDocument/2006/relationships/font" Target="fonts/Roboto-regular.fntdata"/><Relationship Id="rId11" Type="http://schemas.openxmlformats.org/officeDocument/2006/relationships/slide" Target="slides/slide7.xml"/><Relationship Id="rId55" Type="http://schemas.openxmlformats.org/officeDocument/2006/relationships/font" Target="fonts/Roboto-boldItalic.fntdata"/><Relationship Id="rId10" Type="http://schemas.openxmlformats.org/officeDocument/2006/relationships/slide" Target="slides/slide6.xml"/><Relationship Id="rId54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a5ecd9896_0_1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a5ecd989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a5ecd9896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a5ecd989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a5ecd9896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a5ecd989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a5ecd9896_0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a5ecd989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a5ecd9896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a5ecd989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a5ecd9896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a5ecd989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a5ecd9896_0_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a5ecd989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a5ecd9896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a5ecd989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a5ecd9896_0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a5ecd989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a5ecd9896_0_1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a5ecd989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a5ecd9896_0_1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a5ecd989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a5ecd9896_0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a5ecd989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a5ecd9896_0_1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a5ecd989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a5ecd9896_0_1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a5ecd989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a5ecd9896_0_2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a5ecd989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a5ecd9896_0_2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a5ecd9896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a5ecd9896_0_2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a5ecd9896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ea5ecd9896_0_2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ea5ecd989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a5ecd9896_0_2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a5ecd9896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a5ecd9896_0_2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ea5ecd989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ea5ecd9896_0_2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ea5ecd989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a5ecd9896_0_2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ea5ecd9896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a5ecd9896_0_2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a5ecd9896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ea5ecd9896_0_2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ea5ecd9896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ea5ecd9896_0_2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ea5ecd9896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ea5ecd9896_0_2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ea5ecd9896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ea5ecd9896_0_3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ea5ecd9896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efa3421ac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efa3421a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61ed699e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61ed699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236d53bed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236d53be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161ed699e0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161ed699e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e09ad5f0c_2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e09ad5f0c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a5ecd9896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a5ecd989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a5ecd9896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a5ecd989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a5ecd9896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a5ecd989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c9f18464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c9f1846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22222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Google Shape;91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nverted">
  <p:cSld name="BLANK_1">
    <p:bg>
      <p:bgPr>
        <a:solidFill>
          <a:srgbClr val="22222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Google Shape;97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FF870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fmla="val 5154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44050" y="-38100"/>
            <a:ext cx="4139800" cy="5192625"/>
          </a:xfrm>
          <a:custGeom>
            <a:rect b="b" l="l" r="r" t="t"/>
            <a:pathLst>
              <a:path extrusionOk="0" h="207705" w="165592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57200" lvl="0" marL="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i="1" sz="3600"/>
            </a:lvl1pPr>
            <a:lvl2pPr indent="-457200" lvl="1" marL="9144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2pPr>
            <a:lvl3pPr indent="-457200" lvl="2" marL="13716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3pPr>
            <a:lvl4pPr indent="-457200" lvl="3" marL="18288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4pPr>
            <a:lvl5pPr indent="-457200" lvl="4" marL="22860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5pPr>
            <a:lvl6pPr indent="-457200" lvl="5" marL="2743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6pPr>
            <a:lvl7pPr indent="-457200" lvl="6" marL="32004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7pPr>
            <a:lvl8pPr indent="-457200" lvl="7" marL="36576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8pPr>
            <a:lvl9pPr indent="-457200" lvl="8" marL="4114800">
              <a:spcBef>
                <a:spcPts val="0"/>
              </a:spcBef>
              <a:spcAft>
                <a:spcPts val="0"/>
              </a:spcAft>
              <a:buSzPts val="3600"/>
              <a:buChar char="▹"/>
              <a:defRPr i="1" sz="3600"/>
            </a:lvl9pPr>
          </a:lstStyle>
          <a:p/>
        </p:txBody>
      </p:sp>
      <p:sp>
        <p:nvSpPr>
          <p:cNvPr id="25" name="Google Shape;25;p4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Google Shape;42;p6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Google Shape;53;p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Google Shape;65;p8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TITLE_ONLY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Google Shape;74;p9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3" name="Google Shape;83;p10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8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 txBox="1"/>
          <p:nvPr>
            <p:ph idx="1" type="body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b="1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10" Type="http://schemas.openxmlformats.org/officeDocument/2006/relationships/image" Target="../media/image9.png"/><Relationship Id="rId9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8.png"/><Relationship Id="rId8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marvel-b1-cdn.bc0a.com/f00000000156946/www.jrebel.com/sites/default/files/image/2021-09/image-body-cheat-sheet-preview.jpg" TargetMode="External"/><Relationship Id="rId4" Type="http://schemas.openxmlformats.org/officeDocument/2006/relationships/hyperlink" Target="https://about.gitlab.com/images/press/git-cheat-sheet.pdf" TargetMode="External"/><Relationship Id="rId9" Type="http://schemas.openxmlformats.org/officeDocument/2006/relationships/hyperlink" Target="http://rogerdudler.github.io/git-guide/files/git_cheat_sheet.pdf" TargetMode="External"/><Relationship Id="rId5" Type="http://schemas.openxmlformats.org/officeDocument/2006/relationships/hyperlink" Target="https://www.atlassian.com/git/tutorials/atlassian-git-cheatsheet" TargetMode="External"/><Relationship Id="rId6" Type="http://schemas.openxmlformats.org/officeDocument/2006/relationships/hyperlink" Target="http://www.git-tower.com/files/cheatsheet/Git_Cheat_Sheet_grey.pdf" TargetMode="External"/><Relationship Id="rId7" Type="http://schemas.openxmlformats.org/officeDocument/2006/relationships/hyperlink" Target="https://github.com/nerdgirl/git-cheatsheet-visual" TargetMode="External"/><Relationship Id="rId8" Type="http://schemas.openxmlformats.org/officeDocument/2006/relationships/hyperlink" Target="http://zrusin.blogspot.com/2007/09/git-cheat-sheet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astebin.com/tJiKzjgN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startupstockphotos.com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www.fontsquirrel.com/fonts/dosis" TargetMode="External"/><Relationship Id="rId4" Type="http://schemas.openxmlformats.org/officeDocument/2006/relationships/hyperlink" Target="https://material.google.com/resources/roboto-noto-fonts.html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twitter.com/googledocs/status/730087240156643328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VCS-GIT-LAB-1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Installazione e basi</a:t>
            </a:r>
            <a:endParaRPr/>
          </a:p>
        </p:txBody>
      </p:sp>
      <p:pic>
        <p:nvPicPr>
          <p:cNvPr id="106" name="Google Shape;10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6425" y="0"/>
            <a:ext cx="2317575" cy="32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Checkpoint #1:</a:t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3600"/>
              <a:buChar char="▸"/>
            </a:pPr>
            <a:r>
              <a:rPr lang="en"/>
              <a:t>Sistema Git installato e configurato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 passi</a:t>
            </a:r>
            <a:endParaRPr/>
          </a:p>
        </p:txBody>
      </p:sp>
      <p:sp>
        <p:nvSpPr>
          <p:cNvPr id="177" name="Google Shape;177;p23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primo commit non si scorda mai</a:t>
            </a:r>
            <a:endParaRPr/>
          </a:p>
        </p:txBody>
      </p:sp>
      <p:sp>
        <p:nvSpPr>
          <p:cNvPr id="178" name="Google Shape;178;p23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init</a:t>
            </a:r>
            <a:endParaRPr/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Create una cartella di lavoro (es: demo), entrate, quindi inizializzate il repository con git init.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85" name="Google Shape;185;p2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1331450" y="2805325"/>
            <a:ext cx="5482500" cy="20760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3000" lIns="108000" spcFirstLastPara="1" rIns="108000" wrap="square" tIns="6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~$ mkdir demo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:~$ cd demo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2:~/demo$ git init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Inizializzato repository Git vuoto in /home/prova/demo/.git/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2:~/demo$</a:t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add</a:t>
            </a:r>
            <a:endParaRPr/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Create un file di testo (demo.txt), scrivete qualcosa e salvate. Dare git add . seguito da git status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93" name="Google Shape;193;p2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1331450" y="2649975"/>
            <a:ext cx="5482500" cy="22314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3000" lIns="108000" spcFirstLastPara="1" rIns="108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2:~/demo$ git add .</a:t>
            </a:r>
            <a:endParaRPr b="1" sz="1100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2:~/demo$ git status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Sul branch main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Non ci sono ancora commit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Modifiche di cui verrà eseguito il commit: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(usa "git rm --cached &lt;file&gt;..." per rimuovere gli elementi dall'area di staging)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nuovo file:             demo.txt</a:t>
            </a:r>
            <a:endParaRPr b="1" sz="1100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2:~/demo$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4E9A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</a:t>
            </a:r>
            <a:endParaRPr/>
          </a:p>
        </p:txBody>
      </p:sp>
      <p:sp>
        <p:nvSpPr>
          <p:cNvPr id="200" name="Google Shape;200;p26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Committare il lavoro (ricordarsi del -m)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01" name="Google Shape;201;p2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26"/>
          <p:cNvSpPr/>
          <p:nvPr/>
        </p:nvSpPr>
        <p:spPr>
          <a:xfrm>
            <a:off x="1331450" y="2649975"/>
            <a:ext cx="5482500" cy="22314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3000" lIns="108000" spcFirstLastPara="1" rIns="108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2: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git commit -m "Il mio primo commit!"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[master (commit radice) d44487d] Il mio primo commit!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1 file changed, 2 insertions(+)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create mode 100644 demo.txt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2:~/demo$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4E9A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Controllo finale con git status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09" name="Google Shape;209;p2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1331450" y="2649975"/>
            <a:ext cx="5482500" cy="22314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3000" lIns="108000" spcFirstLastPara="1" rIns="108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2: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git status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Sul branch main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non c'è nulla di cui eseguire il commit, l'albero di lavoro è pulito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2:~/demo$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4E9A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Checkpoint #2:</a:t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3600"/>
              <a:buChar char="▸"/>
            </a:pPr>
            <a:r>
              <a:rPr lang="en"/>
              <a:t>Sapete inizializzare un repo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▸"/>
            </a:pPr>
            <a:r>
              <a:rPr lang="en"/>
              <a:t>Sapete fare un commit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▸"/>
            </a:pPr>
            <a:r>
              <a:rPr lang="en"/>
              <a:t>Sapete controllare la situazione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Rollback</a:t>
            </a:r>
            <a:endParaRPr/>
          </a:p>
        </p:txBody>
      </p:sp>
      <p:sp>
        <p:nvSpPr>
          <p:cNvPr id="221" name="Google Shape;221;p29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Uno sguardo al passato</a:t>
            </a:r>
            <a:endParaRPr/>
          </a:p>
        </p:txBody>
      </p:sp>
      <p:sp>
        <p:nvSpPr>
          <p:cNvPr id="222" name="Google Shape;222;p29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Nuovo commit</a:t>
            </a:r>
            <a:endParaRPr/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Modificate il file demo.txt, salvare e committare con il comando veloce git commit -am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30"/>
          <p:cNvSpPr/>
          <p:nvPr/>
        </p:nvSpPr>
        <p:spPr>
          <a:xfrm>
            <a:off x="1331450" y="2253000"/>
            <a:ext cx="6314700" cy="26283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3000" lIns="108000" spcFirstLastPara="1" rIns="108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git commit -am "Modifiche"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[main e2e01e8] Modifiche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1 file changed, 1 insertion(+)!</a:t>
            </a:r>
            <a:endParaRPr b="1" sz="1100">
              <a:solidFill>
                <a:srgbClr val="C4A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:~/demo$</a:t>
            </a:r>
            <a:endParaRPr b="1" sz="1100">
              <a:solidFill>
                <a:srgbClr val="C4A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4E9A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log</a:t>
            </a:r>
            <a:endParaRPr/>
          </a:p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2104130" y="8204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Questo comando permette di vedere la storia delle modifiche 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37" name="Google Shape;237;p3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31"/>
          <p:cNvSpPr/>
          <p:nvPr/>
        </p:nvSpPr>
        <p:spPr>
          <a:xfrm>
            <a:off x="2322050" y="1795800"/>
            <a:ext cx="6314700" cy="26283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3000" lIns="108000" spcFirstLastPara="1" rIns="108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:git log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C4A000"/>
                </a:solidFill>
                <a:latin typeface="Courier"/>
                <a:ea typeface="Courier"/>
                <a:cs typeface="Courier"/>
                <a:sym typeface="Courier"/>
              </a:rPr>
              <a:t>commit e2e01e84e8594f4b7d894389ea3733267d9f611a (</a:t>
            </a:r>
            <a:r>
              <a:rPr b="1" lang="en" sz="1100">
                <a:solidFill>
                  <a:srgbClr val="06989A"/>
                </a:solidFill>
                <a:latin typeface="Courier"/>
                <a:ea typeface="Courier"/>
                <a:cs typeface="Courier"/>
                <a:sym typeface="Courier"/>
              </a:rPr>
              <a:t>HEAD -&gt; </a:t>
            </a:r>
            <a:r>
              <a:rPr b="1" lang="en" sz="1100">
                <a:solidFill>
                  <a:srgbClr val="4E9A06"/>
                </a:solidFill>
                <a:latin typeface="Courier"/>
                <a:ea typeface="Courier"/>
                <a:cs typeface="Courier"/>
                <a:sym typeface="Courier"/>
              </a:rPr>
              <a:t>main</a:t>
            </a:r>
            <a:r>
              <a:rPr b="1" lang="en" sz="1100">
                <a:solidFill>
                  <a:srgbClr val="C4A0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Author: Alex York &lt;alex@example.com&gt;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Date:   Thu Sep 2 14:29:21 2021 +0200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Modifiche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C4A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C4A000"/>
                </a:solidFill>
                <a:latin typeface="Courier"/>
                <a:ea typeface="Courier"/>
                <a:cs typeface="Courier"/>
                <a:sym typeface="Courier"/>
              </a:rPr>
              <a:t>commit d44487d93541dc19d6d77f69123bb94452bd597d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Author: Alex York &lt;alex@example.com&gt;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Date:   Thu Sep 2 14:18:00 2021 +0200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Il mio primo commit!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2:~/demo$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4E9A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472875" y="2133850"/>
            <a:ext cx="1631400" cy="55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Autore e data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40" name="Google Shape;240;p31"/>
          <p:cNvSpPr/>
          <p:nvPr/>
        </p:nvSpPr>
        <p:spPr>
          <a:xfrm>
            <a:off x="472350" y="2761900"/>
            <a:ext cx="1631400" cy="81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Identificativo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esadecimale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41" name="Google Shape;241;p31"/>
          <p:cNvSpPr/>
          <p:nvPr/>
        </p:nvSpPr>
        <p:spPr>
          <a:xfrm>
            <a:off x="5081325" y="2325225"/>
            <a:ext cx="4030200" cy="638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Posizione head e branch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42" name="Google Shape;242;p31"/>
          <p:cNvSpPr/>
          <p:nvPr/>
        </p:nvSpPr>
        <p:spPr>
          <a:xfrm>
            <a:off x="5079375" y="3577900"/>
            <a:ext cx="1631400" cy="638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Commento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Prerequisiti</a:t>
            </a:r>
            <a:endParaRPr/>
          </a:p>
        </p:txBody>
      </p:sp>
      <p:sp>
        <p:nvSpPr>
          <p:cNvPr id="112" name="Google Shape;112;p14"/>
          <p:cNvSpPr txBox="1"/>
          <p:nvPr>
            <p:ph idx="2" type="body"/>
          </p:nvPr>
        </p:nvSpPr>
        <p:spPr>
          <a:xfrm>
            <a:off x="1101375" y="1349550"/>
            <a:ext cx="3481200" cy="17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FF8700"/>
                </a:highlight>
              </a:rPr>
              <a:t>COMPUTER DI LABORATORIO</a:t>
            </a:r>
            <a:endParaRPr sz="1400">
              <a:highlight>
                <a:srgbClr val="FF87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La postazione deve avere Git installato per il sistema operativo utilizzato. Se non lo fosse, può essere richiesto l’intervento dell’amministratore.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Avere accesso all’account.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Conoscenze di base di GIT e VCS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3" name="Google Shape;113;p14"/>
          <p:cNvSpPr txBox="1"/>
          <p:nvPr>
            <p:ph idx="2" type="body"/>
          </p:nvPr>
        </p:nvSpPr>
        <p:spPr>
          <a:xfrm>
            <a:off x="4809306" y="1349550"/>
            <a:ext cx="3877200" cy="17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FF8700"/>
                </a:highlight>
              </a:rPr>
              <a:t>LAPTOP O PC PERSONALE</a:t>
            </a:r>
            <a:endParaRPr sz="1400">
              <a:highlight>
                <a:srgbClr val="FF87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Sistema operativo Windows, Linux o Mac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Connessione a internet.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Accesso come amministratore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Conoscenze di base di GIT e VCS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1101375" y="3829725"/>
            <a:ext cx="75855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/>
              <a:t>LA DURATA PREVISTA DI QUESTA ATTIVITÀ È DI 1-2 ORE DI 50 MINUTI.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Tornare indietro</a:t>
            </a:r>
            <a:endParaRPr/>
          </a:p>
        </p:txBody>
      </p:sp>
      <p:sp>
        <p:nvSpPr>
          <p:cNvPr id="248" name="Google Shape;248;p32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Git checkout main.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49" name="Google Shape;249;p3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2"/>
          <p:cNvSpPr/>
          <p:nvPr/>
        </p:nvSpPr>
        <p:spPr>
          <a:xfrm>
            <a:off x="1331450" y="2253000"/>
            <a:ext cx="6314700" cy="26283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3000" lIns="108000" spcFirstLastPara="1" rIns="108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:git reflog</a:t>
            </a:r>
            <a:endParaRPr b="1" sz="1100">
              <a:solidFill>
                <a:srgbClr val="C4A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C4A000"/>
                </a:solidFill>
                <a:latin typeface="Courier"/>
                <a:ea typeface="Courier"/>
                <a:cs typeface="Courier"/>
                <a:sym typeface="Courier"/>
              </a:rPr>
              <a:t>e2e01e8 (</a:t>
            </a:r>
            <a:r>
              <a:rPr b="1" lang="en" sz="1100">
                <a:solidFill>
                  <a:srgbClr val="06989A"/>
                </a:solidFill>
                <a:latin typeface="Courier"/>
                <a:ea typeface="Courier"/>
                <a:cs typeface="Courier"/>
                <a:sym typeface="Courier"/>
              </a:rPr>
              <a:t>HEAD -&gt; </a:t>
            </a:r>
            <a:r>
              <a:rPr b="1" lang="en" sz="1100">
                <a:solidFill>
                  <a:srgbClr val="4E9A06"/>
                </a:solidFill>
                <a:latin typeface="Courier"/>
                <a:ea typeface="Courier"/>
                <a:cs typeface="Courier"/>
                <a:sym typeface="Courier"/>
              </a:rPr>
              <a:t>main</a:t>
            </a:r>
            <a:r>
              <a:rPr b="1" lang="en" sz="1100">
                <a:solidFill>
                  <a:srgbClr val="C4A0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HEAD@{0}: commit: Modifiche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C4A000"/>
                </a:solidFill>
                <a:latin typeface="Courier"/>
                <a:ea typeface="Courier"/>
                <a:cs typeface="Courier"/>
                <a:sym typeface="Courier"/>
              </a:rPr>
              <a:t>d44487d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HEAD@{1}: commit (initial): Il mio primo commit!</a:t>
            </a:r>
            <a:endParaRPr b="1" sz="1100">
              <a:solidFill>
                <a:srgbClr val="C4A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:~/demo$</a:t>
            </a:r>
            <a:endParaRPr b="1" sz="1100">
              <a:solidFill>
                <a:srgbClr val="C4A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4E9A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Ripristiniamo la versione precedente</a:t>
            </a:r>
            <a:endParaRPr/>
          </a:p>
        </p:txBody>
      </p:sp>
      <p:sp>
        <p:nvSpPr>
          <p:cNvPr id="256" name="Google Shape;256;p33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Il comando è git checkout, seguito da un identificativo che può essere esadecimale o relativo, come si vede in reflog. 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Il risultato è un messaggio minaccioso, ma la modifica è stata fatta (controllare il file)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57" name="Google Shape;257;p3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Ripristiniamo la versione precedente</a:t>
            </a:r>
            <a:endParaRPr/>
          </a:p>
        </p:txBody>
      </p:sp>
      <p:sp>
        <p:nvSpPr>
          <p:cNvPr id="263" name="Google Shape;263;p3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34"/>
          <p:cNvSpPr/>
          <p:nvPr/>
        </p:nvSpPr>
        <p:spPr>
          <a:xfrm>
            <a:off x="1331450" y="1125700"/>
            <a:ext cx="7364100" cy="37557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3000" lIns="108000" spcFirstLastPara="1" rIns="108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:git checkout d44487d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Nota: eseguo il checkout di 'd44487d'.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Sei nello stato 'HEAD scollegato'. Puoi dare un'occhiata, apportare modifiche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sperimentali ed eseguirne il commit, e puoi scartare qualunque commit eseguito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 questo stato senza che ciò abbia alcuna influenza sugli altri branch tornando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su un branch.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Se vuoi creare un nuovo branch per mantenere i commit creati, puoi farlo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(ora o in seguito) usando l'opzione -c con il comando switch. Ad esempio: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git switch -c &lt;nome nuovo branch&gt;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Oppure puoi annullare quest'operazione con: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git switch -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Disattiva questo consiglio impostando la variabile di configurazione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advice.detachedHead a false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HEAD si trova ora a d44487d Il mio primo commit!</a:t>
            </a:r>
            <a:endParaRPr b="1" sz="1100">
              <a:solidFill>
                <a:srgbClr val="C4A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:~/demo$</a:t>
            </a:r>
            <a:endParaRPr b="1" sz="1100">
              <a:solidFill>
                <a:srgbClr val="C4A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4E9A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Detached head</a:t>
            </a:r>
            <a:endParaRPr/>
          </a:p>
        </p:txBody>
      </p:sp>
      <p:sp>
        <p:nvSpPr>
          <p:cNvPr id="270" name="Google Shape;270;p3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35"/>
          <p:cNvSpPr/>
          <p:nvPr/>
        </p:nvSpPr>
        <p:spPr>
          <a:xfrm>
            <a:off x="2422178" y="2519278"/>
            <a:ext cx="1132500" cy="215700"/>
          </a:xfrm>
          <a:prstGeom prst="flowChartAlternateProcess">
            <a:avLst/>
          </a:prstGeom>
          <a:solidFill>
            <a:srgbClr val="80808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 b="1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Google Shape;272;p35"/>
          <p:cNvCxnSpPr/>
          <p:nvPr/>
        </p:nvCxnSpPr>
        <p:spPr>
          <a:xfrm>
            <a:off x="3026033" y="2733579"/>
            <a:ext cx="0" cy="10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73" name="Google Shape;273;p35"/>
          <p:cNvGrpSpPr/>
          <p:nvPr/>
        </p:nvGrpSpPr>
        <p:grpSpPr>
          <a:xfrm>
            <a:off x="919006" y="2833610"/>
            <a:ext cx="2635989" cy="546285"/>
            <a:chOff x="2052000" y="3185640"/>
            <a:chExt cx="3724200" cy="1158120"/>
          </a:xfrm>
        </p:grpSpPr>
        <p:sp>
          <p:nvSpPr>
            <p:cNvPr id="274" name="Google Shape;274;p35"/>
            <p:cNvSpPr/>
            <p:nvPr/>
          </p:nvSpPr>
          <p:spPr>
            <a:xfrm>
              <a:off x="2052000" y="3886560"/>
              <a:ext cx="1600200" cy="457200"/>
            </a:xfrm>
            <a:prstGeom prst="flowChartAlternateProcess">
              <a:avLst/>
            </a:prstGeom>
            <a:solidFill>
              <a:srgbClr val="FFE99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 strike="noStrike">
                  <a:latin typeface="Arial"/>
                  <a:ea typeface="Arial"/>
                  <a:cs typeface="Arial"/>
                  <a:sym typeface="Arial"/>
                </a:rPr>
                <a:t>76e4b7</a:t>
              </a:r>
              <a:endParaRPr b="1" sz="13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4176000" y="3886560"/>
              <a:ext cx="1600200" cy="457200"/>
            </a:xfrm>
            <a:prstGeom prst="flowChartAlternateProcess">
              <a:avLst/>
            </a:prstGeom>
            <a:solidFill>
              <a:srgbClr val="FFE99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 strike="noStrike">
                  <a:latin typeface="Arial"/>
                  <a:ea typeface="Arial"/>
                  <a:cs typeface="Arial"/>
                  <a:sym typeface="Arial"/>
                </a:rPr>
                <a:t>6b438d</a:t>
              </a:r>
              <a:endParaRPr b="1" sz="13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4176000" y="3185640"/>
              <a:ext cx="1600200" cy="457200"/>
            </a:xfrm>
            <a:prstGeom prst="flowChartAlternateProcess">
              <a:avLst/>
            </a:prstGeom>
            <a:solidFill>
              <a:srgbClr val="CC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main</a:t>
              </a:r>
              <a:endParaRPr b="1" sz="12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7" name="Google Shape;277;p35"/>
            <p:cNvCxnSpPr/>
            <p:nvPr/>
          </p:nvCxnSpPr>
          <p:spPr>
            <a:xfrm rot="10800000">
              <a:off x="3657600" y="4114800"/>
              <a:ext cx="4572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8" name="Google Shape;278;p35"/>
            <p:cNvCxnSpPr/>
            <p:nvPr/>
          </p:nvCxnSpPr>
          <p:spPr>
            <a:xfrm>
              <a:off x="5029200" y="3657600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79" name="Google Shape;279;p35"/>
          <p:cNvSpPr txBox="1"/>
          <p:nvPr/>
        </p:nvSpPr>
        <p:spPr>
          <a:xfrm>
            <a:off x="737000" y="15643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Prima di checkout 76e4b7</a:t>
            </a:r>
            <a:endParaRPr sz="1200"/>
          </a:p>
        </p:txBody>
      </p:sp>
      <p:sp>
        <p:nvSpPr>
          <p:cNvPr id="280" name="Google Shape;280;p35"/>
          <p:cNvSpPr/>
          <p:nvPr/>
        </p:nvSpPr>
        <p:spPr>
          <a:xfrm>
            <a:off x="5089178" y="2824078"/>
            <a:ext cx="1132500" cy="215700"/>
          </a:xfrm>
          <a:prstGeom prst="flowChartAlternateProcess">
            <a:avLst/>
          </a:prstGeom>
          <a:solidFill>
            <a:srgbClr val="80808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 b="1" sz="1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" name="Google Shape;281;p35"/>
          <p:cNvCxnSpPr/>
          <p:nvPr/>
        </p:nvCxnSpPr>
        <p:spPr>
          <a:xfrm>
            <a:off x="5693033" y="3038379"/>
            <a:ext cx="0" cy="10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82" name="Google Shape;282;p35"/>
          <p:cNvGrpSpPr/>
          <p:nvPr/>
        </p:nvGrpSpPr>
        <p:grpSpPr>
          <a:xfrm>
            <a:off x="5110006" y="2833610"/>
            <a:ext cx="2635989" cy="546285"/>
            <a:chOff x="2052000" y="3185640"/>
            <a:chExt cx="3724200" cy="1158120"/>
          </a:xfrm>
        </p:grpSpPr>
        <p:sp>
          <p:nvSpPr>
            <p:cNvPr id="283" name="Google Shape;283;p35"/>
            <p:cNvSpPr/>
            <p:nvPr/>
          </p:nvSpPr>
          <p:spPr>
            <a:xfrm>
              <a:off x="2052000" y="3886560"/>
              <a:ext cx="1600200" cy="457200"/>
            </a:xfrm>
            <a:prstGeom prst="flowChartAlternateProcess">
              <a:avLst/>
            </a:prstGeom>
            <a:solidFill>
              <a:srgbClr val="FFE99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 strike="noStrike">
                  <a:latin typeface="Arial"/>
                  <a:ea typeface="Arial"/>
                  <a:cs typeface="Arial"/>
                  <a:sym typeface="Arial"/>
                </a:rPr>
                <a:t>76e4b7</a:t>
              </a:r>
              <a:endParaRPr b="1" sz="13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4176000" y="3886560"/>
              <a:ext cx="1600200" cy="457200"/>
            </a:xfrm>
            <a:prstGeom prst="flowChartAlternateProcess">
              <a:avLst/>
            </a:prstGeom>
            <a:solidFill>
              <a:srgbClr val="FFE99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 strike="noStrike">
                  <a:latin typeface="Arial"/>
                  <a:ea typeface="Arial"/>
                  <a:cs typeface="Arial"/>
                  <a:sym typeface="Arial"/>
                </a:rPr>
                <a:t>6b438d</a:t>
              </a:r>
              <a:endParaRPr b="1" sz="13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4176000" y="3185640"/>
              <a:ext cx="1600200" cy="457200"/>
            </a:xfrm>
            <a:prstGeom prst="flowChartAlternateProcess">
              <a:avLst/>
            </a:prstGeom>
            <a:solidFill>
              <a:srgbClr val="CC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main</a:t>
              </a:r>
              <a:endParaRPr b="1" sz="12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6" name="Google Shape;286;p35"/>
            <p:cNvCxnSpPr/>
            <p:nvPr/>
          </p:nvCxnSpPr>
          <p:spPr>
            <a:xfrm rot="10800000">
              <a:off x="3657600" y="4114800"/>
              <a:ext cx="4572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7" name="Google Shape;287;p35"/>
            <p:cNvCxnSpPr/>
            <p:nvPr/>
          </p:nvCxnSpPr>
          <p:spPr>
            <a:xfrm>
              <a:off x="5029200" y="3657600"/>
              <a:ext cx="0" cy="228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88" name="Google Shape;288;p35"/>
          <p:cNvSpPr txBox="1"/>
          <p:nvPr/>
        </p:nvSpPr>
        <p:spPr>
          <a:xfrm>
            <a:off x="4928000" y="15643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Dopo</a:t>
            </a:r>
            <a:r>
              <a:rPr b="1" lang="en"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 checkout 76e4b7</a:t>
            </a:r>
            <a:endParaRPr sz="1200"/>
          </a:p>
        </p:txBody>
      </p:sp>
      <p:sp>
        <p:nvSpPr>
          <p:cNvPr id="289" name="Google Shape;289;p35"/>
          <p:cNvSpPr txBox="1"/>
          <p:nvPr/>
        </p:nvSpPr>
        <p:spPr>
          <a:xfrm>
            <a:off x="808050" y="4031650"/>
            <a:ext cx="731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git checkout main</a:t>
            </a:r>
            <a:r>
              <a:rPr lang="en"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 riporta HEAD all’ultimo commit. </a:t>
            </a:r>
            <a:r>
              <a:rPr i="1" lang="en"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NON committate in stato di detached HEAD, rischiate di perdere il lavoro</a:t>
            </a:r>
            <a:endParaRPr i="1" sz="500"/>
          </a:p>
        </p:txBody>
      </p:sp>
      <p:pic>
        <p:nvPicPr>
          <p:cNvPr id="290" name="Google Shape;2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5049" y="1025176"/>
            <a:ext cx="877249" cy="115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Fate da soli</a:t>
            </a:r>
            <a:endParaRPr/>
          </a:p>
        </p:txBody>
      </p:sp>
      <p:sp>
        <p:nvSpPr>
          <p:cNvPr id="296" name="Google Shape;296;p36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Create un nuovo file (altrodemo.txt) e aggiungetelo al repo. Che comandi dovete dare?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97" name="Google Shape;297;p3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6"/>
          <p:cNvSpPr txBox="1"/>
          <p:nvPr/>
        </p:nvSpPr>
        <p:spPr>
          <a:xfrm>
            <a:off x="1426150" y="2826200"/>
            <a:ext cx="65772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$ git add altrodemo.txt</a:t>
            </a:r>
            <a:endParaRPr sz="27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$ git commit -m "secondo file"</a:t>
            </a:r>
            <a:endParaRPr sz="2700">
              <a:solidFill>
                <a:srgbClr val="22222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Ripristiniamo un solo file dal passato</a:t>
            </a:r>
            <a:endParaRPr/>
          </a:p>
        </p:txBody>
      </p:sp>
      <p:sp>
        <p:nvSpPr>
          <p:cNvPr id="304" name="Google Shape;304;p37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it checkout</a:t>
            </a:r>
            <a:r>
              <a:rPr lang="en" sz="2700"/>
              <a:t> riporta TUTTI i file alla loro condizione precedente, e in più “sgancia la testa”. Se dovete recuperare un solo file potete usare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git restore -s [checksum] [nomefile]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(Nelle vecchie versioni di git si usava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git checkout [checksum] -- nomefile</a:t>
            </a:r>
            <a:r>
              <a:rPr lang="en" sz="2400"/>
              <a:t>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 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305" name="Google Shape;305;p3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Ripristiniamo la versione precedente</a:t>
            </a:r>
            <a:endParaRPr/>
          </a:p>
        </p:txBody>
      </p:sp>
      <p:sp>
        <p:nvSpPr>
          <p:cNvPr id="311" name="Google Shape;311;p3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38"/>
          <p:cNvSpPr/>
          <p:nvPr/>
        </p:nvSpPr>
        <p:spPr>
          <a:xfrm>
            <a:off x="1331450" y="2316825"/>
            <a:ext cx="7364100" cy="25647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3000" lIns="108000" spcFirstLastPara="1" rIns="108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 git restore -s de45455 demo.tx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git status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Sul branch main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Modifiche non nell'area di staging per il commit: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(usa "git add &lt;file&gt;..." per aggiornare gli elementi di cui sarà eseguito il commit)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(usa "git restore &lt;file&gt;..." per scartare le modifiche nella directory di lavoro)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b="1" lang="en" sz="11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modificato:             demo.txt</a:t>
            </a:r>
            <a:endParaRPr b="1" sz="1100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nessuna modifica aggiunta al commit (usa "git add" e/o "git commit -a")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:~/demo$</a:t>
            </a:r>
            <a:endParaRPr b="1" sz="1100">
              <a:solidFill>
                <a:srgbClr val="C4A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4E9A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Pentimenti</a:t>
            </a:r>
            <a:endParaRPr/>
          </a:p>
        </p:txBody>
      </p:sp>
      <p:sp>
        <p:nvSpPr>
          <p:cNvPr id="318" name="Google Shape;318;p39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Fate un </a:t>
            </a:r>
            <a:r>
              <a:rPr lang="en" sz="2700"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  <a:r>
              <a:rPr lang="en" sz="2700"/>
              <a:t> e aggiungerete demo.txt alla staging area. Se vi pentite, potete dare il comando 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git reset</a:t>
            </a:r>
            <a:r>
              <a:rPr lang="en" sz="2700"/>
              <a:t> che di fatto è l’undo di git add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319" name="Google Shape;319;p3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Forti pentimenti</a:t>
            </a:r>
            <a:endParaRPr/>
          </a:p>
        </p:txBody>
      </p:sp>
      <p:sp>
        <p:nvSpPr>
          <p:cNvPr id="325" name="Google Shape;325;p40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Modificate il file demo.txt e committate.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Ora modificate il file altrodemo.txt e aggiungete “robaccia”, tipo “khjsèaspifuhwòkfldjzcoajgdàja”. Quindi salvate. 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È sempre possibile cancellare le modifiche non committate e ripristinare l’ultima versione salvata con 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git reset --hard. 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Fatelo.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326" name="Google Shape;326;p4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Checkpoint #3:</a:t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3600"/>
              <a:buChar char="▸"/>
            </a:pPr>
            <a:r>
              <a:rPr lang="en"/>
              <a:t>Sapete committare “fast”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▸"/>
            </a:pPr>
            <a:r>
              <a:rPr lang="en"/>
              <a:t>Sapete ripristinare un commit o un file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▸"/>
            </a:pPr>
            <a:r>
              <a:rPr lang="en"/>
              <a:t>Sapete unstagiare un file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6538" y="0"/>
            <a:ext cx="355096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Ignorare file</a:t>
            </a:r>
            <a:endParaRPr/>
          </a:p>
        </p:txBody>
      </p:sp>
      <p:sp>
        <p:nvSpPr>
          <p:cNvPr id="337" name="Google Shape;337;p42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Alcune cose è meglio tenerle per sè</a:t>
            </a:r>
            <a:endParaRPr/>
          </a:p>
        </p:txBody>
      </p:sp>
      <p:sp>
        <p:nvSpPr>
          <p:cNvPr id="338" name="Google Shape;338;p42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3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binaries!</a:t>
            </a:r>
            <a:endParaRPr/>
          </a:p>
        </p:txBody>
      </p:sp>
      <p:sp>
        <p:nvSpPr>
          <p:cNvPr id="344" name="Google Shape;344;p43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Git si basa sulle differenze di testo con le versioni precedenti. 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Per questo motivo non funziona bene con i file binari come .pdf, .png, .docx, .exe, .class: ogni versione viene salvata integralmente, con perdita di spazio e di tempo. 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345" name="Google Shape;345;p4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.gitignore</a:t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Per difendersi dai commit involontari di file binari, è possibile utilizzare il file .gitignore (notare il punto). E’ un elenco di file e/o percorsi che NON SONO MAI inseriti nella staging area. 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352" name="Google Shape;352;p4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Proviamo</a:t>
            </a:r>
            <a:endParaRPr/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Nel progetto create un file di testo chiamato .gitignore e copiate questo → </a:t>
            </a:r>
            <a:endParaRPr/>
          </a:p>
        </p:txBody>
      </p:sp>
      <p:sp>
        <p:nvSpPr>
          <p:cNvPr id="359" name="Google Shape;359;p4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45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"/>
                <a:ea typeface="Courier"/>
                <a:cs typeface="Courier"/>
                <a:sym typeface="Courier"/>
              </a:rPr>
              <a:t># ignora i file eseguibili e png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"/>
                <a:ea typeface="Courier"/>
                <a:cs typeface="Courier"/>
                <a:sym typeface="Courier"/>
              </a:rPr>
              <a:t>*.exe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"/>
                <a:ea typeface="Courier"/>
                <a:cs typeface="Courier"/>
                <a:sym typeface="Courier"/>
              </a:rPr>
              <a:t>*.png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"/>
                <a:ea typeface="Courier"/>
                <a:cs typeface="Courier"/>
                <a:sym typeface="Courier"/>
              </a:rPr>
              <a:t># ignora tutti i file nelle cartelle indicate temp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"/>
                <a:ea typeface="Courier"/>
                <a:cs typeface="Courier"/>
                <a:sym typeface="Courier"/>
              </a:rPr>
              <a:t>temp/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"/>
                <a:ea typeface="Courier"/>
                <a:cs typeface="Courier"/>
                <a:sym typeface="Courier"/>
              </a:rPr>
              <a:t>img/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6"/>
          <p:cNvSpPr txBox="1"/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Proviamo</a:t>
            </a:r>
            <a:endParaRPr/>
          </a:p>
        </p:txBody>
      </p:sp>
      <p:sp>
        <p:nvSpPr>
          <p:cNvPr id="366" name="Google Shape;366;p46"/>
          <p:cNvSpPr txBox="1"/>
          <p:nvPr>
            <p:ph idx="1" type="body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un file di testo nella cartella temp. Scaricate un file .png qualsiasi dalla rete e mettetelo nella cartella.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46"/>
          <p:cNvSpPr txBox="1"/>
          <p:nvPr>
            <p:ph idx="2" type="body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"/>
                <a:ea typeface="Courier"/>
                <a:cs typeface="Courier"/>
                <a:sym typeface="Courier"/>
              </a:rPr>
              <a:t># ignora i file eseguibili e png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"/>
                <a:ea typeface="Courier"/>
                <a:cs typeface="Courier"/>
                <a:sym typeface="Courier"/>
              </a:rPr>
              <a:t>*.exe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"/>
                <a:ea typeface="Courier"/>
                <a:cs typeface="Courier"/>
                <a:sym typeface="Courier"/>
              </a:rPr>
              <a:t>*.png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"/>
                <a:ea typeface="Courier"/>
                <a:cs typeface="Courier"/>
                <a:sym typeface="Courier"/>
              </a:rPr>
              <a:t># ignora tutti i file nelle cartelle indicate temp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"/>
                <a:ea typeface="Courier"/>
                <a:cs typeface="Courier"/>
                <a:sym typeface="Courier"/>
              </a:rPr>
              <a:t>temp/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latin typeface="Courier"/>
                <a:ea typeface="Courier"/>
                <a:cs typeface="Courier"/>
                <a:sym typeface="Courier"/>
              </a:rPr>
              <a:t>img/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Proviamo</a:t>
            </a:r>
            <a:endParaRPr/>
          </a:p>
        </p:txBody>
      </p:sp>
      <p:sp>
        <p:nvSpPr>
          <p:cNvPr id="374" name="Google Shape;374;p47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Date 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git add 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700"/>
              <a:t> seguito da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 git status</a:t>
            </a:r>
            <a:r>
              <a:rPr lang="en" sz="2700"/>
              <a:t>. I file “galeotti” non saranno aggiunti - il file .gitignore invece si. 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47"/>
          <p:cNvSpPr/>
          <p:nvPr/>
        </p:nvSpPr>
        <p:spPr>
          <a:xfrm>
            <a:off x="1322700" y="2770950"/>
            <a:ext cx="7364100" cy="22227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3000" lIns="108000" spcFirstLastPara="1" rIns="108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:~/demo$ git add .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:~/demo$ git status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Sul branch main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Modifiche di cui verrà eseguito il commit: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(usa "git restore --staged &lt;file&gt;..." per rimuovere gli elementi dall'area di staging)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nuovo file:             .gitignore</a:t>
            </a:r>
            <a:endParaRPr b="1" sz="1100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:~/demo$</a:t>
            </a:r>
            <a:endParaRPr b="1" sz="1100">
              <a:solidFill>
                <a:srgbClr val="C4A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4E9A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Forziamo  la mano</a:t>
            </a:r>
            <a:endParaRPr/>
          </a:p>
        </p:txBody>
      </p:sp>
      <p:sp>
        <p:nvSpPr>
          <p:cNvPr id="382" name="Google Shape;382;p48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Lo switch -f (o --force) elimina il controllo di .gitignore.</a:t>
            </a:r>
            <a:r>
              <a:rPr lang="en" sz="2700"/>
              <a:t> </a:t>
            </a:r>
            <a:endParaRPr sz="2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48"/>
          <p:cNvSpPr/>
          <p:nvPr/>
        </p:nvSpPr>
        <p:spPr>
          <a:xfrm>
            <a:off x="1322700" y="2770950"/>
            <a:ext cx="7364100" cy="22227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3000" lIns="108000" spcFirstLastPara="1" rIns="108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:~/demo$ 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git add temp/antipatico.txt -f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:~/demo$ git status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Sul branch 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main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Modifiche di cui verrà eseguito il commit: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(usa "git restore --staged &lt;file&gt;..." per rimuovere gli elementi dall'area di staging)</a:t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nuovo file:             .gitignore</a:t>
            </a:r>
            <a:endParaRPr b="1" sz="1100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nuovo file:             temp/antipatico.txt</a:t>
            </a:r>
            <a:endParaRPr b="1" sz="1100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11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:~/demo$</a:t>
            </a:r>
            <a:endParaRPr b="1" sz="1100">
              <a:solidFill>
                <a:srgbClr val="C4A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4E9A06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Checkpoint 4:</a:t>
            </a:r>
            <a:endParaRPr/>
          </a:p>
          <a:p>
            <a:pPr indent="-457200" lvl="0" marL="457200" rtl="0" algn="l">
              <a:spcBef>
                <a:spcPts val="600"/>
              </a:spcBef>
              <a:spcAft>
                <a:spcPts val="0"/>
              </a:spcAft>
              <a:buSzPts val="3600"/>
              <a:buChar char="▸"/>
            </a:pPr>
            <a:r>
              <a:rPr lang="en"/>
              <a:t>Sapete ignorare file indesiderati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▸"/>
            </a:pPr>
            <a:r>
              <a:rPr lang="en"/>
              <a:t>Sapete “forzare la mano” se necessario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Bignamino quotidiano (Cheat sheet)</a:t>
            </a:r>
            <a:endParaRPr/>
          </a:p>
        </p:txBody>
      </p:sp>
      <p:sp>
        <p:nvSpPr>
          <p:cNvPr id="395" name="Google Shape;395;p5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6" name="Google Shape;39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7575"/>
            <a:ext cx="33909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525" y="2096998"/>
            <a:ext cx="34099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1235" y="2600758"/>
            <a:ext cx="340995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2809" y="1669629"/>
            <a:ext cx="34385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32334" y="2173198"/>
            <a:ext cx="34290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49993" y="2616649"/>
            <a:ext cx="33909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5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40012" y="3531049"/>
            <a:ext cx="34290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5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23400" y="1177583"/>
            <a:ext cx="3476625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Git Cheat Sheet</a:t>
            </a:r>
            <a:endParaRPr/>
          </a:p>
        </p:txBody>
      </p:sp>
      <p:sp>
        <p:nvSpPr>
          <p:cNvPr id="409" name="Google Shape;409;p51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Marvel</a:t>
            </a:r>
            <a:r>
              <a:rPr lang="en" sz="2400"/>
              <a:t> - Sintetico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Gitlab cheat sheet (lungo)</a:t>
            </a:r>
            <a:r>
              <a:rPr lang="en" sz="2400"/>
              <a:t> - PDF: </a:t>
            </a:r>
            <a:endParaRPr sz="2400"/>
          </a:p>
          <a:p>
            <a:pPr indent="-381000" lvl="0" marL="4572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Atlassian Cheatsheet</a:t>
            </a:r>
            <a:endParaRPr sz="2400">
              <a:solidFill>
                <a:srgbClr val="282829"/>
              </a:solidFill>
            </a:endParaRPr>
          </a:p>
          <a:p>
            <a:pPr indent="-381000" lvl="0" marL="4572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>
                <a:solidFill>
                  <a:srgbClr val="195FAA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Git-tower</a:t>
            </a:r>
            <a:r>
              <a:rPr lang="en" sz="2400">
                <a:solidFill>
                  <a:srgbClr val="195FAA"/>
                </a:solidFill>
              </a:rPr>
              <a:t> </a:t>
            </a:r>
            <a:endParaRPr sz="2400">
              <a:solidFill>
                <a:srgbClr val="195FAA"/>
              </a:solidFill>
            </a:endParaRPr>
          </a:p>
          <a:p>
            <a:pPr indent="-381000" lvl="0" marL="4572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>
                <a:solidFill>
                  <a:srgbClr val="195FAA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git-cheatsheet-visual</a:t>
            </a:r>
            <a:r>
              <a:rPr lang="en" sz="2400">
                <a:solidFill>
                  <a:srgbClr val="282829"/>
                </a:solidFill>
              </a:rPr>
              <a:t> (Github Project)</a:t>
            </a:r>
            <a:endParaRPr sz="2400">
              <a:solidFill>
                <a:srgbClr val="282829"/>
              </a:solidFill>
            </a:endParaRPr>
          </a:p>
          <a:p>
            <a:pPr indent="-381000" lvl="0" marL="4572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>
                <a:solidFill>
                  <a:srgbClr val="195FAA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Zack Rusin: Git cheat sheet</a:t>
            </a:r>
            <a:endParaRPr sz="2400">
              <a:solidFill>
                <a:srgbClr val="195FAA"/>
              </a:solidFill>
            </a:endParaRPr>
          </a:p>
          <a:p>
            <a:pPr indent="-381000" lvl="0" marL="457200" marR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>
                <a:solidFill>
                  <a:srgbClr val="195FAA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 PDF Rogerdudler</a:t>
            </a:r>
            <a:endParaRPr sz="2400">
              <a:solidFill>
                <a:srgbClr val="195FAA"/>
              </a:solidFill>
            </a:endParaRPr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10" name="Google Shape;410;p5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Configurazione</a:t>
            </a:r>
            <a:endParaRPr/>
          </a:p>
        </p:txBody>
      </p:sp>
      <p:sp>
        <p:nvSpPr>
          <p:cNvPr id="126" name="Google Shape;126;p16"/>
          <p:cNvSpPr txBox="1"/>
          <p:nvPr>
            <p:ph idx="1" type="subTitle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 che si tratta?</a:t>
            </a:r>
            <a:endParaRPr/>
          </a:p>
        </p:txBody>
      </p:sp>
      <p:sp>
        <p:nvSpPr>
          <p:cNvPr id="127" name="Google Shape;127;p16"/>
          <p:cNvSpPr txBox="1"/>
          <p:nvPr>
            <p:ph idx="4294967295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2"/>
          <p:cNvSpPr txBox="1"/>
          <p:nvPr>
            <p:ph idx="4294967295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900"/>
              <a:buChar char="▸"/>
            </a:pPr>
            <a:r>
              <a:rPr lang="en" sz="1900">
                <a:solidFill>
                  <a:schemeClr val="lt1"/>
                </a:solidFill>
              </a:rPr>
              <a:t>Creare un nuovo progetto git (“nuovo”)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▸"/>
            </a:pPr>
            <a:r>
              <a:rPr lang="en" sz="1900">
                <a:solidFill>
                  <a:schemeClr val="lt1"/>
                </a:solidFill>
              </a:rPr>
              <a:t>Creare un nuovo file (“pippo.txt”) con una riga di testo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▸"/>
            </a:pPr>
            <a:r>
              <a:rPr lang="en" sz="1900">
                <a:solidFill>
                  <a:schemeClr val="lt1"/>
                </a:solidFill>
              </a:rPr>
              <a:t>Committare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▸"/>
            </a:pPr>
            <a:r>
              <a:rPr lang="en" sz="1900">
                <a:solidFill>
                  <a:schemeClr val="lt1"/>
                </a:solidFill>
              </a:rPr>
              <a:t>Aggiungere una nuova riga di testo e committare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▸"/>
            </a:pPr>
            <a:r>
              <a:rPr lang="en" sz="1900">
                <a:solidFill>
                  <a:schemeClr val="lt1"/>
                </a:solidFill>
              </a:rPr>
              <a:t>Aggiungere una nuova riga di testo e committare. 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▸"/>
            </a:pPr>
            <a:r>
              <a:rPr lang="en" sz="1900">
                <a:solidFill>
                  <a:schemeClr val="lt1"/>
                </a:solidFill>
              </a:rPr>
              <a:t>Guardare il log (provate aggiungendo   - - oneline)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▸"/>
            </a:pPr>
            <a:r>
              <a:rPr lang="en" sz="1900">
                <a:solidFill>
                  <a:schemeClr val="lt1"/>
                </a:solidFill>
              </a:rPr>
              <a:t>Fare in modo che i file con estensione .md NON vengano tracciati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▸"/>
            </a:pPr>
            <a:r>
              <a:rPr lang="en" sz="1900">
                <a:solidFill>
                  <a:schemeClr val="lt1"/>
                </a:solidFill>
              </a:rPr>
              <a:t>Creare il file “pluto.md”, dare  “git add .” e commitare.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▸"/>
            </a:pPr>
            <a:r>
              <a:rPr lang="en" sz="1900">
                <a:solidFill>
                  <a:schemeClr val="lt1"/>
                </a:solidFill>
              </a:rPr>
              <a:t>Rollback al secondo commit (il file md deve esserci ancora!)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▸"/>
            </a:pPr>
            <a:r>
              <a:rPr lang="en" sz="1900">
                <a:solidFill>
                  <a:schemeClr val="lt1"/>
                </a:solidFill>
              </a:rPr>
              <a:t>Tornare all’HEAD.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▸"/>
            </a:pPr>
            <a:r>
              <a:rPr lang="en" sz="1900">
                <a:solidFill>
                  <a:schemeClr val="lt1"/>
                </a:solidFill>
              </a:rPr>
              <a:t>Committare il file “pluto.md”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416" name="Google Shape;416;p5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52"/>
          <p:cNvSpPr txBox="1"/>
          <p:nvPr>
            <p:ph idx="4294967295" type="title"/>
          </p:nvPr>
        </p:nvSpPr>
        <p:spPr>
          <a:xfrm>
            <a:off x="1104900" y="474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Test (A1 level)</a:t>
            </a:r>
            <a:endParaRPr b="1" sz="2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Google Shape;423;p53"/>
          <p:cNvSpPr txBox="1"/>
          <p:nvPr>
            <p:ph idx="4294967295" type="ctrTitle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700"/>
                </a:solidFill>
              </a:rPr>
              <a:t>GRAZIE!</a:t>
            </a:r>
            <a:endParaRPr sz="6000">
              <a:solidFill>
                <a:srgbClr val="FF8700"/>
              </a:solidFill>
            </a:endParaRPr>
          </a:p>
        </p:txBody>
      </p:sp>
      <p:sp>
        <p:nvSpPr>
          <p:cNvPr id="424" name="Google Shape;424;p53"/>
          <p:cNvSpPr txBox="1"/>
          <p:nvPr>
            <p:ph idx="4294967295" type="subTitle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Torniamo alla teoria!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DA QUESTO LINK POTETE SCARICARE UN FILE BASH CHE ESEGUE TUTTI I COMANDI VISTI </a:t>
            </a:r>
            <a:br>
              <a:rPr b="1" lang="en" sz="2400">
                <a:solidFill>
                  <a:srgbClr val="FFFFFF"/>
                </a:solidFill>
              </a:rPr>
            </a:br>
            <a:r>
              <a:rPr b="1" lang="en" sz="2400" u="sng">
                <a:solidFill>
                  <a:schemeClr val="hlink"/>
                </a:solidFill>
                <a:hlinkClick r:id="rId3"/>
              </a:rPr>
              <a:t>https://pastebin.com/tJiKzjgN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4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30" name="Google Shape;430;p54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/>
              <a:t>Special thanks to all the people who made and released these awesome resources for free: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900"/>
              <a:buChar char="▸"/>
            </a:pPr>
            <a:r>
              <a:rPr lang="en" sz="1900"/>
              <a:t>Presentation template by </a:t>
            </a:r>
            <a:r>
              <a:rPr lang="en" sz="1900" u="sng">
                <a:hlinkClick r:id="rId3"/>
              </a:rPr>
              <a:t>SlidesCarnival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▸"/>
            </a:pPr>
            <a:r>
              <a:rPr lang="en" sz="1900"/>
              <a:t>Photographs by </a:t>
            </a:r>
            <a:r>
              <a:rPr lang="en" sz="1900" u="sng">
                <a:hlinkClick r:id="rId4"/>
              </a:rPr>
              <a:t>Startupstockphotos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▸"/>
            </a:pPr>
            <a:r>
              <a:rPr lang="en" sz="1900"/>
              <a:t>Anil Gupta (www.guptaanil.com)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▸"/>
            </a:pPr>
            <a:r>
              <a:rPr lang="en" sz="1900"/>
              <a:t>Pete Nicholls (github.com/Aupajo)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▸"/>
            </a:pPr>
            <a:r>
              <a:rPr lang="en" sz="1900"/>
              <a:t>‏Armando Fox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900"/>
              <a:t>Questo documento è distribuito con licenza CreativeCommon BY-SA 3.0 </a:t>
            </a:r>
            <a:endParaRPr b="1" i="1" sz="19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31" name="Google Shape;431;p5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5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37" name="Google Shape;437;p55"/>
          <p:cNvSpPr txBox="1"/>
          <p:nvPr>
            <p:ph idx="1" type="body"/>
          </p:nvPr>
        </p:nvSpPr>
        <p:spPr>
          <a:xfrm>
            <a:off x="1104900" y="1200150"/>
            <a:ext cx="75819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Titles: </a:t>
            </a:r>
            <a:r>
              <a:rPr b="1" lang="en" sz="1800"/>
              <a:t>Dosis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Body copy: </a:t>
            </a:r>
            <a:r>
              <a:rPr b="1" lang="en" sz="1800"/>
              <a:t>Roboto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these pages: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3"/>
              </a:rPr>
              <a:t>https://www.fontsquirrel.com/fonts/dosis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4"/>
              </a:rPr>
              <a:t>https://material.google.com/resources/roboto-noto-fonts.html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Orange </a:t>
            </a:r>
            <a:r>
              <a:rPr b="1" lang="en" sz="1800">
                <a:solidFill>
                  <a:srgbClr val="FF8700"/>
                </a:solidFill>
              </a:rPr>
              <a:t>#ff8700</a:t>
            </a:r>
            <a:endParaRPr b="1" sz="1800">
              <a:solidFill>
                <a:srgbClr val="FF8700"/>
              </a:solidFill>
            </a:endParaRPr>
          </a:p>
        </p:txBody>
      </p:sp>
      <p:sp>
        <p:nvSpPr>
          <p:cNvPr id="438" name="Google Shape;438;p55"/>
          <p:cNvSpPr txBox="1"/>
          <p:nvPr/>
        </p:nvSpPr>
        <p:spPr>
          <a:xfrm>
            <a:off x="1104900" y="4400250"/>
            <a:ext cx="6885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39" name="Google Shape;439;p5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56"/>
          <p:cNvGrpSpPr/>
          <p:nvPr/>
        </p:nvGrpSpPr>
        <p:grpSpPr>
          <a:xfrm>
            <a:off x="3303772" y="275619"/>
            <a:ext cx="342903" cy="447293"/>
            <a:chOff x="590250" y="244200"/>
            <a:chExt cx="407975" cy="532175"/>
          </a:xfrm>
        </p:grpSpPr>
        <p:sp>
          <p:nvSpPr>
            <p:cNvPr id="445" name="Google Shape;445;p56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56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56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56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56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56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56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56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56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56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56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56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56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56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56"/>
          <p:cNvGrpSpPr/>
          <p:nvPr/>
        </p:nvGrpSpPr>
        <p:grpSpPr>
          <a:xfrm>
            <a:off x="3856464" y="341641"/>
            <a:ext cx="372594" cy="310145"/>
            <a:chOff x="1247825" y="322750"/>
            <a:chExt cx="443300" cy="369000"/>
          </a:xfrm>
        </p:grpSpPr>
        <p:sp>
          <p:nvSpPr>
            <p:cNvPr id="460" name="Google Shape;460;p56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56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56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56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56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56"/>
          <p:cNvGrpSpPr/>
          <p:nvPr/>
        </p:nvGrpSpPr>
        <p:grpSpPr>
          <a:xfrm>
            <a:off x="4429643" y="340107"/>
            <a:ext cx="356204" cy="313212"/>
            <a:chOff x="1929775" y="320925"/>
            <a:chExt cx="423800" cy="372650"/>
          </a:xfrm>
        </p:grpSpPr>
        <p:sp>
          <p:nvSpPr>
            <p:cNvPr id="466" name="Google Shape;466;p56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56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56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56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56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56"/>
          <p:cNvSpPr/>
          <p:nvPr/>
        </p:nvSpPr>
        <p:spPr>
          <a:xfrm>
            <a:off x="5026945" y="3288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56"/>
          <p:cNvSpPr/>
          <p:nvPr/>
        </p:nvSpPr>
        <p:spPr>
          <a:xfrm>
            <a:off x="5611913" y="329884"/>
            <a:ext cx="251793" cy="333679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3" name="Google Shape;473;p56"/>
          <p:cNvGrpSpPr/>
          <p:nvPr/>
        </p:nvGrpSpPr>
        <p:grpSpPr>
          <a:xfrm>
            <a:off x="6699287" y="304785"/>
            <a:ext cx="336767" cy="383835"/>
            <a:chOff x="4630125" y="278900"/>
            <a:chExt cx="400675" cy="456675"/>
          </a:xfrm>
        </p:grpSpPr>
        <p:sp>
          <p:nvSpPr>
            <p:cNvPr id="474" name="Google Shape;474;p56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56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56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56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56"/>
          <p:cNvSpPr/>
          <p:nvPr/>
        </p:nvSpPr>
        <p:spPr>
          <a:xfrm>
            <a:off x="7239876" y="3283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9" name="Google Shape;479;p56"/>
          <p:cNvGrpSpPr/>
          <p:nvPr/>
        </p:nvGrpSpPr>
        <p:grpSpPr>
          <a:xfrm>
            <a:off x="3308899" y="851341"/>
            <a:ext cx="342882" cy="418128"/>
            <a:chOff x="596350" y="929175"/>
            <a:chExt cx="407950" cy="497475"/>
          </a:xfrm>
        </p:grpSpPr>
        <p:sp>
          <p:nvSpPr>
            <p:cNvPr id="480" name="Google Shape;480;p56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56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56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56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56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56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56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56"/>
          <p:cNvGrpSpPr/>
          <p:nvPr/>
        </p:nvGrpSpPr>
        <p:grpSpPr>
          <a:xfrm>
            <a:off x="4433215" y="912256"/>
            <a:ext cx="349060" cy="298882"/>
            <a:chOff x="1934025" y="1001650"/>
            <a:chExt cx="415300" cy="355600"/>
          </a:xfrm>
        </p:grpSpPr>
        <p:sp>
          <p:nvSpPr>
            <p:cNvPr id="488" name="Google Shape;488;p56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56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56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56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2" name="Google Shape;492;p56"/>
          <p:cNvSpPr/>
          <p:nvPr/>
        </p:nvSpPr>
        <p:spPr>
          <a:xfrm>
            <a:off x="4997274" y="8871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56"/>
          <p:cNvSpPr/>
          <p:nvPr/>
        </p:nvSpPr>
        <p:spPr>
          <a:xfrm>
            <a:off x="5562784" y="9045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6"/>
          <p:cNvSpPr/>
          <p:nvPr/>
        </p:nvSpPr>
        <p:spPr>
          <a:xfrm>
            <a:off x="6132896" y="9071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56"/>
          <p:cNvSpPr/>
          <p:nvPr/>
        </p:nvSpPr>
        <p:spPr>
          <a:xfrm>
            <a:off x="6709164" y="9102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6" name="Google Shape;496;p56"/>
          <p:cNvGrpSpPr/>
          <p:nvPr/>
        </p:nvGrpSpPr>
        <p:grpSpPr>
          <a:xfrm>
            <a:off x="7257610" y="889731"/>
            <a:ext cx="350068" cy="350573"/>
            <a:chOff x="5294400" y="974850"/>
            <a:chExt cx="416500" cy="417100"/>
          </a:xfrm>
        </p:grpSpPr>
        <p:sp>
          <p:nvSpPr>
            <p:cNvPr id="497" name="Google Shape;497;p56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56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56"/>
          <p:cNvGrpSpPr/>
          <p:nvPr/>
        </p:nvGrpSpPr>
        <p:grpSpPr>
          <a:xfrm>
            <a:off x="7780632" y="850332"/>
            <a:ext cx="433992" cy="422729"/>
            <a:chOff x="5916675" y="927975"/>
            <a:chExt cx="516350" cy="502950"/>
          </a:xfrm>
        </p:grpSpPr>
        <p:sp>
          <p:nvSpPr>
            <p:cNvPr id="500" name="Google Shape;500;p5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5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56"/>
          <p:cNvGrpSpPr/>
          <p:nvPr/>
        </p:nvGrpSpPr>
        <p:grpSpPr>
          <a:xfrm>
            <a:off x="3282276" y="1499745"/>
            <a:ext cx="391001" cy="264085"/>
            <a:chOff x="564675" y="1700625"/>
            <a:chExt cx="465200" cy="314200"/>
          </a:xfrm>
        </p:grpSpPr>
        <p:sp>
          <p:nvSpPr>
            <p:cNvPr id="503" name="Google Shape;503;p56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56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56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56"/>
          <p:cNvGrpSpPr/>
          <p:nvPr/>
        </p:nvGrpSpPr>
        <p:grpSpPr>
          <a:xfrm>
            <a:off x="3847260" y="1435257"/>
            <a:ext cx="391001" cy="382827"/>
            <a:chOff x="1236875" y="1623900"/>
            <a:chExt cx="465200" cy="455475"/>
          </a:xfrm>
        </p:grpSpPr>
        <p:sp>
          <p:nvSpPr>
            <p:cNvPr id="507" name="Google Shape;507;p56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56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56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56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56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56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56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56"/>
          <p:cNvGrpSpPr/>
          <p:nvPr/>
        </p:nvGrpSpPr>
        <p:grpSpPr>
          <a:xfrm>
            <a:off x="4424515" y="1443452"/>
            <a:ext cx="366458" cy="366437"/>
            <a:chOff x="1923675" y="1633650"/>
            <a:chExt cx="436000" cy="435975"/>
          </a:xfrm>
        </p:grpSpPr>
        <p:sp>
          <p:nvSpPr>
            <p:cNvPr id="515" name="Google Shape;515;p5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5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5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5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5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5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56"/>
          <p:cNvGrpSpPr/>
          <p:nvPr/>
        </p:nvGrpSpPr>
        <p:grpSpPr>
          <a:xfrm>
            <a:off x="4987966" y="1441918"/>
            <a:ext cx="369505" cy="369505"/>
            <a:chOff x="2594050" y="1631825"/>
            <a:chExt cx="439625" cy="439625"/>
          </a:xfrm>
        </p:grpSpPr>
        <p:sp>
          <p:nvSpPr>
            <p:cNvPr id="522" name="Google Shape;522;p5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5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5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5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6" name="Google Shape;526;p56"/>
          <p:cNvSpPr/>
          <p:nvPr/>
        </p:nvSpPr>
        <p:spPr>
          <a:xfrm>
            <a:off x="5569424" y="14583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7" name="Google Shape;527;p56"/>
          <p:cNvGrpSpPr/>
          <p:nvPr/>
        </p:nvGrpSpPr>
        <p:grpSpPr>
          <a:xfrm>
            <a:off x="6152731" y="1414287"/>
            <a:ext cx="299911" cy="424768"/>
            <a:chOff x="3979850" y="1598950"/>
            <a:chExt cx="356825" cy="505375"/>
          </a:xfrm>
        </p:grpSpPr>
        <p:sp>
          <p:nvSpPr>
            <p:cNvPr id="528" name="Google Shape;528;p56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56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56"/>
          <p:cNvGrpSpPr/>
          <p:nvPr/>
        </p:nvGrpSpPr>
        <p:grpSpPr>
          <a:xfrm>
            <a:off x="6670121" y="1505376"/>
            <a:ext cx="395098" cy="242589"/>
            <a:chOff x="4595425" y="1707325"/>
            <a:chExt cx="470075" cy="288625"/>
          </a:xfrm>
        </p:grpSpPr>
        <p:sp>
          <p:nvSpPr>
            <p:cNvPr id="531" name="Google Shape;531;p56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56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56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56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56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56"/>
          <p:cNvGrpSpPr/>
          <p:nvPr/>
        </p:nvGrpSpPr>
        <p:grpSpPr>
          <a:xfrm>
            <a:off x="7254038" y="1446016"/>
            <a:ext cx="357234" cy="361310"/>
            <a:chOff x="5290150" y="1636700"/>
            <a:chExt cx="425025" cy="429875"/>
          </a:xfrm>
        </p:grpSpPr>
        <p:sp>
          <p:nvSpPr>
            <p:cNvPr id="537" name="Google Shape;537;p56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56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56"/>
          <p:cNvGrpSpPr/>
          <p:nvPr/>
        </p:nvGrpSpPr>
        <p:grpSpPr>
          <a:xfrm>
            <a:off x="7817992" y="1435257"/>
            <a:ext cx="359272" cy="376691"/>
            <a:chOff x="5961125" y="1623900"/>
            <a:chExt cx="427450" cy="448175"/>
          </a:xfrm>
        </p:grpSpPr>
        <p:sp>
          <p:nvSpPr>
            <p:cNvPr id="540" name="Google Shape;540;p56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56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56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56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56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56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56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56"/>
          <p:cNvGrpSpPr/>
          <p:nvPr/>
        </p:nvGrpSpPr>
        <p:grpSpPr>
          <a:xfrm>
            <a:off x="8370684" y="1444986"/>
            <a:ext cx="383835" cy="363369"/>
            <a:chOff x="6618700" y="1635475"/>
            <a:chExt cx="456675" cy="432325"/>
          </a:xfrm>
        </p:grpSpPr>
        <p:sp>
          <p:nvSpPr>
            <p:cNvPr id="548" name="Google Shape;548;p56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56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56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56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56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56"/>
          <p:cNvGrpSpPr/>
          <p:nvPr/>
        </p:nvGrpSpPr>
        <p:grpSpPr>
          <a:xfrm>
            <a:off x="3325772" y="2028398"/>
            <a:ext cx="304009" cy="326513"/>
            <a:chOff x="616425" y="2329600"/>
            <a:chExt cx="361700" cy="388475"/>
          </a:xfrm>
        </p:grpSpPr>
        <p:sp>
          <p:nvSpPr>
            <p:cNvPr id="554" name="Google Shape;554;p56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56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56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56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56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56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56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56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56"/>
          <p:cNvGrpSpPr/>
          <p:nvPr/>
        </p:nvGrpSpPr>
        <p:grpSpPr>
          <a:xfrm>
            <a:off x="3882582" y="2031466"/>
            <a:ext cx="320378" cy="320378"/>
            <a:chOff x="1278900" y="2333250"/>
            <a:chExt cx="381175" cy="381175"/>
          </a:xfrm>
        </p:grpSpPr>
        <p:sp>
          <p:nvSpPr>
            <p:cNvPr id="563" name="Google Shape;563;p56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56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56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56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56"/>
          <p:cNvGrpSpPr/>
          <p:nvPr/>
        </p:nvGrpSpPr>
        <p:grpSpPr>
          <a:xfrm>
            <a:off x="4447545" y="2031466"/>
            <a:ext cx="320399" cy="320378"/>
            <a:chOff x="1951075" y="2333250"/>
            <a:chExt cx="381200" cy="381175"/>
          </a:xfrm>
        </p:grpSpPr>
        <p:sp>
          <p:nvSpPr>
            <p:cNvPr id="568" name="Google Shape;568;p56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56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56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56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56"/>
          <p:cNvGrpSpPr/>
          <p:nvPr/>
        </p:nvGrpSpPr>
        <p:grpSpPr>
          <a:xfrm>
            <a:off x="5012529" y="2031466"/>
            <a:ext cx="320378" cy="320378"/>
            <a:chOff x="2623275" y="2333250"/>
            <a:chExt cx="381175" cy="381175"/>
          </a:xfrm>
        </p:grpSpPr>
        <p:sp>
          <p:nvSpPr>
            <p:cNvPr id="573" name="Google Shape;573;p56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56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56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56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56"/>
          <p:cNvGrpSpPr/>
          <p:nvPr/>
        </p:nvGrpSpPr>
        <p:grpSpPr>
          <a:xfrm>
            <a:off x="5652234" y="1976203"/>
            <a:ext cx="170937" cy="426827"/>
            <a:chOff x="3384375" y="2267500"/>
            <a:chExt cx="203375" cy="507825"/>
          </a:xfrm>
        </p:grpSpPr>
        <p:sp>
          <p:nvSpPr>
            <p:cNvPr id="578" name="Google Shape;578;p56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56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56"/>
          <p:cNvGrpSpPr/>
          <p:nvPr/>
        </p:nvGrpSpPr>
        <p:grpSpPr>
          <a:xfrm>
            <a:off x="6797541" y="2030436"/>
            <a:ext cx="140237" cy="318339"/>
            <a:chOff x="4747025" y="2332025"/>
            <a:chExt cx="166850" cy="378750"/>
          </a:xfrm>
        </p:grpSpPr>
        <p:sp>
          <p:nvSpPr>
            <p:cNvPr id="581" name="Google Shape;581;p56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56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56"/>
          <p:cNvGrpSpPr/>
          <p:nvPr/>
        </p:nvGrpSpPr>
        <p:grpSpPr>
          <a:xfrm>
            <a:off x="6230015" y="1978241"/>
            <a:ext cx="145343" cy="422729"/>
            <a:chOff x="4071800" y="2269925"/>
            <a:chExt cx="172925" cy="502950"/>
          </a:xfrm>
        </p:grpSpPr>
        <p:sp>
          <p:nvSpPr>
            <p:cNvPr id="584" name="Google Shape;584;p56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56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6" name="Google Shape;586;p56"/>
          <p:cNvSpPr/>
          <p:nvPr/>
        </p:nvSpPr>
        <p:spPr>
          <a:xfrm>
            <a:off x="7272636" y="20228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7" name="Google Shape;587;p56"/>
          <p:cNvGrpSpPr/>
          <p:nvPr/>
        </p:nvGrpSpPr>
        <p:grpSpPr>
          <a:xfrm>
            <a:off x="7827721" y="2028902"/>
            <a:ext cx="345971" cy="325505"/>
            <a:chOff x="5972700" y="2330200"/>
            <a:chExt cx="411625" cy="387275"/>
          </a:xfrm>
        </p:grpSpPr>
        <p:sp>
          <p:nvSpPr>
            <p:cNvPr id="588" name="Google Shape;588;p5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5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56"/>
          <p:cNvGrpSpPr/>
          <p:nvPr/>
        </p:nvGrpSpPr>
        <p:grpSpPr>
          <a:xfrm>
            <a:off x="3423018" y="2557031"/>
            <a:ext cx="109538" cy="399195"/>
            <a:chOff x="732125" y="2958550"/>
            <a:chExt cx="130325" cy="474950"/>
          </a:xfrm>
        </p:grpSpPr>
        <p:sp>
          <p:nvSpPr>
            <p:cNvPr id="591" name="Google Shape;591;p56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56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56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56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56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56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56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56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9" name="Google Shape;599;p56"/>
          <p:cNvSpPr/>
          <p:nvPr/>
        </p:nvSpPr>
        <p:spPr>
          <a:xfrm>
            <a:off x="4439938" y="25412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56"/>
          <p:cNvSpPr/>
          <p:nvPr/>
        </p:nvSpPr>
        <p:spPr>
          <a:xfrm>
            <a:off x="3918430" y="25412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1" name="Google Shape;601;p56"/>
          <p:cNvGrpSpPr/>
          <p:nvPr/>
        </p:nvGrpSpPr>
        <p:grpSpPr>
          <a:xfrm>
            <a:off x="4978762" y="2569827"/>
            <a:ext cx="387933" cy="367467"/>
            <a:chOff x="2583100" y="2973775"/>
            <a:chExt cx="461550" cy="437200"/>
          </a:xfrm>
        </p:grpSpPr>
        <p:sp>
          <p:nvSpPr>
            <p:cNvPr id="602" name="Google Shape;602;p56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56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4" name="Google Shape;604;p56"/>
          <p:cNvSpPr/>
          <p:nvPr/>
        </p:nvSpPr>
        <p:spPr>
          <a:xfrm>
            <a:off x="6689706" y="25786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5" name="Google Shape;605;p56"/>
          <p:cNvGrpSpPr/>
          <p:nvPr/>
        </p:nvGrpSpPr>
        <p:grpSpPr>
          <a:xfrm>
            <a:off x="7218211" y="2597984"/>
            <a:ext cx="435022" cy="323445"/>
            <a:chOff x="5247525" y="3007275"/>
            <a:chExt cx="517575" cy="384825"/>
          </a:xfrm>
        </p:grpSpPr>
        <p:sp>
          <p:nvSpPr>
            <p:cNvPr id="606" name="Google Shape;606;p56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56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56"/>
          <p:cNvGrpSpPr/>
          <p:nvPr/>
        </p:nvGrpSpPr>
        <p:grpSpPr>
          <a:xfrm>
            <a:off x="6129197" y="2579556"/>
            <a:ext cx="342882" cy="350068"/>
            <a:chOff x="3951850" y="2985350"/>
            <a:chExt cx="407950" cy="416500"/>
          </a:xfrm>
        </p:grpSpPr>
        <p:sp>
          <p:nvSpPr>
            <p:cNvPr id="609" name="Google Shape;609;p5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5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5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5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56"/>
          <p:cNvGrpSpPr/>
          <p:nvPr/>
        </p:nvGrpSpPr>
        <p:grpSpPr>
          <a:xfrm>
            <a:off x="3285869" y="3169104"/>
            <a:ext cx="397136" cy="305017"/>
            <a:chOff x="568950" y="3686775"/>
            <a:chExt cx="472500" cy="362900"/>
          </a:xfrm>
        </p:grpSpPr>
        <p:sp>
          <p:nvSpPr>
            <p:cNvPr id="614" name="Google Shape;614;p56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56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56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7" name="Google Shape;617;p56"/>
          <p:cNvSpPr/>
          <p:nvPr/>
        </p:nvSpPr>
        <p:spPr>
          <a:xfrm>
            <a:off x="7862711" y="25622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8" name="Google Shape;618;p56"/>
          <p:cNvGrpSpPr/>
          <p:nvPr/>
        </p:nvGrpSpPr>
        <p:grpSpPr>
          <a:xfrm>
            <a:off x="3853921" y="3194697"/>
            <a:ext cx="377700" cy="253852"/>
            <a:chOff x="1244800" y="3717225"/>
            <a:chExt cx="449375" cy="302025"/>
          </a:xfrm>
        </p:grpSpPr>
        <p:sp>
          <p:nvSpPr>
            <p:cNvPr id="619" name="Google Shape;619;p56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56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56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56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56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56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56"/>
          <p:cNvGrpSpPr/>
          <p:nvPr/>
        </p:nvGrpSpPr>
        <p:grpSpPr>
          <a:xfrm>
            <a:off x="4424011" y="3175239"/>
            <a:ext cx="367467" cy="287115"/>
            <a:chOff x="1923075" y="3694075"/>
            <a:chExt cx="437200" cy="341600"/>
          </a:xfrm>
        </p:grpSpPr>
        <p:sp>
          <p:nvSpPr>
            <p:cNvPr id="626" name="Google Shape;626;p56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56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56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56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56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56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6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56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56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56"/>
          <p:cNvGrpSpPr/>
          <p:nvPr/>
        </p:nvGrpSpPr>
        <p:grpSpPr>
          <a:xfrm>
            <a:off x="4992567" y="3170638"/>
            <a:ext cx="360301" cy="295814"/>
            <a:chOff x="2599525" y="3688600"/>
            <a:chExt cx="428675" cy="351950"/>
          </a:xfrm>
        </p:grpSpPr>
        <p:sp>
          <p:nvSpPr>
            <p:cNvPr id="636" name="Google Shape;636;p56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56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56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56"/>
          <p:cNvGrpSpPr/>
          <p:nvPr/>
        </p:nvGrpSpPr>
        <p:grpSpPr>
          <a:xfrm>
            <a:off x="5574950" y="3150171"/>
            <a:ext cx="333700" cy="329077"/>
            <a:chOff x="3292425" y="3664250"/>
            <a:chExt cx="397025" cy="391525"/>
          </a:xfrm>
        </p:grpSpPr>
        <p:sp>
          <p:nvSpPr>
            <p:cNvPr id="640" name="Google Shape;640;p56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56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56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3" name="Google Shape;643;p56"/>
          <p:cNvGrpSpPr/>
          <p:nvPr/>
        </p:nvGrpSpPr>
        <p:grpSpPr>
          <a:xfrm>
            <a:off x="6112807" y="3192638"/>
            <a:ext cx="369526" cy="268183"/>
            <a:chOff x="3932350" y="3714775"/>
            <a:chExt cx="439650" cy="319075"/>
          </a:xfrm>
        </p:grpSpPr>
        <p:sp>
          <p:nvSpPr>
            <p:cNvPr id="644" name="Google Shape;644;p56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56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56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56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56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56"/>
          <p:cNvGrpSpPr/>
          <p:nvPr/>
        </p:nvGrpSpPr>
        <p:grpSpPr>
          <a:xfrm>
            <a:off x="6677791" y="3192638"/>
            <a:ext cx="369505" cy="268183"/>
            <a:chOff x="4604550" y="3714775"/>
            <a:chExt cx="439625" cy="319075"/>
          </a:xfrm>
        </p:grpSpPr>
        <p:sp>
          <p:nvSpPr>
            <p:cNvPr id="650" name="Google Shape;650;p56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56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56"/>
          <p:cNvGrpSpPr/>
          <p:nvPr/>
        </p:nvGrpSpPr>
        <p:grpSpPr>
          <a:xfrm>
            <a:off x="7256076" y="3165006"/>
            <a:ext cx="353136" cy="313738"/>
            <a:chOff x="5292575" y="3681900"/>
            <a:chExt cx="420150" cy="373275"/>
          </a:xfrm>
        </p:grpSpPr>
        <p:sp>
          <p:nvSpPr>
            <p:cNvPr id="653" name="Google Shape;653;p56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56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56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56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56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56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56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Google Shape;660;p56"/>
          <p:cNvGrpSpPr/>
          <p:nvPr/>
        </p:nvGrpSpPr>
        <p:grpSpPr>
          <a:xfrm>
            <a:off x="7801098" y="3125082"/>
            <a:ext cx="393060" cy="393060"/>
            <a:chOff x="5941025" y="3634400"/>
            <a:chExt cx="467650" cy="467650"/>
          </a:xfrm>
        </p:grpSpPr>
        <p:sp>
          <p:nvSpPr>
            <p:cNvPr id="661" name="Google Shape;661;p56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56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56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56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56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56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Google Shape;667;p56"/>
          <p:cNvGrpSpPr/>
          <p:nvPr/>
        </p:nvGrpSpPr>
        <p:grpSpPr>
          <a:xfrm>
            <a:off x="8391171" y="3150171"/>
            <a:ext cx="342882" cy="342903"/>
            <a:chOff x="6643075" y="3664250"/>
            <a:chExt cx="407950" cy="407975"/>
          </a:xfrm>
        </p:grpSpPr>
        <p:sp>
          <p:nvSpPr>
            <p:cNvPr id="668" name="Google Shape;668;p56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56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0" name="Google Shape;670;p56"/>
          <p:cNvGrpSpPr/>
          <p:nvPr/>
        </p:nvGrpSpPr>
        <p:grpSpPr>
          <a:xfrm>
            <a:off x="3292005" y="3700825"/>
            <a:ext cx="371564" cy="371543"/>
            <a:chOff x="576250" y="4319400"/>
            <a:chExt cx="442075" cy="442050"/>
          </a:xfrm>
        </p:grpSpPr>
        <p:sp>
          <p:nvSpPr>
            <p:cNvPr id="671" name="Google Shape;671;p56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56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56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56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5" name="Google Shape;675;p56"/>
          <p:cNvSpPr/>
          <p:nvPr/>
        </p:nvSpPr>
        <p:spPr>
          <a:xfrm>
            <a:off x="3841668" y="37731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56"/>
          <p:cNvSpPr/>
          <p:nvPr/>
        </p:nvSpPr>
        <p:spPr>
          <a:xfrm>
            <a:off x="6132391" y="37163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56"/>
          <p:cNvSpPr/>
          <p:nvPr/>
        </p:nvSpPr>
        <p:spPr>
          <a:xfrm>
            <a:off x="5567386" y="37377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56"/>
          <p:cNvSpPr/>
          <p:nvPr/>
        </p:nvSpPr>
        <p:spPr>
          <a:xfrm>
            <a:off x="6695863" y="37147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9" name="Google Shape;679;p56"/>
          <p:cNvGrpSpPr/>
          <p:nvPr/>
        </p:nvGrpSpPr>
        <p:grpSpPr>
          <a:xfrm>
            <a:off x="7235610" y="3719757"/>
            <a:ext cx="394068" cy="325505"/>
            <a:chOff x="5268225" y="4341925"/>
            <a:chExt cx="468850" cy="387275"/>
          </a:xfrm>
        </p:grpSpPr>
        <p:sp>
          <p:nvSpPr>
            <p:cNvPr id="680" name="Google Shape;680;p56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56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56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56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56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56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56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6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8" name="Google Shape;688;p56"/>
          <p:cNvGrpSpPr/>
          <p:nvPr/>
        </p:nvGrpSpPr>
        <p:grpSpPr>
          <a:xfrm>
            <a:off x="7820556" y="3709524"/>
            <a:ext cx="354145" cy="354145"/>
            <a:chOff x="5964175" y="4329750"/>
            <a:chExt cx="421350" cy="421350"/>
          </a:xfrm>
        </p:grpSpPr>
        <p:sp>
          <p:nvSpPr>
            <p:cNvPr id="689" name="Google Shape;689;p56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56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56"/>
          <p:cNvGrpSpPr/>
          <p:nvPr/>
        </p:nvGrpSpPr>
        <p:grpSpPr>
          <a:xfrm>
            <a:off x="3856464" y="4274508"/>
            <a:ext cx="372594" cy="360301"/>
            <a:chOff x="1247825" y="5001950"/>
            <a:chExt cx="443300" cy="428675"/>
          </a:xfrm>
        </p:grpSpPr>
        <p:sp>
          <p:nvSpPr>
            <p:cNvPr id="692" name="Google Shape;692;p56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56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56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6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6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56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Google Shape;698;p56"/>
          <p:cNvGrpSpPr/>
          <p:nvPr/>
        </p:nvGrpSpPr>
        <p:grpSpPr>
          <a:xfrm>
            <a:off x="4454710" y="4256585"/>
            <a:ext cx="306068" cy="389992"/>
            <a:chOff x="1959600" y="4980625"/>
            <a:chExt cx="364150" cy="464000"/>
          </a:xfrm>
        </p:grpSpPr>
        <p:sp>
          <p:nvSpPr>
            <p:cNvPr id="699" name="Google Shape;699;p56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6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56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56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6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6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6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56"/>
          <p:cNvGrpSpPr/>
          <p:nvPr/>
        </p:nvGrpSpPr>
        <p:grpSpPr>
          <a:xfrm>
            <a:off x="4997190" y="4271440"/>
            <a:ext cx="351077" cy="360806"/>
            <a:chOff x="2605025" y="4998300"/>
            <a:chExt cx="417700" cy="429275"/>
          </a:xfrm>
        </p:grpSpPr>
        <p:sp>
          <p:nvSpPr>
            <p:cNvPr id="707" name="Google Shape;707;p56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6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6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56"/>
          <p:cNvGrpSpPr/>
          <p:nvPr/>
        </p:nvGrpSpPr>
        <p:grpSpPr>
          <a:xfrm>
            <a:off x="5527882" y="4274508"/>
            <a:ext cx="419662" cy="349543"/>
            <a:chOff x="3236425" y="5001950"/>
            <a:chExt cx="499300" cy="415875"/>
          </a:xfrm>
        </p:grpSpPr>
        <p:sp>
          <p:nvSpPr>
            <p:cNvPr id="711" name="Google Shape;711;p56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6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6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6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6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6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56"/>
          <p:cNvGrpSpPr/>
          <p:nvPr/>
        </p:nvGrpSpPr>
        <p:grpSpPr>
          <a:xfrm>
            <a:off x="6143002" y="4256585"/>
            <a:ext cx="319369" cy="380263"/>
            <a:chOff x="3968275" y="4980625"/>
            <a:chExt cx="379975" cy="452425"/>
          </a:xfrm>
        </p:grpSpPr>
        <p:sp>
          <p:nvSpPr>
            <p:cNvPr id="718" name="Google Shape;718;p56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6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56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56"/>
          <p:cNvGrpSpPr/>
          <p:nvPr/>
        </p:nvGrpSpPr>
        <p:grpSpPr>
          <a:xfrm>
            <a:off x="7798535" y="4341538"/>
            <a:ext cx="404323" cy="220085"/>
            <a:chOff x="5937975" y="5081700"/>
            <a:chExt cx="481050" cy="261850"/>
          </a:xfrm>
        </p:grpSpPr>
        <p:sp>
          <p:nvSpPr>
            <p:cNvPr id="722" name="Google Shape;722;p56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6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6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Google Shape;725;p56"/>
          <p:cNvGrpSpPr/>
          <p:nvPr/>
        </p:nvGrpSpPr>
        <p:grpSpPr>
          <a:xfrm>
            <a:off x="8416743" y="4299072"/>
            <a:ext cx="290183" cy="333679"/>
            <a:chOff x="6673500" y="5031175"/>
            <a:chExt cx="345250" cy="397000"/>
          </a:xfrm>
        </p:grpSpPr>
        <p:sp>
          <p:nvSpPr>
            <p:cNvPr id="726" name="Google Shape;726;p56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6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6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6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56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" name="Google Shape;731;p56"/>
          <p:cNvGrpSpPr/>
          <p:nvPr/>
        </p:nvGrpSpPr>
        <p:grpSpPr>
          <a:xfrm>
            <a:off x="6108730" y="323717"/>
            <a:ext cx="387933" cy="345971"/>
            <a:chOff x="3927500" y="301425"/>
            <a:chExt cx="461550" cy="411625"/>
          </a:xfrm>
        </p:grpSpPr>
        <p:sp>
          <p:nvSpPr>
            <p:cNvPr id="732" name="Google Shape;732;p56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56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56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6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6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6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56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56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6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6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6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6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6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6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6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6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6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6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6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6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6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6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6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6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6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6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6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9" name="Google Shape;759;p56"/>
          <p:cNvGrpSpPr/>
          <p:nvPr/>
        </p:nvGrpSpPr>
        <p:grpSpPr>
          <a:xfrm>
            <a:off x="8396277" y="330378"/>
            <a:ext cx="332670" cy="332670"/>
            <a:chOff x="6649150" y="309350"/>
            <a:chExt cx="395800" cy="395800"/>
          </a:xfrm>
        </p:grpSpPr>
        <p:sp>
          <p:nvSpPr>
            <p:cNvPr id="760" name="Google Shape;760;p56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6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6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6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6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6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6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6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6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6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6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6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6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6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6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6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6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6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6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6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6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6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6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3" name="Google Shape;783;p56"/>
          <p:cNvGrpSpPr/>
          <p:nvPr/>
        </p:nvGrpSpPr>
        <p:grpSpPr>
          <a:xfrm>
            <a:off x="7828730" y="338048"/>
            <a:ext cx="337797" cy="319873"/>
            <a:chOff x="5973900" y="318475"/>
            <a:chExt cx="401900" cy="380575"/>
          </a:xfrm>
        </p:grpSpPr>
        <p:sp>
          <p:nvSpPr>
            <p:cNvPr id="784" name="Google Shape;784;p56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6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6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6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6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6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6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6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6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6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6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6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6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6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56"/>
          <p:cNvGrpSpPr/>
          <p:nvPr/>
        </p:nvGrpSpPr>
        <p:grpSpPr>
          <a:xfrm>
            <a:off x="3873883" y="851341"/>
            <a:ext cx="342882" cy="418128"/>
            <a:chOff x="1268550" y="929175"/>
            <a:chExt cx="407950" cy="497475"/>
          </a:xfrm>
        </p:grpSpPr>
        <p:sp>
          <p:nvSpPr>
            <p:cNvPr id="799" name="Google Shape;799;p56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6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6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56"/>
          <p:cNvGrpSpPr/>
          <p:nvPr/>
        </p:nvGrpSpPr>
        <p:grpSpPr>
          <a:xfrm>
            <a:off x="8359947" y="867205"/>
            <a:ext cx="405331" cy="388962"/>
            <a:chOff x="6605925" y="948050"/>
            <a:chExt cx="482250" cy="462775"/>
          </a:xfrm>
        </p:grpSpPr>
        <p:sp>
          <p:nvSpPr>
            <p:cNvPr id="803" name="Google Shape;803;p56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6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6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6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6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6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9" name="Google Shape;809;p56"/>
          <p:cNvGrpSpPr/>
          <p:nvPr/>
        </p:nvGrpSpPr>
        <p:grpSpPr>
          <a:xfrm>
            <a:off x="8454629" y="2019174"/>
            <a:ext cx="215966" cy="342399"/>
            <a:chOff x="6718575" y="2318625"/>
            <a:chExt cx="256950" cy="407375"/>
          </a:xfrm>
        </p:grpSpPr>
        <p:sp>
          <p:nvSpPr>
            <p:cNvPr id="810" name="Google Shape;810;p5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Google Shape;818;p56"/>
          <p:cNvGrpSpPr/>
          <p:nvPr/>
        </p:nvGrpSpPr>
        <p:grpSpPr>
          <a:xfrm>
            <a:off x="5556018" y="2646082"/>
            <a:ext cx="363369" cy="221115"/>
            <a:chOff x="3269900" y="3064500"/>
            <a:chExt cx="432325" cy="263075"/>
          </a:xfrm>
        </p:grpSpPr>
        <p:sp>
          <p:nvSpPr>
            <p:cNvPr id="819" name="Google Shape;819;p56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6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6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Google Shape;822;p56"/>
          <p:cNvGrpSpPr/>
          <p:nvPr/>
        </p:nvGrpSpPr>
        <p:grpSpPr>
          <a:xfrm>
            <a:off x="8430044" y="2578526"/>
            <a:ext cx="265115" cy="372594"/>
            <a:chOff x="6689325" y="2984125"/>
            <a:chExt cx="315425" cy="443300"/>
          </a:xfrm>
        </p:grpSpPr>
        <p:sp>
          <p:nvSpPr>
            <p:cNvPr id="823" name="Google Shape;823;p56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6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6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6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6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56"/>
          <p:cNvGrpSpPr/>
          <p:nvPr/>
        </p:nvGrpSpPr>
        <p:grpSpPr>
          <a:xfrm>
            <a:off x="4478770" y="3673194"/>
            <a:ext cx="256416" cy="414535"/>
            <a:chOff x="1988225" y="4286525"/>
            <a:chExt cx="305075" cy="493200"/>
          </a:xfrm>
        </p:grpSpPr>
        <p:sp>
          <p:nvSpPr>
            <p:cNvPr id="829" name="Google Shape;829;p56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6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6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6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6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6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6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56"/>
          <p:cNvGrpSpPr/>
          <p:nvPr/>
        </p:nvGrpSpPr>
        <p:grpSpPr>
          <a:xfrm>
            <a:off x="5022762" y="3702359"/>
            <a:ext cx="309640" cy="392030"/>
            <a:chOff x="2635450" y="4321225"/>
            <a:chExt cx="368400" cy="466425"/>
          </a:xfrm>
        </p:grpSpPr>
        <p:sp>
          <p:nvSpPr>
            <p:cNvPr id="837" name="Google Shape;837;p56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6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6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6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6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6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56"/>
          <p:cNvGrpSpPr/>
          <p:nvPr/>
        </p:nvGrpSpPr>
        <p:grpSpPr>
          <a:xfrm>
            <a:off x="8391171" y="3692630"/>
            <a:ext cx="342882" cy="383835"/>
            <a:chOff x="6643075" y="4309650"/>
            <a:chExt cx="407950" cy="456675"/>
          </a:xfrm>
        </p:grpSpPr>
        <p:sp>
          <p:nvSpPr>
            <p:cNvPr id="844" name="Google Shape;844;p56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6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6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6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6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6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6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6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6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Google Shape;853;p56"/>
          <p:cNvGrpSpPr/>
          <p:nvPr/>
        </p:nvGrpSpPr>
        <p:grpSpPr>
          <a:xfrm>
            <a:off x="7206444" y="4234585"/>
            <a:ext cx="452420" cy="433992"/>
            <a:chOff x="5233525" y="4954450"/>
            <a:chExt cx="538275" cy="516350"/>
          </a:xfrm>
        </p:grpSpPr>
        <p:sp>
          <p:nvSpPr>
            <p:cNvPr id="854" name="Google Shape;854;p56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6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6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6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6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6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6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6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6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6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6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5" name="Google Shape;865;p56"/>
          <p:cNvGrpSpPr/>
          <p:nvPr/>
        </p:nvGrpSpPr>
        <p:grpSpPr>
          <a:xfrm>
            <a:off x="6637363" y="4242254"/>
            <a:ext cx="460615" cy="418653"/>
            <a:chOff x="4556450" y="4963575"/>
            <a:chExt cx="548025" cy="498100"/>
          </a:xfrm>
        </p:grpSpPr>
        <p:sp>
          <p:nvSpPr>
            <p:cNvPr id="866" name="Google Shape;866;p56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6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6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6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6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1" name="Google Shape;871;p56"/>
          <p:cNvGrpSpPr/>
          <p:nvPr/>
        </p:nvGrpSpPr>
        <p:grpSpPr>
          <a:xfrm>
            <a:off x="3254645" y="4332839"/>
            <a:ext cx="445255" cy="246182"/>
            <a:chOff x="531800" y="5071350"/>
            <a:chExt cx="529750" cy="292900"/>
          </a:xfrm>
        </p:grpSpPr>
        <p:sp>
          <p:nvSpPr>
            <p:cNvPr id="872" name="Google Shape;872;p56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6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6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56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6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6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6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2222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9" name="Google Shape;879;p5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0" name="Google Shape;880;p56"/>
          <p:cNvSpPr txBox="1"/>
          <p:nvPr/>
        </p:nvSpPr>
        <p:spPr>
          <a:xfrm>
            <a:off x="495575" y="1196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SlidesCarnival icons are editable shapes</a:t>
            </a: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This means that you can: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Resize them without losing quality.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Change line color, width and style.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Isn’t that nice? :)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81" name="Google Shape;881;p56"/>
          <p:cNvGrpSpPr/>
          <p:nvPr/>
        </p:nvGrpSpPr>
        <p:grpSpPr>
          <a:xfrm>
            <a:off x="1490894" y="2688175"/>
            <a:ext cx="433992" cy="422729"/>
            <a:chOff x="5916675" y="927975"/>
            <a:chExt cx="516350" cy="502950"/>
          </a:xfrm>
        </p:grpSpPr>
        <p:sp>
          <p:nvSpPr>
            <p:cNvPr id="882" name="Google Shape;882;p5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5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4" name="Google Shape;884;p56"/>
          <p:cNvGrpSpPr/>
          <p:nvPr/>
        </p:nvGrpSpPr>
        <p:grpSpPr>
          <a:xfrm>
            <a:off x="606914" y="3394077"/>
            <a:ext cx="1079481" cy="1051467"/>
            <a:chOff x="5916675" y="927975"/>
            <a:chExt cx="516350" cy="502950"/>
          </a:xfrm>
        </p:grpSpPr>
        <p:sp>
          <p:nvSpPr>
            <p:cNvPr id="885" name="Google Shape;885;p5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87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87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7" name="Google Shape;887;p56"/>
          <p:cNvGrpSpPr/>
          <p:nvPr/>
        </p:nvGrpSpPr>
        <p:grpSpPr>
          <a:xfrm>
            <a:off x="607057" y="2688175"/>
            <a:ext cx="433992" cy="422729"/>
            <a:chOff x="5916675" y="927975"/>
            <a:chExt cx="516350" cy="502950"/>
          </a:xfrm>
        </p:grpSpPr>
        <p:sp>
          <p:nvSpPr>
            <p:cNvPr id="888" name="Google Shape;888;p5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5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87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0" name="Google Shape;890;p56"/>
          <p:cNvSpPr/>
          <p:nvPr/>
        </p:nvSpPr>
        <p:spPr>
          <a:xfrm>
            <a:off x="1683055" y="29245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56"/>
          <p:cNvSpPr/>
          <p:nvPr/>
        </p:nvSpPr>
        <p:spPr>
          <a:xfrm>
            <a:off x="799218" y="29245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56"/>
          <p:cNvSpPr/>
          <p:nvPr/>
        </p:nvSpPr>
        <p:spPr>
          <a:xfrm>
            <a:off x="1084753" y="3982090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57"/>
          <p:cNvSpPr txBox="1"/>
          <p:nvPr/>
        </p:nvSpPr>
        <p:spPr>
          <a:xfrm>
            <a:off x="2392450" y="990475"/>
            <a:ext cx="62871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Now you can use any emoji as an icon!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And of course it resizes without losing quality and you can change the color.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How? Follow Google instructions </a:t>
            </a:r>
            <a:r>
              <a:rPr lang="en" u="sng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8" name="Google Shape;898;p57"/>
          <p:cNvSpPr txBox="1"/>
          <p:nvPr/>
        </p:nvSpPr>
        <p:spPr>
          <a:xfrm>
            <a:off x="1036700" y="2450450"/>
            <a:ext cx="76428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22222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8700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and many more...</a:t>
            </a:r>
            <a:endParaRPr sz="2400">
              <a:solidFill>
                <a:srgbClr val="FF8700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9" name="Google Shape;899;p57"/>
          <p:cNvSpPr txBox="1"/>
          <p:nvPr/>
        </p:nvSpPr>
        <p:spPr>
          <a:xfrm>
            <a:off x="8775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8700"/>
                </a:solidFill>
              </a:rPr>
              <a:t>😉</a:t>
            </a:r>
            <a:endParaRPr sz="9600">
              <a:solidFill>
                <a:srgbClr val="FF8700"/>
              </a:solidFill>
            </a:endParaRPr>
          </a:p>
        </p:txBody>
      </p:sp>
      <p:sp>
        <p:nvSpPr>
          <p:cNvPr id="900" name="Google Shape;900;p5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PREREQUISITO:</a:t>
            </a:r>
            <a:endParaRPr/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 non avete ancora installato git sulla vostra postazione, adesso è il momento di farlo.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Aprite un terminale (su Windows: git bash)</a:t>
            </a:r>
            <a:endParaRPr/>
          </a:p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Open “Git Bash”&lt;br /&gt;" id="141" name="Google Shape;141;p18"/>
          <p:cNvPicPr preferRelativeResize="0"/>
          <p:nvPr/>
        </p:nvPicPr>
        <p:blipFill rotWithShape="1">
          <a:blip r:embed="rId3">
            <a:alphaModFix/>
          </a:blip>
          <a:srcRect b="22918" l="14319" r="15415" t="22316"/>
          <a:stretch/>
        </p:blipFill>
        <p:spPr>
          <a:xfrm>
            <a:off x="0" y="1752450"/>
            <a:ext cx="3572851" cy="208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9875" y="1610200"/>
            <a:ext cx="3848051" cy="237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--version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Una pura verifica che tutto sia OK. Dovrebbe restituire una cosa tipo: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1173700" y="26235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1331450" y="2402075"/>
            <a:ext cx="5482500" cy="24792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3000" lIns="108000" spcFirstLastPara="1" rIns="108000" wrap="square" tIns="6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$prova@pc</a:t>
            </a:r>
            <a:r>
              <a:rPr b="1" lang="en" sz="2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:~$ </a:t>
            </a:r>
            <a:r>
              <a:rPr b="1" lang="en" sz="2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git --version</a:t>
            </a:r>
            <a:endParaRPr b="1" sz="20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git version 2.25.1</a:t>
            </a:r>
            <a:endParaRPr b="1" sz="22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Identificazione (one-shot)</a:t>
            </a:r>
            <a:endParaRPr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Indicate il vostro nome e la vostra email.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git config --global user.name “Alex York”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git config --global user.email alex@example.com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Questo contrassegnerà i vostri lavori da questa postazione. Controllare con git config --list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1182330" y="26235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branch name</a:t>
            </a:r>
            <a:endParaRPr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1113530" y="1277625"/>
            <a:ext cx="75819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Cambiate il vostro nome di branch default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git config --global init.defaultBranch main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Questo semplifica l’interazione con GitHub e GitLab.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