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oboto Condensed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.fntdata"/><Relationship Id="rId20" Type="http://schemas.openxmlformats.org/officeDocument/2006/relationships/slide" Target="slides/slide16.xml"/><Relationship Id="rId42" Type="http://schemas.openxmlformats.org/officeDocument/2006/relationships/font" Target="fonts/RobotoCondensed-boldItalic.fntdata"/><Relationship Id="rId41" Type="http://schemas.openxmlformats.org/officeDocument/2006/relationships/font" Target="fonts/RobotoCondensed-italic.fntdata"/><Relationship Id="rId22" Type="http://schemas.openxmlformats.org/officeDocument/2006/relationships/slide" Target="slides/slide18.xml"/><Relationship Id="rId44" Type="http://schemas.openxmlformats.org/officeDocument/2006/relationships/font" Target="fonts/Oswald-bold.fntdata"/><Relationship Id="rId21" Type="http://schemas.openxmlformats.org/officeDocument/2006/relationships/slide" Target="slides/slide17.xml"/><Relationship Id="rId43" Type="http://schemas.openxmlformats.org/officeDocument/2006/relationships/font" Target="fonts/Oswald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Condensed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a5533d224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a5533d22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ca67a4cdc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ca67a4c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ca67a4cd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ca67a4c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ca67a4cdc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ca67a4c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a67a4cdc_0_5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eca67a4cdc_0_54:notes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ca67a4cdc_0_13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eca67a4cdc_0_138:notes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a67a4cdc_0_1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a67a4cd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a5533d224_0_7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a5533d224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5533d224_0_7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5533d22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ca67a4cdc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ca67a4cd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ca67a4cdc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eca67a4cd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a5533d224_0_4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a5533d224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ca67a4cdc_0_2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ca67a4cd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ca67a4cdc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ca67a4cd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a5533d224_0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a5533d22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ca67a4cdc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ca67a4cd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a5533d224_0_7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a5533d224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ca67a4cdc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ca67a4cd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ca67a4cdc_0_2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ca67a4cd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ea5533d224_0_7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ea5533d224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8014a03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a8014a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ca67a4cdc_0_2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ca67a4cd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ca67a4cdc_0_2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eca67a4cd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5533d224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a5533d2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ca67a4cdc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ca67a4c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a67a4cdc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ca67a4c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ca67a4cd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ca67a4c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57172" y="1203631"/>
            <a:ext cx="3926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6" name="Google Shape;166;p12"/>
          <p:cNvSpPr txBox="1"/>
          <p:nvPr>
            <p:ph idx="2" type="body"/>
          </p:nvPr>
        </p:nvSpPr>
        <p:spPr>
          <a:xfrm>
            <a:off x="4579880" y="1203631"/>
            <a:ext cx="39261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accent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»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⋄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●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○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swald"/>
              <a:buChar char="■"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3" name="Google Shape;73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" name="Google Shape;75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6" name="Google Shape;76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1" name="Google Shape;81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82" name="Google Shape;82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22" name="Google Shape;122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27" name="Google Shape;127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8" name="Google Shape;128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b="1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creativecommons.org/licenses/by-sa/3.0/deed.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VCS-GIT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3-Social coding</a:t>
            </a:r>
            <a:endParaRPr/>
          </a:p>
        </p:txBody>
      </p:sp>
      <p:pic>
        <p:nvPicPr>
          <p:cNvPr id="172" name="Google Shape;1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550" y="0"/>
            <a:ext cx="1482450" cy="20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685800" y="4191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Prof. Marcello Missiroli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quindi?</a:t>
            </a:r>
            <a:endParaRPr/>
          </a:p>
        </p:txBody>
      </p:sp>
      <p:sp>
        <p:nvSpPr>
          <p:cNvPr id="240" name="Google Shape;240;p22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 i nostri interessi, t</a:t>
            </a:r>
            <a:r>
              <a:rPr lang="en"/>
              <a:t>utte queste aziende offrono la possibilità di utilizzare gratuitamente i loro servizi, e regalano non meno di 500Gb per ogni repository. Le differenze s'iniziano a vedere a partire dai piani a pagamento. Qui faremo riferimento soprattutto a </a:t>
            </a:r>
            <a:r>
              <a:rPr b="1" lang="en"/>
              <a:t>Gitlab</a:t>
            </a:r>
            <a:r>
              <a:rPr lang="en"/>
              <a:t>, per via del suo impegno a favore del software open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È molto probabile che li userete tutti e tre.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“I’m an egotistical bastard, and I name all my products after myself. First Linux, then Git.”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Linus Torvalds.</a:t>
            </a:r>
            <a:endParaRPr i="1"/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BB5D9"/>
                </a:solidFill>
              </a:rPr>
              <a:t>‹#›</a:t>
            </a:fld>
            <a:endParaRPr>
              <a:solidFill>
                <a:srgbClr val="4BB5D9"/>
              </a:solidFill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1077"/>
            <a:ext cx="1507825" cy="22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/>
        </p:nvSpPr>
        <p:spPr>
          <a:xfrm>
            <a:off x="0" y="4125150"/>
            <a:ext cx="150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1D1EC"/>
                </a:solidFill>
                <a:latin typeface="Oswald"/>
                <a:ea typeface="Oswald"/>
                <a:cs typeface="Oswald"/>
                <a:sym typeface="Oswald"/>
              </a:rPr>
              <a:t> Git: a foolish or worthless person</a:t>
            </a:r>
            <a:r>
              <a:rPr lang="en" sz="1350">
                <a:solidFill>
                  <a:srgbClr val="303336"/>
                </a:solidFill>
                <a:highlight>
                  <a:srgbClr val="FFFFFF"/>
                </a:highlight>
              </a:rPr>
              <a:t>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1"/>
                </a:solidFill>
              </a:rPr>
              <a:t>2</a:t>
            </a:r>
            <a:r>
              <a:rPr b="0" lang="en" sz="7200">
                <a:solidFill>
                  <a:schemeClr val="accent1"/>
                </a:solidFill>
              </a:rPr>
              <a:t>.</a:t>
            </a:r>
            <a:endParaRPr b="0"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remotes</a:t>
            </a:r>
            <a:endParaRPr/>
          </a:p>
        </p:txBody>
      </p:sp>
      <p:sp>
        <p:nvSpPr>
          <p:cNvPr id="255" name="Google Shape;255;p24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 senza sforzo</a:t>
            </a:r>
            <a:endParaRPr/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quindi?</a:t>
            </a:r>
            <a:endParaRPr/>
          </a:p>
        </p:txBody>
      </p:sp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 git, tutti i repository sono uguali, e il fatto che si possa accedere con molti protocolli (ssh, http, copia locale) facililita la loro interazione - è per questo è che definito come DVCS, dove </a:t>
            </a:r>
            <a:r>
              <a:rPr b="1" lang="en"/>
              <a:t>D</a:t>
            </a:r>
            <a:r>
              <a:rPr lang="en"/>
              <a:t> sta per Distribuito.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Esistono però comandi specifici per interagire con altri repository (in gergo: “remotes”) in modo da velocizzare il lavoro</a:t>
            </a:r>
            <a:endParaRPr/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29" y="2975277"/>
            <a:ext cx="944590" cy="88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89" y="2381993"/>
            <a:ext cx="539766" cy="50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3239" y="1606675"/>
            <a:ext cx="2968713" cy="174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9355" y="2468742"/>
            <a:ext cx="439248" cy="37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8286" y="2425069"/>
            <a:ext cx="454764" cy="43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103" y="2975476"/>
            <a:ext cx="944590" cy="88643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/>
          <p:nvPr/>
        </p:nvSpPr>
        <p:spPr>
          <a:xfrm>
            <a:off x="359751" y="3988346"/>
            <a:ext cx="1325700" cy="506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locale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4945155" y="3988346"/>
            <a:ext cx="1439400" cy="506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remoto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2442377" y="3445235"/>
            <a:ext cx="2235047" cy="379903"/>
          </a:xfrm>
          <a:custGeom>
            <a:rect b="b" l="l" r="r" t="t"/>
            <a:pathLst>
              <a:path extrusionOk="0" h="1907" w="7891">
                <a:moveTo>
                  <a:pt x="0" y="476"/>
                </a:moveTo>
                <a:lnTo>
                  <a:pt x="5917" y="476"/>
                </a:lnTo>
                <a:lnTo>
                  <a:pt x="5917" y="0"/>
                </a:lnTo>
                <a:lnTo>
                  <a:pt x="7890" y="953"/>
                </a:lnTo>
                <a:lnTo>
                  <a:pt x="5917" y="1906"/>
                </a:lnTo>
                <a:lnTo>
                  <a:pt x="5917" y="1429"/>
                </a:lnTo>
                <a:lnTo>
                  <a:pt x="0" y="1429"/>
                </a:lnTo>
                <a:lnTo>
                  <a:pt x="0" y="476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1"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2338685" y="3787245"/>
            <a:ext cx="2338733" cy="379903"/>
          </a:xfrm>
          <a:custGeom>
            <a:rect b="b" l="l" r="r" t="t"/>
            <a:pathLst>
              <a:path extrusionOk="0" h="1907" w="8257">
                <a:moveTo>
                  <a:pt x="8256" y="476"/>
                </a:moveTo>
                <a:lnTo>
                  <a:pt x="2064" y="476"/>
                </a:lnTo>
                <a:lnTo>
                  <a:pt x="2064" y="0"/>
                </a:lnTo>
                <a:lnTo>
                  <a:pt x="0" y="953"/>
                </a:lnTo>
                <a:lnTo>
                  <a:pt x="2064" y="1906"/>
                </a:lnTo>
                <a:lnTo>
                  <a:pt x="2064" y="1429"/>
                </a:lnTo>
                <a:lnTo>
                  <a:pt x="8256" y="1429"/>
                </a:lnTo>
                <a:lnTo>
                  <a:pt x="8256" y="476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6"/>
          <p:cNvSpPr txBox="1"/>
          <p:nvPr>
            <p:ph idx="4294967295"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di base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434832" y="2188725"/>
            <a:ext cx="944568" cy="584280"/>
          </a:xfrm>
          <a:custGeom>
            <a:rect b="b" l="l" r="r" t="t"/>
            <a:pathLst>
              <a:path extrusionOk="0" h="21600" w="2160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  <a:moveTo>
                  <a:pt x="18250" y="17743"/>
                </a:moveTo>
                <a:lnTo>
                  <a:pt x="19405" y="19131"/>
                </a:ln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  <a:moveTo>
                  <a:pt x="19405" y="19131"/>
                </a:moveTo>
                <a:lnTo>
                  <a:pt x="20560" y="20520"/>
                </a:ln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  <a:moveTo>
                  <a:pt x="20560" y="20520"/>
                </a:moveTo>
                <a:lnTo>
                  <a:pt x="4620" y="16971"/>
                </a:ln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lnTo>
                  <a:pt x="4620" y="16971"/>
                </a:ln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  <a:moveTo>
                  <a:pt x="7624" y="2314"/>
                </a:moveTo>
                <a:lnTo>
                  <a:pt x="16402" y="2314"/>
                </a:ln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  <a:moveTo>
                  <a:pt x="578" y="4011"/>
                </a:moveTo>
                <a:lnTo>
                  <a:pt x="4043" y="4011"/>
                </a:ln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80" name="Google Shape;280;p26"/>
          <p:cNvCxnSpPr/>
          <p:nvPr/>
        </p:nvCxnSpPr>
        <p:spPr>
          <a:xfrm>
            <a:off x="1313825" y="3224300"/>
            <a:ext cx="37512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1" name="Google Shape;281;p26"/>
          <p:cNvSpPr/>
          <p:nvPr/>
        </p:nvSpPr>
        <p:spPr>
          <a:xfrm>
            <a:off x="2338685" y="3042764"/>
            <a:ext cx="2338733" cy="379903"/>
          </a:xfrm>
          <a:custGeom>
            <a:rect b="b" l="l" r="r" t="t"/>
            <a:pathLst>
              <a:path extrusionOk="0" h="1907" w="8257">
                <a:moveTo>
                  <a:pt x="8256" y="476"/>
                </a:moveTo>
                <a:lnTo>
                  <a:pt x="2064" y="476"/>
                </a:lnTo>
                <a:lnTo>
                  <a:pt x="2064" y="0"/>
                </a:lnTo>
                <a:lnTo>
                  <a:pt x="0" y="953"/>
                </a:lnTo>
                <a:lnTo>
                  <a:pt x="2064" y="1906"/>
                </a:lnTo>
                <a:lnTo>
                  <a:pt x="2064" y="1429"/>
                </a:lnTo>
                <a:lnTo>
                  <a:pt x="8256" y="1429"/>
                </a:lnTo>
                <a:lnTo>
                  <a:pt x="8256" y="476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endParaRPr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829" y="2975277"/>
            <a:ext cx="944590" cy="88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89" y="2381993"/>
            <a:ext cx="539766" cy="50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3239" y="1606675"/>
            <a:ext cx="2968713" cy="174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9355" y="2468742"/>
            <a:ext cx="439248" cy="37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8286" y="2425069"/>
            <a:ext cx="454764" cy="43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103" y="2975476"/>
            <a:ext cx="944590" cy="88643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/>
          <p:nvPr/>
        </p:nvSpPr>
        <p:spPr>
          <a:xfrm>
            <a:off x="359751" y="3988346"/>
            <a:ext cx="1325700" cy="506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locale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4945155" y="3988346"/>
            <a:ext cx="1439400" cy="5067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remoto</a:t>
            </a:r>
            <a:endParaRPr b="1" sz="1500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4" name="Google Shape;294;p27"/>
          <p:cNvSpPr txBox="1"/>
          <p:nvPr>
            <p:ph idx="4294967295"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alternativo</a:t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434832" y="2188725"/>
            <a:ext cx="944568" cy="584280"/>
          </a:xfrm>
          <a:custGeom>
            <a:rect b="b" l="l" r="r" t="t"/>
            <a:pathLst>
              <a:path extrusionOk="0" h="21600" w="2160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  <a:moveTo>
                  <a:pt x="18250" y="17743"/>
                </a:moveTo>
                <a:lnTo>
                  <a:pt x="19405" y="19131"/>
                </a:ln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  <a:moveTo>
                  <a:pt x="19405" y="19131"/>
                </a:moveTo>
                <a:lnTo>
                  <a:pt x="20560" y="20520"/>
                </a:ln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  <a:moveTo>
                  <a:pt x="20560" y="20520"/>
                </a:moveTo>
                <a:lnTo>
                  <a:pt x="4620" y="16971"/>
                </a:ln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lnTo>
                  <a:pt x="4620" y="16971"/>
                </a:ln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  <a:moveTo>
                  <a:pt x="7624" y="2314"/>
                </a:moveTo>
                <a:lnTo>
                  <a:pt x="16402" y="2314"/>
                </a:ln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  <a:moveTo>
                  <a:pt x="578" y="4011"/>
                </a:moveTo>
                <a:lnTo>
                  <a:pt x="4043" y="4011"/>
                </a:ln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6" name="Google Shape;296;p27"/>
          <p:cNvSpPr/>
          <p:nvPr/>
        </p:nvSpPr>
        <p:spPr>
          <a:xfrm>
            <a:off x="2442377" y="3445235"/>
            <a:ext cx="2235047" cy="379903"/>
          </a:xfrm>
          <a:custGeom>
            <a:rect b="b" l="l" r="r" t="t"/>
            <a:pathLst>
              <a:path extrusionOk="0" h="1907" w="7891">
                <a:moveTo>
                  <a:pt x="0" y="476"/>
                </a:moveTo>
                <a:lnTo>
                  <a:pt x="5917" y="476"/>
                </a:lnTo>
                <a:lnTo>
                  <a:pt x="5917" y="0"/>
                </a:lnTo>
                <a:lnTo>
                  <a:pt x="7890" y="953"/>
                </a:lnTo>
                <a:lnTo>
                  <a:pt x="5917" y="1906"/>
                </a:lnTo>
                <a:lnTo>
                  <a:pt x="5917" y="1429"/>
                </a:lnTo>
                <a:lnTo>
                  <a:pt x="0" y="1429"/>
                </a:lnTo>
                <a:lnTo>
                  <a:pt x="0" y="476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b="1"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2338685" y="3787245"/>
            <a:ext cx="2338733" cy="379903"/>
          </a:xfrm>
          <a:custGeom>
            <a:rect b="b" l="l" r="r" t="t"/>
            <a:pathLst>
              <a:path extrusionOk="0" h="1907" w="8257">
                <a:moveTo>
                  <a:pt x="8256" y="476"/>
                </a:moveTo>
                <a:lnTo>
                  <a:pt x="2064" y="476"/>
                </a:lnTo>
                <a:lnTo>
                  <a:pt x="2064" y="0"/>
                </a:lnTo>
                <a:lnTo>
                  <a:pt x="0" y="953"/>
                </a:lnTo>
                <a:lnTo>
                  <a:pt x="2064" y="1906"/>
                </a:lnTo>
                <a:lnTo>
                  <a:pt x="2064" y="1429"/>
                </a:lnTo>
                <a:lnTo>
                  <a:pt x="8256" y="1429"/>
                </a:lnTo>
                <a:lnTo>
                  <a:pt x="8256" y="476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8" name="Google Shape;298;p27"/>
          <p:cNvCxnSpPr/>
          <p:nvPr/>
        </p:nvCxnSpPr>
        <p:spPr>
          <a:xfrm>
            <a:off x="1313825" y="3181086"/>
            <a:ext cx="37512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9" name="Google Shape;299;p27"/>
          <p:cNvSpPr/>
          <p:nvPr/>
        </p:nvSpPr>
        <p:spPr>
          <a:xfrm>
            <a:off x="2442377" y="2988035"/>
            <a:ext cx="2235047" cy="379903"/>
          </a:xfrm>
          <a:custGeom>
            <a:rect b="b" l="l" r="r" t="t"/>
            <a:pathLst>
              <a:path extrusionOk="0" h="1907" w="7891">
                <a:moveTo>
                  <a:pt x="0" y="476"/>
                </a:moveTo>
                <a:lnTo>
                  <a:pt x="5917" y="476"/>
                </a:lnTo>
                <a:lnTo>
                  <a:pt x="5917" y="0"/>
                </a:lnTo>
                <a:lnTo>
                  <a:pt x="7890" y="953"/>
                </a:lnTo>
                <a:lnTo>
                  <a:pt x="5917" y="1906"/>
                </a:lnTo>
                <a:lnTo>
                  <a:pt x="5917" y="1429"/>
                </a:lnTo>
                <a:lnTo>
                  <a:pt x="0" y="1429"/>
                </a:lnTo>
                <a:lnTo>
                  <a:pt x="0" y="476"/>
                </a:lnTo>
              </a:path>
            </a:pathLst>
          </a:cu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strike="noStrike"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remote add</a:t>
            </a:r>
            <a:endParaRPr b="1" sz="1300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Torniamo a Bob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Ora, sappiamo che Bob ha già un repo locale, per cui rientra nel secondo caso.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Decide di usare Gitlab come piattaforma per condividere il suo pensiero.</a:t>
            </a:r>
            <a:endParaRPr/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400" y="77525"/>
            <a:ext cx="10058399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423" y="1643150"/>
            <a:ext cx="1208750" cy="109572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/>
          <p:nvPr/>
        </p:nvSpPr>
        <p:spPr>
          <a:xfrm>
            <a:off x="6331325" y="1358400"/>
            <a:ext cx="3245100" cy="4044900"/>
          </a:xfrm>
          <a:prstGeom prst="rect">
            <a:avLst/>
          </a:prstGeom>
          <a:solidFill>
            <a:srgbClr val="EAEA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29"/>
          <p:cNvCxnSpPr/>
          <p:nvPr/>
        </p:nvCxnSpPr>
        <p:spPr>
          <a:xfrm flipH="1" rot="10800000">
            <a:off x="2637750" y="2114900"/>
            <a:ext cx="1863300" cy="68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9"/>
          <p:cNvCxnSpPr/>
          <p:nvPr/>
        </p:nvCxnSpPr>
        <p:spPr>
          <a:xfrm flipH="1" rot="10800000">
            <a:off x="3317375" y="2648100"/>
            <a:ext cx="11838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9"/>
          <p:cNvSpPr txBox="1"/>
          <p:nvPr/>
        </p:nvSpPr>
        <p:spPr>
          <a:xfrm>
            <a:off x="2042850" y="1643150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3147675" y="2245475"/>
            <a:ext cx="1037100" cy="2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Registrazione</a:t>
            </a:r>
            <a:endParaRPr sz="1000"/>
          </a:p>
        </p:txBody>
      </p:sp>
      <p:sp>
        <p:nvSpPr>
          <p:cNvPr id="318" name="Google Shape;318;p29"/>
          <p:cNvSpPr/>
          <p:nvPr/>
        </p:nvSpPr>
        <p:spPr>
          <a:xfrm>
            <a:off x="3718050" y="3581150"/>
            <a:ext cx="2478000" cy="1767300"/>
          </a:xfrm>
          <a:prstGeom prst="rect">
            <a:avLst/>
          </a:prstGeom>
          <a:solidFill>
            <a:srgbClr val="EAEA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3449600" y="2774975"/>
            <a:ext cx="1079400" cy="3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Creazione </a:t>
            </a:r>
            <a:endParaRPr b="1" sz="1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repository</a:t>
            </a:r>
            <a:endParaRPr b="1" sz="11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20" name="Google Shape;320;p29"/>
          <p:cNvCxnSpPr/>
          <p:nvPr/>
        </p:nvCxnSpPr>
        <p:spPr>
          <a:xfrm>
            <a:off x="4864448" y="2697936"/>
            <a:ext cx="4800" cy="59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9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Il libro va in rete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3376800" y="33143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git@gitlab.com:bob/librosa</a:t>
            </a:r>
            <a:r>
              <a:rPr b="1"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r>
              <a:rPr b="1"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ro.git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" y="527825"/>
            <a:ext cx="9143999" cy="50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0"/>
          <p:cNvSpPr/>
          <p:nvPr/>
        </p:nvSpPr>
        <p:spPr>
          <a:xfrm>
            <a:off x="3318108" y="836337"/>
            <a:ext cx="5391900" cy="3959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 remote add origin git@gitlab.com:bob/libronesacro.git</a:t>
            </a:r>
            <a:endParaRPr b="1" sz="2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$git push -u origin --all --force</a:t>
            </a:r>
            <a:endParaRPr b="1" sz="2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[Password?] </a:t>
            </a:r>
            <a:endParaRPr b="1" sz="2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Prosecuzione del lavoro</a:t>
            </a:r>
            <a:endParaRPr/>
          </a:p>
        </p:txBody>
      </p:sp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Ora bob può proseguire nel lavoro facendo commit localmente, e ogni tanto (a fine giornata?) fa un push per salvare lo stato dei lavori</a:t>
            </a:r>
            <a:endParaRPr/>
          </a:p>
        </p:txBody>
      </p:sp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 CHE SI PARLA?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Avete visto i primi usi di Git in locale. Già così fornisce una forma di “backup specializzato” per il vostro progetto. Però la sua potenza si dimostra soprattutto in congiunzione a un repository esterno, che fornisce un backup aggiuntivo e la possibilità di lavorare da più stazioni di lavoro e con più persone.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0400" y="77525"/>
            <a:ext cx="10058399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/>
          <p:nvPr/>
        </p:nvSpPr>
        <p:spPr>
          <a:xfrm>
            <a:off x="6331325" y="1358400"/>
            <a:ext cx="3245100" cy="4044900"/>
          </a:xfrm>
          <a:prstGeom prst="rect">
            <a:avLst/>
          </a:prstGeom>
          <a:solidFill>
            <a:srgbClr val="EAEAD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 txBox="1"/>
          <p:nvPr/>
        </p:nvSpPr>
        <p:spPr>
          <a:xfrm>
            <a:off x="2042850" y="1643150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2849075" y="290850"/>
            <a:ext cx="5943600" cy="22860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commit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-m '</a:t>
            </a:r>
            <a:r>
              <a:rPr b="1" lang="en" sz="2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Appendice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commit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-m 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" sz="2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Piccolo errore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commit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-m '</a:t>
            </a:r>
            <a:r>
              <a:rPr b="1" lang="en" sz="2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Riflessione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push</a:t>
            </a:r>
            <a:endParaRPr b="1" sz="22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1"/>
                </a:solidFill>
              </a:rPr>
              <a:t>3</a:t>
            </a:r>
            <a:r>
              <a:rPr b="0" lang="en" sz="7200">
                <a:solidFill>
                  <a:schemeClr val="accent1"/>
                </a:solidFill>
              </a:rPr>
              <a:t>.</a:t>
            </a:r>
            <a:endParaRPr b="0"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Social, davvero</a:t>
            </a:r>
            <a:endParaRPr/>
          </a:p>
        </p:txBody>
      </p:sp>
      <p:sp>
        <p:nvSpPr>
          <p:cNvPr id="349" name="Google Shape;349;p3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Aggiungiamo i collaboratori</a:t>
            </a:r>
            <a:endParaRPr/>
          </a:p>
        </p:txBody>
      </p:sp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ha fatto proseliti.</a:t>
            </a:r>
            <a:endParaRPr/>
          </a:p>
        </p:txBody>
      </p:sp>
      <p:sp>
        <p:nvSpPr>
          <p:cNvPr id="356" name="Google Shape;356;p34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 si è unito alla chiesa di Bob e ha deciso di aiutarlo. Dato che non si trova nella stessa città di Bob, dovrà utilizzare la rete per sincronizzarsi nello sviluppo.</a:t>
            </a:r>
            <a:endParaRPr/>
          </a:p>
        </p:txBody>
      </p:sp>
      <p:sp>
        <p:nvSpPr>
          <p:cNvPr id="357" name="Google Shape;357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" y="-23599"/>
            <a:ext cx="9143999" cy="51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1432" y="295410"/>
            <a:ext cx="2671776" cy="451499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/>
          <p:nvPr/>
        </p:nvSpPr>
        <p:spPr>
          <a:xfrm>
            <a:off x="4147629" y="295410"/>
            <a:ext cx="2073900" cy="861900"/>
          </a:xfrm>
          <a:prstGeom prst="wedgeEllipseCallout">
            <a:avLst>
              <a:gd fmla="val 67805" name="adj1"/>
              <a:gd fmla="val 91361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dir="2700000" dist="152735">
              <a:srgbClr val="80808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Arial"/>
                <a:ea typeface="Arial"/>
                <a:cs typeface="Arial"/>
                <a:sym typeface="Arial"/>
              </a:rPr>
              <a:t>Ciao, sono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Arial"/>
                <a:ea typeface="Arial"/>
                <a:cs typeface="Arial"/>
                <a:sym typeface="Arial"/>
              </a:rPr>
              <a:t>Tim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1735813" y="295410"/>
            <a:ext cx="2281200" cy="861900"/>
          </a:xfrm>
          <a:prstGeom prst="wedgeEllipseCallout">
            <a:avLst>
              <a:gd fmla="val -49342" name="adj1"/>
              <a:gd fmla="val 99504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dir="2700000" dist="152735">
              <a:srgbClr val="808080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Arial"/>
                <a:ea typeface="Arial"/>
                <a:cs typeface="Arial"/>
                <a:sym typeface="Arial"/>
              </a:rPr>
              <a:t>Insieme scriveremo...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5488" y="2106297"/>
            <a:ext cx="1451662" cy="142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/>
          <p:nvPr/>
        </p:nvSpPr>
        <p:spPr>
          <a:xfrm>
            <a:off x="3318108" y="3847951"/>
            <a:ext cx="17787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strike="noStrike">
                <a:latin typeface="Oswald"/>
                <a:ea typeface="Oswald"/>
                <a:cs typeface="Oswald"/>
                <a:sym typeface="Oswald"/>
              </a:rPr>
              <a:t>Il Librone sacro!</a:t>
            </a:r>
            <a:endParaRPr sz="1800" strike="noStrike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chiesa di Bob</a:t>
            </a:r>
            <a:endParaRPr/>
          </a:p>
        </p:txBody>
      </p:sp>
      <p:sp>
        <p:nvSpPr>
          <p:cNvPr id="373" name="Google Shape;373;p3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Dopo aver cambiato il nome al repository, Tim deve scaricare una copia di lavoro. Tim si trova quindi nella prima situazione e per lavorare deve clonare localmente il repo (d</a:t>
            </a:r>
            <a:r>
              <a:rPr lang="en"/>
              <a:t>opo essere stato autorizzato da Bob, </a:t>
            </a:r>
            <a:r>
              <a:rPr lang="en"/>
              <a:t>), quindi  inizia a lavorare. Bob può continuare a lavorare in parallelo.</a:t>
            </a:r>
            <a:endParaRPr/>
          </a:p>
        </p:txBody>
      </p:sp>
      <p:sp>
        <p:nvSpPr>
          <p:cNvPr id="374" name="Google Shape;374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5" y="365300"/>
            <a:ext cx="9143999" cy="491242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/>
          <p:nvPr/>
        </p:nvSpPr>
        <p:spPr>
          <a:xfrm>
            <a:off x="850030" y="694919"/>
            <a:ext cx="5391900" cy="38838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8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clone</a:t>
            </a:r>
            <a:endParaRPr b="1" sz="28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git@gitlab.com:bob/libronesacro.git</a:t>
            </a:r>
            <a:endParaRPr b="1" sz="28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cd libronesacro</a:t>
            </a:r>
            <a:endParaRPr b="1" sz="28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" y="10950"/>
            <a:ext cx="9144001" cy="57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/>
          <p:nvPr/>
        </p:nvSpPr>
        <p:spPr>
          <a:xfrm>
            <a:off x="622165" y="239139"/>
            <a:ext cx="5391900" cy="21060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add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'capitolo </a:t>
            </a:r>
            <a:r>
              <a:rPr b="1" lang="en" sz="2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.txt'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commit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-m </a:t>
            </a:r>
            <a:r>
              <a:rPr b="1" lang="en" sz="2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'Quinto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capitolo'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push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origin master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3525489" y="3187679"/>
            <a:ext cx="5391900" cy="21060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pull</a:t>
            </a: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origin master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ls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capitolo 1.txt capitolo </a:t>
            </a:r>
            <a:r>
              <a:rPr b="1" lang="en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1" lang="en" sz="2200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.txt</a:t>
            </a:r>
            <a:endParaRPr b="1" sz="2200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capitolo 3.txt capitolo 4.txt</a:t>
            </a:r>
            <a:r>
              <a:rPr b="1" lang="en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2200">
              <a:solidFill>
                <a:srgbClr val="008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capitolo 5.txt</a:t>
            </a:r>
            <a:r>
              <a:rPr b="1" lang="en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 capitolo 5.txt</a:t>
            </a:r>
            <a:r>
              <a:rPr b="1" lang="en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22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22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1"/>
                </a:solidFill>
              </a:rPr>
              <a:t>4</a:t>
            </a:r>
            <a:r>
              <a:rPr b="0" lang="en" sz="7200">
                <a:solidFill>
                  <a:schemeClr val="accent1"/>
                </a:solidFill>
              </a:rPr>
              <a:t>.</a:t>
            </a:r>
            <a:endParaRPr b="0"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Conflitti</a:t>
            </a:r>
            <a:endParaRPr/>
          </a:p>
        </p:txBody>
      </p:sp>
      <p:sp>
        <p:nvSpPr>
          <p:cNvPr id="393" name="Google Shape;393;p39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Collaboratori == problemi?</a:t>
            </a:r>
            <a:endParaRPr/>
          </a:p>
        </p:txBody>
      </p:sp>
      <p:sp>
        <p:nvSpPr>
          <p:cNvPr id="394" name="Google Shape;394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ha ragione?</a:t>
            </a:r>
            <a:endParaRPr/>
          </a:p>
        </p:txBody>
      </p:sp>
      <p:sp>
        <p:nvSpPr>
          <p:cNvPr id="400" name="Google Shape;400;p40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Finora Tim e Bob hanno lavorato su file diversi, per cui non ci sono stati problemi. Ma che accade se lavorassero sugli stessi file?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" y="362175"/>
            <a:ext cx="9144001" cy="567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1"/>
          <p:cNvSpPr/>
          <p:nvPr/>
        </p:nvSpPr>
        <p:spPr>
          <a:xfrm>
            <a:off x="829546" y="919537"/>
            <a:ext cx="5391900" cy="3983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4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pull origin master</a:t>
            </a:r>
            <a:endParaRPr b="1" sz="24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lang="en" sz="2400" strike="noStrike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git merge comandamenti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Auto-merging Capitolo 1.txt</a:t>
            </a:r>
            <a:endParaRPr b="1" sz="24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CONFLICT (content):</a:t>
            </a: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1" sz="24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Merge conflict in Capitolo 1.txt</a:t>
            </a:r>
            <a:endParaRPr b="1" sz="24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Automatic merge failed;</a:t>
            </a:r>
            <a:endParaRPr b="1" sz="24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fix conflicts and then </a:t>
            </a:r>
            <a:endParaRPr b="1" sz="24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commit the result.</a:t>
            </a:r>
            <a:endParaRPr b="1" sz="2400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8" name="Google Shape;408;p41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Conflitto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" y="362175"/>
            <a:ext cx="9144001" cy="567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2"/>
          <p:cNvSpPr/>
          <p:nvPr/>
        </p:nvSpPr>
        <p:spPr>
          <a:xfrm>
            <a:off x="829546" y="919537"/>
            <a:ext cx="5391900" cy="3983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&lt;&lt;&lt;&lt;&lt;&lt;&lt; HEAD:Capitolo 1.txt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All'inizio ci fu Bob, che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=======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All'inizio ci fu Tim, che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&gt;&gt;&gt;&gt;&gt;&gt;&gt; 364d070c8e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42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Come appare il confitto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6" name="Google Shape;416;p42"/>
          <p:cNvSpPr/>
          <p:nvPr/>
        </p:nvSpPr>
        <p:spPr>
          <a:xfrm>
            <a:off x="4658575" y="236725"/>
            <a:ext cx="1737300" cy="682800"/>
          </a:xfrm>
          <a:prstGeom prst="wedgeRectCallout">
            <a:avLst>
              <a:gd fmla="val -137558" name="adj1"/>
              <a:gd fmla="val 114148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Versione presente sul server remoto</a:t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2257700" y="3692725"/>
            <a:ext cx="2535600" cy="682800"/>
          </a:xfrm>
          <a:prstGeom prst="wedgeRectCallout">
            <a:avLst>
              <a:gd fmla="val -26358" name="adj1"/>
              <a:gd fmla="val -135611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Versione locale on commit ID</a:t>
            </a:r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319900" y="1077150"/>
            <a:ext cx="6300600" cy="2013900"/>
          </a:xfrm>
          <a:prstGeom prst="bracePair">
            <a:avLst/>
          </a:prstGeom>
          <a:noFill/>
          <a:ln cap="flat" cmpd="sng" w="360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9DD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" y="362175"/>
            <a:ext cx="9144001" cy="56786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3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Come risolvere il conflitto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5894450" y="76200"/>
            <a:ext cx="2544300" cy="1004700"/>
          </a:xfrm>
          <a:prstGeom prst="cloudCallout">
            <a:avLst>
              <a:gd fmla="val 12848" name="adj1"/>
              <a:gd fmla="val 116842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Il supremo Tim ha sempre ragione..</a:t>
            </a:r>
            <a:r>
              <a:rPr lang="en" sz="1800"/>
              <a:t>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7573490" y="1080857"/>
            <a:ext cx="1570500" cy="588300"/>
          </a:xfrm>
          <a:prstGeom prst="cloudCallout">
            <a:avLst>
              <a:gd fmla="val -16234" name="adj1"/>
              <a:gd fmla="val 99905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Save &amp; commit!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829546" y="919537"/>
            <a:ext cx="5391900" cy="3983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&lt;&lt;&lt;&lt;&lt;&lt;&lt; HEAD:Capitolo 1.txt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All'inizio ci fu Bob, che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=======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All'inizio ci fu Tim, che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&gt;&gt;&gt;&gt;&gt;&gt;&gt; 364d070c8e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829546" y="919537"/>
            <a:ext cx="5391900" cy="3983700"/>
          </a:xfrm>
          <a:prstGeom prst="rect">
            <a:avLst/>
          </a:prstGeom>
          <a:solidFill>
            <a:srgbClr val="000000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All'inizio ci fu Bob, che</a:t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 txBox="1"/>
          <p:nvPr>
            <p:ph idx="4294967295"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Rivediamo qualche concetto</a:t>
            </a:r>
            <a:endParaRPr/>
          </a:p>
        </p:txBody>
      </p:sp>
      <p:sp>
        <p:nvSpPr>
          <p:cNvPr id="434" name="Google Shape;434;p44"/>
          <p:cNvSpPr txBox="1"/>
          <p:nvPr>
            <p:ph idx="4294967295" type="body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Remote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Un repository presente altrove, accessibile via rete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5" name="Google Shape;435;p44"/>
          <p:cNvSpPr txBox="1"/>
          <p:nvPr>
            <p:ph idx="4294967295" type="body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Origin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Nome convenzionale del repo remoto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6" name="Google Shape;436;p44"/>
          <p:cNvSpPr txBox="1"/>
          <p:nvPr>
            <p:ph idx="4294967295" type="body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Push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Commit verso il server remoto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7" name="Google Shape;437;p44"/>
          <p:cNvSpPr txBox="1"/>
          <p:nvPr>
            <p:ph idx="4294967295" type="body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Pull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Aggiornamento dal server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8" name="Google Shape;438;p44"/>
          <p:cNvSpPr txBox="1"/>
          <p:nvPr>
            <p:ph idx="4294967295" type="body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Clone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Copiatura locale iniziale di un repo remoto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9" name="Google Shape;439;p44"/>
          <p:cNvSpPr txBox="1"/>
          <p:nvPr>
            <p:ph idx="4294967295" type="body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Conflitto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Quando la versione presente non può essere fusa automaticamente con quella precedente.</a:t>
            </a:r>
            <a:r>
              <a:rPr lang="en" sz="1200">
                <a:solidFill>
                  <a:schemeClr val="lt1"/>
                </a:solidFill>
              </a:rPr>
              <a:t>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40" name="Google Shape;440;p4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GRAZIE</a:t>
            </a:r>
            <a:r>
              <a:rPr lang="en" sz="6000">
                <a:solidFill>
                  <a:schemeClr val="accent4"/>
                </a:solidFill>
              </a:rPr>
              <a:t>!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446" name="Google Shape;446;p45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...e siam a metà dell’opera….</a:t>
            </a:r>
            <a:endParaRPr/>
          </a:p>
        </p:txBody>
      </p:sp>
      <p:sp>
        <p:nvSpPr>
          <p:cNvPr id="447" name="Google Shape;447;p4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3" name="Google Shape;453;p4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Ringraziamenti a </a:t>
            </a:r>
            <a:r>
              <a:rPr lang="en" sz="2200"/>
              <a:t>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200"/>
              <a:buChar char="»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200"/>
              <a:buChar char="»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200"/>
              <a:buChar char="»"/>
            </a:pPr>
            <a:r>
              <a:rPr lang="en" sz="2200"/>
              <a:t>Anil Gupta (www.guptaanil.com)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200"/>
              <a:buChar char="»"/>
            </a:pPr>
            <a:r>
              <a:rPr lang="en" sz="2200"/>
              <a:t>Pete Nicholls (github.com/Aupajo)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200"/>
              <a:buChar char="»"/>
            </a:pPr>
            <a:r>
              <a:rPr lang="en" sz="2200"/>
              <a:t>‏Armando Fox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200"/>
              <a:t>Questo documento è distribuito con</a:t>
            </a:r>
            <a:br>
              <a:rPr b="1" i="1" lang="en" sz="2200"/>
            </a:br>
            <a:r>
              <a:rPr b="1" i="1" lang="en" sz="2200" u="sng">
                <a:hlinkClick r:id="rId5"/>
              </a:rPr>
              <a:t>licenza CreativeCommon BY-SA 3.0 </a:t>
            </a:r>
            <a:endParaRPr b="1" i="1" sz="2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54" name="Google Shape;454;p4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chemeClr val="accent1"/>
                </a:solidFill>
              </a:rPr>
              <a:t>1.</a:t>
            </a:r>
            <a:endParaRPr b="0" sz="7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goes social</a:t>
            </a:r>
            <a:endParaRPr/>
          </a:p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origini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L’arrivo di Internet 2.0, la necessità di condividere il codice con la comunità, il bisogno di accedere al codice sempre, comunque e da dovunque ha portato alla nascita dei primi siti di condivisione codice, come ad esempio Sourceforge (1999).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Alcuni di questi siti, grazie anche alla potenzialità di networking di Git, si sono evoluti in vere e proprie comunità di social networking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205" name="Google Shape;205;p18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Fondato nel 2008, si tratta del sito sicuramente più famoso e con maggior numero di utenti. Fu comprato nel 2018 da Microsoft causando sconcerto e preoccupazione soprattutto nella comunità FLOSS. </a:t>
            </a:r>
            <a:endParaRPr/>
          </a:p>
        </p:txBody>
      </p:sp>
      <p:sp>
        <p:nvSpPr>
          <p:cNvPr id="206" name="Google Shape;206;p18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Ciononostante, il sito è florido e ben congegnato. È tuttora la scelta principale per i progetti open source, grazie alla sua lunga storia e alle funzionalità di ricerca interna.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2825"/>
            <a:ext cx="2868474" cy="28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Gitlab</a:t>
            </a:r>
            <a:endParaRPr/>
          </a:p>
        </p:txBody>
      </p:sp>
      <p:sp>
        <p:nvSpPr>
          <p:cNvPr id="214" name="Google Shape;214;p19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Lanciato nel 2014 dalla due sviluppatori ucraini, il sistema è cresciuto considerevolmente negli anni e si distingue dai prodotti simili per essere open source ed essere ottimizzato per il modello di sviluppo DevOps.</a:t>
            </a:r>
            <a:endParaRPr/>
          </a:p>
        </p:txBody>
      </p:sp>
      <p:sp>
        <p:nvSpPr>
          <p:cNvPr id="215" name="Google Shape;215;p19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È favorito dalle aziende con problemi di privacy, ed ha il maggior tasso di crescita negli ultimi anni.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2825"/>
            <a:ext cx="2868475" cy="260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Bitbucket</a:t>
            </a:r>
            <a:endParaRPr/>
          </a:p>
        </p:txBody>
      </p:sp>
      <p:sp>
        <p:nvSpPr>
          <p:cNvPr id="223" name="Google Shape;223;p20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Il servizio è di proprietà di Atlassian, un grosso calibro nella gestione automatica dei progetti, noto in particolare per la suite Jira. Per questo motivo, è particolarmente diffuso nelle aziende medio-grandi.</a:t>
            </a:r>
            <a:endParaRPr/>
          </a:p>
        </p:txBody>
      </p:sp>
      <p:sp>
        <p:nvSpPr>
          <p:cNvPr id="224" name="Google Shape;224;p20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Suo punto di forza è l’integrazione con altri servizi come </a:t>
            </a:r>
            <a:r>
              <a:rPr lang="en"/>
              <a:t> JIRA Software, HipChat, Confluence e Bamboo.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0"/>
          <p:cNvSpPr txBox="1"/>
          <p:nvPr/>
        </p:nvSpPr>
        <p:spPr>
          <a:xfrm>
            <a:off x="1521250" y="3215650"/>
            <a:ext cx="49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2000250"/>
            <a:ext cx="2362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che basi scegliere?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Github</a:t>
            </a:r>
            <a:r>
              <a:rPr lang="en"/>
              <a:t> ha il miglior supporto della community, essendo il più anziano e pullula di progetti interessanti. Pende l’ombra di Microsoft.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Gitlab</a:t>
            </a:r>
            <a:r>
              <a:rPr lang="en"/>
              <a:t> permette di lavorare installando un server privato e si concentra sulla catena di produzione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BitBucket</a:t>
            </a:r>
            <a:r>
              <a:rPr lang="en"/>
              <a:t> è sicuramente la scelta più “corporate”.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