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5143500" cx="9144000"/>
  <p:notesSz cx="6858000" cy="9144000"/>
  <p:embeddedFontLst>
    <p:embeddedFont>
      <p:font typeface="Dosis"/>
      <p:regular r:id="rId58"/>
      <p:bold r:id="rId59"/>
    </p:embeddedFont>
    <p:embeddedFont>
      <p:font typeface="Robot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6.xml"/><Relationship Id="rId63" Type="http://schemas.openxmlformats.org/officeDocument/2006/relationships/font" Target="fonts/Robot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Dosis-bold.fntdata"/><Relationship Id="rId14" Type="http://schemas.openxmlformats.org/officeDocument/2006/relationships/slide" Target="slides/slide10.xml"/><Relationship Id="rId58" Type="http://schemas.openxmlformats.org/officeDocument/2006/relationships/font" Target="fonts/Dosis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5ecd9896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a5ecd989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a5ecd9896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a5ecd989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a5ecd9896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a5ecd989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a5ecd9896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a5ecd989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a5ecd9896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a5ecd989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a5ecd9896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a5ecd98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a5ecd9896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a5ecd989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e34af4d79_0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e34af4d7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e34af4d79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e34af4d7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e34af4d79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e34af4d7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2029bcde6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2029bcde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b34b061a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b34b06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2029bcde6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2029bcde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a5ecd9896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a5ecd989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a5ecd9896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a5ecd989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e34af4d79_0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e34af4d7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e34af4d79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e34af4d7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6f243a7a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6f243a7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e34af4d79_0_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e34af4d7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6f243a7ae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6f243a7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a5ecd9896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a5ecd989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a5ecd9896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a5ecd989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e34af4d79_0_2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e34af4d7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a5ecd9896_0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a5ecd989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a5ecd9896_0_2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a5ecd989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e34af4d79_0_2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e34af4d7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e34af4d79_0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e34af4d7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e34af4d79_0_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e34af4d7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a5ecd9896_0_2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a5ecd989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e34af4d79_0_2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e34af4d7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a5ecd9896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a5ecd98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e34af4d79_0_2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e34af4d7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e415d38e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e415d38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e415d38ed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e415d38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a5ecd9896_0_3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a5ecd989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e415d38ed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e415d38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7129d266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7129d26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7129d2660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7129d26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17129d2660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17129d26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17129d2660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17129d26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17129d2660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17129d266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e34af4d79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e34af4d7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34af4d79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e34af4d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e34af4d79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e34af4d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e34af4d79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e34af4d7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e34af4d79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e34af4d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_1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www.fontsquirrel.com/fonts/dosis" TargetMode="External"/><Relationship Id="rId4" Type="http://schemas.openxmlformats.org/officeDocument/2006/relationships/hyperlink" Target="https://material.google.com/resources/roboto-noto-fonts.html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VCS-GIT-LAB-4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Gitlab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425" y="0"/>
            <a:ext cx="2317575" cy="32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1173700" y="26235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1331450" y="2402075"/>
            <a:ext cx="5482500" cy="24792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2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:~$ssh -T git@gitlab.com</a:t>
            </a:r>
            <a:endParaRPr b="1" sz="20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Welcome to GitLab, @alex!</a:t>
            </a:r>
            <a:endParaRPr b="1" sz="20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#1: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Accesso a Gitlab eseguito e configurato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repo remoto</a:t>
            </a:r>
            <a:endParaRPr/>
          </a:p>
        </p:txBody>
      </p:sp>
      <p:sp>
        <p:nvSpPr>
          <p:cNvPr id="191" name="Google Shape;191;p24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primo remoto non si scorda mai</a:t>
            </a:r>
            <a:endParaRPr/>
          </a:p>
        </p:txBody>
      </p:sp>
      <p:sp>
        <p:nvSpPr>
          <p:cNvPr id="192" name="Google Shape;192;p24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New Project &gt; Blank project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643" y="1025175"/>
            <a:ext cx="7572757" cy="39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Colleghiamo al remoto 1: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Identificare l’URL del progetto su Gitlab andando alla home page del progetto, fare click su clone, quindi copiarlo nella clipboard.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675" y="1174350"/>
            <a:ext cx="4055925" cy="3031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Colleghiamo al remoto 2: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Dare i seguenti comandi: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1331450" y="2649975"/>
            <a:ext cx="5482500" cy="22314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 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git branch -m master main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git remote add origin [URL DI GITLAB]</a:t>
            </a:r>
            <a:b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</a:b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git push -u origin --all --force 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-405816" y="2687207"/>
            <a:ext cx="1703100" cy="58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 dà errore ignorate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Colleghiamo al remoto 3: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Risultato: qualcosa di simile a questo (dopo avervi chiesto la password)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1331450" y="2543875"/>
            <a:ext cx="5482500" cy="23376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Enumerazione degli oggetti in corso: 17, fatto.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Conteggio degli oggetti in corso: 100% (17/17), fatto.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Compressione delta in corso, uso fino a 8 thread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Compressione oggetti in corso: 100% (9/9), fatto.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Scrittura degli oggetti in corso: 100% (17/17), 1.37 KiB | 1.37 MiB/s, fatto.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17 oggetti totali (0 delta), 0 riutilizzati (0 delta)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[...]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To https://gitlab.com/piffy/vostronome.git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* [new branch]      main -&gt; main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Branch 'main' impostato per tracciare il branch remoto 'main' da 'origin'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Pulliamo</a:t>
            </a:r>
            <a:r>
              <a:rPr lang="en"/>
              <a:t>: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Dare i seguenti comandi e controllate su Gitlab: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1331450" y="2649975"/>
            <a:ext cx="3275400" cy="22314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 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git remote add origin [URL DI GITLAB]</a:t>
            </a:r>
            <a:b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</a:b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git push -u origin --all --force 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050" y="2532112"/>
            <a:ext cx="9144001" cy="2291827"/>
          </a:xfrm>
          <a:prstGeom prst="rect">
            <a:avLst/>
          </a:prstGeom>
          <a:noFill/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</a:t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Modificare un file (tipo demo.txt), poi commitare veloce con git commit -am “commento”.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Dare git push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Controllare sul sito remoto che il file sia stato modificato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 (fix, 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▸"/>
            </a:pPr>
            <a:r>
              <a:rPr lang="en" sz="2300"/>
              <a:t>Sul sito sono presenti due branch (main e master)? Per prima cosa: </a:t>
            </a:r>
            <a:endParaRPr sz="23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▹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git checkout main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▹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git merge master --allow-unrelated-histories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▹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git branch -d master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Prerequisiti</a:t>
            </a:r>
            <a:endParaRPr/>
          </a:p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1101375" y="1349550"/>
            <a:ext cx="59148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8700"/>
                </a:highlight>
              </a:rPr>
              <a:t>COMPUTER DI LABORATORIO O LAPTOP PERSONALE</a:t>
            </a:r>
            <a:endParaRPr sz="1400">
              <a:highlight>
                <a:srgbClr val="FF87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Avendo completato l’esperienza precedente: 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Git installato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Un repo git locale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Accesso a internet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3" name="Google Shape;113;p14"/>
          <p:cNvSpPr txBox="1"/>
          <p:nvPr>
            <p:ph idx="2" type="body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/>
              <a:t>LA DURATA PREVISTA DI QUESTA ATTIVITÀ È DI 1 ORA DI 50 MINUTI.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 (fix, 2/2)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Quindi cancellare il branch obsoleto su gitlab con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git push origin --delete master oppure 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55" name="Google Shape;255;p3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75" y="2643199"/>
            <a:ext cx="8461098" cy="211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2"/>
          <p:cNvCxnSpPr/>
          <p:nvPr/>
        </p:nvCxnSpPr>
        <p:spPr>
          <a:xfrm flipH="1">
            <a:off x="7787150" y="2548800"/>
            <a:ext cx="734700" cy="35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2"/>
          <p:cNvCxnSpPr/>
          <p:nvPr/>
        </p:nvCxnSpPr>
        <p:spPr>
          <a:xfrm>
            <a:off x="8521850" y="2548800"/>
            <a:ext cx="60600" cy="191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Troubleshooting: protected branches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▸"/>
            </a:pPr>
            <a:r>
              <a:rPr lang="en" sz="2300"/>
              <a:t>Nelle ultime versioni di Gitlab, il branch main è classificato “protected”, e non è possibile fare direttamente il push dall’esterno.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▸"/>
            </a:pPr>
            <a:r>
              <a:rPr lang="en" sz="2300"/>
              <a:t>Viene indicato da questo errore: </a:t>
            </a:r>
            <a:endParaRPr sz="2300"/>
          </a:p>
        </p:txBody>
      </p:sp>
      <p:sp>
        <p:nvSpPr>
          <p:cNvPr id="265" name="Google Shape;265;p3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700" y="3030326"/>
            <a:ext cx="7871076" cy="16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/>
          <p:nvPr/>
        </p:nvSpPr>
        <p:spPr>
          <a:xfrm>
            <a:off x="2353425" y="4040800"/>
            <a:ext cx="4485000" cy="28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Troubleshooting: protected branches (fix)</a:t>
            </a:r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▸"/>
            </a:pPr>
            <a:r>
              <a:rPr lang="en" sz="2300"/>
              <a:t>"Settings" → "Repository" → click sul pulsante [Expand] alla destra di  "Protected branches"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▸"/>
            </a:pPr>
            <a:r>
              <a:rPr lang="en" sz="2300"/>
              <a:t>Premere su “Unprotect” a lato del branch “main”</a:t>
            </a:r>
            <a:endParaRPr sz="2300"/>
          </a:p>
        </p:txBody>
      </p:sp>
      <p:sp>
        <p:nvSpPr>
          <p:cNvPr id="274" name="Google Shape;274;p3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30594"/>
            <a:ext cx="9144001" cy="151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/>
          <p:nvPr/>
        </p:nvSpPr>
        <p:spPr>
          <a:xfrm>
            <a:off x="7541325" y="2849275"/>
            <a:ext cx="932400" cy="1391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#2: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inizializzare un repo remoto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collegarlo a un repo esistente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tenere sincronizzati i due repo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Collaboratori</a:t>
            </a:r>
            <a:endParaRPr/>
          </a:p>
        </p:txBody>
      </p:sp>
      <p:sp>
        <p:nvSpPr>
          <p:cNvPr id="287" name="Google Shape;287;p36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L’unione fa la forza</a:t>
            </a:r>
            <a:endParaRPr/>
          </a:p>
        </p:txBody>
      </p:sp>
      <p:sp>
        <p:nvSpPr>
          <p:cNvPr id="288" name="Google Shape;288;p36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Collaboratori</a:t>
            </a:r>
            <a:endParaRPr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avete un repo pubblico, tutti possono clonare il vostro repo, ma nessuno può modificarlo.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 poterlo fare, occorre espressamente autorizzare gli utenti coinvolti.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Organizzatevi a coppie ed eleggete un “capo” e un “dipendente”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7"/>
          <p:cNvSpPr txBox="1"/>
          <p:nvPr/>
        </p:nvSpPr>
        <p:spPr>
          <a:xfrm>
            <a:off x="1182330" y="26235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Capo: andare su Project Information &gt; Member</a:t>
            </a:r>
            <a:endParaRPr/>
          </a:p>
        </p:txBody>
      </p:sp>
      <p:sp>
        <p:nvSpPr>
          <p:cNvPr id="302" name="Google Shape;302;p3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38"/>
          <p:cNvSpPr txBox="1"/>
          <p:nvPr/>
        </p:nvSpPr>
        <p:spPr>
          <a:xfrm>
            <a:off x="1182330" y="26235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323" y="1025175"/>
            <a:ext cx="6834851" cy="384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450" y="1402763"/>
            <a:ext cx="7719801" cy="233796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8"/>
          <p:cNvSpPr/>
          <p:nvPr/>
        </p:nvSpPr>
        <p:spPr>
          <a:xfrm>
            <a:off x="-76200" y="1679693"/>
            <a:ext cx="1631400" cy="7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Usare Gitlab id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preferibilmente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-76200" y="2422300"/>
            <a:ext cx="1631400" cy="35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Importante!</a:t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Collaboratori</a:t>
            </a:r>
            <a:endParaRPr/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avete un repo pubblico, tutti possono clonare il vostro repo, ma nessuno può modificarlo. Per poterlo fare, occorre espressamente autorizzare gli utenti coinvolti.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 questo esempio Francesco è eletto “capo”. Gli altri saranno “dipendenti”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900" y="923800"/>
            <a:ext cx="1103100" cy="2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Dipendente: controllo</a:t>
            </a:r>
            <a:endParaRPr/>
          </a:p>
        </p:txBody>
      </p:sp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Controllate se siete stati inseriti come collaboratori (dovrebbe apparire tra i vostri progetti)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0"/>
          <p:cNvSpPr txBox="1"/>
          <p:nvPr/>
        </p:nvSpPr>
        <p:spPr>
          <a:xfrm>
            <a:off x="1182330" y="26235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Capo: first push</a:t>
            </a:r>
            <a:endParaRPr/>
          </a:p>
        </p:txBody>
      </p:sp>
      <p:sp>
        <p:nvSpPr>
          <p:cNvPr id="329" name="Google Shape;329;p41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Creare localmente un repo.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Collegarlo al repo remoto (remote add)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Creare e committare un file chiamato “demo3.txt” contenente una riga di testo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Pushare sul remoto.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su Gitlab</a:t>
            </a:r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nostro deposito remoto.</a:t>
            </a:r>
            <a:endParaRPr/>
          </a:p>
        </p:txBody>
      </p:sp>
      <p:sp>
        <p:nvSpPr>
          <p:cNvPr id="121" name="Google Shape;121;p15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Dipendente: clone</a:t>
            </a:r>
            <a:endParaRPr/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Aprite un terminale e clonate il repo.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37" name="Google Shape;337;p4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42"/>
          <p:cNvSpPr/>
          <p:nvPr/>
        </p:nvSpPr>
        <p:spPr>
          <a:xfrm>
            <a:off x="1331450" y="2253000"/>
            <a:ext cx="6314700" cy="26283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$prova2@altropc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:git clone [Gitlab URL]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git clone [Gitlab URL]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Clone in 'vostronome' in corso...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remote: Enumerating objects: 22, done.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remote: Counting objects: 100% (22/22), done.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remote: Compressing objects: 100% (13/13), done.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remote: Total 22 (delta 1), reused 0 (delta 0), pack-reused 0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Ricezione degli oggetti: 100% (22/22), 4.41 KiB | 4.41 MiB/s, fatto.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Risoluzione dei delta: 100% (1/1), fatto.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$prova2@altropc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:~/vostronome$</a:t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Dipendente: aggiungete un nuovo file</a:t>
            </a:r>
            <a:endParaRPr/>
          </a:p>
        </p:txBody>
      </p:sp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Nell’ordine: </a:t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Create un nuovo file chiamato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demo[vostrome].txt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Aggiungetelo alla staging area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Committate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Pushate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45" name="Google Shape;345;p4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Capo: pullare e controllare</a:t>
            </a:r>
            <a:endParaRPr/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Nell’ordine: 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Pullare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Controllare che il nuovo file sia arrivato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52" name="Google Shape;352;p4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#3: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aggiungere collaboratori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clonare un repo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modificare un repo da qualsiasi postazione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Conflitti</a:t>
            </a:r>
            <a:endParaRPr/>
          </a:p>
        </p:txBody>
      </p:sp>
      <p:sp>
        <p:nvSpPr>
          <p:cNvPr id="363" name="Google Shape;363;p46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sempre tutto fila liscio</a:t>
            </a:r>
            <a:endParaRPr/>
          </a:p>
        </p:txBody>
      </p:sp>
      <p:sp>
        <p:nvSpPr>
          <p:cNvPr id="364" name="Google Shape;364;p46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Capo</a:t>
            </a:r>
            <a:r>
              <a:rPr lang="en"/>
              <a:t>: modifica</a:t>
            </a:r>
            <a:endParaRPr/>
          </a:p>
        </p:txBody>
      </p:sp>
      <p:sp>
        <p:nvSpPr>
          <p:cNvPr id="370" name="Google Shape;370;p47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Modificare il file demo.txt (aggiungete il vostro nome e cognome).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Salvare, committare, pushare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71" name="Google Shape;371;p4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Dipendente: modifica</a:t>
            </a:r>
            <a:endParaRPr/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1113525" y="1072250"/>
            <a:ext cx="7581900" cy="3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Modificare il file demo.txt (aggiungete il vostro nome e cognome). Salvare, committare, pushare.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78" name="Google Shape;378;p4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48"/>
          <p:cNvSpPr/>
          <p:nvPr/>
        </p:nvSpPr>
        <p:spPr>
          <a:xfrm>
            <a:off x="1331450" y="2253000"/>
            <a:ext cx="6314700" cy="26283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$prova2@altropc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:git push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git push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To [Gitlab repo]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1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! [rejected]       </a:t>
            </a:r>
            <a:r>
              <a:rPr b="1" lang="en" sz="1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main -&gt; main (fetch first)</a:t>
            </a:r>
            <a:endParaRPr b="1" sz="11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error: push di alcuni riferimenti su '[Gitlab repo]' non riuscito</a:t>
            </a:r>
            <a:endParaRPr b="1" sz="11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C4A000"/>
                </a:solidFill>
                <a:latin typeface="Courier"/>
                <a:ea typeface="Courier"/>
                <a:cs typeface="Courier"/>
                <a:sym typeface="Courier"/>
              </a:rPr>
              <a:t>suggerimento: Gli aggiornamenti sono stati rifiutati perché il remoto contiene delle modifiche che non hai localmente. Ciò solitamente è causato da un push da un altro repository allo stesso riferimento. Potresti voler integrare le modifiche remote (ad es. con 'git pull ...') prima di eseguire  nuovamente il push.</a:t>
            </a:r>
            <a:endParaRPr b="1" sz="11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C4A000"/>
                </a:solidFill>
                <a:latin typeface="Courier"/>
                <a:ea typeface="Courier"/>
                <a:cs typeface="Courier"/>
                <a:sym typeface="Courier"/>
              </a:rPr>
              <a:t>Vedi la 'Nota sui fast forward' in 'git push --help' per ulteriori</a:t>
            </a:r>
            <a:endParaRPr b="1" sz="11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C4A000"/>
                </a:solidFill>
                <a:latin typeface="Courier"/>
                <a:ea typeface="Courier"/>
                <a:cs typeface="Courier"/>
                <a:sym typeface="Courier"/>
              </a:rPr>
              <a:t>suggerimento: dettagli.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$prova2@altropc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:~/vostronome$</a:t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Dipendente: modifica</a:t>
            </a:r>
            <a:endParaRPr/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1113525" y="1072250"/>
            <a:ext cx="7581900" cy="3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Seguire il suggerimento ( git pull) provoca il conflitto.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86" name="Google Shape;386;p4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49"/>
          <p:cNvSpPr/>
          <p:nvPr/>
        </p:nvSpPr>
        <p:spPr>
          <a:xfrm>
            <a:off x="1331450" y="2253000"/>
            <a:ext cx="6314700" cy="26283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$prova2@altropc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:git pull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remote: Enumerating objects: 5, done.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remote: Counting objects: 100% (5/5), done.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remote: Compressing objects: 100% (2/2), done.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remote: Total 3 (delta 1), reused 0 (delta 0), pack-reused 0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Decompressione degli oggetti in corso: 100% (3/3), 260 byte | 260.00 KiB/s, fatto.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Da gitlab.com:piffy/vostronome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9a06d64..d19a0f3  main       -&gt; origin/main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Merge automatico di demo3.txt in corso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CONFLITTO (contenuto): conflitto di merge in demo3.txt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Merge automatico fallito; risolvi i conflitti ed esegui il commit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del risultato.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$prova2@altropc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:~/vostronome$</a:t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Risoluzione del conflitto: metodo 1 (manuale)</a:t>
            </a:r>
            <a:endParaRPr/>
          </a:p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1104900" y="1277625"/>
            <a:ext cx="75819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Editare il file.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50"/>
          <p:cNvSpPr/>
          <p:nvPr/>
        </p:nvSpPr>
        <p:spPr>
          <a:xfrm>
            <a:off x="1322700" y="2770950"/>
            <a:ext cx="7364100" cy="22227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300A24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GNU nano 4.8                      demo3.txt                                   </a:t>
            </a:r>
            <a:endParaRPr b="1" sz="11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&lt;&lt;&lt;&lt;&lt;&lt;&lt; HEAD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Un file di Bill Gates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=======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Un file di Alex York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&gt;&gt;&gt;&gt;&gt;&gt;&gt; d19a0f36141bb4a03281330a0cf02cce7533c869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6" name="Google Shape;396;p50"/>
          <p:cNvSpPr/>
          <p:nvPr/>
        </p:nvSpPr>
        <p:spPr>
          <a:xfrm>
            <a:off x="1322700" y="2770950"/>
            <a:ext cx="7364100" cy="22227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300A24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GNU nano 4.8                      demo3.txt                                   </a:t>
            </a:r>
            <a:endParaRPr b="1" sz="11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Un file di Bill Gates e Alex York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Risoluzione del conflitto: metodo 1 (manuale)</a:t>
            </a:r>
            <a:endParaRPr/>
          </a:p>
        </p:txBody>
      </p:sp>
      <p:sp>
        <p:nvSpPr>
          <p:cNvPr id="402" name="Google Shape;402;p51"/>
          <p:cNvSpPr txBox="1"/>
          <p:nvPr>
            <p:ph idx="1" type="body"/>
          </p:nvPr>
        </p:nvSpPr>
        <p:spPr>
          <a:xfrm>
            <a:off x="1104900" y="1277625"/>
            <a:ext cx="75819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Committare il file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51"/>
          <p:cNvSpPr/>
          <p:nvPr/>
        </p:nvSpPr>
        <p:spPr>
          <a:xfrm>
            <a:off x="1331450" y="2253000"/>
            <a:ext cx="6314700" cy="26283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prova2@altropc: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~/vostronome$ git add demo3.txt 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prova2@altropc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:~/vostronome$ git commit -m "risoluzione conflitto"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[main c73fafb] risoluzione conflitto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$prova2@altropc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:~/vostronome$</a:t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Collegatevi a Gitlab (www.gitlab.com)</a:t>
            </a:r>
            <a:endParaRPr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6425" y="1108525"/>
            <a:ext cx="6692680" cy="381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5074225" y="1329600"/>
            <a:ext cx="552300" cy="319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000" y="1074000"/>
            <a:ext cx="2594084" cy="381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6453332" y="2664325"/>
            <a:ext cx="647700" cy="319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Risoluzione del conflitto: metodo 1 (manuale)</a:t>
            </a:r>
            <a:endParaRPr/>
          </a:p>
        </p:txBody>
      </p:sp>
      <p:sp>
        <p:nvSpPr>
          <p:cNvPr id="410" name="Google Shape;410;p52"/>
          <p:cNvSpPr txBox="1"/>
          <p:nvPr>
            <p:ph idx="1" type="body"/>
          </p:nvPr>
        </p:nvSpPr>
        <p:spPr>
          <a:xfrm>
            <a:off x="1104900" y="1277625"/>
            <a:ext cx="75819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Pushare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52"/>
          <p:cNvSpPr/>
          <p:nvPr/>
        </p:nvSpPr>
        <p:spPr>
          <a:xfrm>
            <a:off x="1331450" y="2253000"/>
            <a:ext cx="6314700" cy="26283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prova2@altropc: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~/vostronome$ git add demo3.txt 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prova2@altropc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:~/vostronome$ git commit -m "risoluzione conflitto"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[main c73fafb] risoluzione conflitto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$prova2@altropc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:~/vostronome$</a:t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Risoluzione del conflitto: metodo 2 (forzante)</a:t>
            </a:r>
            <a:endParaRPr/>
          </a:p>
        </p:txBody>
      </p:sp>
      <p:sp>
        <p:nvSpPr>
          <p:cNvPr id="418" name="Google Shape;418;p53"/>
          <p:cNvSpPr txBox="1"/>
          <p:nvPr>
            <p:ph idx="1" type="body"/>
          </p:nvPr>
        </p:nvSpPr>
        <p:spPr>
          <a:xfrm>
            <a:off x="1104900" y="1277625"/>
            <a:ext cx="75819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Azzerare il pull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53"/>
          <p:cNvSpPr/>
          <p:nvPr/>
        </p:nvSpPr>
        <p:spPr>
          <a:xfrm>
            <a:off x="1331450" y="2253000"/>
            <a:ext cx="6314700" cy="26283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prova2@altropc: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~/vostronome$ git reset --hard HEAD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HEAD ora si trova a c73fafb 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Modifica prima riga per Bill Gates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prova2@altropc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Risoluzione del conflitto: metodo 2 (forzante)</a:t>
            </a:r>
            <a:endParaRPr/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1104900" y="1277625"/>
            <a:ext cx="75819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Pullare accettando le modifiche remote e pushare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54"/>
          <p:cNvSpPr/>
          <p:nvPr/>
        </p:nvSpPr>
        <p:spPr>
          <a:xfrm>
            <a:off x="1331450" y="2253000"/>
            <a:ext cx="6314700" cy="26283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prova2@altropc: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~/vostronome$ git reset --hard HEAD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HEAD ora si trova a c73fafb Modifica prima riga per Bill Gates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prova2@altropc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git pull -X theirs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Aggiornamento di c73fafb..b33d03c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Fast-forward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demo3.txt | 3 </a:t>
            </a: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1" lang="en" sz="11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--</a:t>
            </a:r>
            <a:endParaRPr b="1" sz="11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 file changed, 1 insertion(+), 2 deletions(-)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9" name="Google Shape;429;p54"/>
          <p:cNvSpPr/>
          <p:nvPr/>
        </p:nvSpPr>
        <p:spPr>
          <a:xfrm>
            <a:off x="-1156350" y="2399725"/>
            <a:ext cx="2425200" cy="74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git pull -X ours </a:t>
            </a:r>
            <a:r>
              <a:rPr lang="en" sz="1300"/>
              <a:t>usa la </a:t>
            </a:r>
            <a:r>
              <a:rPr i="1" lang="en" sz="1300"/>
              <a:t>nostra</a:t>
            </a:r>
            <a:r>
              <a:rPr lang="en" sz="1300"/>
              <a:t> versione</a:t>
            </a:r>
            <a:endParaRPr sz="13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Risoluzione del conflitto: metodo 3 (distruttivo)</a:t>
            </a:r>
            <a:endParaRPr/>
          </a:p>
        </p:txBody>
      </p:sp>
      <p:sp>
        <p:nvSpPr>
          <p:cNvPr id="435" name="Google Shape;435;p5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Resettare e pushare. QUESTO ELIMINA PER SEMPRE LE MODIFICHE NON ACCETTATE. 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55"/>
          <p:cNvSpPr/>
          <p:nvPr/>
        </p:nvSpPr>
        <p:spPr>
          <a:xfrm>
            <a:off x="1322700" y="2770950"/>
            <a:ext cx="7364100" cy="22227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 git reset --hard HEAD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 git push -f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</a:t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438" name="Google Shape;4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64677" y="2175475"/>
            <a:ext cx="1416552" cy="11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#4: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quando si generano i conflitti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risolvere i conflitti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7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Filesystem</a:t>
            </a:r>
            <a:endParaRPr/>
          </a:p>
        </p:txBody>
      </p:sp>
      <p:sp>
        <p:nvSpPr>
          <p:cNvPr id="449" name="Google Shape;449;p57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Alla fine, si parla di questo</a:t>
            </a:r>
            <a:endParaRPr/>
          </a:p>
        </p:txBody>
      </p:sp>
      <p:sp>
        <p:nvSpPr>
          <p:cNvPr id="450" name="Google Shape;450;p57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come filesystem</a:t>
            </a:r>
            <a:endParaRPr/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Linus Torvalds aveva in mente un filesystem quando lavorava su Git. E in effetti molti comandi permettono in pratica di “lavorare” sul filesystem git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457" name="Google Shape;457;p5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come filesystem</a:t>
            </a:r>
            <a:endParaRPr/>
          </a:p>
        </p:txBody>
      </p:sp>
      <p:sp>
        <p:nvSpPr>
          <p:cNvPr id="463" name="Google Shape;463;p59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▸"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git rm</a:t>
            </a:r>
            <a:r>
              <a:rPr lang="en" sz="2700"/>
              <a:t>: equivale a Unix rm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▸"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git mv</a:t>
            </a:r>
            <a:r>
              <a:rPr lang="en" sz="2700"/>
              <a:t>: equivale a Unix mv (e serve quindi anche a cambiare il nome, mantenendo il tracciamento)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▸"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git clean --force</a:t>
            </a:r>
            <a:r>
              <a:rPr lang="en" sz="2700"/>
              <a:t>: elimina tutti i file NON TRACCIATI dalla directory di lavoro</a:t>
            </a:r>
            <a:endParaRPr sz="2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/>
              <a:t>(le directory non esistono in git, scompaiono se sono vuote. Se volete tenerle, la convenzione è quello di avere un file fittizio chiamato .gitkeep)</a:t>
            </a:r>
            <a:endParaRPr i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464" name="Google Shape;464;p5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Miniesercizio</a:t>
            </a:r>
            <a:endParaRPr/>
          </a:p>
        </p:txBody>
      </p:sp>
      <p:sp>
        <p:nvSpPr>
          <p:cNvPr id="470" name="Google Shape;470;p60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Cambiate il nome al file demo3.txt in demo4.txt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Committare e guardare il log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Create un nuovo file “inutile.txt”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Ripulite la directory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1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#5: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rinominare e spostare i file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ripulire le cartelle di lavoro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Registratevi</a:t>
            </a:r>
            <a:endParaRPr/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1225" y="1108525"/>
            <a:ext cx="6692680" cy="381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855" y="1025175"/>
            <a:ext cx="2027444" cy="381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62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GRAZIE!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483" name="Google Shape;483;p62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Torniamo alla teoria!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89" name="Google Shape;489;p63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Special thanks to all the people who made and released these awesome resources for free: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Presentation template by </a:t>
            </a:r>
            <a:r>
              <a:rPr lang="en" sz="1900" u="sng">
                <a:hlinkClick r:id="rId3"/>
              </a:rPr>
              <a:t>SlidesCarnival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Photographs by </a:t>
            </a:r>
            <a:r>
              <a:rPr lang="en" sz="1900" u="sng">
                <a:hlinkClick r:id="rId4"/>
              </a:rPr>
              <a:t>Startupstockphotos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Anil Gupta (www.guptaanil.com)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Pete Nicholls (github.com/Aupajo)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‏Armando Fox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900"/>
              <a:t>Questo documento è distribuito con licenza CreativeCommon BY-SA 3.0 </a:t>
            </a:r>
            <a:endParaRPr b="1" i="1" sz="19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90" name="Google Shape;490;p6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96" name="Google Shape;496;p64"/>
          <p:cNvSpPr txBox="1"/>
          <p:nvPr>
            <p:ph idx="1" type="body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</a:t>
            </a:r>
            <a:r>
              <a:rPr b="1" lang="en" sz="1800"/>
              <a:t>Dosis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</a:t>
            </a:r>
            <a:r>
              <a:rPr b="1" lang="en" sz="1800"/>
              <a:t>Roboto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https://www.fontsquirrel.com/fonts/dosis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Orange </a:t>
            </a:r>
            <a:r>
              <a:rPr b="1" lang="en" sz="1800">
                <a:solidFill>
                  <a:srgbClr val="FF8700"/>
                </a:solidFill>
              </a:rPr>
              <a:t>#ff8700</a:t>
            </a:r>
            <a:endParaRPr b="1" sz="1800">
              <a:solidFill>
                <a:srgbClr val="FF8700"/>
              </a:solidFill>
            </a:endParaRPr>
          </a:p>
        </p:txBody>
      </p:sp>
      <p:sp>
        <p:nvSpPr>
          <p:cNvPr id="497" name="Google Shape;497;p64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8" name="Google Shape;498;p6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65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504" name="Google Shape;504;p65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5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5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5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5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5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5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5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5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5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5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5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5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5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65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519" name="Google Shape;519;p65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5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5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5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5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65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525" name="Google Shape;525;p65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5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5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5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5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65"/>
          <p:cNvSpPr/>
          <p:nvPr/>
        </p:nvSpPr>
        <p:spPr>
          <a:xfrm>
            <a:off x="5026945" y="3288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5"/>
          <p:cNvSpPr/>
          <p:nvPr/>
        </p:nvSpPr>
        <p:spPr>
          <a:xfrm>
            <a:off x="5611913" y="3298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2" name="Google Shape;532;p65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533" name="Google Shape;533;p65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5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5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65"/>
          <p:cNvSpPr/>
          <p:nvPr/>
        </p:nvSpPr>
        <p:spPr>
          <a:xfrm>
            <a:off x="7239876" y="3283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65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539" name="Google Shape;539;p6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65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547" name="Google Shape;547;p65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5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5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5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65"/>
          <p:cNvSpPr/>
          <p:nvPr/>
        </p:nvSpPr>
        <p:spPr>
          <a:xfrm>
            <a:off x="4997274" y="8871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5"/>
          <p:cNvSpPr/>
          <p:nvPr/>
        </p:nvSpPr>
        <p:spPr>
          <a:xfrm>
            <a:off x="5562784" y="9045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5"/>
          <p:cNvSpPr/>
          <p:nvPr/>
        </p:nvSpPr>
        <p:spPr>
          <a:xfrm>
            <a:off x="6132896" y="9071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5"/>
          <p:cNvSpPr/>
          <p:nvPr/>
        </p:nvSpPr>
        <p:spPr>
          <a:xfrm>
            <a:off x="6709164" y="9102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65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556" name="Google Shape;556;p65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65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559" name="Google Shape;559;p65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5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65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562" name="Google Shape;562;p65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5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5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65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566" name="Google Shape;566;p65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5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5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5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5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5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5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65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574" name="Google Shape;574;p6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65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581" name="Google Shape;581;p6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5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65"/>
          <p:cNvSpPr/>
          <p:nvPr/>
        </p:nvSpPr>
        <p:spPr>
          <a:xfrm>
            <a:off x="5569424" y="14583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65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587" name="Google Shape;587;p65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5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65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590" name="Google Shape;590;p65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5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5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5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65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65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596" name="Google Shape;596;p65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65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65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599" name="Google Shape;599;p65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5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5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65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65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65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65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65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607" name="Google Shape;607;p65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65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65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65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65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65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613" name="Google Shape;613;p65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65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5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5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5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5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5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5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65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622" name="Google Shape;622;p65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5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5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5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65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627" name="Google Shape;627;p65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5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5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5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65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632" name="Google Shape;632;p65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5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5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5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65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637" name="Google Shape;637;p65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5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65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640" name="Google Shape;640;p65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5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65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643" name="Google Shape;643;p65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5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65"/>
          <p:cNvSpPr/>
          <p:nvPr/>
        </p:nvSpPr>
        <p:spPr>
          <a:xfrm>
            <a:off x="7272636" y="20228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6" name="Google Shape;646;p65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647" name="Google Shape;647;p6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65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650" name="Google Shape;650;p65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5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5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5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5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5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5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5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65"/>
          <p:cNvSpPr/>
          <p:nvPr/>
        </p:nvSpPr>
        <p:spPr>
          <a:xfrm>
            <a:off x="4439938" y="25412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65"/>
          <p:cNvSpPr/>
          <p:nvPr/>
        </p:nvSpPr>
        <p:spPr>
          <a:xfrm>
            <a:off x="3918430" y="25412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0" name="Google Shape;660;p65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661" name="Google Shape;661;p65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5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65"/>
          <p:cNvSpPr/>
          <p:nvPr/>
        </p:nvSpPr>
        <p:spPr>
          <a:xfrm>
            <a:off x="6689706" y="25786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65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665" name="Google Shape;665;p6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5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65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668" name="Google Shape;668;p6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65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673" name="Google Shape;673;p65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5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5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7862711" y="25622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65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678" name="Google Shape;678;p65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5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5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5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5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5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65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685" name="Google Shape;685;p65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5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5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5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5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65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5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5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5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65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695" name="Google Shape;695;p65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5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5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65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699" name="Google Shape;699;p65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5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5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65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703" name="Google Shape;703;p65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5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5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5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5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65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709" name="Google Shape;709;p65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65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65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712" name="Google Shape;712;p65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5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5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5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5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5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5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65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720" name="Google Shape;720;p65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5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5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5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5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5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65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727" name="Google Shape;727;p65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5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65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730" name="Google Shape;730;p65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5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5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5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65"/>
          <p:cNvSpPr/>
          <p:nvPr/>
        </p:nvSpPr>
        <p:spPr>
          <a:xfrm>
            <a:off x="3841668" y="37731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5"/>
          <p:cNvSpPr/>
          <p:nvPr/>
        </p:nvSpPr>
        <p:spPr>
          <a:xfrm>
            <a:off x="6132391" y="37163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5"/>
          <p:cNvSpPr/>
          <p:nvPr/>
        </p:nvSpPr>
        <p:spPr>
          <a:xfrm>
            <a:off x="5567386" y="37377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65"/>
          <p:cNvSpPr/>
          <p:nvPr/>
        </p:nvSpPr>
        <p:spPr>
          <a:xfrm>
            <a:off x="6695863" y="37147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65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739" name="Google Shape;739;p65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65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5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5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65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65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5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5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65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748" name="Google Shape;748;p65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5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65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751" name="Google Shape;751;p65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5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5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5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5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5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65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758" name="Google Shape;758;p65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5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5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5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5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5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5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65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766" name="Google Shape;766;p65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5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5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65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770" name="Google Shape;770;p65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5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5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5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5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5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65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777" name="Google Shape;777;p65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5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5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65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781" name="Google Shape;781;p65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5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5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65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785" name="Google Shape;785;p65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5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5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5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5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65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791" name="Google Shape;791;p65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5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5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5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5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5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5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5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5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5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5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5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5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5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5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5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5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5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5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5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5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5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5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5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5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5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5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65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819" name="Google Shape;819;p65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5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5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5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5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5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5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5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5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5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5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5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5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5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5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5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5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5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5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5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5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5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5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65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843" name="Google Shape;843;p65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5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5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5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5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5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5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5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5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5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5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5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5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5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65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858" name="Google Shape;858;p65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5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5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65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862" name="Google Shape;862;p65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5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5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5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5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5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65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869" name="Google Shape;869;p6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5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878" name="Google Shape;878;p65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5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5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5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882" name="Google Shape;882;p65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5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5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5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5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65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888" name="Google Shape;888;p65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5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5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5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5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5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5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65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896" name="Google Shape;896;p65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5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5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5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5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5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65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903" name="Google Shape;903;p65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5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5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5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5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5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5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5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5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65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913" name="Google Shape;913;p65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5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5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5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5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5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5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5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5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5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5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65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925" name="Google Shape;925;p65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5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5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5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5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65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931" name="Google Shape;931;p65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5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5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5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5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5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5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Google Shape;938;p6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9" name="Google Shape;939;p65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0" name="Google Shape;940;p65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941" name="Google Shape;941;p65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5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65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944" name="Google Shape;944;p65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5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65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947" name="Google Shape;947;p65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5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65"/>
          <p:cNvSpPr/>
          <p:nvPr/>
        </p:nvSpPr>
        <p:spPr>
          <a:xfrm>
            <a:off x="1683055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65"/>
          <p:cNvSpPr/>
          <p:nvPr/>
        </p:nvSpPr>
        <p:spPr>
          <a:xfrm>
            <a:off x="799218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65"/>
          <p:cNvSpPr/>
          <p:nvPr/>
        </p:nvSpPr>
        <p:spPr>
          <a:xfrm>
            <a:off x="1084753" y="39820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Sicurezza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protocolli remoti di Git utilizzano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una crittografia a chiave pubblica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Occorre pertanto generare queste chiavi. Non servono oggi, ma visto che siamo in fase di configurazione ne approfittiamo.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Una volta create, vanno conservate con cura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1182330" y="26235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Chiave pubblica-privata (opzionale ma consigliata)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ssh-keygen –C  “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alex-york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hotmail.co.uk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”  –t rsa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Copiate  la cartella .ssh per sicurezza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1173700" y="26235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1331450" y="2402075"/>
            <a:ext cx="5482500" cy="24792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:~$ ssh-keygen -t rsa -b 2048 -C "alex-york@hotmail.co.uk"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Generating public/private rsa key pair.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Enter file in which to save the key (/home/prova/.ssh/id_rsa): 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Enter passphrase (empty for no passphrase): 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Enter same passphrase again: 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Your identification has been saved in /home/prova/.ssh/id_rsa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Your public key has been saved in /home/prova/.ssh/id_rsa.pub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The key fingerprint is: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SHA256:cm3e5HfH98K6MvLX7so+IR85B95KclR20XalKHcigWU per gitlab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Sicurezza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Copiate il contenuto del file .ssh/id_rsa.pub nella clipboard, quindi incollatela nella casella “Key” della pagina “User Settings &gt; SSH Key”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1182330" y="26235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Aggiungete la vostra chiave pubblica a Gitlab</a:t>
            </a:r>
            <a:endParaRPr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825" y="1091150"/>
            <a:ext cx="7343195" cy="38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