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5143500" cx="9144000"/>
  <p:notesSz cx="6858000" cy="9144000"/>
  <p:embeddedFontLst>
    <p:embeddedFont>
      <p:font typeface="Dosis"/>
      <p:regular r:id="rId77"/>
      <p:bold r:id="rId78"/>
    </p:embeddedFont>
    <p:embeddedFont>
      <p:font typeface="Pinyon Script"/>
      <p:regular r:id="rId79"/>
    </p:embeddedFont>
    <p:embeddedFont>
      <p:font typeface="Roboto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3" Type="http://schemas.openxmlformats.org/officeDocument/2006/relationships/font" Target="fonts/Roboto-bold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-regular.fntdata"/><Relationship Id="rId82" Type="http://schemas.openxmlformats.org/officeDocument/2006/relationships/font" Target="fonts/Roboto-italic.fntdata"/><Relationship Id="rId81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Dosis-regular.fntdata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PinyonScript-regular.fntdata"/><Relationship Id="rId34" Type="http://schemas.openxmlformats.org/officeDocument/2006/relationships/slide" Target="slides/slide30.xml"/><Relationship Id="rId78" Type="http://schemas.openxmlformats.org/officeDocument/2006/relationships/font" Target="fonts/Dosis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e5bd019b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e5bd019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a5ecd9896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a5ecd98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e5bd019b5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e5bd019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e5bd019b5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e5bd019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6856b80d1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6856b80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856b80d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856b80d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6856b80d1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6856b80d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6856b80d1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6856b80d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6856b80d1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6856b80d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6856b80d1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6856b80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a5ecd9896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a5ecd989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a5ecd9896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a5ecd989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e34af4d79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e34af4d7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a5ecd9896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a5ecd98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b98c15c4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b98c15c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b98c15c4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b98c15c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a5ecd9896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a5ecd98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b98c15c4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b98c15c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b98c15c4d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b98c15c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b98c15c4d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b98c15c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6b5f3cc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6b5f3c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b98c15c4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b98c15c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e5bd019b5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e5bd019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b98c15c4d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b98c15c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e5bd019b5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e5bd019b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e5bd019b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e5bd019b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e5bd019b5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e5bd019b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e5bd019b5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e5bd019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a5ecd9896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a5ecd989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e34af4d79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e34af4d7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e34af4d79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e34af4d7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cf60e71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cf60e7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ccf60e71c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ccf60e7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ccf60e71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ccf60e7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a5ecd9896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a5ecd98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a5ecd9896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a5ecd98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e34af4d79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e34af4d7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e34af4d79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e34af4d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e34af4d79_0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e34af4d7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a5ecd9896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a5ecd989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bb5f00a3a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bb5f00a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bb5f00a3a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bb5f00a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a5ecd9896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a5ecd989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ccf60e71c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ccf60e71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a5ecd9896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ea5ecd98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e34af4d79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e34af4d7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ccf60e71c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ccf60e7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ccf60e71c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ccf60e7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a5ecd9896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a5ecd989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ee34af4d79_0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ee34af4d7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e34af4d79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e34af4d7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cf60e71c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cf60e7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e34af4d79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e34af4d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ccf60e71c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ccf60e71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ccf60e71c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ccf60e71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ccf60e71c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ccf60e7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ccf60e71c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ccf60e71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ccf60e71c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ccf60e71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ccf60e71c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ccf60e71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e415d38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e415d38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ccf60e71c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ccf60e71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ccf60e71c_1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ccf60e71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e34af4d79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e34af4d7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e5bd019b5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e5bd019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5bd019b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e5bd019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astebin.com/Nks5eFW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3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VCS-GIT-LAB-6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&amp; IDE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425" y="0"/>
            <a:ext cx="2317575" cy="3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risolvere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/>
              <a:t>...git evita di sovrascrivere le modifiche locali. Possibili soluzioni: </a:t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Committare le modifiche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Eliminare le modifiche (git reset --HARD)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“Nascondere le modifiche sotto il tappeto” con git stash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Procedere quindi al merge come al solito.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117370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1331450" y="1145525"/>
            <a:ext cx="7643100" cy="37359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:git stash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Directory di lavoro e stato indice salvati: WIP on main: 4360427 creazione haiku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prova@SILENCIO2:~/demo$ git merge feature-haiku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Aggiornamento di 4360427..9a3f59c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Fast-forward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haiku.txt | 2 +-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 file changed, 1 insertion(+), 1 deletion(-)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prova@SILENCIO2:~/demo$ git stash pop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Merge automatico di haiku.txt in corso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CONFLITTO (contenuto): conflitto di merge in haiku.txt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La voce di stash è mantenuta nel caso in cui tu ne abbia nuovamente bisogno.</a:t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Soluzione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Risolvete il conflitto e eliminate il vostro stash</a:t>
            </a:r>
            <a:endParaRPr sz="2500"/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331450" y="2402075"/>
            <a:ext cx="5482500" cy="24792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~/demo$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git add haiku.txt ; git commit -m "risolto"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[main ec9c03c] risolto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 file changed, 1 insertion(+), 1 deletion(-)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prova@SILENCIO2:~/demo$ git stash drop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Ho scartato refs/stash@{0} (bc1d7c67544f690766395ce999694633f3b61421)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remoto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Tornate al branch feature-haiku e pushate il branch su origin.</a:t>
            </a:r>
            <a:endParaRPr sz="2500"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1331450" y="2402075"/>
            <a:ext cx="5482500" cy="24792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/demo$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git push -u origin feature-haiku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Enumerazione degli oggetti in corso: 34, fatto.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Conteggio degli oggetti in corso: 100% (34/34), fatto.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Compressione delta in corso, uso fino a 8 thread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Compressione oggetti in corso: 100% (22/22), fatto.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Scrittura degli oggetti in corso: 100% (34/34), 5.40 KiB | 1.80 MiB/s, fatto.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34 oggetti totali (5 delta), 0 riutilizzati (0 delta)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remote: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To https://gitlab.com/alex/vostronome.git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* [new branch]      feature-haiku -&gt; feature-haiku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Branch 'feature-haiku' impostato per tracciare il branch remoto 'feature-haiku' da 'origin'.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 tag sono un modo semplice per “marcare” un particolare commit. Ad esempio milestones, fine sprint, o particolari eventi.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Gitlab permette di accedere istantaneamente alle versioni taggate del repo.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Sono molto semplici da usare, ma possono avere qualche trucco nascosto.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Tagging: due tipi 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Git supporta due tipi di tag: leggeri (lightweight) e annotato (annotated)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Il primo è semplicemente un puntatore a un particolare commit. Analogo allo snapshot di un filesystem.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Il secondo è più complesso, ha un messaggio associato, può essere firmato tramite PC e altro. 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12" name="Google Shape;212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Tagging: lightweight 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git tag pippo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Aggiunge il tag. Con il comando git tag si elencano tutti i tag. E’ possibile fare il checkout diretto usando il tag.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Tagging: annotated 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1113528" y="1277625"/>
            <a:ext cx="37350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git tag -a pluto - “messaggio”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Aggiunge il tag annotato. Oltre alle funzionalità già viste, il comando git show mostra parecchie informazioni</a:t>
            </a:r>
            <a:endParaRPr sz="2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6060575" y="1443375"/>
            <a:ext cx="30000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git show pluto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tag pluto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Tagger: Walt Disney &lt;walt@disney.com&gt;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Date:   Sat May 3 20:19:12 2014 -0700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messaggio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commit ca82a6dff817ec66f44342007202690a93763949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Author: Matt Dillon &lt;matt@disney.com&gt;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Date:   Mon Mar 17 21:52:11 2008 -0700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Commento al commit</a:t>
            </a:r>
            <a:endParaRPr sz="1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remoto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Contrariamente al solito, i tag non sono pushati automaticamente, perché pensati a livello personale. Per pusharli occorre il comando preciso: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&lt;tagname&gt;</a:t>
            </a:r>
            <a:r>
              <a:rPr lang="en" sz="1850">
                <a:solidFill>
                  <a:srgbClr val="4E443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50">
              <a:solidFill>
                <a:srgbClr val="4E44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oppure</a:t>
            </a:r>
            <a:endParaRPr sz="1050">
              <a:solidFill>
                <a:srgbClr val="4E44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git push origin </a:t>
            </a:r>
            <a:r>
              <a:rPr lang="en" sz="18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" sz="18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tags</a:t>
            </a:r>
            <a:endParaRPr sz="185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Capo tagger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Il responsabile del progetto ora taggi il repository come “betarelease”,  e pushi sul remoto il tag.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 accade su gitlab?</a:t>
            </a:r>
            <a:endParaRPr/>
          </a:p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Prerequisiti</a:t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1101375" y="1349550"/>
            <a:ext cx="59148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COMPUTER DI LABORATORIO O LAPTOP PERSONALE</a:t>
            </a:r>
            <a:endParaRPr sz="1400">
              <a:highlight>
                <a:srgbClr val="FF87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Partendo dai laboratori precedenti, dovreste tutti avere: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Git installato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Un repo git locale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Un account su Gitlab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Un repo remoto collegato al repo locale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Costituzione di coppie Capo-Dipendente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Eclipse installato localmente (l’esempio prevede Java, ma funziona con qualsiasi altra tipologia di Eclipse)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In alternativa potete provare a usare un altro IDE  e “scoprire” i comandi.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LA DURATA PREVISTA DI QUESTA ATTIVITÀ È DI 1 ORA DI 50 MINUTI.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#1:</a:t>
            </a:r>
            <a:endParaRPr/>
          </a:p>
          <a:p>
            <a:pPr indent="-438150" lvl="0" marL="457200" rtl="0" algn="l">
              <a:spcBef>
                <a:spcPts val="600"/>
              </a:spcBef>
              <a:spcAft>
                <a:spcPts val="0"/>
              </a:spcAft>
              <a:buSzPts val="3300"/>
              <a:buChar char="▸"/>
            </a:pPr>
            <a:r>
              <a:rPr lang="en" sz="3300"/>
              <a:t>Sapete usare i branch e merge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▸"/>
            </a:pPr>
            <a:r>
              <a:rPr lang="en" sz="3300"/>
              <a:t>Sapete creare un branch remoto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▸"/>
            </a:pPr>
            <a:r>
              <a:rPr lang="en" sz="3300"/>
              <a:t>Sapete usare stash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▸"/>
            </a:pPr>
            <a:r>
              <a:rPr lang="en" sz="3300"/>
              <a:t>Sapete usare i tag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▸"/>
            </a:pPr>
            <a:r>
              <a:rPr lang="en" sz="3300"/>
              <a:t>Avete utilizzato il feature branching flow</a:t>
            </a:r>
            <a:endParaRPr sz="3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</a:t>
            </a:r>
            <a:endParaRPr/>
          </a:p>
        </p:txBody>
      </p:sp>
      <p:sp>
        <p:nvSpPr>
          <p:cNvPr id="252" name="Google Shape;252;p3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Integrazione IDE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Come sappiamo, tutti gli IDE maggiori supportano Git in un modo o nell’altro: Netbeans, Visual Studio, la serie IntelliJ.  Non possimamo vederli tutti, per cui ci concentreremo su Eclipse, IDE molto diffuso che presenta qualche particolarità.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Tutti: installazione 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Git richiede l’installazione di un Plugin. Per farlo andate su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Help &gt;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Install new software &gt;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Quindi scegliete “All available sites”  dal menu a tendina e scrivete “Git”</a:t>
            </a:r>
            <a:endParaRPr sz="2400"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174350"/>
            <a:ext cx="4055924" cy="324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Tutti: installazione 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Selezionate il primo (e opzionalmente il secondo) quindi date una serie di “Next” e accettate tutto.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Il plugin si scarica, e dovrete riavviare Eclipse.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174350"/>
            <a:ext cx="4055924" cy="324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Piano del workshop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Parte 1: uso di Git in locale (Capo)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Parte 2: uso di Git con Gitlab (Capo)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Parte 3: Forking e Cloning (Dipendente)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Parte 4: Branching e Merge request (Dipendente)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Parte 5: Accettazione Merge request (Capo). </a:t>
            </a:r>
            <a:endParaRPr sz="2700"/>
          </a:p>
        </p:txBody>
      </p:sp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 (Capo): git in locale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Creare un semplice progetto Java. Creare un oggetto Contatore e iniziarlizzarlo con questo codice.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https://pastebin.com/Nks5eFWB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Compilare per controllare sia tutto OK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 (Capo): git in locale - git init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Per inizializzare il repo, fare click destro sul progetto quindi Team &gt; Share Project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97" name="Google Shape;297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174350"/>
            <a:ext cx="4055924" cy="256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 (Capo): git in locale - git init (2)</a:t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Premete “Create” e scegliete un posto dove memorizzerete tutti i vostri repo Git (A Eclipse piace così).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05" name="Google Shape;305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174350"/>
            <a:ext cx="4055925" cy="247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 (Capo): git in locale - git init (3)</a:t>
            </a:r>
            <a:endParaRPr/>
          </a:p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Ora premete [Finish] e siete a posto. Il repo è stato inizializzato il progetto SI SPOSTA nella locazione indicata. Aguzzando la vista vedrete delle piccole “?” sotto ogni file, che indicano che sono file non tracciati 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13" name="Google Shape;313;p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174350"/>
            <a:ext cx="4055924" cy="256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un nuovo progetto git “anagrafica”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un nuovo file chiamato con con il vostro nome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Un maintainer crei un nuovo repo privato, chiamato “anagrafica”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Ciascuno aggiunga al proprio repo locale il remoto e sincronizzi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(SYNC)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un file chiamato anagrafica.md, e dentro mettete il vostro nome seguito dalla data di nascita. Committate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L’obiettivo è quello di ottenere una lista dei vostri nomi ordinati anagraficamente (crescente)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Pushare, pullare e risolvere i conflitti sino al raggiungimento dell’obiettivo. Idealmente senza parlare.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4294967295" type="title"/>
          </p:nvPr>
        </p:nvSpPr>
        <p:spPr>
          <a:xfrm>
            <a:off x="1104900" y="474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Test (A2 level)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</a:t>
            </a:r>
            <a:r>
              <a:rPr lang="en">
                <a:solidFill>
                  <a:schemeClr val="lt1"/>
                </a:solidFill>
              </a:rPr>
              <a:t>enu git</a:t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Facendo ora click destro sul progetto, appare il menu che permette di accedere a tutti i comandi git in modo grafico.  </a:t>
            </a:r>
            <a:endParaRPr/>
          </a:p>
        </p:txBody>
      </p:sp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207" y="272850"/>
            <a:ext cx="4485792" cy="47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Menu preferenze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Nelle preferenze, selezionando Git, si possono modificare in modo semplice le configurazioni.</a:t>
            </a:r>
            <a:endParaRPr/>
          </a:p>
        </p:txBody>
      </p:sp>
      <p:sp>
        <p:nvSpPr>
          <p:cNvPr id="329" name="Google Shape;329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270" y="1021950"/>
            <a:ext cx="3860730" cy="39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 (Capo): git in locale - Primo commit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Fate click destro sul progetto &gt; Team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Add to index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(questo è di fatto equivalente a git add .)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Poi selezionate commit.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1 (Capo): git in locale - Primo commit</a:t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0" y="1289675"/>
            <a:ext cx="86868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Appare la “Staging view” che mostra cosa farà il commit. Dopo il contrllo, prememte [Commit]. Il repo è pronto all’uso.</a:t>
            </a:r>
            <a:endParaRPr sz="2000"/>
          </a:p>
        </p:txBody>
      </p:sp>
      <p:sp>
        <p:nvSpPr>
          <p:cNvPr id="344" name="Google Shape;344;p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" y="2038384"/>
            <a:ext cx="9144001" cy="293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2 (Capo): git &amp; Gitlab - Branch di sviluppo</a:t>
            </a:r>
            <a:endParaRPr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Aggiungiamo un branch di sviluppo.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Team &gt; Switch to &gt; New Branch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Segnando la voce “Configure upstream” si inizializza anche il branch su Gitlab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Segnando la voce “Check out new branch” si passa direttamente al nuovo branch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52" name="Google Shape;352;p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174350"/>
            <a:ext cx="4055925" cy="247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2 (Capo): git &amp; Gitlab - Commit su develop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Nel branch develop, aggiungete un costruttore all’oggetto, salvate e committate. </a:t>
            </a:r>
            <a:endParaRPr sz="2000"/>
          </a:p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276" y="2017951"/>
            <a:ext cx="4360726" cy="14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2 (Capo): git &amp; Gitlab - Branch di sviluppo</a:t>
            </a:r>
            <a:endParaRPr/>
          </a:p>
        </p:txBody>
      </p:sp>
      <p:sp>
        <p:nvSpPr>
          <p:cNvPr id="367" name="Google Shape;367;p4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Aggiungiamo un branch di sviluppo.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Team &gt; Switch to &gt; New Branch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Segnando la voce “Configure upstream” si inizializza anche il branch su Gitlab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Segnando la voce “Check out new branch” si passa direttamente al nuovo branch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8" name="Google Shape;368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1252538"/>
            <a:ext cx="81248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Colleghiamo al remoto 3:</a:t>
            </a:r>
            <a:endParaRPr/>
          </a:p>
        </p:txBody>
      </p:sp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Risultato: qualcosa di simile a questo (dopo avervi chiesto la password)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76" name="Google Shape;376;p4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9"/>
          <p:cNvSpPr/>
          <p:nvPr/>
        </p:nvSpPr>
        <p:spPr>
          <a:xfrm>
            <a:off x="1331450" y="2543875"/>
            <a:ext cx="5482500" cy="23376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Enumerazione degli oggetti in corso: 17,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Conteggio degli oggetti in corso: 100% (17/17),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Compressione delta in corso, uso fino a 8 thread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Compressione oggetti in corso: 100% (9/9),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Scrittura degli oggetti in corso: 100% (17/17), 1.37 KiB | 1.37 MiB/s, fatto.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17 oggetti totali (0 delta), 0 riutilizzati (0 delta)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[...]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To https://gitlab.com/piffy/vostronome.git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* [new branch]      main -&gt; 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Branch 'main' impostato per tracciare il branch remoto 'main' da 'origin'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Pulliamo</a:t>
            </a:r>
            <a:r>
              <a:rPr lang="en"/>
              <a:t>:</a:t>
            </a:r>
            <a:endParaRPr/>
          </a:p>
        </p:txBody>
      </p:sp>
      <p:sp>
        <p:nvSpPr>
          <p:cNvPr id="383" name="Google Shape;383;p5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Dare i seguenti comandi e controllate su Github: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84" name="Google Shape;384;p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0"/>
          <p:cNvSpPr/>
          <p:nvPr/>
        </p:nvSpPr>
        <p:spPr>
          <a:xfrm>
            <a:off x="1331450" y="2649975"/>
            <a:ext cx="3275400" cy="22314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remote add origin [URL DI GITLAB]</a:t>
            </a:r>
            <a:b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push -u origin --all --force 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86" name="Google Shape;3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50" y="2532112"/>
            <a:ext cx="9144001" cy="2291827"/>
          </a:xfrm>
          <a:prstGeom prst="rect">
            <a:avLst/>
          </a:prstGeom>
          <a:noFill/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▸"/>
            </a:pPr>
            <a:r>
              <a:rPr lang="en" sz="2300"/>
              <a:t>Sul sito sono presenti due branch (main e master)?</a:t>
            </a:r>
            <a:endParaRPr sz="23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checkout main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merge master --allow-unrelated-histories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branch -d master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Quindi cancellare il branch obsoleto su gitlab con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git push origin  --delete master oppure 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93" name="Google Shape;393;p5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5" y="3862399"/>
            <a:ext cx="8461098" cy="211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51"/>
          <p:cNvCxnSpPr/>
          <p:nvPr/>
        </p:nvCxnSpPr>
        <p:spPr>
          <a:xfrm flipH="1">
            <a:off x="7787150" y="3768000"/>
            <a:ext cx="734700" cy="35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51"/>
          <p:cNvCxnSpPr/>
          <p:nvPr/>
        </p:nvCxnSpPr>
        <p:spPr>
          <a:xfrm>
            <a:off x="8521850" y="3768000"/>
            <a:ext cx="60600" cy="191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837238"/>
            <a:ext cx="7358524" cy="34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Evitiamo problemi</a:t>
            </a:r>
            <a:endParaRPr/>
          </a:p>
        </p:txBody>
      </p:sp>
      <p:sp>
        <p:nvSpPr>
          <p:cNvPr id="402" name="Google Shape;402;p52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Consolas"/>
              <a:buChar char="▸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In questa configurazione avete incluso nel repo tutte le informazioni del progetto, incluso versioni della JDK, variabili di sistema.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▸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Nel caso cloniate su macchine non perfettamente identiche si possono verificare problemi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▸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Meglio rimuovere dai progetti le informazioni specifiche del sistema, dell’IDE e altro.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▸"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5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Evitiamo problemi</a:t>
            </a:r>
            <a:endParaRPr/>
          </a:p>
        </p:txBody>
      </p:sp>
      <p:sp>
        <p:nvSpPr>
          <p:cNvPr id="409" name="Google Shape;409;p53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▸"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Modificare .gitignore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Eclipse Core     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.project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Eclipse Java Development Tools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.classpath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.class 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▸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Quindi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rm --cached .project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rm --cached .classpath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▹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git add .gitignore; git commit -m “fix”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#2: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inizializzare un repo remoto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collegarlo a un repo esistente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tenere sincronizzati i due repo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&amp; Cloning</a:t>
            </a:r>
            <a:endParaRPr/>
          </a:p>
        </p:txBody>
      </p:sp>
      <p:sp>
        <p:nvSpPr>
          <p:cNvPr id="421" name="Google Shape;421;p55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5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428" name="Google Shape;428;p56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Potreste non aver voglia di cedere il controllo totale a un altra persona.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Oppure, vorreste voler lavorare su codice di cui non avete diritto in scrittura.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questi casi, Fork &amp; clone è la soluzione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trovare il sito del capo e forkare</a:t>
            </a:r>
            <a:endParaRPr/>
          </a:p>
        </p:txBody>
      </p:sp>
      <p:sp>
        <p:nvSpPr>
          <p:cNvPr id="435" name="Google Shape;435;p5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57"/>
          <p:cNvSpPr txBox="1"/>
          <p:nvPr/>
        </p:nvSpPr>
        <p:spPr>
          <a:xfrm>
            <a:off x="118233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37" name="Google Shape;4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9563"/>
            <a:ext cx="8839200" cy="71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550" y="1492650"/>
            <a:ext cx="879150" cy="3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7"/>
          <p:cNvSpPr/>
          <p:nvPr/>
        </p:nvSpPr>
        <p:spPr>
          <a:xfrm>
            <a:off x="7972725" y="1389575"/>
            <a:ext cx="1099200" cy="45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7"/>
          <p:cNvSpPr/>
          <p:nvPr/>
        </p:nvSpPr>
        <p:spPr>
          <a:xfrm>
            <a:off x="3888725" y="2167325"/>
            <a:ext cx="1431000" cy="749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3053725"/>
            <a:ext cx="8526968" cy="18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clonare con Eclipse</a:t>
            </a:r>
            <a:endParaRPr/>
          </a:p>
        </p:txBody>
      </p:sp>
      <p:sp>
        <p:nvSpPr>
          <p:cNvPr id="447" name="Google Shape;447;p5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Strada 1: </a:t>
            </a:r>
            <a:r>
              <a:rPr lang="en"/>
              <a:t>File → Import → Git → Projects from Git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Strada due: dalla git perspective: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9" name="Google Shape;4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700" y="3673223"/>
            <a:ext cx="5293475" cy="1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175" y="1174350"/>
            <a:ext cx="3580425" cy="31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clonare con Eclipse (2)</a:t>
            </a:r>
            <a:endParaRPr/>
          </a:p>
        </p:txBody>
      </p:sp>
      <p:sp>
        <p:nvSpPr>
          <p:cNvPr id="456" name="Google Shape;456;p5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Inserite l’URI: il dialogo si popolerà</a:t>
            </a:r>
            <a:endParaRPr sz="2700"/>
          </a:p>
        </p:txBody>
      </p:sp>
      <p:sp>
        <p:nvSpPr>
          <p:cNvPr id="457" name="Google Shape;457;p5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8" name="Google Shape;4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25" y="2042625"/>
            <a:ext cx="4050342" cy="31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358" y="2042625"/>
            <a:ext cx="4050342" cy="31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clonare con Eclipse (3)</a:t>
            </a:r>
            <a:endParaRPr/>
          </a:p>
        </p:txBody>
      </p:sp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Scegliete le branch (generalmente tutte) e il nome di destinazione</a:t>
            </a:r>
            <a:endParaRPr sz="2700"/>
          </a:p>
        </p:txBody>
      </p:sp>
      <p:sp>
        <p:nvSpPr>
          <p:cNvPr id="466" name="Google Shape;466;p6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7" name="Google Shape;46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75" y="2438925"/>
            <a:ext cx="2922474" cy="27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652" y="2438925"/>
            <a:ext cx="2988572" cy="270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clonare con Eclipse (4)</a:t>
            </a:r>
            <a:endParaRPr/>
          </a:p>
        </p:txBody>
      </p:sp>
      <p:sp>
        <p:nvSpPr>
          <p:cNvPr id="474" name="Google Shape;474;p6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5" name="Google Shape;4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5" y="1222125"/>
            <a:ext cx="4055925" cy="367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925" y="1258000"/>
            <a:ext cx="4446124" cy="363462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1"/>
          <p:cNvSpPr/>
          <p:nvPr/>
        </p:nvSpPr>
        <p:spPr>
          <a:xfrm>
            <a:off x="1313750" y="3145025"/>
            <a:ext cx="1019100" cy="692700"/>
          </a:xfrm>
          <a:prstGeom prst="wedgeRectCallout">
            <a:avLst>
              <a:gd fmla="val -114066" name="adj1"/>
              <a:gd fmla="val -171838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Macchine identiche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78" name="Google Shape;478;p61"/>
          <p:cNvSpPr/>
          <p:nvPr/>
        </p:nvSpPr>
        <p:spPr>
          <a:xfrm>
            <a:off x="5558650" y="3216700"/>
            <a:ext cx="1019100" cy="692700"/>
          </a:xfrm>
          <a:prstGeom prst="wedgeRectCallout">
            <a:avLst>
              <a:gd fmla="val -114066" name="adj1"/>
              <a:gd fmla="val -171838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Macchine diverse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-  101</a:t>
            </a:r>
            <a:endParaRPr/>
          </a:p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Partiamo piano</a:t>
            </a:r>
            <a:endParaRPr/>
          </a:p>
        </p:txBody>
      </p:sp>
      <p:sp>
        <p:nvSpPr>
          <p:cNvPr id="133" name="Google Shape;133;p17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#3: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forkare un repo su Gitlab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clonare un repo da Gitlab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Conflitti in Eclipse</a:t>
            </a:r>
            <a:endParaRPr/>
          </a:p>
        </p:txBody>
      </p:sp>
      <p:sp>
        <p:nvSpPr>
          <p:cNvPr id="489" name="Google Shape;489;p6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Più facile di prima</a:t>
            </a:r>
            <a:endParaRPr/>
          </a:p>
        </p:txBody>
      </p:sp>
      <p:sp>
        <p:nvSpPr>
          <p:cNvPr id="490" name="Google Shape;490;p63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Simuliamo un conflitto</a:t>
            </a:r>
            <a:endParaRPr/>
          </a:p>
        </p:txBody>
      </p:sp>
      <p:sp>
        <p:nvSpPr>
          <p:cNvPr id="496" name="Google Shape;496;p64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Su Gitlab, editate il file Contatore.java con il web IDE.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Sotto la riga 15, scrivete: </a:t>
            </a:r>
            <a:br>
              <a:rPr lang="en" sz="2500"/>
            </a:br>
            <a:r>
              <a:rPr lang="en" sz="2500">
                <a:latin typeface="Courier"/>
                <a:ea typeface="Courier"/>
                <a:cs typeface="Courier"/>
                <a:sym typeface="Courier"/>
              </a:rPr>
              <a:t>c.setValore(6);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Committate con il pulsante Commit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Localmente invece scrivete invece allo stesso posto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>
                <a:latin typeface="Courier"/>
                <a:ea typeface="Courier"/>
                <a:cs typeface="Courier"/>
                <a:sym typeface="Courier"/>
              </a:rPr>
              <a:t>c.setValore(4);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urier"/>
              <a:buChar char="▸"/>
            </a:pPr>
            <a:r>
              <a:rPr lang="en" sz="2500"/>
              <a:t>Committate localmente poi fate Pull</a:t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97" name="Google Shape;497;p6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risolviamo un conflitto</a:t>
            </a:r>
            <a:endParaRPr/>
          </a:p>
        </p:txBody>
      </p:sp>
      <p:sp>
        <p:nvSpPr>
          <p:cNvPr id="503" name="Google Shape;503;p65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La freccia rossa indica conflitto.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▸"/>
            </a:pPr>
            <a:r>
              <a:rPr lang="en" sz="2700"/>
              <a:t>Fate click destro → Merge tool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504" name="Google Shape;504;p6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5" name="Google Shape;5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50" y="2975673"/>
            <a:ext cx="7320675" cy="19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Dipendente: risolviamo un conflitto</a:t>
            </a:r>
            <a:endParaRPr/>
          </a:p>
        </p:txBody>
      </p:sp>
      <p:sp>
        <p:nvSpPr>
          <p:cNvPr id="511" name="Google Shape;511;p66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Appare il confronto diretto tra le due versione.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Potete modificare la vostra versione  (o usare il pulsanti per accettare le modifiche). Poi add /add to Index, commitare e pushare le modifiche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12" name="Google Shape;512;p6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3" name="Google Shape;5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50" y="2712700"/>
            <a:ext cx="5947674" cy="2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#4: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usare il merge tool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requests</a:t>
            </a:r>
            <a:endParaRPr/>
          </a:p>
        </p:txBody>
      </p:sp>
      <p:sp>
        <p:nvSpPr>
          <p:cNvPr id="524" name="Google Shape;524;p68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8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Dipendente</a:t>
            </a:r>
            <a:r>
              <a:rPr lang="en"/>
              <a:t>: proposta di merge</a:t>
            </a:r>
            <a:endParaRPr/>
          </a:p>
        </p:txBody>
      </p:sp>
      <p:sp>
        <p:nvSpPr>
          <p:cNvPr id="531" name="Google Shape;531;p6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Il dipendente vuole che la sua bellissima modifica sia incorporata nel repo del capo.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Per questo, usa le merge request (pull request in GitHub).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Fare clik su merge request (a sinistra)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532" name="Google Shape;532;p6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Dipendente: proposta di merge</a:t>
            </a:r>
            <a:endParaRPr/>
          </a:p>
        </p:txBody>
      </p:sp>
      <p:sp>
        <p:nvSpPr>
          <p:cNvPr id="538" name="Google Shape;538;p70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Click su [New Merge Request]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39" name="Google Shape;539;p7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0" name="Google Shape;54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950" y="1021950"/>
            <a:ext cx="4669774" cy="3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Dipendente: proposta di merge</a:t>
            </a:r>
            <a:endParaRPr/>
          </a:p>
        </p:txBody>
      </p:sp>
      <p:sp>
        <p:nvSpPr>
          <p:cNvPr id="546" name="Google Shape;546;p7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Selezionare a sinistra la branch locale, a destre il repository upstream e la branch. Click su [Compare branch and continue]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47" name="Google Shape;547;p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8" name="Google Shape;54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700" y="2676208"/>
            <a:ext cx="9144001" cy="227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6867050" y="2402075"/>
            <a:ext cx="2277000" cy="2601300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</a:rPr>
              <a:t>Esempio di haiku:</a:t>
            </a:r>
            <a:r>
              <a:rPr lang="en" sz="1900">
                <a:solidFill>
                  <a:srgbClr val="333333"/>
                </a:solidFill>
                <a:latin typeface="Pinyon Script"/>
                <a:ea typeface="Pinyon Script"/>
                <a:cs typeface="Pinyon Script"/>
                <a:sym typeface="Pinyon Script"/>
              </a:rPr>
              <a:t> </a:t>
            </a:r>
            <a:endParaRPr sz="1900">
              <a:solidFill>
                <a:srgbClr val="333333"/>
              </a:solidFill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33333"/>
                </a:solidFill>
                <a:latin typeface="Pinyon Script"/>
                <a:ea typeface="Pinyon Script"/>
                <a:cs typeface="Pinyon Script"/>
                <a:sym typeface="Pinyon Script"/>
              </a:rPr>
              <a:t>Vecchio stagno</a:t>
            </a:r>
            <a:endParaRPr sz="2300">
              <a:solidFill>
                <a:srgbClr val="333333"/>
              </a:solidFill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33333"/>
                </a:solidFill>
                <a:latin typeface="Pinyon Script"/>
                <a:ea typeface="Pinyon Script"/>
                <a:cs typeface="Pinyon Script"/>
                <a:sym typeface="Pinyon Script"/>
              </a:rPr>
              <a:t>Una rana si tuffa</a:t>
            </a:r>
            <a:endParaRPr sz="2300">
              <a:solidFill>
                <a:srgbClr val="333333"/>
              </a:solidFill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33333"/>
                </a:solidFill>
                <a:latin typeface="Pinyon Script"/>
                <a:ea typeface="Pinyon Script"/>
                <a:cs typeface="Pinyon Script"/>
                <a:sym typeface="Pinyon Script"/>
              </a:rPr>
              <a:t>Rumore d’acqua</a:t>
            </a:r>
            <a:endParaRPr sz="2300">
              <a:solidFill>
                <a:srgbClr val="333333"/>
              </a:solidFill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33333"/>
              </a:solidFill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33333"/>
              </a:solidFill>
              <a:latin typeface="Pinyon Script"/>
              <a:ea typeface="Pinyon Script"/>
              <a:cs typeface="Pinyon Script"/>
              <a:sym typeface="Pinyo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33333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Create una branch chiamata feature-haiku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Create il branch, scrivete un haiku nel file haiku.txt, committate.Quindi controllate il log (reflog -n 2)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17370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331450" y="2402075"/>
            <a:ext cx="5482500" cy="24792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~/demo$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git checkout -b feature-haiku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Si è passati a un nuovo branch 'feature-haiku'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:~/demo$ [nano | gedit| notepad] haiku.txt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git add .; git commit -m "creazione haiku"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[feature-haiku 4360427] creazione haiku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 file changed, 4 insertions(+)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create mode 100644 haiku.txt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git reflog -n 2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4360427 (</a:t>
            </a:r>
            <a:r>
              <a:rPr b="1" lang="en" sz="1100">
                <a:solidFill>
                  <a:srgbClr val="06989A"/>
                </a:solidFill>
                <a:latin typeface="Courier"/>
                <a:ea typeface="Courier"/>
                <a:cs typeface="Courier"/>
                <a:sym typeface="Courier"/>
              </a:rPr>
              <a:t>HEAD -&gt; </a:t>
            </a:r>
            <a:r>
              <a:rPr b="1" lang="en" sz="1100">
                <a:solidFill>
                  <a:srgbClr val="4E9A06"/>
                </a:solidFill>
                <a:latin typeface="Courier"/>
                <a:ea typeface="Courier"/>
                <a:cs typeface="Courier"/>
                <a:sym typeface="Courier"/>
              </a:rPr>
              <a:t>feature-haiku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HEAD@{0}: commit: creazione haiku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d19a0f3 (</a:t>
            </a:r>
            <a:r>
              <a:rPr b="1" lang="en" sz="1100">
                <a:solidFill>
                  <a:srgbClr val="CC0000"/>
                </a:solidFill>
                <a:latin typeface="Courier"/>
                <a:ea typeface="Courier"/>
                <a:cs typeface="Courier"/>
                <a:sym typeface="Courier"/>
              </a:rPr>
              <a:t>origin/main</a:t>
            </a:r>
            <a:r>
              <a:rPr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lang="en" sz="1100">
                <a:solidFill>
                  <a:srgbClr val="4E9A06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) HEAD@{1}: checkout: moving from main to feature-haiku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Dipendente: proposta di merge</a:t>
            </a:r>
            <a:endParaRPr/>
          </a:p>
        </p:txBody>
      </p:sp>
      <p:sp>
        <p:nvSpPr>
          <p:cNvPr id="554" name="Google Shape;554;p72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Compilare i vari campi e premere [Create merge request]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55" name="Google Shape;555;p7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6" name="Google Shape;55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825" y="2265520"/>
            <a:ext cx="5497374" cy="26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Dipendente: proposta di merge</a:t>
            </a:r>
            <a:endParaRPr/>
          </a:p>
        </p:txBody>
      </p:sp>
      <p:sp>
        <p:nvSpPr>
          <p:cNvPr id="562" name="Google Shape;562;p73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 posto!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63" name="Google Shape;563;p7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4" name="Google Shape;56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525" y="2165675"/>
            <a:ext cx="9206526" cy="2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Capo</a:t>
            </a:r>
            <a:r>
              <a:rPr lang="en">
                <a:solidFill>
                  <a:schemeClr val="lt1"/>
                </a:solidFill>
              </a:rPr>
              <a:t>: controllare le richieste</a:t>
            </a:r>
            <a:endParaRPr/>
          </a:p>
        </p:txBody>
      </p:sp>
      <p:sp>
        <p:nvSpPr>
          <p:cNvPr id="570" name="Google Shape;570;p74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Chi riceve a merge request viene avvertito in questo modo (si possono ricevere anche email specifiche)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71" name="Google Shape;571;p7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2" name="Google Shape;57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175" y="1060550"/>
            <a:ext cx="2206900" cy="19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81416"/>
            <a:ext cx="9144001" cy="1537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74"/>
          <p:cNvCxnSpPr/>
          <p:nvPr/>
        </p:nvCxnSpPr>
        <p:spPr>
          <a:xfrm flipH="1">
            <a:off x="5613825" y="2617275"/>
            <a:ext cx="1236600" cy="622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5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Capo: controllare le richieste</a:t>
            </a:r>
            <a:endParaRPr/>
          </a:p>
        </p:txBody>
      </p:sp>
      <p:sp>
        <p:nvSpPr>
          <p:cNvPr id="580" name="Google Shape;580;p75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Facendo click sul nome appare un riassuto della modifica. 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Si può esaminare in dettaglio premendo “Changes”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81" name="Google Shape;581;p7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2" name="Google Shape;58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625" y="1272975"/>
            <a:ext cx="4055924" cy="215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Capo: controllare le richieste</a:t>
            </a:r>
            <a:endParaRPr/>
          </a:p>
        </p:txBody>
      </p:sp>
      <p:sp>
        <p:nvSpPr>
          <p:cNvPr id="588" name="Google Shape;588;p76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Si possono esaminare le modifiche….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89" name="Google Shape;589;p7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650" y="2260852"/>
            <a:ext cx="6405351" cy="2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Capo: controllare le richieste</a:t>
            </a:r>
            <a:endParaRPr/>
          </a:p>
        </p:txBody>
      </p:sp>
      <p:sp>
        <p:nvSpPr>
          <p:cNvPr id="596" name="Google Shape;596;p7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Si può rifiutare la richiesta (con messaggio) o approvarla (come in questo caso) con un merge automatico.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97" name="Google Shape;597;p7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8" name="Google Shape;59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5380"/>
            <a:ext cx="9144000" cy="144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8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#5: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fare una merge request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approvare una merge request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Avete visto un (parziale) esempio di forking Gitflow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9"/>
          <p:cNvSpPr txBox="1"/>
          <p:nvPr>
            <p:ph idx="4294967295" type="ctrTitle"/>
          </p:nvPr>
        </p:nvSpPr>
        <p:spPr>
          <a:xfrm>
            <a:off x="1141850" y="-228600"/>
            <a:ext cx="2742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8700"/>
                </a:solidFill>
              </a:rPr>
              <a:t>Your level?</a:t>
            </a:r>
            <a:endParaRPr sz="4000">
              <a:solidFill>
                <a:srgbClr val="FF8700"/>
              </a:solidFill>
            </a:endParaRPr>
          </a:p>
        </p:txBody>
      </p:sp>
      <p:sp>
        <p:nvSpPr>
          <p:cNvPr id="609" name="Google Shape;609;p79"/>
          <p:cNvSpPr txBox="1"/>
          <p:nvPr>
            <p:ph idx="4294967295" type="subTitle"/>
          </p:nvPr>
        </p:nvSpPr>
        <p:spPr>
          <a:xfrm>
            <a:off x="6071600" y="2478175"/>
            <a:ext cx="38232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Basi di Git (CLI)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init-add-commit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10" name="Google Shape;610;p7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08" y="1388590"/>
            <a:ext cx="5101751" cy="5101751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9"/>
          <p:cNvSpPr txBox="1"/>
          <p:nvPr>
            <p:ph idx="4294967295" type="subTitle"/>
          </p:nvPr>
        </p:nvSpPr>
        <p:spPr>
          <a:xfrm>
            <a:off x="2261600" y="2249575"/>
            <a:ext cx="25128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Checkout, clone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reset, branch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Repo di Gitlab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13" name="Google Shape;613;p79"/>
          <p:cNvSpPr txBox="1"/>
          <p:nvPr>
            <p:ph idx="4294967295" type="subTitle"/>
          </p:nvPr>
        </p:nvSpPr>
        <p:spPr>
          <a:xfrm>
            <a:off x="4127600" y="1030375"/>
            <a:ext cx="18678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Remote branch, social coding, IDE integration, Merge request… e altro.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614" name="Google Shape;61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650" y="1494808"/>
            <a:ext cx="706500" cy="10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9650" y="1190000"/>
            <a:ext cx="663777" cy="9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450" y="47000"/>
            <a:ext cx="706500" cy="1046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0"/>
          <p:cNvSpPr txBox="1"/>
          <p:nvPr>
            <p:ph idx="4294967295" type="ctrTitle"/>
          </p:nvPr>
        </p:nvSpPr>
        <p:spPr>
          <a:xfrm>
            <a:off x="1141850" y="-228600"/>
            <a:ext cx="7256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8700"/>
                </a:solidFill>
              </a:rPr>
              <a:t>And now… you’re all alone!</a:t>
            </a:r>
            <a:endParaRPr sz="4000">
              <a:solidFill>
                <a:srgbClr val="FF8700"/>
              </a:solidFill>
            </a:endParaRPr>
          </a:p>
        </p:txBody>
      </p:sp>
      <p:sp>
        <p:nvSpPr>
          <p:cNvPr id="622" name="Google Shape;622;p8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83600"/>
            <a:ext cx="319087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350" y="1083600"/>
            <a:ext cx="3190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81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GRAZIE!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631" name="Google Shape;631;p81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 fusione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Tornate al branch principale, verificate che il file haiku.txt non è presente. Quindi fare il merge.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331450" y="2402075"/>
            <a:ext cx="5482500" cy="24792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~/demo$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git checkout main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Si è passati a un nuovo branch 'main'.</a:t>
            </a:r>
            <a:b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Il tuo branch è aggiornato rispetto a 'origin/main'.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git merge feature-haiku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Aggiornamento di d19a0f3..4360427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Fast-forward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haiku.txt | 4 ++++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1 file changed, 4 insertions(+)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create mode 100644 haiku.txt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37" name="Google Shape;637;p82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Special thanks to all the people who made and released these awesome resources for free: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Presentation template by </a:t>
            </a:r>
            <a:r>
              <a:rPr lang="en" sz="1900" u="sng">
                <a:hlinkClick r:id="rId3"/>
              </a:rPr>
              <a:t>SlidesCarnival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Photographs by </a:t>
            </a:r>
            <a:r>
              <a:rPr lang="en" sz="1900" u="sng">
                <a:hlinkClick r:id="rId4"/>
              </a:rPr>
              <a:t>Startupstockphotos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Anil Gupta (www.guptaanil.com)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Pete Nicholls (github.com/Aupajo)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‏Armando Fox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900"/>
              <a:t>Questo documento è distribuito con licenza CreativeCommon BY-SA 3.0 </a:t>
            </a:r>
            <a:endParaRPr b="1" i="1"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38" name="Google Shape;638;p8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44" name="Google Shape;644;p83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  <a:endParaRPr b="1" sz="1800">
              <a:solidFill>
                <a:srgbClr val="FF8700"/>
              </a:solidFill>
            </a:endParaRPr>
          </a:p>
        </p:txBody>
      </p:sp>
      <p:sp>
        <p:nvSpPr>
          <p:cNvPr id="645" name="Google Shape;645;p83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46" name="Google Shape;646;p8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84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652" name="Google Shape;652;p8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8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8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8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8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8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84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667" name="Google Shape;667;p84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4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4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4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84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84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673" name="Google Shape;673;p84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4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4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4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4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84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84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84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681" name="Google Shape;681;p84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84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84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84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84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84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687" name="Google Shape;687;p8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8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8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8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8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8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8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84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695" name="Google Shape;695;p84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84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84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84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84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84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84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84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84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704" name="Google Shape;704;p84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84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84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707" name="Google Shape;707;p8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8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84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710" name="Google Shape;710;p84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84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84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84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714" name="Google Shape;714;p84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4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4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84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4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4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4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84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722" name="Google Shape;722;p8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84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729" name="Google Shape;729;p8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84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84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735" name="Google Shape;735;p84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84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84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738" name="Google Shape;738;p84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4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4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4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4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84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744" name="Google Shape;744;p84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84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84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747" name="Google Shape;747;p8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84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755" name="Google Shape;755;p84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4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4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84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84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84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761" name="Google Shape;761;p84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4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84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84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4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4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4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4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84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770" name="Google Shape;770;p8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84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775" name="Google Shape;775;p8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84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780" name="Google Shape;780;p84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4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4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84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84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785" name="Google Shape;785;p8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84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788" name="Google Shape;788;p84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4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84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791" name="Google Shape;791;p84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84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84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84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795" name="Google Shape;795;p8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8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84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798" name="Google Shape;798;p84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84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84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84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84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84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84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84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84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84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84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809" name="Google Shape;809;p84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84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84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84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813" name="Google Shape;813;p8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84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816" name="Google Shape;816;p8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8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8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8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84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821" name="Google Shape;821;p84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84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84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84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84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826" name="Google Shape;826;p84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84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84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84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84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84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84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833" name="Google Shape;833;p84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84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84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84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84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84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84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84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84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84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843" name="Google Shape;843;p84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84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84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84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847" name="Google Shape;847;p84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84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4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84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851" name="Google Shape;851;p8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84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857" name="Google Shape;857;p8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84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860" name="Google Shape;860;p8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8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8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84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868" name="Google Shape;868;p84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4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4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4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84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84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84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875" name="Google Shape;875;p8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84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878" name="Google Shape;878;p8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8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8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8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84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4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84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4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84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887" name="Google Shape;887;p84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84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84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84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84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84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84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84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84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896" name="Google Shape;896;p84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4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84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899" name="Google Shape;899;p84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84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84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84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4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84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84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906" name="Google Shape;906;p8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8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8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8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8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8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8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84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914" name="Google Shape;914;p84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84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84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84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918" name="Google Shape;918;p84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4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4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4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84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4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84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925" name="Google Shape;925;p84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4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4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84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929" name="Google Shape;929;p84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4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4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84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933" name="Google Shape;933;p84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4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4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4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4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84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939" name="Google Shape;939;p8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8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8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8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84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967" name="Google Shape;967;p84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4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4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4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4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4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4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4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4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84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84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4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4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4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4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4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4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4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4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4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4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4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4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84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991" name="Google Shape;991;p84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4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4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4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84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84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84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84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84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84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4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4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4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4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84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1006" name="Google Shape;1006;p84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4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4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84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1010" name="Google Shape;1010;p84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4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4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4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4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4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84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1017" name="Google Shape;1017;p8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84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1026" name="Google Shape;1026;p84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4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4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84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1030" name="Google Shape;1030;p84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4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4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4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4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84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1036" name="Google Shape;1036;p84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4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4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4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4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4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4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84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1044" name="Google Shape;1044;p84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4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4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4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4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4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84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1051" name="Google Shape;1051;p84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4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4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4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4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4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4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4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4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84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1061" name="Google Shape;1061;p8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8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84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1073" name="Google Shape;1073;p8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84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1079" name="Google Shape;1079;p84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4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4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4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84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84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4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8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7" name="Google Shape;1087;p84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8" name="Google Shape;1088;p84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1089" name="Google Shape;1089;p8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84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1092" name="Google Shape;1092;p8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84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1095" name="Google Shape;1095;p8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84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84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84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Continuare lo sviluppo.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Modificate sul branch main il file haiku.txt (la seconda riga, per esempio una rana → un rospo), salvate MA NON FATE IL COMMIT</a:t>
            </a:r>
            <a:r>
              <a:rPr lang="en" sz="2500"/>
              <a:t>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fare il checkout di feature-haiku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modificare il testo (per esempio stagno→ lago)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Salvare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" sz="2500"/>
              <a:t>Committare.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 fusione (con problemi)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Tornate al branch principale e tentate il merge.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331450" y="2402075"/>
            <a:ext cx="5482500" cy="24792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~/demo$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git checkout main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Si è passati al branch 'main'.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git merge feature-haiku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Aggiornamento di 4360427..9a3f59c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error: Le tue modifiche locali ai seguenti file sarebbero sovrascritte con il merge: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	haiku.txt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Esegui il commit o lo stash delle modifiche prima di eseguire il merge.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Interrompo l'operazion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