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Dosis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Dosis-bold.fntdata"/><Relationship Id="rId41" Type="http://schemas.openxmlformats.org/officeDocument/2006/relationships/font" Target="fonts/Dosis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.fntdata"/><Relationship Id="rId21" Type="http://schemas.openxmlformats.org/officeDocument/2006/relationships/slide" Target="slides/slide17.xml"/><Relationship Id="rId43" Type="http://schemas.openxmlformats.org/officeDocument/2006/relationships/font" Target="fonts/Robot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856b80d1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6856b80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856b80d1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856b80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856b80d1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856b80d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856b80d1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856b80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a5ecd989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a5ecd9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5ecd989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a5ecd9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68b20d18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68b20d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868b20d18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868b20d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5ecd9896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a5ecd98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868b20d1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868b20d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a5ecd9896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a5ecd98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e34af4d79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e34af4d7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e34af4d7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e34af4d7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cf60e71c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cf60e7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cf60e71c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cf60e7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ccf60e71c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ccf60e7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ccf60e71c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ccf60e7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cf60e71c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cf60e7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cf60e71c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cf60e7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cf60e71c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cf60e71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68b20d18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68b20d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e415d38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e415d38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ccf60e71c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ccf60e7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ccf60e71c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ccf60e71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6b5f3c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6b5f3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cf60e71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cf60e7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856b80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856b8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856b80d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856b80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856b80d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856b80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856b80d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856b80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rvel-b1-cdn.bc0a.com/f00000000156946/www.jrebel.com/sites/default/files/image/2021-09/image-body-cheat-sheet-preview.jpg" TargetMode="External"/><Relationship Id="rId4" Type="http://schemas.openxmlformats.org/officeDocument/2006/relationships/hyperlink" Target="https://about.gitlab.com/images/press/git-cheat-sheet.pdf" TargetMode="External"/><Relationship Id="rId9" Type="http://schemas.openxmlformats.org/officeDocument/2006/relationships/hyperlink" Target="http://rogerdudler.github.io/git-guide/files/git_cheat_sheet.pdf" TargetMode="External"/><Relationship Id="rId5" Type="http://schemas.openxmlformats.org/officeDocument/2006/relationships/hyperlink" Target="https://www.atlassian.com/git/tutorials/atlassian-git-cheatsheet" TargetMode="External"/><Relationship Id="rId6" Type="http://schemas.openxmlformats.org/officeDocument/2006/relationships/hyperlink" Target="http://www.git-tower.com/files/cheatsheet/Git_Cheat_Sheet_grey.pdf" TargetMode="External"/><Relationship Id="rId7" Type="http://schemas.openxmlformats.org/officeDocument/2006/relationships/hyperlink" Target="https://github.com/nerdgirl/git-cheatsheet-visual" TargetMode="External"/><Relationship Id="rId8" Type="http://schemas.openxmlformats.org/officeDocument/2006/relationships/hyperlink" Target="http://zrusin.blogspot.com/2007/09/git-cheat-sheet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scodium.com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VCS-GIT-LAB-7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25" y="0"/>
            <a:ext cx="2317575" cy="3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standard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104900" y="3282475"/>
            <a:ext cx="75819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La M in alto segnala che il file è modificato. Le barre verdi segnalano le righe modificate. L’icona segnala quanti file sono stati modificati - fare click</a:t>
            </a:r>
            <a:endParaRPr sz="25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80775"/>
            <a:ext cx="5992699" cy="20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1166925" y="2065375"/>
            <a:ext cx="318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504650" y="1251100"/>
            <a:ext cx="2748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875550" y="1953725"/>
            <a:ext cx="2748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15" y="1004998"/>
            <a:ext cx="81248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standard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104900" y="3500775"/>
            <a:ext cx="7581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La + fa git add (file). La freccia fa il reset hard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La riga sopra offre le stesse icone, ma si applicano a tutti i file modificati. </a:t>
            </a:r>
            <a:endParaRPr sz="2500"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14525" y="2141575"/>
            <a:ext cx="3189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723150" y="2029925"/>
            <a:ext cx="2748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standard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104900" y="3576750"/>
            <a:ext cx="75819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Per il commit, click sul segno di spunta, poi eventuale push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25" y="1025175"/>
            <a:ext cx="7866049" cy="26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691252" y="1267925"/>
            <a:ext cx="2748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" y="4248401"/>
            <a:ext cx="5263125" cy="5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200" y="4281825"/>
            <a:ext cx="2743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&amp; Git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Per accedere ad altre funzionalità premere il menù “...”. L’elenco comprende la gestione dei remoti, stash, tags anche altro.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Graduation exercise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212" name="Google Shape;212;p2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Amministratore : preparazione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Clonare localmente il sito (buttando via l’esistente)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Dare git branch -a per controllare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Passare al branch master (dovrebbe esistere localmente)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Tornare al branch principale.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Cancellare il branch master (localmente e no)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Creare un branch develop (localmente e no)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Proteggere il branch main.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Clonare localmente il sito (buttando via l’esistente)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Create il branch locale feature-[vostronome]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Pushare in remoto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Create un file a piacere, con 2-3 commit.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Pushare remoto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Aspettiamo gli altri</a:t>
            </a:r>
            <a:endParaRPr sz="2500"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Posizionare su develop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Merge del vostro branch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Pushare su remoto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Eliminare vostra branch locale e remota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#1: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lavorare con VSC e git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lavorare con Gitflow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375" y="969550"/>
            <a:ext cx="4703726" cy="32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01375" y="1349550"/>
            <a:ext cx="59148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COMPUTER DI LABORATORIO O LAPTOP PERSONALE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Partendo dai laboratori precedenti, dovreste tutti avere: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Git installato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repo git locale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account su Gitlab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repo remoto collegato al repo locale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Costituzione di coppie Capo-Dipendente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Visual Studio Code / VS Codium installato localmente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LA DURATA PREVISTA DI QUESTA ATTIVITÀ È DI 1 ORA DI 50 MINUTI.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requests</a:t>
            </a:r>
            <a:endParaRPr/>
          </a:p>
        </p:txBody>
      </p:sp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</a:t>
            </a:r>
            <a:r>
              <a:rPr lang="en"/>
              <a:t>: proposta di merge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Il dipendente vuole che la sua bellissima modifica sia incorporata nel repo main.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Per questo, si usa le merge request (pull request in GitHub).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Fare clik su merge request (a sinistra)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Click su [New Merge Request]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950" y="1021950"/>
            <a:ext cx="4669774" cy="3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Selezionare a sinistra la branch locale, a destre il repository upstream e la branch. Click su [Compare branch and continue]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700" y="2676208"/>
            <a:ext cx="9144001" cy="227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Complilare i vari campi e premere [Create merge request]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825" y="2265520"/>
            <a:ext cx="5497374" cy="26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 posto!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25" y="2165675"/>
            <a:ext cx="9206526" cy="2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</a:t>
            </a:r>
            <a:r>
              <a:rPr lang="en">
                <a:solidFill>
                  <a:schemeClr val="lt1"/>
                </a:solidFill>
              </a:rPr>
              <a:t>: controllare le richieste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Chi riceve a merge request viene avvertito in questo modo (si possono ricevere anche email specifiche)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175" y="1060550"/>
            <a:ext cx="2206900" cy="19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81416"/>
            <a:ext cx="9144001" cy="1537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8"/>
          <p:cNvCxnSpPr/>
          <p:nvPr/>
        </p:nvCxnSpPr>
        <p:spPr>
          <a:xfrm flipH="1">
            <a:off x="5613825" y="2617275"/>
            <a:ext cx="1236600" cy="62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Facendo click sul nome appare un riassuto della modifica.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può esaminare in dettaglio premendo “Changes”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25" y="1272975"/>
            <a:ext cx="4055924" cy="215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possono esaminare le modifiche….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50" y="2260852"/>
            <a:ext cx="6405351" cy="2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può rifiutare la richiesta (con messaggio) o approvarla (come in questo caso) con un merge automatico.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5380"/>
            <a:ext cx="9144000" cy="144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Git Cheat Sheet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Marvel</a:t>
            </a:r>
            <a:r>
              <a:rPr lang="en" sz="2400"/>
              <a:t> - Sintetico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Gitlab cheat sheet (lungo)</a:t>
            </a:r>
            <a:r>
              <a:rPr lang="en" sz="2400"/>
              <a:t> - PDF</a:t>
            </a:r>
            <a:r>
              <a:rPr lang="en" sz="2400"/>
              <a:t>: </a:t>
            </a:r>
            <a:endParaRPr sz="2400"/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Atlassian Cheatsheet</a:t>
            </a:r>
            <a:endParaRPr sz="2400">
              <a:solidFill>
                <a:srgbClr val="282829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Git-tower</a:t>
            </a:r>
            <a:r>
              <a:rPr lang="en" sz="2400">
                <a:solidFill>
                  <a:srgbClr val="195FAA"/>
                </a:solidFill>
              </a:rPr>
              <a:t> </a:t>
            </a:r>
            <a:endParaRPr sz="2400">
              <a:solidFill>
                <a:srgbClr val="195FAA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git-cheatsheet-visual</a:t>
            </a:r>
            <a:r>
              <a:rPr lang="en" sz="2400">
                <a:solidFill>
                  <a:srgbClr val="282829"/>
                </a:solidFill>
              </a:rPr>
              <a:t> (Github Project)</a:t>
            </a:r>
            <a:endParaRPr sz="2400">
              <a:solidFill>
                <a:srgbClr val="282829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Zack Rusin: Git cheat sheet</a:t>
            </a:r>
            <a:endParaRPr sz="2400">
              <a:solidFill>
                <a:srgbClr val="195FAA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PDF Rogerdudler</a:t>
            </a:r>
            <a:endParaRPr sz="2400">
              <a:solidFill>
                <a:srgbClr val="195FAA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#2: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fare una merge request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approvare una merge request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Avete visto un (parziale) esempio di forking Gitflow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idx="4294967295" type="ctrTitle"/>
          </p:nvPr>
        </p:nvSpPr>
        <p:spPr>
          <a:xfrm>
            <a:off x="1141850" y="-228600"/>
            <a:ext cx="274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8700"/>
                </a:solidFill>
              </a:rPr>
              <a:t>Your level?</a:t>
            </a:r>
            <a:endParaRPr sz="4000">
              <a:solidFill>
                <a:srgbClr val="FF8700"/>
              </a:solidFill>
            </a:endParaRPr>
          </a:p>
        </p:txBody>
      </p:sp>
      <p:sp>
        <p:nvSpPr>
          <p:cNvPr id="334" name="Google Shape;334;p43"/>
          <p:cNvSpPr txBox="1"/>
          <p:nvPr>
            <p:ph idx="4294967295" type="subTitle"/>
          </p:nvPr>
        </p:nvSpPr>
        <p:spPr>
          <a:xfrm>
            <a:off x="6071600" y="24781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Basi di Git (CLI)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init-add-commit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08" y="1388590"/>
            <a:ext cx="5101751" cy="51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>
            <p:ph idx="4294967295" type="subTitle"/>
          </p:nvPr>
        </p:nvSpPr>
        <p:spPr>
          <a:xfrm>
            <a:off x="2261600" y="2249575"/>
            <a:ext cx="25128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Checkout, clone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reset, branch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Repo di Gitlab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8" name="Google Shape;338;p43"/>
          <p:cNvSpPr txBox="1"/>
          <p:nvPr>
            <p:ph idx="4294967295" type="subTitle"/>
          </p:nvPr>
        </p:nvSpPr>
        <p:spPr>
          <a:xfrm>
            <a:off x="4127600" y="1030375"/>
            <a:ext cx="18678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Remote branch, social coding, IDE integration, Merge request… e altro.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650" y="1494808"/>
            <a:ext cx="706500" cy="10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650" y="1190000"/>
            <a:ext cx="663777" cy="9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50" y="47000"/>
            <a:ext cx="706500" cy="104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idx="4294967295" type="ctrTitle"/>
          </p:nvPr>
        </p:nvSpPr>
        <p:spPr>
          <a:xfrm>
            <a:off x="1141850" y="-228600"/>
            <a:ext cx="7256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8700"/>
                </a:solidFill>
              </a:rPr>
              <a:t>And now… you’re all alone!</a:t>
            </a:r>
            <a:endParaRPr sz="4000">
              <a:solidFill>
                <a:srgbClr val="FF8700"/>
              </a:solidFill>
            </a:endParaRPr>
          </a:p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83600"/>
            <a:ext cx="31908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350" y="1083600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5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GRAZIE!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56" name="Google Shape;356;p45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 thanks to all the people who made and released these awesome resources for free: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Presentation template by </a:t>
            </a:r>
            <a:r>
              <a:rPr lang="en" sz="1900" u="sng">
                <a:hlinkClick r:id="rId3"/>
              </a:rPr>
              <a:t>SlidesCarnival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Photographs by </a:t>
            </a:r>
            <a:r>
              <a:rPr lang="en" sz="1900" u="sng">
                <a:hlinkClick r:id="rId4"/>
              </a:rPr>
              <a:t>Startupstockphotos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Anil Gupta (www.guptaanil.com)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Pete Nicholls (github.com/Aupajo)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‏Armando Fox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900"/>
              <a:t>Questo documento è distribuito con licenza CreativeCommon BY-SA 3.0 </a:t>
            </a:r>
            <a:endParaRPr b="1" i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9" name="Google Shape;369;p47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1" name="Google Shape;371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48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77" name="Google Shape;377;p4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8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92" name="Google Shape;392;p4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8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98" name="Google Shape;398;p4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48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48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406" name="Google Shape;406;p4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48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48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412" name="Google Shape;412;p4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420" name="Google Shape;420;p4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48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4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429" name="Google Shape;429;p4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8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432" name="Google Shape;432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48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435" name="Google Shape;435;p4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439" name="Google Shape;439;p4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8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447" name="Google Shape;447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8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54" name="Google Shape;454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48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48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60" name="Google Shape;460;p4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8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63" name="Google Shape;463;p4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69" name="Google Shape;469;p4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48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72" name="Google Shape;472;p4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8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80" name="Google Shape;480;p4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8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86" name="Google Shape;486;p4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8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95" name="Google Shape;495;p4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8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500" name="Google Shape;500;p4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48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505" name="Google Shape;505;p4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8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510" name="Google Shape;510;p4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48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513" name="Google Shape;513;p4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8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516" name="Google Shape;516;p4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48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48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520" name="Google Shape;520;p4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8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523" name="Google Shape;523;p4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48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48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534" name="Google Shape;534;p4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48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48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538" name="Google Shape;538;p4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8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541" name="Google Shape;541;p4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8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546" name="Google Shape;546;p4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8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8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51" name="Google Shape;551;p4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8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58" name="Google Shape;558;p4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48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68" name="Google Shape;568;p4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8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72" name="Google Shape;572;p4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8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76" name="Google Shape;576;p4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8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82" name="Google Shape;582;p4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48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85" name="Google Shape;585;p4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48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93" name="Google Shape;593;p4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8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600" name="Google Shape;600;p4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8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603" name="Google Shape;603;p4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8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48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612" name="Google Shape;612;p4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8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621" name="Google Shape;621;p4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48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624" name="Google Shape;624;p4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8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631" name="Google Shape;631;p4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4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639" name="Google Shape;639;p4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8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643" name="Google Shape;643;p4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48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50" name="Google Shape;650;p4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8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54" name="Google Shape;654;p4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8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58" name="Google Shape;658;p4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48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64" name="Google Shape;664;p4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8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92" name="Google Shape;692;p4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48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716" name="Google Shape;716;p4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8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731" name="Google Shape;731;p4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8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735" name="Google Shape;735;p4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8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742" name="Google Shape;742;p4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51" name="Google Shape;751;p4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55" name="Google Shape;755;p4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48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61" name="Google Shape;761;p4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69" name="Google Shape;769;p4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8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76" name="Google Shape;776;p4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86" name="Google Shape;786;p4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98" name="Google Shape;798;p4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8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804" name="Google Shape;804;p4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48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814" name="Google Shape;814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817" name="Google Shape;817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820" name="Google Shape;820;p4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8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progetto git “anagrafica”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file chiamato con con il vostro nome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Un maintainer crei un nuovo repo privato, chiamato “anagrafica”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Ciascuno aggiunga al proprio repo locale il remoto e sincronizzi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(SYNC)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file chiamato anagrafica.md, e dentro mettete il vostro nome seguito dalla data di nascita. Committate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L’obiettivo è quello di ottenere una lista dei vostri nomi ordinati anagraficamente (crescente)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Pushare, pullare e risolvere i conflitti sino al raggiungimento dell’obiettivo. Idealmente senza parlare.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idx="4294967295" type="title"/>
          </p:nvPr>
        </p:nvSpPr>
        <p:spPr>
          <a:xfrm>
            <a:off x="1104900" y="474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Test (A2 level)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75" y="232150"/>
            <a:ext cx="36512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1028475" y="2345350"/>
            <a:ext cx="6427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Vs[Code | Codium] &amp; Git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1028475" y="3449650"/>
            <a:ext cx="64674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buon editor NON si può usare senza git!</a:t>
            </a:r>
            <a:endParaRPr/>
          </a:p>
        </p:txBody>
      </p:sp>
      <p:sp>
        <p:nvSpPr>
          <p:cNvPr id="140" name="Google Shape;140;p1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Visual Studio Code è un editor multilinguaggio prodotto da Microsoft. Potente ed espandibile, è diventato molto popolare in varie community di sviluppo, seppur primariamente in ambito Web, surclassando avversari come Sublime e Atom. Pur essendo Open Source, la versione distribuita da Microsoft </a:t>
            </a:r>
            <a:r>
              <a:rPr b="1" lang="en" sz="2500" u="sng"/>
              <a:t>non lo è</a:t>
            </a:r>
            <a:r>
              <a:rPr lang="en" sz="2500"/>
              <a:t> ed è ricca di simil-spyware; si consiglia pertanto di utilizzare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VS Codium</a:t>
            </a:r>
            <a:r>
              <a:rPr lang="en" sz="2500"/>
              <a:t>, il suo clone davvero open source. </a:t>
            </a:r>
            <a:endParaRPr sz="25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3717401"/>
            <a:ext cx="1043325" cy="10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97475"/>
            <a:ext cx="1043325" cy="1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&amp; Git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Senza plugin aggiuntivi, VScode supporta diverse funzioni relative a Git, che sono accessibili tramite menu. Le funzionalità più avanzate sono disponibili solo tramite CLI.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" y="1225425"/>
            <a:ext cx="30861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999" y="1100499"/>
            <a:ext cx="39338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313" y="3645863"/>
            <a:ext cx="45624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8988" y="2148249"/>
            <a:ext cx="2550016" cy="26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