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22" r:id="rId3"/>
    <p:sldId id="317" r:id="rId4"/>
    <p:sldId id="319" r:id="rId5"/>
    <p:sldId id="314" r:id="rId6"/>
    <p:sldId id="321" r:id="rId7"/>
    <p:sldId id="283" r:id="rId8"/>
    <p:sldId id="306" r:id="rId9"/>
    <p:sldId id="320" r:id="rId10"/>
    <p:sldId id="310" r:id="rId11"/>
    <p:sldId id="308" r:id="rId12"/>
    <p:sldId id="312" r:id="rId13"/>
    <p:sldId id="296" r:id="rId14"/>
    <p:sldId id="293" r:id="rId15"/>
    <p:sldId id="294" r:id="rId16"/>
    <p:sldId id="295" r:id="rId17"/>
    <p:sldId id="285" r:id="rId18"/>
    <p:sldId id="287" r:id="rId19"/>
    <p:sldId id="304" r:id="rId20"/>
    <p:sldId id="260" r:id="rId21"/>
    <p:sldId id="318" r:id="rId22"/>
    <p:sldId id="261" r:id="rId23"/>
    <p:sldId id="309" r:id="rId24"/>
    <p:sldId id="262" r:id="rId25"/>
    <p:sldId id="263" r:id="rId26"/>
    <p:sldId id="264" r:id="rId27"/>
    <p:sldId id="265" r:id="rId28"/>
    <p:sldId id="266" r:id="rId29"/>
    <p:sldId id="267" r:id="rId30"/>
    <p:sldId id="269" r:id="rId31"/>
    <p:sldId id="271" r:id="rId32"/>
    <p:sldId id="298" r:id="rId33"/>
    <p:sldId id="270" r:id="rId34"/>
    <p:sldId id="299" r:id="rId35"/>
    <p:sldId id="272" r:id="rId36"/>
    <p:sldId id="274" r:id="rId37"/>
    <p:sldId id="275" r:id="rId38"/>
    <p:sldId id="276" r:id="rId39"/>
    <p:sldId id="277" r:id="rId40"/>
    <p:sldId id="278" r:id="rId41"/>
    <p:sldId id="279" r:id="rId42"/>
    <p:sldId id="280" r:id="rId4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78" autoAdjust="0"/>
  </p:normalViewPr>
  <p:slideViewPr>
    <p:cSldViewPr>
      <p:cViewPr varScale="1">
        <p:scale>
          <a:sx n="35" d="100"/>
          <a:sy n="35" d="100"/>
        </p:scale>
        <p:origin x="-186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29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53492-E9A0-4CAC-B25A-30C780C4CCE5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3251A-1F1B-404C-BB8B-16B3ABA7A9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798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3251A-1F1B-404C-BB8B-16B3ABA7A93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05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FA26-548F-4D11-A733-B928656CA860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F35E-135B-4006-9AD9-57E629EB4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51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FA26-548F-4D11-A733-B928656CA860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F35E-135B-4006-9AD9-57E629EB4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658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FA26-548F-4D11-A733-B928656CA860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F35E-135B-4006-9AD9-57E629EB4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868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FA26-548F-4D11-A733-B928656CA860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F35E-135B-4006-9AD9-57E629EB4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106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FA26-548F-4D11-A733-B928656CA860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F35E-135B-4006-9AD9-57E629EB4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840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FA26-548F-4D11-A733-B928656CA860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F35E-135B-4006-9AD9-57E629EB4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866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FA26-548F-4D11-A733-B928656CA860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F35E-135B-4006-9AD9-57E629EB4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05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FA26-548F-4D11-A733-B928656CA860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F35E-135B-4006-9AD9-57E629EB4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696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FA26-548F-4D11-A733-B928656CA860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F35E-135B-4006-9AD9-57E629EB4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469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FA26-548F-4D11-A733-B928656CA860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F35E-135B-4006-9AD9-57E629EB4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11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FA26-548F-4D11-A733-B928656CA860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F35E-135B-4006-9AD9-57E629EB4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27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9FA26-548F-4D11-A733-B928656CA860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EF35E-135B-4006-9AD9-57E629EB4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379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STORIA DELL’INFORMATICA E DEI DISPOSITIVI DI CALCOLO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6824" cy="1752600"/>
          </a:xfrm>
        </p:spPr>
        <p:txBody>
          <a:bodyPr/>
          <a:lstStyle/>
          <a:p>
            <a:r>
              <a:rPr lang="it-IT" dirty="0" smtClean="0"/>
              <a:t>Informatica: una disciplina per il problem solving scientifico, tecnico e  culturale </a:t>
            </a:r>
          </a:p>
          <a:p>
            <a:pPr algn="l"/>
            <a:r>
              <a:rPr lang="it-IT" dirty="0" smtClean="0"/>
              <a:t>Appendice 0-0 INDICE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82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Autofit/>
          </a:bodyPr>
          <a:lstStyle/>
          <a:p>
            <a:r>
              <a:rPr lang="it-IT" sz="2800" dirty="0"/>
              <a:t>SINOSSI: la </a:t>
            </a:r>
            <a:r>
              <a:rPr lang="it-IT" sz="2800" dirty="0" smtClean="0"/>
              <a:t>storia </a:t>
            </a:r>
            <a:r>
              <a:rPr lang="it-IT" sz="2800" dirty="0"/>
              <a:t>riassunta schematicamente con tre percorsi affiancati interagenti per contaminazioni.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/>
              <a:t>Ogni riga descrive un evento </a:t>
            </a:r>
            <a:r>
              <a:rPr lang="it-IT" sz="3600" dirty="0" smtClean="0"/>
              <a:t>significativo della </a:t>
            </a:r>
            <a:r>
              <a:rPr lang="it-IT" sz="3600" dirty="0"/>
              <a:t>storia </a:t>
            </a:r>
            <a:r>
              <a:rPr lang="it-IT" sz="3600" dirty="0" smtClean="0"/>
              <a:t>dell’informatica</a:t>
            </a:r>
          </a:p>
          <a:p>
            <a:pPr marL="0" indent="0">
              <a:buNone/>
            </a:pPr>
            <a:endParaRPr lang="it-IT" sz="3600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99850"/>
              </p:ext>
            </p:extLst>
          </p:nvPr>
        </p:nvGraphicFramePr>
        <p:xfrm>
          <a:off x="323528" y="2636912"/>
          <a:ext cx="8352927" cy="320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309"/>
                <a:gridCol w="2784309"/>
                <a:gridCol w="2784309"/>
              </a:tblGrid>
              <a:tr h="633968"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Dispositivi linguistici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Problemi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Dispositivi operativi</a:t>
                      </a:r>
                      <a:endParaRPr lang="it-IT" sz="2800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………………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……………………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………………….</a:t>
                      </a:r>
                      <a:endParaRPr lang="it-IT" sz="2800" dirty="0"/>
                    </a:p>
                  </a:txBody>
                  <a:tcPr/>
                </a:tc>
              </a:tr>
              <a:tr h="590168"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sillogismo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Argomentazioni cogenti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logici</a:t>
                      </a:r>
                      <a:endParaRPr lang="it-IT" sz="2800" dirty="0"/>
                    </a:p>
                  </a:txBody>
                  <a:tcPr/>
                </a:tc>
              </a:tr>
              <a:tr h="495280"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…………………..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………………………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………………………..</a:t>
                      </a:r>
                      <a:endParaRPr lang="it-IT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92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91264" cy="764704"/>
          </a:xfrm>
        </p:spPr>
        <p:txBody>
          <a:bodyPr>
            <a:normAutofit/>
          </a:bodyPr>
          <a:lstStyle/>
          <a:p>
            <a:r>
              <a:rPr lang="it-IT" sz="2800" dirty="0" smtClean="0"/>
              <a:t>SINOSSI: eventi descritti al termine del corso</a:t>
            </a:r>
            <a:endParaRPr lang="it-IT" sz="2800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354578"/>
              </p:ext>
            </p:extLst>
          </p:nvPr>
        </p:nvGraphicFramePr>
        <p:xfrm>
          <a:off x="0" y="980728"/>
          <a:ext cx="8620011" cy="5363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2327"/>
                <a:gridCol w="2880320"/>
                <a:gridCol w="2787364"/>
              </a:tblGrid>
              <a:tr h="720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800" b="1" u="sng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Disp.linguidtici</a:t>
                      </a:r>
                      <a:endParaRPr lang="it-IT" sz="2800" b="1" u="sng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80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Problemi</a:t>
                      </a:r>
                      <a:endParaRPr lang="it-IT" sz="2800" u="sng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800" u="sn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Disp. </a:t>
                      </a:r>
                      <a:r>
                        <a:rPr lang="it-IT" sz="280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operativi</a:t>
                      </a:r>
                      <a:endParaRPr lang="it-IT" sz="2800" u="sng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05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800" dirty="0">
                          <a:effectLst/>
                        </a:rPr>
                        <a:t>Linguaggi naturali</a:t>
                      </a:r>
                      <a:endParaRPr lang="it-IT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800" dirty="0">
                          <a:effectLst/>
                        </a:rPr>
                        <a:t>Sopravvivenza</a:t>
                      </a:r>
                      <a:endParaRPr lang="it-IT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800" i="1" dirty="0">
                          <a:effectLst/>
                        </a:rPr>
                        <a:t>Homo sapiens</a:t>
                      </a:r>
                      <a:endParaRPr lang="it-IT" sz="28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800" b="0" dirty="0">
                          <a:effectLst/>
                        </a:rPr>
                        <a:t>…………………..</a:t>
                      </a:r>
                      <a:endParaRPr lang="it-IT" sz="2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800" dirty="0">
                          <a:effectLst/>
                        </a:rPr>
                        <a:t>…………….</a:t>
                      </a:r>
                      <a:endParaRPr lang="it-IT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800" dirty="0">
                          <a:effectLst/>
                        </a:rPr>
                        <a:t>………….</a:t>
                      </a:r>
                      <a:endParaRPr lang="it-IT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67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800" dirty="0" smtClean="0">
                          <a:effectLst/>
                        </a:rPr>
                        <a:t>Macchina virtuale univ. di </a:t>
                      </a:r>
                      <a:r>
                        <a:rPr lang="it-IT" sz="2800" dirty="0">
                          <a:effectLst/>
                        </a:rPr>
                        <a:t>Turing</a:t>
                      </a:r>
                      <a:endParaRPr lang="it-IT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800" dirty="0">
                          <a:effectLst/>
                        </a:rPr>
                        <a:t>Calcolabilità </a:t>
                      </a:r>
                      <a:r>
                        <a:rPr lang="it-IT" sz="2800" dirty="0" smtClean="0">
                          <a:effectLst/>
                        </a:rPr>
                        <a:t> delle funzioni</a:t>
                      </a:r>
                      <a:endParaRPr lang="it-IT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800" dirty="0" smtClean="0">
                          <a:effectLst/>
                        </a:rPr>
                        <a:t>Logici matematici</a:t>
                      </a:r>
                      <a:endParaRPr lang="it-IT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631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800" dirty="0">
                          <a:effectLst/>
                        </a:rPr>
                        <a:t>Macchina </a:t>
                      </a:r>
                      <a:r>
                        <a:rPr lang="it-IT" sz="2800" dirty="0" smtClean="0">
                          <a:effectLst/>
                        </a:rPr>
                        <a:t>virtuale di von Neumann -1</a:t>
                      </a:r>
                      <a:endParaRPr lang="it-IT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800" dirty="0" smtClean="0">
                          <a:effectLst/>
                        </a:rPr>
                        <a:t>Trattabilità dei problemi</a:t>
                      </a:r>
                      <a:endParaRPr lang="it-IT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800" dirty="0">
                          <a:effectLst/>
                        </a:rPr>
                        <a:t>Macchina </a:t>
                      </a:r>
                      <a:r>
                        <a:rPr lang="it-IT" sz="2800" dirty="0" smtClean="0">
                          <a:effectLst/>
                        </a:rPr>
                        <a:t>univ. </a:t>
                      </a:r>
                      <a:r>
                        <a:rPr lang="it-IT" sz="2800" dirty="0">
                          <a:effectLst/>
                        </a:rPr>
                        <a:t>di von </a:t>
                      </a:r>
                      <a:r>
                        <a:rPr lang="it-IT" sz="2800" dirty="0" smtClean="0">
                          <a:effectLst/>
                        </a:rPr>
                        <a:t>Neumann -2</a:t>
                      </a:r>
                      <a:endParaRPr lang="it-IT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946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800" dirty="0">
                          <a:effectLst/>
                        </a:rPr>
                        <a:t>Linguaggi di </a:t>
                      </a:r>
                      <a:r>
                        <a:rPr lang="it-IT" sz="2800" dirty="0" smtClean="0">
                          <a:effectLst/>
                        </a:rPr>
                        <a:t>programmazione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……………………….</a:t>
                      </a:r>
                      <a:endParaRPr lang="it-IT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800" dirty="0">
                          <a:effectLst/>
                        </a:rPr>
                        <a:t>Automazione </a:t>
                      </a:r>
                      <a:r>
                        <a:rPr lang="it-IT" sz="2800" dirty="0" smtClean="0">
                          <a:effectLst/>
                        </a:rPr>
                        <a:t>di </a:t>
                      </a:r>
                      <a:r>
                        <a:rPr lang="it-IT" sz="2800" dirty="0">
                          <a:effectLst/>
                        </a:rPr>
                        <a:t>sistemi </a:t>
                      </a:r>
                      <a:r>
                        <a:rPr lang="it-IT" sz="2800" dirty="0" smtClean="0">
                          <a:effectLst/>
                        </a:rPr>
                        <a:t>informativi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……………………..</a:t>
                      </a:r>
                      <a:endParaRPr lang="it-IT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800" dirty="0" smtClean="0">
                          <a:effectLst/>
                        </a:rPr>
                        <a:t>Mini, Maxi, PC  e Super computer</a:t>
                      </a:r>
                      <a:r>
                        <a:rPr lang="it-IT" sz="2800" baseline="0" dirty="0" smtClean="0">
                          <a:effectLst/>
                        </a:rPr>
                        <a:t>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2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…………………….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4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Autofit/>
          </a:bodyPr>
          <a:lstStyle/>
          <a:p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3200" dirty="0" smtClean="0"/>
              <a:t>SINOSSI: La </a:t>
            </a:r>
            <a:r>
              <a:rPr lang="it-IT" sz="3200" dirty="0"/>
              <a:t>storia </a:t>
            </a:r>
            <a:r>
              <a:rPr lang="it-IT" sz="3200" dirty="0" smtClean="0"/>
              <a:t>dell’informatica, </a:t>
            </a:r>
            <a:r>
              <a:rPr lang="it-IT" sz="3200" dirty="0"/>
              <a:t>dall’inizio a </a:t>
            </a:r>
            <a:r>
              <a:rPr lang="it-IT" sz="3200" dirty="0" smtClean="0"/>
              <a:t>oggi, può essere suddivisa in due periodo</a:t>
            </a:r>
            <a:r>
              <a:rPr lang="it-IT" sz="2800" dirty="0"/>
              <a:t/>
            </a:r>
            <a:br>
              <a:rPr lang="it-IT" sz="2800" dirty="0"/>
            </a:b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9726"/>
              </p:ext>
            </p:extLst>
          </p:nvPr>
        </p:nvGraphicFramePr>
        <p:xfrm>
          <a:off x="395536" y="1412776"/>
          <a:ext cx="8352927" cy="483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309"/>
                <a:gridCol w="2784309"/>
                <a:gridCol w="2784309"/>
              </a:tblGrid>
              <a:tr h="1008112"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Dispositivi linguistici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Problemi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Dispositivi operativi</a:t>
                      </a:r>
                      <a:endParaRPr lang="it-IT" sz="2800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Linguaggio naturale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Sopravvivenza 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i="1" dirty="0" smtClean="0"/>
                        <a:t>Homo sapiens</a:t>
                      </a:r>
                      <a:endParaRPr lang="it-IT" sz="2800" i="1" dirty="0"/>
                    </a:p>
                  </a:txBody>
                  <a:tcPr/>
                </a:tc>
              </a:tr>
              <a:tr h="1719417"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…………………..</a:t>
                      </a:r>
                    </a:p>
                    <a:p>
                      <a:r>
                        <a:rPr lang="it-IT" sz="2800" dirty="0" smtClean="0"/>
                        <a:t>Linguaggi di programmazione</a:t>
                      </a:r>
                    </a:p>
                    <a:p>
                      <a:r>
                        <a:rPr lang="it-IT" sz="2800" dirty="0" smtClean="0"/>
                        <a:t>………………..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………………………. </a:t>
                      </a:r>
                    </a:p>
                    <a:p>
                      <a:r>
                        <a:rPr lang="it-IT" sz="2800" dirty="0" smtClean="0"/>
                        <a:t>Trattabilità dei problemi</a:t>
                      </a:r>
                    </a:p>
                    <a:p>
                      <a:r>
                        <a:rPr lang="it-IT" sz="2800" dirty="0" smtClean="0"/>
                        <a:t>……………….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…………………… </a:t>
                      </a:r>
                    </a:p>
                    <a:p>
                      <a:r>
                        <a:rPr lang="it-IT" sz="2800" dirty="0" smtClean="0"/>
                        <a:t>Il computer </a:t>
                      </a:r>
                    </a:p>
                    <a:p>
                      <a:endParaRPr lang="it-IT" sz="2800" dirty="0" smtClean="0"/>
                    </a:p>
                    <a:p>
                      <a:r>
                        <a:rPr lang="it-IT" sz="2800" dirty="0" smtClean="0"/>
                        <a:t>……………………..</a:t>
                      </a:r>
                      <a:endParaRPr lang="it-IT" sz="2800" dirty="0"/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Intelligenza</a:t>
                      </a:r>
                      <a:r>
                        <a:rPr lang="it-IT" sz="2800" baseline="0" dirty="0" smtClean="0"/>
                        <a:t> artificiale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Simulazione della intelligenza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Robot</a:t>
                      </a:r>
                      <a:r>
                        <a:rPr lang="it-IT" sz="2800" baseline="0" dirty="0" smtClean="0"/>
                        <a:t> </a:t>
                      </a:r>
                      <a:endParaRPr lang="it-IT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34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 fontScale="90000"/>
          </a:bodyPr>
          <a:lstStyle/>
          <a:p>
            <a:r>
              <a:rPr lang="it-IT" sz="4000" b="1" dirty="0" smtClean="0"/>
              <a:t>Il tempo: fase storica e contemporanea</a:t>
            </a:r>
            <a:endParaRPr lang="it-IT" sz="40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4000" dirty="0" smtClean="0"/>
              <a:t>	Tutta </a:t>
            </a:r>
            <a:r>
              <a:rPr lang="it-IT" sz="4000" dirty="0"/>
              <a:t>l’evoluzione dell’informatica, dagli albori alla intelligenza artificiale, può essere divisa in due fasi</a:t>
            </a:r>
          </a:p>
          <a:p>
            <a:pPr marL="0" indent="0">
              <a:buNone/>
            </a:pPr>
            <a:r>
              <a:rPr lang="it-IT" b="1" dirty="0"/>
              <a:t>   - </a:t>
            </a:r>
            <a:r>
              <a:rPr lang="it-IT" b="1" u="sng" dirty="0"/>
              <a:t>fase storica</a:t>
            </a:r>
            <a:r>
              <a:rPr lang="it-IT" b="1" dirty="0"/>
              <a:t>, dagli inizi </a:t>
            </a:r>
            <a:r>
              <a:rPr lang="it-IT" b="1" u="sng" dirty="0"/>
              <a:t>all</a:t>
            </a:r>
            <a:r>
              <a:rPr lang="it-IT" b="1" i="1" u="sng" dirty="0"/>
              <a:t>’ingresso del computer  in società</a:t>
            </a:r>
            <a:r>
              <a:rPr lang="it-IT" b="1" i="1" dirty="0"/>
              <a:t> </a:t>
            </a:r>
            <a:r>
              <a:rPr lang="it-IT" b="1" i="1" dirty="0" smtClean="0"/>
              <a:t>(scientifica, economica, civile, culturale)</a:t>
            </a:r>
            <a:endParaRPr lang="it-IT" b="1" i="1" dirty="0"/>
          </a:p>
          <a:p>
            <a:pPr marL="0" indent="0">
              <a:buNone/>
            </a:pPr>
            <a:r>
              <a:rPr lang="it-IT" b="1" dirty="0"/>
              <a:t>   - </a:t>
            </a:r>
            <a:r>
              <a:rPr lang="it-IT" b="1" u="sng" dirty="0"/>
              <a:t>fase contemporanea</a:t>
            </a:r>
            <a:r>
              <a:rPr lang="it-IT" b="1" dirty="0"/>
              <a:t>, con continui sviluppi scientifici e applicativi che </a:t>
            </a:r>
            <a:r>
              <a:rPr lang="it-IT" b="1" dirty="0" smtClean="0"/>
              <a:t>dimostrano </a:t>
            </a:r>
            <a:r>
              <a:rPr lang="it-IT" b="1" dirty="0"/>
              <a:t>il ruolo essenziale dell’informatica in ogni disciplina.</a:t>
            </a:r>
          </a:p>
          <a:p>
            <a:pPr marL="0" indent="0">
              <a:buNone/>
            </a:pPr>
            <a:endParaRPr lang="it-IT" sz="2800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42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5576" y="81280"/>
            <a:ext cx="8229600" cy="908720"/>
          </a:xfrm>
        </p:spPr>
        <p:txBody>
          <a:bodyPr>
            <a:normAutofit fontScale="90000"/>
          </a:bodyPr>
          <a:lstStyle/>
          <a:p>
            <a:r>
              <a:rPr lang="it-IT" sz="4000" dirty="0" smtClean="0"/>
              <a:t/>
            </a:r>
            <a:br>
              <a:rPr lang="it-IT" sz="4000" dirty="0" smtClean="0"/>
            </a:br>
            <a:r>
              <a:rPr lang="it-IT" sz="4000" dirty="0" smtClean="0"/>
              <a:t>La fase </a:t>
            </a:r>
            <a:r>
              <a:rPr lang="it-IT" sz="4000" u="sng" dirty="0" smtClean="0"/>
              <a:t>storica</a:t>
            </a:r>
            <a:r>
              <a:rPr lang="it-IT" sz="4000" dirty="0" smtClean="0"/>
              <a:t> </a:t>
            </a:r>
            <a:r>
              <a:rPr lang="it-IT" sz="4000" b="1" dirty="0" smtClean="0"/>
              <a:t>I </a:t>
            </a:r>
            <a:r>
              <a:rPr lang="it-IT" sz="4000" b="1" dirty="0"/>
              <a:t>dispositivi linguistici </a:t>
            </a:r>
            <a:r>
              <a:rPr lang="it-IT" b="1" dirty="0"/>
              <a:t/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64704" y="692696"/>
            <a:ext cx="8579296" cy="53614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/>
              <a:t>	</a:t>
            </a:r>
            <a:endParaRPr lang="it-IT" b="1" dirty="0" smtClean="0"/>
          </a:p>
          <a:p>
            <a:pPr marL="0" indent="0">
              <a:buNone/>
            </a:pPr>
            <a:r>
              <a:rPr lang="it-IT" dirty="0" smtClean="0"/>
              <a:t>Questi strumenti iniziano </a:t>
            </a:r>
            <a:r>
              <a:rPr lang="it-IT" dirty="0"/>
              <a:t>a prendere forma in </a:t>
            </a:r>
            <a:r>
              <a:rPr lang="it-IT" dirty="0" smtClean="0"/>
              <a:t>ogni disciplina </a:t>
            </a:r>
            <a:r>
              <a:rPr lang="it-IT" dirty="0"/>
              <a:t>quando si avverte l’esigenza di disporre di un </a:t>
            </a:r>
            <a:r>
              <a:rPr lang="it-IT" b="1" dirty="0"/>
              <a:t>linguaggio disciplinato per </a:t>
            </a:r>
            <a:r>
              <a:rPr lang="it-IT" b="1" dirty="0" smtClean="0"/>
              <a:t>descrivere  problemi e metodi per la loro soluzione </a:t>
            </a:r>
            <a:r>
              <a:rPr lang="it-IT" dirty="0"/>
              <a:t>(sentenze, arringhe, comizi, argomentazioni, </a:t>
            </a:r>
            <a:r>
              <a:rPr lang="it-IT" dirty="0" smtClean="0"/>
              <a:t>dimostrazioni, calcoli). </a:t>
            </a:r>
          </a:p>
          <a:p>
            <a:pPr marL="0" indent="0">
              <a:buNone/>
            </a:pPr>
            <a:r>
              <a:rPr lang="it-IT" dirty="0" smtClean="0"/>
              <a:t>	In informatica, questa </a:t>
            </a:r>
            <a:r>
              <a:rPr lang="it-IT" dirty="0"/>
              <a:t>fase termina con </a:t>
            </a:r>
            <a:endParaRPr lang="it-IT" dirty="0" smtClean="0"/>
          </a:p>
          <a:p>
            <a:pPr marL="0" indent="0">
              <a:buNone/>
            </a:pPr>
            <a:r>
              <a:rPr lang="it-IT" b="1" dirty="0" smtClean="0"/>
              <a:t>la </a:t>
            </a:r>
            <a:r>
              <a:rPr lang="it-IT" b="1" dirty="0"/>
              <a:t>macchina </a:t>
            </a:r>
            <a:r>
              <a:rPr lang="it-IT" b="1" dirty="0" smtClean="0"/>
              <a:t>universale di </a:t>
            </a:r>
            <a:r>
              <a:rPr lang="it-IT" b="1" dirty="0"/>
              <a:t>Turing </a:t>
            </a:r>
            <a:endParaRPr lang="it-IT" b="1" dirty="0" smtClean="0"/>
          </a:p>
          <a:p>
            <a:pPr marL="0" indent="0">
              <a:buNone/>
            </a:pPr>
            <a:r>
              <a:rPr lang="it-IT" b="1" dirty="0" smtClean="0"/>
              <a:t>Il linguaggio macchina di </a:t>
            </a:r>
            <a:r>
              <a:rPr lang="it-IT" b="1" dirty="0"/>
              <a:t>von Neumann </a:t>
            </a:r>
            <a:endParaRPr lang="it-IT" b="1" dirty="0" smtClean="0"/>
          </a:p>
          <a:p>
            <a:pPr marL="0" indent="0">
              <a:buNone/>
            </a:pPr>
            <a:r>
              <a:rPr lang="it-IT" dirty="0" smtClean="0"/>
              <a:t>	Queste macchine </a:t>
            </a:r>
            <a:r>
              <a:rPr lang="it-IT" dirty="0"/>
              <a:t>segnano l’affermarsi dell’informatica come disciplina scientifica autonoma. </a:t>
            </a:r>
          </a:p>
        </p:txBody>
      </p:sp>
    </p:spTree>
    <p:extLst>
      <p:ext uri="{BB962C8B-B14F-4D97-AF65-F5344CB8AC3E}">
        <p14:creationId xmlns:p14="http://schemas.microsoft.com/office/powerpoint/2010/main" val="22019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La </a:t>
            </a:r>
            <a:r>
              <a:rPr lang="it-IT" dirty="0"/>
              <a:t>fase </a:t>
            </a:r>
            <a:r>
              <a:rPr lang="it-IT" u="sng" dirty="0" smtClean="0"/>
              <a:t>storica </a:t>
            </a:r>
            <a:r>
              <a:rPr lang="it-IT" b="1" dirty="0" smtClean="0"/>
              <a:t>I </a:t>
            </a:r>
            <a:r>
              <a:rPr lang="it-IT" b="1" dirty="0"/>
              <a:t>dispositivi operativi</a:t>
            </a:r>
            <a:r>
              <a:rPr lang="it-IT" dirty="0"/>
              <a:t> 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Sono </a:t>
            </a:r>
            <a:r>
              <a:rPr lang="it-IT" dirty="0"/>
              <a:t>persone specializzate che conoscono il linguaggio (naturale e disciplinato) usato per descrivere i problemi e le strategie di soluzione (</a:t>
            </a:r>
            <a:r>
              <a:rPr lang="it-IT" b="1" dirty="0"/>
              <a:t>giudici, filosofi, matematici, </a:t>
            </a:r>
            <a:r>
              <a:rPr lang="it-IT" b="1" dirty="0" smtClean="0"/>
              <a:t>avvocati, impiegati</a:t>
            </a:r>
            <a:r>
              <a:rPr lang="it-IT" dirty="0" smtClean="0"/>
              <a:t>). 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b="1" dirty="0" smtClean="0"/>
              <a:t>Solo verso </a:t>
            </a:r>
            <a:r>
              <a:rPr lang="it-IT" b="1" dirty="0"/>
              <a:t>la metà del XIX secolo</a:t>
            </a:r>
            <a:r>
              <a:rPr lang="it-IT" dirty="0"/>
              <a:t> </a:t>
            </a:r>
            <a:r>
              <a:rPr lang="it-IT" dirty="0" smtClean="0"/>
              <a:t>(progetti di Babbage) compaiono </a:t>
            </a:r>
            <a:r>
              <a:rPr lang="it-IT" dirty="0"/>
              <a:t>i primi dispositivi automatici programmabili con linguaggi formali; questa fase </a:t>
            </a:r>
            <a:r>
              <a:rPr lang="it-IT" dirty="0" smtClean="0"/>
              <a:t>ha un punto singolare </a:t>
            </a:r>
            <a:r>
              <a:rPr lang="it-IT" dirty="0"/>
              <a:t>con </a:t>
            </a:r>
            <a:r>
              <a:rPr lang="it-IT" dirty="0" smtClean="0"/>
              <a:t>l’avvento del </a:t>
            </a:r>
            <a:r>
              <a:rPr lang="it-IT" b="1" dirty="0" smtClean="0"/>
              <a:t>computer, la macchina </a:t>
            </a:r>
            <a:r>
              <a:rPr lang="it-IT" b="1" dirty="0"/>
              <a:t>universale di von </a:t>
            </a:r>
            <a:r>
              <a:rPr lang="it-IT" b="1" dirty="0" smtClean="0"/>
              <a:t>Neumann.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296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La </a:t>
            </a:r>
            <a:r>
              <a:rPr lang="it-IT" dirty="0"/>
              <a:t>fase </a:t>
            </a:r>
            <a:r>
              <a:rPr lang="it-IT" u="sng" dirty="0" smtClean="0"/>
              <a:t>storica</a:t>
            </a:r>
            <a:r>
              <a:rPr lang="it-IT" dirty="0"/>
              <a:t> </a:t>
            </a:r>
            <a:r>
              <a:rPr lang="it-IT" b="1" dirty="0" smtClean="0"/>
              <a:t>I </a:t>
            </a:r>
            <a:r>
              <a:rPr lang="it-IT" b="1" dirty="0"/>
              <a:t>problemi</a:t>
            </a:r>
            <a:r>
              <a:rPr lang="it-IT" dirty="0"/>
              <a:t> 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760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Sono </a:t>
            </a:r>
            <a:r>
              <a:rPr lang="it-IT" dirty="0"/>
              <a:t>inizialmente in campo giuridico e politico per produrre </a:t>
            </a:r>
            <a:r>
              <a:rPr lang="it-IT" b="1" dirty="0" smtClean="0"/>
              <a:t>sentenze e argomentazioni </a:t>
            </a:r>
            <a:r>
              <a:rPr lang="it-IT" b="1" dirty="0"/>
              <a:t>cogenti </a:t>
            </a:r>
            <a:r>
              <a:rPr lang="it-IT" dirty="0"/>
              <a:t>e in matematica per fornire </a:t>
            </a:r>
            <a:r>
              <a:rPr lang="it-IT" b="1" dirty="0" smtClean="0"/>
              <a:t>dimostrazioni</a:t>
            </a:r>
            <a:r>
              <a:rPr lang="it-IT" dirty="0" smtClean="0"/>
              <a:t>.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In epoca moderna (Copernico e Colombo) è centrale </a:t>
            </a:r>
            <a:r>
              <a:rPr lang="it-IT" b="1" dirty="0" smtClean="0"/>
              <a:t>il problema della costruzione di tavole numeriche delle funzioni elementari</a:t>
            </a:r>
            <a:r>
              <a:rPr lang="it-IT" dirty="0" smtClean="0"/>
              <a:t>; dopo la fase teorico-sperimentale di Babbage, la </a:t>
            </a:r>
            <a:r>
              <a:rPr lang="it-IT" dirty="0"/>
              <a:t>prima applicazione </a:t>
            </a:r>
            <a:r>
              <a:rPr lang="it-IT" dirty="0" smtClean="0"/>
              <a:t>automatica </a:t>
            </a:r>
            <a:r>
              <a:rPr lang="it-IT" dirty="0"/>
              <a:t>avviene con la </a:t>
            </a:r>
            <a:r>
              <a:rPr lang="it-IT" b="1" dirty="0"/>
              <a:t>gestione dei dati dei </a:t>
            </a:r>
            <a:r>
              <a:rPr lang="it-IT" b="1" dirty="0" smtClean="0"/>
              <a:t>censimenti in USA </a:t>
            </a:r>
            <a:r>
              <a:rPr lang="it-IT" dirty="0" smtClean="0"/>
              <a:t>(1890) e </a:t>
            </a:r>
            <a:r>
              <a:rPr lang="it-IT" dirty="0"/>
              <a:t>la </a:t>
            </a:r>
            <a:r>
              <a:rPr lang="it-IT" dirty="0" smtClean="0"/>
              <a:t>successiva </a:t>
            </a:r>
            <a:r>
              <a:rPr lang="it-IT" b="1" dirty="0" smtClean="0"/>
              <a:t>meccanizzazione </a:t>
            </a:r>
            <a:r>
              <a:rPr lang="it-IT" b="1" dirty="0"/>
              <a:t>del lavoro </a:t>
            </a:r>
            <a:r>
              <a:rPr lang="it-IT" b="1" dirty="0" smtClean="0"/>
              <a:t>d’ufficio</a:t>
            </a:r>
            <a:r>
              <a:rPr lang="it-IT" dirty="0" smtClean="0"/>
              <a:t>. </a:t>
            </a:r>
          </a:p>
          <a:p>
            <a:pPr marL="0" indent="0">
              <a:buNone/>
            </a:pPr>
            <a:r>
              <a:rPr lang="it-IT" dirty="0" smtClean="0"/>
              <a:t>	Dal </a:t>
            </a:r>
            <a:r>
              <a:rPr lang="it-IT" dirty="0"/>
              <a:t>1950 </a:t>
            </a:r>
            <a:r>
              <a:rPr lang="it-IT" dirty="0" smtClean="0"/>
              <a:t>(</a:t>
            </a:r>
            <a:r>
              <a:rPr lang="it-IT" b="1" i="1" u="sng" dirty="0" smtClean="0"/>
              <a:t>il computer entra in società </a:t>
            </a:r>
            <a:r>
              <a:rPr lang="it-IT" i="1" dirty="0" smtClean="0"/>
              <a:t>e) </a:t>
            </a:r>
            <a:r>
              <a:rPr lang="it-IT" dirty="0" smtClean="0"/>
              <a:t>inizia </a:t>
            </a:r>
            <a:r>
              <a:rPr lang="it-IT" dirty="0"/>
              <a:t>il supporto alla </a:t>
            </a:r>
            <a:r>
              <a:rPr lang="it-IT" b="1" dirty="0"/>
              <a:t>globalizzazione</a:t>
            </a:r>
            <a:r>
              <a:rPr lang="it-IT" dirty="0"/>
              <a:t> con la prospettiva della IA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3914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 fontScale="90000"/>
          </a:bodyPr>
          <a:lstStyle/>
          <a:p>
            <a:r>
              <a:rPr lang="it-IT" sz="3600" dirty="0" smtClean="0"/>
              <a:t/>
            </a:r>
            <a:br>
              <a:rPr lang="it-IT" sz="3600" dirty="0" smtClean="0"/>
            </a:br>
            <a:r>
              <a:rPr lang="it-IT" sz="3600" dirty="0" smtClean="0"/>
              <a:t>La fase </a:t>
            </a:r>
            <a:r>
              <a:rPr lang="it-IT" sz="3600" u="sng" dirty="0" smtClean="0"/>
              <a:t>contemporanea  </a:t>
            </a:r>
            <a:r>
              <a:rPr lang="it-IT" sz="3600" b="1" dirty="0" smtClean="0"/>
              <a:t>I </a:t>
            </a:r>
            <a:r>
              <a:rPr lang="it-IT" sz="3600" b="1" dirty="0"/>
              <a:t>dispositivi linguistici</a:t>
            </a:r>
            <a:r>
              <a:rPr lang="it-IT" sz="3600" dirty="0"/>
              <a:t> </a:t>
            </a:r>
            <a:br>
              <a:rPr lang="it-IT" sz="3600" dirty="0"/>
            </a:b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45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	Dal linguaggio macchina i d. l. evolvono </a:t>
            </a:r>
            <a:r>
              <a:rPr lang="it-IT" dirty="0"/>
              <a:t>per facilitare la soluzione dei problemi cercando di </a:t>
            </a:r>
            <a:r>
              <a:rPr lang="it-IT" b="1" dirty="0"/>
              <a:t>imitare le potenzialità espressive dei linguaggi delle discipline </a:t>
            </a:r>
            <a:r>
              <a:rPr lang="it-IT" b="1" dirty="0" smtClean="0"/>
              <a:t>interessate</a:t>
            </a:r>
            <a:r>
              <a:rPr lang="it-IT" b="1" dirty="0"/>
              <a:t>.</a:t>
            </a:r>
            <a:r>
              <a:rPr lang="it-IT" b="1" dirty="0" smtClean="0"/>
              <a:t> </a:t>
            </a:r>
          </a:p>
          <a:p>
            <a:pPr marL="0" indent="0">
              <a:buNone/>
            </a:pPr>
            <a:r>
              <a:rPr lang="it-IT" dirty="0" smtClean="0"/>
              <a:t>	Questa </a:t>
            </a:r>
            <a:r>
              <a:rPr lang="it-IT" dirty="0"/>
              <a:t>tendenza è iniziata con i linguaggi </a:t>
            </a:r>
            <a:r>
              <a:rPr lang="it-IT" b="1" dirty="0"/>
              <a:t>FORTRAN</a:t>
            </a:r>
            <a:r>
              <a:rPr lang="it-IT" dirty="0"/>
              <a:t> (per il calcolo di espressioni aritmetiche</a:t>
            </a:r>
            <a:r>
              <a:rPr lang="it-IT" dirty="0" smtClean="0"/>
              <a:t>),  </a:t>
            </a:r>
            <a:r>
              <a:rPr lang="it-IT" b="1" dirty="0"/>
              <a:t>COBOL e RPG</a:t>
            </a:r>
            <a:r>
              <a:rPr lang="it-IT" dirty="0"/>
              <a:t> (per la gestione di </a:t>
            </a:r>
            <a:r>
              <a:rPr lang="it-IT" dirty="0" smtClean="0"/>
              <a:t>pratiche amministrative).</a:t>
            </a:r>
          </a:p>
          <a:p>
            <a:pPr marL="0" indent="0">
              <a:buNone/>
            </a:pPr>
            <a:r>
              <a:rPr lang="it-IT" dirty="0" smtClean="0"/>
              <a:t>	Oggi ogni applicazione significativa dispone di </a:t>
            </a:r>
            <a:r>
              <a:rPr lang="it-IT" b="1" dirty="0" smtClean="0"/>
              <a:t>appropriati dispositivi linguistici.</a:t>
            </a: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05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Autofit/>
          </a:bodyPr>
          <a:lstStyle/>
          <a:p>
            <a:r>
              <a:rPr lang="it-IT" sz="3600" dirty="0" smtClean="0"/>
              <a:t/>
            </a:r>
            <a:br>
              <a:rPr lang="it-IT" sz="3600" dirty="0" smtClean="0"/>
            </a:br>
            <a:r>
              <a:rPr lang="it-IT" sz="3600" dirty="0" smtClean="0"/>
              <a:t>La </a:t>
            </a:r>
            <a:r>
              <a:rPr lang="it-IT" sz="3600" dirty="0"/>
              <a:t>fase </a:t>
            </a:r>
            <a:r>
              <a:rPr lang="it-IT" sz="3200" dirty="0" smtClean="0"/>
              <a:t>contemporanea </a:t>
            </a:r>
            <a:r>
              <a:rPr lang="it-IT" sz="3600" b="1" dirty="0"/>
              <a:t>I dispositivi operativi</a:t>
            </a:r>
            <a:r>
              <a:rPr lang="it-IT" sz="3600" dirty="0"/>
              <a:t> </a:t>
            </a:r>
            <a:br>
              <a:rPr lang="it-IT" sz="3600" dirty="0"/>
            </a:br>
            <a:r>
              <a:rPr lang="it-IT" sz="3600" dirty="0"/>
              <a:t> 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	Sfruttano </a:t>
            </a:r>
            <a:r>
              <a:rPr lang="it-IT" dirty="0"/>
              <a:t>le proprietà fisiche dell’elettronica (e in prospettiva della fisica quantistica) e diventano adatti </a:t>
            </a:r>
            <a:r>
              <a:rPr lang="it-IT" dirty="0" smtClean="0"/>
              <a:t>per costruire e realizzare</a:t>
            </a:r>
          </a:p>
          <a:p>
            <a:pPr>
              <a:buFontTx/>
              <a:buChar char="-"/>
            </a:pPr>
            <a:r>
              <a:rPr lang="it-IT" b="1" dirty="0" smtClean="0"/>
              <a:t>super computer </a:t>
            </a:r>
            <a:r>
              <a:rPr lang="it-IT" dirty="0" smtClean="0"/>
              <a:t>installati in centri di calc</a:t>
            </a:r>
            <a:r>
              <a:rPr lang="it-IT" b="1" dirty="0" smtClean="0"/>
              <a:t>olo </a:t>
            </a:r>
          </a:p>
          <a:p>
            <a:pPr>
              <a:buFontTx/>
              <a:buChar char="-"/>
            </a:pPr>
            <a:r>
              <a:rPr lang="it-IT" b="1" dirty="0" smtClean="0"/>
              <a:t>computer personali </a:t>
            </a:r>
            <a:r>
              <a:rPr lang="it-IT" dirty="0" smtClean="0"/>
              <a:t>per singole utenze</a:t>
            </a:r>
            <a:endParaRPr lang="it-IT" b="1" dirty="0" smtClean="0"/>
          </a:p>
          <a:p>
            <a:pPr>
              <a:buFontTx/>
              <a:buChar char="-"/>
            </a:pPr>
            <a:r>
              <a:rPr lang="it-IT" b="1" dirty="0" smtClean="0"/>
              <a:t>micro sistemi </a:t>
            </a:r>
            <a:r>
              <a:rPr lang="it-IT" dirty="0" smtClean="0"/>
              <a:t>inseribili come esecutori in ogni manufatto (robot, elettrodomestici, auto, macchine fotografiche, telefonini, …).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611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>
            <a:noAutofit/>
          </a:bodyPr>
          <a:lstStyle/>
          <a:p>
            <a:r>
              <a:rPr lang="it-IT" sz="3600" dirty="0" smtClean="0"/>
              <a:t/>
            </a:r>
            <a:br>
              <a:rPr lang="it-IT" sz="3600" dirty="0" smtClean="0"/>
            </a:br>
            <a:r>
              <a:rPr lang="it-IT" sz="3600" dirty="0" smtClean="0"/>
              <a:t>La </a:t>
            </a:r>
            <a:r>
              <a:rPr lang="it-IT" sz="3600" dirty="0"/>
              <a:t>fase contemporanea </a:t>
            </a:r>
            <a:r>
              <a:rPr lang="it-IT" sz="3600" b="1" dirty="0"/>
              <a:t>I problemi</a:t>
            </a:r>
            <a:r>
              <a:rPr lang="it-IT" sz="3600" dirty="0"/>
              <a:t> </a:t>
            </a:r>
            <a:br>
              <a:rPr lang="it-IT" sz="3600" dirty="0"/>
            </a:b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	sono </a:t>
            </a:r>
            <a:r>
              <a:rPr lang="it-IT" dirty="0"/>
              <a:t>relativi a ogni </a:t>
            </a:r>
            <a:r>
              <a:rPr lang="it-IT" dirty="0" smtClean="0"/>
              <a:t>disciplina: sono particolari i problemi di fisica, biologia e scienze naturali connessi ai sistemi viventi (vegetali e animali). </a:t>
            </a:r>
          </a:p>
          <a:p>
            <a:pPr marL="0" indent="0">
              <a:buNone/>
            </a:pPr>
            <a:r>
              <a:rPr lang="it-IT" dirty="0"/>
              <a:t>	 </a:t>
            </a:r>
            <a:r>
              <a:rPr lang="it-IT" dirty="0" smtClean="0"/>
              <a:t>possono richiedere la soluzione approssimata </a:t>
            </a:r>
            <a:r>
              <a:rPr lang="it-IT" dirty="0"/>
              <a:t>(con </a:t>
            </a:r>
            <a:r>
              <a:rPr lang="it-IT" dirty="0" smtClean="0"/>
              <a:t>eventuale </a:t>
            </a:r>
            <a:r>
              <a:rPr lang="it-IT" dirty="0"/>
              <a:t>utilizzo </a:t>
            </a:r>
            <a:r>
              <a:rPr lang="it-IT" dirty="0" smtClean="0"/>
              <a:t>di IA) </a:t>
            </a:r>
            <a:r>
              <a:rPr lang="it-IT" dirty="0"/>
              <a:t>di </a:t>
            </a:r>
            <a:r>
              <a:rPr lang="it-IT" dirty="0" smtClean="0"/>
              <a:t>problemi non calcolabili o non trattabili e </a:t>
            </a:r>
          </a:p>
          <a:p>
            <a:pPr marL="0" indent="0">
              <a:buNone/>
            </a:pPr>
            <a:r>
              <a:rPr lang="it-IT" dirty="0" smtClean="0"/>
              <a:t>	hanno un impatto </a:t>
            </a:r>
            <a:r>
              <a:rPr lang="it-IT" b="1" dirty="0" smtClean="0"/>
              <a:t>culturale </a:t>
            </a:r>
            <a:r>
              <a:rPr lang="it-IT" dirty="0" smtClean="0"/>
              <a:t>sull’informatica </a:t>
            </a:r>
            <a:r>
              <a:rPr lang="it-IT" dirty="0"/>
              <a:t>e sulla conseguente formazione degli informatici.</a:t>
            </a:r>
            <a:endParaRPr lang="it-IT" dirty="0" smtClean="0"/>
          </a:p>
          <a:p>
            <a:pPr marL="0" indent="0">
              <a:buNone/>
            </a:pPr>
            <a:r>
              <a:rPr lang="it-IT" sz="2800" b="1" dirty="0"/>
              <a:t>Appendice </a:t>
            </a:r>
            <a:r>
              <a:rPr lang="it-IT" sz="2800" b="1" dirty="0" smtClean="0"/>
              <a:t>0-4  </a:t>
            </a:r>
            <a:r>
              <a:rPr lang="it-IT" sz="2800" b="1" dirty="0"/>
              <a:t>Il ruolo dell’informatica</a:t>
            </a:r>
          </a:p>
          <a:p>
            <a:pPr marL="0" indent="0">
              <a:buNone/>
            </a:pPr>
            <a:r>
              <a:rPr lang="it-IT" sz="2800" b="1" dirty="0" smtClean="0"/>
              <a:t>Appendice 0-6  </a:t>
            </a:r>
            <a:r>
              <a:rPr lang="it-IT" sz="2800" b="1" dirty="0"/>
              <a:t>IA e natura</a:t>
            </a:r>
            <a:r>
              <a:rPr lang="it-IT" sz="2800" b="1" dirty="0" smtClean="0"/>
              <a:t>.</a:t>
            </a:r>
            <a:r>
              <a:rPr lang="it-IT" sz="2800" dirty="0"/>
              <a:t>	</a:t>
            </a:r>
          </a:p>
          <a:p>
            <a:pPr marL="0" indent="0">
              <a:buNone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74972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387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it-IT" sz="3600" b="1" dirty="0" smtClean="0"/>
              <a:t>Dispositivo linguistico = macchina virtuale</a:t>
            </a:r>
            <a:endParaRPr lang="it-IT" sz="36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 	Per </a:t>
            </a:r>
            <a:r>
              <a:rPr lang="it-IT" dirty="0"/>
              <a:t>ottenere la soluzione di un problema è necessario il dispositivo operativo per eseguire il procedimento, </a:t>
            </a:r>
            <a:r>
              <a:rPr lang="it-IT" b="1" dirty="0"/>
              <a:t>ma</a:t>
            </a:r>
            <a:r>
              <a:rPr lang="it-IT" dirty="0"/>
              <a:t>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	in informatica, </a:t>
            </a:r>
            <a:r>
              <a:rPr lang="it-IT" b="1" dirty="0" smtClean="0"/>
              <a:t>la </a:t>
            </a:r>
            <a:r>
              <a:rPr lang="it-IT" b="1" dirty="0"/>
              <a:t>qualità del risultato </a:t>
            </a:r>
            <a:r>
              <a:rPr lang="it-IT" dirty="0"/>
              <a:t>dipende esclusivamente dalla descrizione linguistica del procedimento: cambiando </a:t>
            </a:r>
            <a:r>
              <a:rPr lang="it-IT" dirty="0" smtClean="0"/>
              <a:t>(solo) il </a:t>
            </a:r>
            <a:r>
              <a:rPr lang="it-IT" dirty="0"/>
              <a:t>dispositivo operativo, il risultato non </a:t>
            </a:r>
            <a:r>
              <a:rPr lang="it-IT" dirty="0" smtClean="0"/>
              <a:t>cambia.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Questa osservazione giustifica l’appellativo di </a:t>
            </a:r>
            <a:r>
              <a:rPr lang="it-IT" b="1" dirty="0" smtClean="0"/>
              <a:t>macchina (virtuale)</a:t>
            </a:r>
            <a:r>
              <a:rPr lang="it-IT" dirty="0" smtClean="0"/>
              <a:t> attribuito, in informatica,  ai </a:t>
            </a:r>
            <a:r>
              <a:rPr lang="it-IT" b="1" dirty="0" smtClean="0"/>
              <a:t>dispositivi linguistici (</a:t>
            </a:r>
            <a:r>
              <a:rPr lang="it-IT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effettivi</a:t>
            </a:r>
            <a:r>
              <a:rPr lang="it-IT" b="1" dirty="0" smtClean="0"/>
              <a:t>)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/>
              <a:t>	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42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it-IT" dirty="0" smtClean="0"/>
              <a:t>Macchine virtuali e reali (effettive)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96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600" dirty="0" smtClean="0"/>
              <a:t>Il dispositivo operativo (la macchina reale), per eseguire il compito descritto dal dispositivo linguistico (la macchina virtuale) </a:t>
            </a:r>
          </a:p>
          <a:p>
            <a:pPr marL="0" indent="0">
              <a:buNone/>
            </a:pPr>
            <a:endParaRPr lang="it-IT" sz="1400" dirty="0" smtClean="0"/>
          </a:p>
          <a:p>
            <a:pPr marL="0" indent="0">
              <a:buNone/>
            </a:pPr>
            <a:r>
              <a:rPr lang="it-IT" sz="3600" dirty="0" smtClean="0"/>
              <a:t>deve conoscere la grammatica della lingua usata </a:t>
            </a:r>
          </a:p>
          <a:p>
            <a:pPr marL="0" indent="0">
              <a:buNone/>
            </a:pPr>
            <a:endParaRPr lang="it-IT" sz="1400" dirty="0" smtClean="0"/>
          </a:p>
          <a:p>
            <a:pPr marL="0" indent="0">
              <a:buNone/>
            </a:pPr>
            <a:r>
              <a:rPr lang="it-IT" sz="3600" dirty="0" smtClean="0"/>
              <a:t>non è necessario che sappia dare significato a ciò che fa!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588992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L’automazione del problem solving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sz="3500" dirty="0" smtClean="0"/>
              <a:t>Con </a:t>
            </a:r>
            <a:r>
              <a:rPr lang="it-IT" sz="3500" dirty="0"/>
              <a:t>queste premesse il titolo del corso </a:t>
            </a:r>
            <a:endParaRPr lang="it-IT" sz="3500" dirty="0" smtClean="0"/>
          </a:p>
          <a:p>
            <a:pPr marL="0" indent="0">
              <a:buNone/>
            </a:pPr>
            <a:r>
              <a:rPr lang="it-IT" sz="3900" b="1" dirty="0" smtClean="0"/>
              <a:t>Storia dell’informatica e dei dispositivi di calcolo</a:t>
            </a:r>
            <a:endParaRPr lang="it-IT" sz="3900" b="1" dirty="0"/>
          </a:p>
          <a:p>
            <a:pPr marL="0" indent="0">
              <a:buNone/>
            </a:pPr>
            <a:r>
              <a:rPr lang="it-IT" sz="3500" dirty="0" smtClean="0"/>
              <a:t>può </a:t>
            </a:r>
            <a:r>
              <a:rPr lang="it-IT" sz="3500" dirty="0"/>
              <a:t>essere così </a:t>
            </a:r>
            <a:r>
              <a:rPr lang="it-IT" sz="3500" dirty="0" smtClean="0"/>
              <a:t>riformulato</a:t>
            </a:r>
            <a:r>
              <a:rPr lang="it-IT" sz="3500" dirty="0"/>
              <a:t> </a:t>
            </a:r>
            <a:endParaRPr lang="it-IT" sz="3500" dirty="0" smtClean="0"/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sz="3900" b="1" dirty="0" smtClean="0"/>
              <a:t>Storia </a:t>
            </a:r>
            <a:r>
              <a:rPr lang="it-IT" sz="3900" b="1" dirty="0"/>
              <a:t>di dispositivi </a:t>
            </a:r>
            <a:r>
              <a:rPr lang="it-IT" sz="3900" b="1" dirty="0" smtClean="0"/>
              <a:t>per il problem solving automatico.</a:t>
            </a:r>
            <a:r>
              <a:rPr lang="it-IT" sz="4300" b="1" dirty="0" smtClean="0"/>
              <a:t> </a:t>
            </a:r>
          </a:p>
          <a:p>
            <a:pPr marL="0" indent="0">
              <a:buNone/>
            </a:pPr>
            <a:endParaRPr lang="it-IT" sz="1200" b="1" dirty="0"/>
          </a:p>
          <a:p>
            <a:pPr marL="0" indent="0">
              <a:buNone/>
            </a:pPr>
            <a:r>
              <a:rPr lang="it-IT" sz="3500" dirty="0" smtClean="0"/>
              <a:t>	In generale il verbo calcolare evoca le operazioni dell’aritmetica: in informatica non è così; questo termine può avere un  significato più ampio.</a:t>
            </a:r>
          </a:p>
          <a:p>
            <a:pPr marL="0" indent="0">
              <a:buNone/>
            </a:pPr>
            <a:endParaRPr lang="it-IT" sz="1000" dirty="0" smtClean="0"/>
          </a:p>
        </p:txBody>
      </p:sp>
    </p:spTree>
    <p:extLst>
      <p:ext uri="{BB962C8B-B14F-4D97-AF65-F5344CB8AC3E}">
        <p14:creationId xmlns:p14="http://schemas.microsoft.com/office/powerpoint/2010/main" val="40192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it-IT" dirty="0"/>
              <a:t>L’automazione del problem solving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800" dirty="0" smtClean="0"/>
              <a:t>	</a:t>
            </a:r>
            <a:r>
              <a:rPr lang="it-IT" dirty="0" smtClean="0"/>
              <a:t>In informatica, calcolo </a:t>
            </a:r>
            <a:r>
              <a:rPr lang="it-IT" dirty="0"/>
              <a:t>è una qualsiasi attività di problem solving ottenuta con manipolazioni di simboli digitali: esempi</a:t>
            </a:r>
          </a:p>
          <a:p>
            <a:pPr marL="0" indent="0">
              <a:buNone/>
            </a:pPr>
            <a:endParaRPr lang="it-IT" sz="1100" dirty="0"/>
          </a:p>
          <a:p>
            <a:pPr marL="0" indent="0">
              <a:buNone/>
            </a:pPr>
            <a:r>
              <a:rPr lang="it-IT" sz="3600" b="1" dirty="0" smtClean="0"/>
              <a:t>	Contabilità</a:t>
            </a:r>
            <a:r>
              <a:rPr lang="it-IT" sz="3600" b="1" dirty="0"/>
              <a:t>, robotica, sentenze, diagnosi, valutazioni economiche, </a:t>
            </a:r>
            <a:r>
              <a:rPr lang="it-IT" sz="3600" b="1" dirty="0" smtClean="0"/>
              <a:t>traduzioni, …</a:t>
            </a:r>
          </a:p>
          <a:p>
            <a:pPr marL="0" indent="0">
              <a:buNone/>
            </a:pPr>
            <a:endParaRPr lang="it-IT" sz="1100" b="1" dirty="0"/>
          </a:p>
          <a:p>
            <a:pPr marL="0" indent="0">
              <a:buNone/>
            </a:pPr>
            <a:r>
              <a:rPr lang="it-IT" sz="3600" b="1" dirty="0" smtClean="0"/>
              <a:t>	Le soluzioni dei problemi possono essere approssimate (in specie quelle con IA), quando i </a:t>
            </a:r>
            <a:r>
              <a:rPr lang="it-IT" sz="3600" b="1" dirty="0"/>
              <a:t>problemi sono non </a:t>
            </a:r>
            <a:r>
              <a:rPr lang="it-IT" sz="3600" b="1" dirty="0" smtClean="0"/>
              <a:t>calcolabili oppure non trattabili.</a:t>
            </a:r>
            <a:endParaRPr lang="it-IT" sz="3600" b="1" dirty="0"/>
          </a:p>
        </p:txBody>
      </p:sp>
    </p:spTree>
    <p:extLst>
      <p:ext uri="{BB962C8B-B14F-4D97-AF65-F5344CB8AC3E}">
        <p14:creationId xmlns:p14="http://schemas.microsoft.com/office/powerpoint/2010/main" val="2170609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it-IT" dirty="0" smtClean="0"/>
              <a:t>La sinossi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L’uso della SINOSSI oltre al valore organizzativo mnemonico, ha anche un valore concettuale che favorisce la comprensione degli eventi descritti	</a:t>
            </a:r>
          </a:p>
          <a:p>
            <a:pPr marL="0" indent="0">
              <a:buNone/>
            </a:pPr>
            <a:r>
              <a:rPr lang="it-IT" b="1" dirty="0" smtClean="0"/>
              <a:t>Esempio di utilizzo della SINISSI </a:t>
            </a:r>
            <a:r>
              <a:rPr lang="it-IT" dirty="0" smtClean="0"/>
              <a:t>per descrivere, ricordare e capire la storia dell’informatica.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Appendice 0-8 Esempio di sinossi !!!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43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Descrizione degli esempi: Hammurabi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/>
              <a:t>Amministrazione della giustizia</a:t>
            </a:r>
            <a:r>
              <a:rPr lang="it-IT" dirty="0"/>
              <a:t> </a:t>
            </a:r>
            <a:r>
              <a:rPr lang="it-IT" b="1" dirty="0"/>
              <a:t>nel regno babilonese di Hammurabi.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	Questo </a:t>
            </a:r>
            <a:r>
              <a:rPr lang="it-IT" dirty="0"/>
              <a:t>evento appartiene alla storia dell’informatica perché Hammurabi, nel proporne una soluzione, ha mostrato una effettiva mentalità </a:t>
            </a:r>
            <a:r>
              <a:rPr lang="it-IT" dirty="0" smtClean="0"/>
              <a:t>computazionale; infatti </a:t>
            </a:r>
            <a:r>
              <a:rPr lang="it-IT" dirty="0"/>
              <a:t>ha proposto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un </a:t>
            </a:r>
            <a:r>
              <a:rPr lang="it-IT" b="1" dirty="0"/>
              <a:t>dispositivo linguistico</a:t>
            </a:r>
            <a:r>
              <a:rPr lang="it-IT" dirty="0"/>
              <a:t> (il codice legislativo)  che descrive come trattare le controversie e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un </a:t>
            </a:r>
            <a:r>
              <a:rPr lang="it-IT" b="1" dirty="0" smtClean="0"/>
              <a:t>dispositivo </a:t>
            </a:r>
            <a:r>
              <a:rPr lang="it-IT" b="1" dirty="0"/>
              <a:t>operativo</a:t>
            </a:r>
            <a:r>
              <a:rPr lang="it-IT" dirty="0"/>
              <a:t> </a:t>
            </a:r>
            <a:r>
              <a:rPr lang="it-IT" dirty="0" smtClean="0"/>
              <a:t>(i giudici) formato da esperti capaci di interpretare il </a:t>
            </a:r>
            <a:r>
              <a:rPr lang="it-IT" dirty="0"/>
              <a:t>linguaggio usato per la stesura del codice.  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968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Descrizione degli esempi: Hammurabi </a:t>
            </a:r>
            <a:br>
              <a:rPr lang="it-IT" dirty="0" smtClean="0"/>
            </a:br>
            <a:r>
              <a:rPr lang="it-IT" b="1" dirty="0" smtClean="0"/>
              <a:t>il «</a:t>
            </a:r>
            <a:r>
              <a:rPr lang="it-IT" b="1" i="1" dirty="0" smtClean="0"/>
              <a:t>calcolo</a:t>
            </a:r>
            <a:r>
              <a:rPr lang="it-IT" b="1" dirty="0" smtClean="0"/>
              <a:t>» della sentenza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	Al </a:t>
            </a:r>
            <a:r>
              <a:rPr lang="it-IT" dirty="0"/>
              <a:t>giudice (</a:t>
            </a:r>
            <a:r>
              <a:rPr lang="it-IT" b="1" dirty="0"/>
              <a:t>dispositivo operativo</a:t>
            </a:r>
            <a:r>
              <a:rPr lang="it-IT" dirty="0"/>
              <a:t>) viene richiesto di derivare automaticamente la sentenza (cioè </a:t>
            </a:r>
            <a:r>
              <a:rPr lang="it-IT" i="1" dirty="0"/>
              <a:t>calcolare</a:t>
            </a:r>
            <a:r>
              <a:rPr lang="it-IT" dirty="0"/>
              <a:t> il risultato) </a:t>
            </a:r>
            <a:r>
              <a:rPr lang="it-IT" dirty="0" smtClean="0"/>
              <a:t>utilizzando </a:t>
            </a:r>
            <a:r>
              <a:rPr lang="it-IT" dirty="0"/>
              <a:t>le regole di inferenza del </a:t>
            </a:r>
            <a:r>
              <a:rPr lang="it-IT" dirty="0" smtClean="0"/>
              <a:t>codice applicate ai dati che descrivono il caso in esame. </a:t>
            </a:r>
          </a:p>
          <a:p>
            <a:pPr marL="0" indent="0">
              <a:buNone/>
            </a:pPr>
            <a:r>
              <a:rPr lang="it-IT" dirty="0" smtClean="0"/>
              <a:t>	Al testo (</a:t>
            </a:r>
            <a:r>
              <a:rPr lang="it-IT" b="1" dirty="0" smtClean="0"/>
              <a:t>dispositivo linguistico)</a:t>
            </a:r>
            <a:r>
              <a:rPr lang="it-IT" dirty="0" smtClean="0"/>
              <a:t> è richiesta la capacità di essere (</a:t>
            </a:r>
            <a:r>
              <a:rPr lang="it-IT" i="1" dirty="0" smtClean="0"/>
              <a:t>effettivamente</a:t>
            </a:r>
            <a:r>
              <a:rPr lang="it-IT" dirty="0" smtClean="0"/>
              <a:t>) applicabile a tutti i casi che si possono presentare.</a:t>
            </a:r>
            <a:r>
              <a:rPr lang="it-IT" dirty="0"/>
              <a:t> 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32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Descrizione degli esempi: Hammurabi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 contributi </a:t>
            </a:r>
            <a:r>
              <a:rPr lang="it-IT" dirty="0" smtClean="0"/>
              <a:t>(</a:t>
            </a:r>
            <a:r>
              <a:rPr lang="it-IT" i="1" dirty="0" smtClean="0"/>
              <a:t>informatici</a:t>
            </a:r>
            <a:r>
              <a:rPr lang="it-IT" dirty="0" smtClean="0"/>
              <a:t>) </a:t>
            </a:r>
            <a:r>
              <a:rPr lang="it-IT" dirty="0"/>
              <a:t>proposti da Hammurabi come strategie di problem solving: </a:t>
            </a:r>
          </a:p>
          <a:p>
            <a:pPr lvl="0"/>
            <a:r>
              <a:rPr lang="it-IT" b="1" dirty="0" smtClean="0"/>
              <a:t>l’uso </a:t>
            </a:r>
            <a:r>
              <a:rPr lang="it-IT" b="1" dirty="0"/>
              <a:t>della scrittura </a:t>
            </a:r>
            <a:r>
              <a:rPr lang="it-IT" dirty="0"/>
              <a:t>per comunicare in modo effettivo con più </a:t>
            </a:r>
            <a:r>
              <a:rPr lang="it-IT" dirty="0" smtClean="0"/>
              <a:t>utenti,</a:t>
            </a:r>
            <a:endParaRPr lang="it-IT" dirty="0"/>
          </a:p>
          <a:p>
            <a:pPr lvl="0"/>
            <a:r>
              <a:rPr lang="it-IT" b="1" dirty="0"/>
              <a:t>l’uso di un linguaggio disciplinato</a:t>
            </a:r>
            <a:r>
              <a:rPr lang="it-IT" dirty="0"/>
              <a:t>, con predicati decidibili, per rendere effettivo il </a:t>
            </a:r>
            <a:r>
              <a:rPr lang="it-IT" dirty="0" smtClean="0"/>
              <a:t>procedimento, </a:t>
            </a:r>
          </a:p>
          <a:p>
            <a:r>
              <a:rPr lang="it-IT" b="1" dirty="0" smtClean="0"/>
              <a:t>descrivere in modo effettivo </a:t>
            </a:r>
            <a:r>
              <a:rPr lang="it-IT" dirty="0" smtClean="0"/>
              <a:t>un procedimento per renderlo eseguibile in parallelo (e in modo uniforme) </a:t>
            </a:r>
          </a:p>
          <a:p>
            <a:pPr lvl="0"/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1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Descrizione degli esempi: Aristotele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it-IT" b="1" dirty="0"/>
              <a:t>La Logica di Aristotele.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	Per </a:t>
            </a:r>
            <a:r>
              <a:rPr lang="it-IT" dirty="0"/>
              <a:t>costruire argomentazioni cogenti, Aristotele, come </a:t>
            </a:r>
            <a:r>
              <a:rPr lang="it-IT" b="1" dirty="0"/>
              <a:t>dispositivo linguistico</a:t>
            </a:r>
            <a:r>
              <a:rPr lang="it-IT" dirty="0"/>
              <a:t>, propone il sillogismo, </a:t>
            </a:r>
            <a:r>
              <a:rPr lang="it-IT" dirty="0" smtClean="0"/>
              <a:t>che prevede un uso disciplinato delle quattro proposizioni enunciative </a:t>
            </a:r>
          </a:p>
          <a:p>
            <a:pPr marL="0" indent="0">
              <a:buNone/>
            </a:pPr>
            <a:r>
              <a:rPr lang="it-IT" dirty="0" smtClean="0"/>
              <a:t>	Ogni x è y</a:t>
            </a:r>
          </a:p>
          <a:p>
            <a:pPr marL="0" indent="0">
              <a:buNone/>
            </a:pPr>
            <a:r>
              <a:rPr lang="it-IT" dirty="0" smtClean="0"/>
              <a:t>	Nessun x è y</a:t>
            </a:r>
          </a:p>
          <a:p>
            <a:pPr marL="0" indent="0">
              <a:buNone/>
            </a:pPr>
            <a:r>
              <a:rPr lang="it-IT" dirty="0" smtClean="0"/>
              <a:t>	Qualche x è y</a:t>
            </a:r>
          </a:p>
          <a:p>
            <a:pPr marL="0" indent="0">
              <a:buNone/>
            </a:pPr>
            <a:r>
              <a:rPr lang="it-IT" dirty="0" smtClean="0"/>
              <a:t>	Qualche x non è 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02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Descrizione degli esempi: Aristotele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b="1" dirty="0"/>
              <a:t>I</a:t>
            </a:r>
            <a:r>
              <a:rPr lang="it-IT" b="1" dirty="0" smtClean="0"/>
              <a:t>l dispositivo linguistico </a:t>
            </a:r>
            <a:r>
              <a:rPr lang="it-IT" dirty="0" smtClean="0"/>
              <a:t>proposto da Aristotele per argomentare prevede di usare tre proposizioni enunciative connesse tra loro in modo che dalle prime due (le premesse) deriva in modo cogente la terza (la conclusione). 	</a:t>
            </a:r>
          </a:p>
          <a:p>
            <a:pPr marL="0" indent="0">
              <a:buNone/>
            </a:pPr>
            <a:r>
              <a:rPr lang="it-IT" dirty="0" smtClean="0"/>
              <a:t>I </a:t>
            </a:r>
            <a:r>
              <a:rPr lang="it-IT" b="1" dirty="0" smtClean="0"/>
              <a:t>dispositivi operativi</a:t>
            </a:r>
            <a:r>
              <a:rPr lang="it-IT" dirty="0" smtClean="0"/>
              <a:t> sono i filosofi.  Esempio</a:t>
            </a:r>
          </a:p>
          <a:p>
            <a:pPr marL="0" indent="0">
              <a:buNone/>
            </a:pPr>
            <a:endParaRPr lang="it-IT" sz="1100" dirty="0" smtClean="0"/>
          </a:p>
          <a:p>
            <a:pPr marL="0" indent="0">
              <a:buNone/>
            </a:pPr>
            <a:r>
              <a:rPr lang="it-IT" dirty="0"/>
              <a:t>	T</a:t>
            </a:r>
            <a:r>
              <a:rPr lang="it-IT" dirty="0" smtClean="0"/>
              <a:t>utti gli uomini sono mortali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Socrate è un uomo </a:t>
            </a:r>
          </a:p>
          <a:p>
            <a:pPr marL="0" indent="0">
              <a:buNone/>
            </a:pPr>
            <a:r>
              <a:rPr lang="it-IT" dirty="0" smtClean="0"/>
              <a:t>          -------------------------------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Socrate è mortale.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774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it-IT" sz="3600" b="1" dirty="0" smtClean="0"/>
              <a:t>CAP 0 Premessa</a:t>
            </a:r>
            <a:endParaRPr lang="it-IT" sz="36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836712"/>
            <a:ext cx="8507288" cy="583264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b="1" dirty="0" smtClean="0"/>
              <a:t>Il linguaggio naturale è duttile, </a:t>
            </a:r>
            <a:r>
              <a:rPr lang="it-IT" dirty="0" smtClean="0"/>
              <a:t>sa costruire </a:t>
            </a:r>
            <a:r>
              <a:rPr lang="it-IT" dirty="0"/>
              <a:t>metafore, ma </a:t>
            </a:r>
          </a:p>
          <a:p>
            <a:pPr marL="0" indent="0" algn="just">
              <a:buNone/>
            </a:pPr>
            <a:endParaRPr lang="it-IT" sz="900" dirty="0"/>
          </a:p>
          <a:p>
            <a:pPr marL="0" indent="0" algn="just">
              <a:buNone/>
            </a:pPr>
            <a:r>
              <a:rPr lang="it-IT" b="1" dirty="0"/>
              <a:t>è ambiguo </a:t>
            </a:r>
            <a:r>
              <a:rPr lang="it-IT" dirty="0"/>
              <a:t>perché </a:t>
            </a:r>
            <a:r>
              <a:rPr lang="it-IT" i="1" dirty="0"/>
              <a:t>di volta in volta rende diverso il significato di ogni parola, frase, testo. </a:t>
            </a:r>
            <a:endParaRPr lang="it-IT" i="1" dirty="0" smtClean="0"/>
          </a:p>
          <a:p>
            <a:pPr marL="0" indent="0" algn="just">
              <a:buNone/>
            </a:pPr>
            <a:endParaRPr lang="it-IT" sz="900" i="1" dirty="0"/>
          </a:p>
          <a:p>
            <a:pPr marL="0" indent="0" algn="just">
              <a:buNone/>
            </a:pPr>
            <a:r>
              <a:rPr lang="it-IT" b="1" dirty="0" smtClean="0"/>
              <a:t>INFATTI</a:t>
            </a:r>
          </a:p>
          <a:p>
            <a:pPr marL="0" indent="0" algn="just">
              <a:buNone/>
            </a:pPr>
            <a:r>
              <a:rPr lang="it-IT" b="1" dirty="0" smtClean="0"/>
              <a:t>- Esistono diversi dizionari dell’italiano </a:t>
            </a:r>
            <a:endParaRPr lang="it-IT" dirty="0"/>
          </a:p>
          <a:p>
            <a:pPr marL="0" indent="0">
              <a:buNone/>
            </a:pPr>
            <a:r>
              <a:rPr lang="it-IT" b="1" dirty="0" smtClean="0"/>
              <a:t>- Non funziona la traduzione  parola per parola tra lingue naturali</a:t>
            </a:r>
            <a:endParaRPr lang="it-IT" b="1" dirty="0"/>
          </a:p>
          <a:p>
            <a:pPr marL="0" indent="0">
              <a:buNone/>
            </a:pPr>
            <a:endParaRPr lang="it-IT" sz="1200" b="1" i="1" dirty="0" smtClean="0"/>
          </a:p>
          <a:p>
            <a:pPr marL="0" indent="0">
              <a:buNone/>
            </a:pPr>
            <a:r>
              <a:rPr lang="it-IT" sz="2800" b="1" dirty="0" smtClean="0"/>
              <a:t>Appendice 0-1 </a:t>
            </a:r>
            <a:r>
              <a:rPr lang="it-IT" sz="2800" b="1" dirty="0"/>
              <a:t>INTRODUZIONE !</a:t>
            </a:r>
          </a:p>
          <a:p>
            <a:pPr marL="0" indent="0">
              <a:buNone/>
            </a:pPr>
            <a:r>
              <a:rPr lang="it-IT" sz="2800" b="1" dirty="0"/>
              <a:t>Appendice 0-2 Lingue e IA </a:t>
            </a:r>
            <a:r>
              <a:rPr lang="it-IT" sz="2000" b="1" dirty="0"/>
              <a:t>!</a:t>
            </a:r>
            <a:endParaRPr lang="it-IT" sz="2800" b="1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930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it-IT" dirty="0" smtClean="0"/>
              <a:t>Descrizione degli esempi: Euclide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/>
              <a:t>La Geometria euclidea.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	Euclide </a:t>
            </a:r>
            <a:r>
              <a:rPr lang="it-IT" dirty="0"/>
              <a:t>propone, come </a:t>
            </a:r>
            <a:r>
              <a:rPr lang="it-IT" b="1" dirty="0"/>
              <a:t>dispositivo linguistico</a:t>
            </a:r>
            <a:r>
              <a:rPr lang="it-IT" dirty="0"/>
              <a:t>, un sistema formale (una sorta di regole di grammatica) per descrivere la costruzione e la manipolazione di figure geometriche nel piano utilizzando riga e compasso. I </a:t>
            </a:r>
            <a:r>
              <a:rPr lang="it-IT" b="1" dirty="0"/>
              <a:t>dispositivi operativi</a:t>
            </a:r>
            <a:r>
              <a:rPr lang="it-IT" dirty="0"/>
              <a:t> sono i matematici.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Con questi dispositivi sono stati </a:t>
            </a:r>
          </a:p>
          <a:p>
            <a:pPr marL="0" indent="0">
              <a:buNone/>
            </a:pPr>
            <a:r>
              <a:rPr lang="it-IT" b="1" dirty="0" smtClean="0"/>
              <a:t>posti problemi e dimostrati i teoremi di geometria </a:t>
            </a:r>
            <a:r>
              <a:rPr lang="it-IT" dirty="0" smtClean="0"/>
              <a:t>studiati nelle scuole medie. (Problem posing e problem solving)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677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it-IT" dirty="0" smtClean="0"/>
              <a:t>Descrizione degli esempi: Leibniz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La proposta di Leibniz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Questa </a:t>
            </a:r>
            <a:r>
              <a:rPr lang="it-IT" dirty="0"/>
              <a:t>proposta fa riferimento a un linguaggio </a:t>
            </a:r>
            <a:r>
              <a:rPr lang="it-IT" dirty="0" smtClean="0"/>
              <a:t>(artificiale e formale) che </a:t>
            </a:r>
            <a:r>
              <a:rPr lang="it-IT" dirty="0"/>
              <a:t>prevede di usare simboli per </a:t>
            </a:r>
            <a:r>
              <a:rPr lang="it-IT" b="1" dirty="0"/>
              <a:t>rappresentare concetti e regole per descrivere operazioni sui </a:t>
            </a:r>
            <a:r>
              <a:rPr lang="it-IT" b="1" dirty="0" smtClean="0"/>
              <a:t>concetti</a:t>
            </a:r>
            <a:r>
              <a:rPr lang="it-IT" dirty="0" smtClean="0"/>
              <a:t>.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Esempio: </a:t>
            </a:r>
            <a:r>
              <a:rPr lang="it-IT" dirty="0"/>
              <a:t>se B indica essere bolognese, </a:t>
            </a:r>
            <a:r>
              <a:rPr lang="it-IT" dirty="0" smtClean="0"/>
              <a:t>C </a:t>
            </a:r>
            <a:r>
              <a:rPr lang="it-IT" dirty="0"/>
              <a:t>essere italiano e E essere europeo, l’argomentazione per dimostrare che un bolognese è un europeo assume la forma (B</a:t>
            </a:r>
            <a:r>
              <a:rPr lang="it-IT" dirty="0" smtClean="0">
                <a:sym typeface="Wingdings"/>
              </a:rPr>
              <a:t>C</a:t>
            </a:r>
            <a:r>
              <a:rPr lang="it-IT" dirty="0"/>
              <a:t>E)</a:t>
            </a:r>
            <a:r>
              <a:rPr lang="it-IT" dirty="0">
                <a:sym typeface="Wingdings"/>
              </a:rPr>
              <a:t></a:t>
            </a:r>
            <a:r>
              <a:rPr lang="it-IT" dirty="0"/>
              <a:t>(B</a:t>
            </a:r>
            <a:r>
              <a:rPr lang="it-IT" dirty="0">
                <a:sym typeface="Wingdings"/>
              </a:rPr>
              <a:t></a:t>
            </a:r>
            <a:r>
              <a:rPr lang="it-IT" dirty="0"/>
              <a:t>E). Da qui nasce </a:t>
            </a:r>
            <a:r>
              <a:rPr lang="it-IT" dirty="0" smtClean="0"/>
              <a:t>l’auspicio.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9248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it-IT" dirty="0"/>
              <a:t>Descrizione degli esempi: Leibniz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2174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 smtClean="0"/>
              <a:t>	Leibniz propone un </a:t>
            </a:r>
            <a:r>
              <a:rPr lang="it-IT" b="1" dirty="0" smtClean="0"/>
              <a:t>linguaggio formale </a:t>
            </a:r>
            <a:r>
              <a:rPr lang="it-IT" dirty="0" smtClean="0"/>
              <a:t>per descrivere le argomentazioni (</a:t>
            </a:r>
            <a:r>
              <a:rPr lang="it-IT" i="1" dirty="0" smtClean="0"/>
              <a:t>controversiae</a:t>
            </a:r>
            <a:r>
              <a:rPr lang="it-IT" dirty="0" smtClean="0"/>
              <a:t>). </a:t>
            </a:r>
          </a:p>
          <a:p>
            <a:pPr marL="0" indent="0">
              <a:buNone/>
            </a:pPr>
            <a:r>
              <a:rPr lang="it-IT" dirty="0" smtClean="0"/>
              <a:t>	Le argomentazioni descritte con questo linguaggio (come i calcoli descritti con l’algebra) sono </a:t>
            </a:r>
            <a:r>
              <a:rPr lang="it-IT" b="1" dirty="0" smtClean="0"/>
              <a:t>dispositivi linguistici</a:t>
            </a:r>
            <a:r>
              <a:rPr lang="it-IT" dirty="0" smtClean="0"/>
              <a:t>, procedimenti per trovare le conclusioni  mediante esecuzione di calcoli.</a:t>
            </a:r>
          </a:p>
          <a:p>
            <a:pPr marL="0" indent="0">
              <a:buNone/>
            </a:pPr>
            <a:r>
              <a:rPr lang="it-IT" dirty="0" smtClean="0"/>
              <a:t>	I filosofi che conoscono questo linguaggio sono  </a:t>
            </a:r>
            <a:r>
              <a:rPr lang="it-IT" b="1" dirty="0" smtClean="0"/>
              <a:t>dispositivi operativi </a:t>
            </a:r>
            <a:r>
              <a:rPr lang="it-IT" dirty="0" smtClean="0"/>
              <a:t>capaci di eseguire i calcoli.</a:t>
            </a:r>
          </a:p>
          <a:p>
            <a:pPr marL="0" indent="0">
              <a:buNone/>
            </a:pPr>
            <a:r>
              <a:rPr lang="it-IT" dirty="0" smtClean="0"/>
              <a:t>	Quindi</a:t>
            </a:r>
          </a:p>
          <a:p>
            <a:pPr marL="0" indent="0">
              <a:buNone/>
            </a:pPr>
            <a:r>
              <a:rPr lang="it-IT" b="1" i="1" dirty="0" smtClean="0"/>
              <a:t>Quo facto, cum orientur controversiae, … calculemus</a:t>
            </a:r>
            <a:r>
              <a:rPr lang="it-IT" i="1" dirty="0" smtClean="0"/>
              <a:t>!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4662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it-IT" dirty="0" smtClean="0"/>
              <a:t>Descrizione degli esempi: Babbage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 algn="ctr">
              <a:buNone/>
            </a:pPr>
            <a:r>
              <a:rPr lang="it-IT" b="1" dirty="0"/>
              <a:t>La macchina analitica di Babbage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 smtClean="0"/>
              <a:t>	È </a:t>
            </a:r>
            <a:r>
              <a:rPr lang="it-IT" dirty="0"/>
              <a:t>il primo manufatto automatico per svolgere la funzione di </a:t>
            </a:r>
            <a:r>
              <a:rPr lang="it-IT" b="1" dirty="0"/>
              <a:t>dispositivo operativo </a:t>
            </a:r>
            <a:r>
              <a:rPr lang="it-IT" dirty="0"/>
              <a:t>capace di eseguire calcoli </a:t>
            </a:r>
            <a:r>
              <a:rPr lang="it-IT" dirty="0" smtClean="0"/>
              <a:t>aritmetici.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I calcoli sono descritti da </a:t>
            </a:r>
            <a:r>
              <a:rPr lang="it-IT" b="1" dirty="0" smtClean="0"/>
              <a:t>dispositivi linguistici </a:t>
            </a:r>
            <a:r>
              <a:rPr lang="it-IT" dirty="0" smtClean="0"/>
              <a:t>prodotti col </a:t>
            </a:r>
            <a:r>
              <a:rPr lang="it-IT" dirty="0"/>
              <a:t>linguaggio proposto da Menabrea e utilizzato con esempi da Ada Lovelace.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2867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it-IT" dirty="0"/>
              <a:t>Descrizione degli esempi: Turing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Turing propone un linguaggio per manipolare simboli descrivibile da una quintupla</a:t>
            </a:r>
          </a:p>
          <a:p>
            <a:pPr marL="0" indent="0">
              <a:buNone/>
            </a:pPr>
            <a:r>
              <a:rPr lang="it-IT" dirty="0" smtClean="0"/>
              <a:t>S1	stato corrente</a:t>
            </a:r>
          </a:p>
          <a:p>
            <a:pPr marL="0" indent="0">
              <a:buNone/>
            </a:pPr>
            <a:r>
              <a:rPr lang="it-IT" dirty="0" smtClean="0"/>
              <a:t>D1	simbolo corrente</a:t>
            </a:r>
          </a:p>
          <a:p>
            <a:pPr marL="0" indent="0">
              <a:buNone/>
            </a:pPr>
            <a:r>
              <a:rPr lang="it-IT" dirty="0" smtClean="0"/>
              <a:t>D2 	eventuale simbolo nuovo</a:t>
            </a:r>
          </a:p>
          <a:p>
            <a:pPr marL="0" indent="0">
              <a:buNone/>
            </a:pPr>
            <a:r>
              <a:rPr lang="it-IT" dirty="0" smtClean="0"/>
              <a:t>M	movimento </a:t>
            </a:r>
          </a:p>
          <a:p>
            <a:pPr marL="0" indent="0">
              <a:buNone/>
            </a:pPr>
            <a:r>
              <a:rPr lang="it-IT" dirty="0" smtClean="0"/>
              <a:t>S2	stato successivo </a:t>
            </a:r>
          </a:p>
          <a:p>
            <a:pPr marL="0" indent="0">
              <a:buNone/>
            </a:pPr>
            <a:r>
              <a:rPr lang="it-IT" dirty="0" smtClean="0"/>
              <a:t>Una sequenza di quintuple è un dispositivo linguistico che descrive una computazione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2164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it-IT" dirty="0" smtClean="0"/>
              <a:t>Descrizione degli esempi: Turing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600" b="1" dirty="0"/>
              <a:t>La macchina universale di Turing. </a:t>
            </a:r>
            <a:endParaRPr lang="it-IT" sz="3600" dirty="0"/>
          </a:p>
          <a:p>
            <a:pPr marL="0" indent="0">
              <a:buNone/>
            </a:pPr>
            <a:r>
              <a:rPr lang="it-IT" sz="3600" dirty="0"/>
              <a:t>È un </a:t>
            </a:r>
            <a:r>
              <a:rPr lang="it-IT" sz="3600" b="1" u="sng" dirty="0" smtClean="0"/>
              <a:t>dispositivo linguistico </a:t>
            </a:r>
            <a:r>
              <a:rPr lang="it-IT" sz="3600" dirty="0" smtClean="0"/>
              <a:t>che </a:t>
            </a:r>
            <a:r>
              <a:rPr lang="it-IT" sz="3600" dirty="0"/>
              <a:t>rende </a:t>
            </a:r>
            <a:r>
              <a:rPr lang="it-IT" sz="3600" dirty="0" smtClean="0"/>
              <a:t>interpretabile </a:t>
            </a:r>
            <a:r>
              <a:rPr lang="it-IT" sz="3600" dirty="0"/>
              <a:t>ogni algoritmo scritto </a:t>
            </a:r>
            <a:r>
              <a:rPr lang="it-IT" sz="3600" dirty="0" smtClean="0"/>
              <a:t>con le regole per </a:t>
            </a:r>
            <a:r>
              <a:rPr lang="it-IT" sz="3600" dirty="0"/>
              <a:t>la manipolazione di simboli digitali </a:t>
            </a:r>
            <a:r>
              <a:rPr lang="it-IT" sz="3600" dirty="0" smtClean="0"/>
              <a:t>proposte </a:t>
            </a:r>
            <a:r>
              <a:rPr lang="it-IT" sz="3600" dirty="0"/>
              <a:t>da Turing. </a:t>
            </a:r>
            <a:endParaRPr lang="it-IT" sz="3600" dirty="0" smtClean="0"/>
          </a:p>
          <a:p>
            <a:pPr marL="0" indent="0">
              <a:buNone/>
            </a:pPr>
            <a:r>
              <a:rPr lang="it-IT" sz="3600" dirty="0" smtClean="0"/>
              <a:t>La proposta di Turing è </a:t>
            </a:r>
            <a:r>
              <a:rPr lang="it-IT" sz="3600" dirty="0"/>
              <a:t>importante perché consente di definire il concetto di calcolabilità.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300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it-IT" sz="3600" dirty="0" smtClean="0"/>
              <a:t>Descrizione degli esempi: von Neumann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b="1" dirty="0" smtClean="0"/>
              <a:t>Le due macchine universali </a:t>
            </a:r>
            <a:r>
              <a:rPr lang="it-IT" sz="3600" b="1" dirty="0"/>
              <a:t>di von Neumann</a:t>
            </a:r>
            <a:r>
              <a:rPr lang="it-IT" sz="3600" b="1" dirty="0" smtClean="0"/>
              <a:t>.</a:t>
            </a:r>
          </a:p>
          <a:p>
            <a:pPr marL="0" indent="0">
              <a:buNone/>
            </a:pPr>
            <a:endParaRPr lang="it-IT" sz="1000" b="1" dirty="0"/>
          </a:p>
          <a:p>
            <a:pPr marL="0" indent="0">
              <a:buNone/>
            </a:pPr>
            <a:r>
              <a:rPr lang="it-IT" sz="3600" b="1" dirty="0" smtClean="0"/>
              <a:t>1.  </a:t>
            </a:r>
            <a:r>
              <a:rPr lang="it-IT" sz="3600" b="1" dirty="0"/>
              <a:t>dispositivo linguistico</a:t>
            </a:r>
            <a:r>
              <a:rPr lang="it-IT" sz="3600" dirty="0"/>
              <a:t>, </a:t>
            </a:r>
          </a:p>
          <a:p>
            <a:pPr marL="0" indent="0">
              <a:buNone/>
            </a:pPr>
            <a:r>
              <a:rPr lang="it-IT" sz="3600" b="1" dirty="0"/>
              <a:t>linguaggio macchina </a:t>
            </a:r>
            <a:r>
              <a:rPr lang="it-IT" sz="3600" b="1" u="sng" dirty="0"/>
              <a:t>Turing-completo</a:t>
            </a:r>
            <a:r>
              <a:rPr lang="it-IT" sz="3600" dirty="0"/>
              <a:t>, è una macchina virtuale.</a:t>
            </a:r>
          </a:p>
          <a:p>
            <a:pPr marL="0" indent="0">
              <a:buNone/>
            </a:pPr>
            <a:r>
              <a:rPr lang="it-IT" sz="3600" b="1" dirty="0"/>
              <a:t>2</a:t>
            </a:r>
            <a:r>
              <a:rPr lang="it-IT" sz="3600" b="1" dirty="0" smtClean="0"/>
              <a:t>.  dispositivo operativo</a:t>
            </a:r>
          </a:p>
          <a:p>
            <a:pPr marL="0" indent="0">
              <a:buNone/>
            </a:pPr>
            <a:r>
              <a:rPr lang="it-IT" sz="3600" b="1" dirty="0" smtClean="0"/>
              <a:t>il computer,</a:t>
            </a:r>
            <a:r>
              <a:rPr lang="it-IT" sz="3600" dirty="0" smtClean="0"/>
              <a:t> è una macchina reale</a:t>
            </a:r>
          </a:p>
          <a:p>
            <a:pPr marL="0" indent="0">
              <a:buNone/>
            </a:pPr>
            <a:endParaRPr lang="it-IT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4130230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Una considerazione sui dispositivi linguistici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 smtClean="0"/>
              <a:t>Hammurabi </a:t>
            </a:r>
          </a:p>
          <a:p>
            <a:pPr marL="0" indent="0">
              <a:buNone/>
            </a:pPr>
            <a:r>
              <a:rPr lang="it-IT" dirty="0" smtClean="0"/>
              <a:t>usa </a:t>
            </a:r>
            <a:r>
              <a:rPr lang="it-IT" dirty="0"/>
              <a:t>il </a:t>
            </a:r>
            <a:r>
              <a:rPr lang="it-IT" b="1" dirty="0"/>
              <a:t>linguaggio naturale disciplinato </a:t>
            </a:r>
            <a:r>
              <a:rPr lang="it-IT" dirty="0"/>
              <a:t>e corredato con termini appropriati per trattare problemi giuridici.</a:t>
            </a:r>
          </a:p>
          <a:p>
            <a:pPr marL="0" indent="0">
              <a:buNone/>
            </a:pPr>
            <a:r>
              <a:rPr lang="it-IT" b="1" dirty="0"/>
              <a:t>Euclide</a:t>
            </a:r>
            <a:r>
              <a:rPr lang="it-IT" dirty="0"/>
              <a:t>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inventa </a:t>
            </a:r>
            <a:r>
              <a:rPr lang="it-IT" dirty="0"/>
              <a:t>un nuovo </a:t>
            </a:r>
            <a:r>
              <a:rPr lang="it-IT" b="1" dirty="0"/>
              <a:t>linguaggio</a:t>
            </a:r>
            <a:r>
              <a:rPr lang="it-IT" dirty="0"/>
              <a:t> con termini specifici (riga, compasso rette cerchi, angoli) e regole per manipolarli </a:t>
            </a:r>
            <a:r>
              <a:rPr lang="it-IT" dirty="0" smtClean="0"/>
              <a:t>con il quale è possibile </a:t>
            </a:r>
            <a:r>
              <a:rPr lang="it-IT" b="1" dirty="0" smtClean="0"/>
              <a:t>dimostrare </a:t>
            </a:r>
            <a:r>
              <a:rPr lang="it-IT" b="1" dirty="0"/>
              <a:t>teoremi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b="1" dirty="0"/>
              <a:t>Aristotele</a:t>
            </a:r>
            <a:r>
              <a:rPr lang="it-IT" dirty="0"/>
              <a:t>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identifica </a:t>
            </a:r>
            <a:r>
              <a:rPr lang="it-IT" b="1" dirty="0"/>
              <a:t>quattro proposizioni </a:t>
            </a:r>
            <a:r>
              <a:rPr lang="it-IT" dirty="0" smtClean="0"/>
              <a:t>e </a:t>
            </a:r>
            <a:r>
              <a:rPr lang="it-IT" dirty="0"/>
              <a:t>regole per connetterle in modo da costruire inferenze cogenti; </a:t>
            </a:r>
            <a:r>
              <a:rPr lang="it-IT" dirty="0" smtClean="0"/>
              <a:t>con sillogismi è </a:t>
            </a:r>
            <a:r>
              <a:rPr lang="it-IT" dirty="0"/>
              <a:t>possibile costruire </a:t>
            </a:r>
            <a:r>
              <a:rPr lang="it-IT" b="1" dirty="0"/>
              <a:t>24 procedure inferenziali </a:t>
            </a:r>
            <a:r>
              <a:rPr lang="it-IT" b="1" dirty="0" smtClean="0"/>
              <a:t>automatiche corrette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8548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Autofit/>
          </a:bodyPr>
          <a:lstStyle/>
          <a:p>
            <a:r>
              <a:rPr lang="it-IT" sz="3200" dirty="0" smtClean="0"/>
              <a:t>Una considerazione sui dispositivi linguistici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Leibniz </a:t>
            </a:r>
            <a:r>
              <a:rPr lang="it-IT" dirty="0"/>
              <a:t>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La effettività dei dispositivi linguistici non si può ottenere disciplinando il linguaggio naturale e</a:t>
            </a:r>
          </a:p>
          <a:p>
            <a:pPr marL="0" indent="0">
              <a:buNone/>
            </a:pPr>
            <a:endParaRPr lang="it-IT" sz="800" dirty="0" smtClean="0"/>
          </a:p>
          <a:p>
            <a:pPr marL="0" indent="0">
              <a:buNone/>
            </a:pPr>
            <a:r>
              <a:rPr lang="it-IT" dirty="0" smtClean="0"/>
              <a:t>ipotizza </a:t>
            </a:r>
            <a:r>
              <a:rPr lang="it-IT" dirty="0"/>
              <a:t>l’esistenza di un </a:t>
            </a:r>
            <a:r>
              <a:rPr lang="it-IT" b="1" dirty="0"/>
              <a:t>linguaggio formale</a:t>
            </a:r>
            <a:r>
              <a:rPr lang="it-IT" dirty="0"/>
              <a:t> col quale si possa descrivere ogni argomentazione come un calcolo in modo da risolvere le controversie non con dibattiti, ma con la esecuzione di inferenze formali o calcoli. </a:t>
            </a:r>
            <a:endParaRPr lang="it-IT" dirty="0" smtClean="0"/>
          </a:p>
          <a:p>
            <a:pPr marL="0" indent="0">
              <a:buNone/>
            </a:pPr>
            <a:r>
              <a:rPr lang="it-IT" i="1" dirty="0" smtClean="0"/>
              <a:t>Quo facto, … calculemus!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944818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Autofit/>
          </a:bodyPr>
          <a:lstStyle/>
          <a:p>
            <a:r>
              <a:rPr lang="it-IT" sz="3200" dirty="0" smtClean="0"/>
              <a:t>Una considerazione sui dispositivi linguistici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 smtClean="0"/>
              <a:t>Turing </a:t>
            </a:r>
          </a:p>
          <a:p>
            <a:pPr marL="0" indent="0">
              <a:buNone/>
            </a:pPr>
            <a:r>
              <a:rPr lang="it-IT" dirty="0" smtClean="0"/>
              <a:t>Nel cercare di definire il concetto di calcolabilità delle funzioni sono stati individuati alcuni procedimenti effettivi con la medesima capacità espressiva. </a:t>
            </a:r>
          </a:p>
          <a:p>
            <a:pPr marL="0" indent="0">
              <a:buNone/>
            </a:pPr>
            <a:r>
              <a:rPr lang="it-IT" dirty="0" smtClean="0"/>
              <a:t>La definizione di questi linguaggi  ha portato a definire, con la proposta di Turing, la classe delle funzioni calcolabili concludendo il progetto di Leibniz  in modo definitivo: </a:t>
            </a:r>
          </a:p>
          <a:p>
            <a:pPr marL="0" indent="0">
              <a:buNone/>
            </a:pPr>
            <a:r>
              <a:rPr lang="it-IT" b="1" dirty="0" smtClean="0"/>
              <a:t>positivo</a:t>
            </a:r>
            <a:r>
              <a:rPr lang="it-IT" dirty="0" smtClean="0"/>
              <a:t> con la definizione effettiva di linguaggi formali (il </a:t>
            </a:r>
            <a:r>
              <a:rPr lang="it-IT" i="1" dirty="0" smtClean="0"/>
              <a:t>“quo facto</a:t>
            </a:r>
            <a:r>
              <a:rPr lang="it-IT" dirty="0" smtClean="0"/>
              <a:t>) per eseguire il “</a:t>
            </a:r>
            <a:r>
              <a:rPr lang="it-IT" i="1" dirty="0" smtClean="0"/>
              <a:t>calculemus</a:t>
            </a:r>
            <a:r>
              <a:rPr lang="it-IT" dirty="0" smtClean="0"/>
              <a:t>”, ma anche </a:t>
            </a:r>
          </a:p>
          <a:p>
            <a:pPr marL="0" indent="0">
              <a:buNone/>
            </a:pPr>
            <a:r>
              <a:rPr lang="it-IT" b="1" dirty="0" smtClean="0"/>
              <a:t>negativo</a:t>
            </a:r>
            <a:r>
              <a:rPr lang="it-IT" dirty="0" smtClean="0"/>
              <a:t> perché il procedimento è applicabile solo alle funzioni calcolabili.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38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it-IT" sz="3600" b="1" dirty="0" smtClean="0"/>
              <a:t>OBIETTIVO del CORSO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u="sng" dirty="0"/>
              <a:t>Il linguaggio naturale </a:t>
            </a:r>
            <a:r>
              <a:rPr lang="it-IT" dirty="0"/>
              <a:t>è il primo dispositivo per sostenere l’attività di </a:t>
            </a:r>
            <a:r>
              <a:rPr lang="it-IT" b="1" dirty="0"/>
              <a:t>problem solving</a:t>
            </a:r>
            <a:r>
              <a:rPr lang="it-IT" dirty="0"/>
              <a:t>, </a:t>
            </a:r>
            <a:endParaRPr lang="it-IT" sz="900" dirty="0" smtClean="0"/>
          </a:p>
          <a:p>
            <a:pPr marL="0" indent="0" algn="just">
              <a:buNone/>
            </a:pPr>
            <a:r>
              <a:rPr lang="it-IT" dirty="0"/>
              <a:t>m</a:t>
            </a:r>
            <a:r>
              <a:rPr lang="it-IT" dirty="0" smtClean="0"/>
              <a:t>a </a:t>
            </a:r>
            <a:r>
              <a:rPr lang="it-IT" b="1" u="sng" dirty="0" smtClean="0"/>
              <a:t>è inadeguato per </a:t>
            </a:r>
            <a:r>
              <a:rPr lang="it-IT" b="1" u="sng" dirty="0"/>
              <a:t>descrivere in modo </a:t>
            </a:r>
            <a:r>
              <a:rPr lang="it-IT" b="1" u="sng" dirty="0" smtClean="0"/>
              <a:t>effettivo</a:t>
            </a:r>
            <a:r>
              <a:rPr lang="it-IT" dirty="0" smtClean="0"/>
              <a:t>.</a:t>
            </a:r>
          </a:p>
          <a:p>
            <a:pPr marL="0" indent="0" algn="just">
              <a:buNone/>
            </a:pPr>
            <a:endParaRPr lang="it-IT" sz="1200" dirty="0"/>
          </a:p>
          <a:p>
            <a:pPr marL="0" indent="0" algn="just">
              <a:buNone/>
            </a:pPr>
            <a:r>
              <a:rPr lang="it-IT" b="1" dirty="0" smtClean="0"/>
              <a:t>Obiettivi del corso: illustrare come l’informatica </a:t>
            </a:r>
          </a:p>
          <a:p>
            <a:pPr marL="0" indent="0" algn="just">
              <a:buNone/>
            </a:pPr>
            <a:r>
              <a:rPr lang="it-IT" b="1" dirty="0" smtClean="0"/>
              <a:t>1.  ha superato il limite dell’effettività (linguaggi di programmazione) e</a:t>
            </a:r>
          </a:p>
          <a:p>
            <a:pPr marL="0" indent="0" algn="just">
              <a:buNone/>
            </a:pPr>
            <a:endParaRPr lang="it-IT" sz="800" b="1" dirty="0"/>
          </a:p>
          <a:p>
            <a:pPr marL="0" indent="0" algn="just">
              <a:buNone/>
            </a:pPr>
            <a:r>
              <a:rPr lang="it-IT" b="1" dirty="0" smtClean="0"/>
              <a:t>2. ha avuto successo nel problem solving con il  progetto di un manufatto per eseguire compiti descritti in modo effettivo (computer).</a:t>
            </a:r>
          </a:p>
          <a:p>
            <a:pPr marL="0" indent="0" algn="just">
              <a:buNone/>
            </a:pPr>
            <a:endParaRPr lang="it-IT" sz="8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681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it-IT" sz="3600" dirty="0" smtClean="0"/>
              <a:t>Una considerazione sui dispositivi operativi: </a:t>
            </a:r>
            <a:br>
              <a:rPr lang="it-IT" sz="3600" dirty="0" smtClean="0"/>
            </a:br>
            <a:r>
              <a:rPr lang="it-IT" sz="3600" dirty="0" smtClean="0"/>
              <a:t>la crescita di specializzazioni e di specialisti.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	In </a:t>
            </a:r>
            <a:r>
              <a:rPr lang="it-IT" dirty="0"/>
              <a:t>questi esempi i dispositivi operativi, cioè gli esecutori delle inferenze e dei </a:t>
            </a:r>
            <a:r>
              <a:rPr lang="it-IT" i="1" dirty="0"/>
              <a:t>calcoli</a:t>
            </a:r>
            <a:r>
              <a:rPr lang="it-IT" dirty="0"/>
              <a:t>, sono, nelle prime fasi, persone </a:t>
            </a:r>
            <a:r>
              <a:rPr lang="it-IT" dirty="0" smtClean="0"/>
              <a:t>(giuristi, filosofi </a:t>
            </a:r>
            <a:r>
              <a:rPr lang="it-IT" dirty="0"/>
              <a:t>e matematici) che conoscono lo specifico linguaggio usato per la descrizione del procedimento.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	Questa </a:t>
            </a:r>
            <a:r>
              <a:rPr lang="it-IT" dirty="0"/>
              <a:t>caratteristica rimane fino alla rivoluzione industriale.</a:t>
            </a:r>
          </a:p>
        </p:txBody>
      </p:sp>
    </p:spTree>
    <p:extLst>
      <p:ext uri="{BB962C8B-B14F-4D97-AF65-F5344CB8AC3E}">
        <p14:creationId xmlns:p14="http://schemas.microsoft.com/office/powerpoint/2010/main" val="2452326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it-IT" sz="3600" dirty="0" smtClean="0"/>
              <a:t>Una considerazione sui dispositivi operativi: </a:t>
            </a:r>
            <a:br>
              <a:rPr lang="it-IT" sz="3600" dirty="0" smtClean="0"/>
            </a:br>
            <a:r>
              <a:rPr lang="it-IT" sz="3600" dirty="0" smtClean="0"/>
              <a:t>il ruolo della fisica: il vapore e l’elettricità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Con lo sfruttamento </a:t>
            </a:r>
            <a:r>
              <a:rPr lang="it-IT" b="1" dirty="0"/>
              <a:t>dell’energia del calore </a:t>
            </a:r>
            <a:r>
              <a:rPr lang="it-IT" dirty="0"/>
              <a:t>anche i fisici entrano nella storia dell’informatica perché </a:t>
            </a:r>
            <a:r>
              <a:rPr lang="it-IT" dirty="0" smtClean="0"/>
              <a:t>con le macchine a vapore offrono </a:t>
            </a:r>
            <a:r>
              <a:rPr lang="it-IT" dirty="0"/>
              <a:t>le basi per costruire </a:t>
            </a:r>
            <a:r>
              <a:rPr lang="it-IT" b="1" dirty="0"/>
              <a:t>manufatti </a:t>
            </a:r>
            <a:r>
              <a:rPr lang="it-IT" b="1" dirty="0" smtClean="0"/>
              <a:t>meccanici automatici </a:t>
            </a:r>
            <a:r>
              <a:rPr lang="it-IT" dirty="0" smtClean="0"/>
              <a:t>da </a:t>
            </a:r>
            <a:r>
              <a:rPr lang="it-IT" dirty="0"/>
              <a:t>utilizzare come dispositivi </a:t>
            </a:r>
            <a:r>
              <a:rPr lang="it-IT" dirty="0" smtClean="0"/>
              <a:t>operativi! </a:t>
            </a:r>
          </a:p>
          <a:p>
            <a:pPr marL="0" indent="0">
              <a:buNone/>
            </a:pPr>
            <a:r>
              <a:rPr lang="it-IT" dirty="0" smtClean="0"/>
              <a:t>Un ulteriore miglioramento nella costruzione di dispositivi operativi si ottiene con </a:t>
            </a:r>
            <a:r>
              <a:rPr lang="it-IT" b="1" dirty="0" smtClean="0"/>
              <a:t>l’energia elettrica.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0161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435280" cy="1052736"/>
          </a:xfrm>
        </p:spPr>
        <p:txBody>
          <a:bodyPr>
            <a:normAutofit fontScale="90000"/>
          </a:bodyPr>
          <a:lstStyle/>
          <a:p>
            <a:r>
              <a:rPr lang="it-IT" sz="3600" dirty="0" smtClean="0"/>
              <a:t>Una considerazione sui dispositivi operativi: </a:t>
            </a:r>
            <a:br>
              <a:rPr lang="it-IT" sz="3600" dirty="0" smtClean="0"/>
            </a:br>
            <a:r>
              <a:rPr lang="it-IT" sz="3600" dirty="0" smtClean="0"/>
              <a:t>il ruolo della fisica: elettronica e </a:t>
            </a:r>
            <a:r>
              <a:rPr lang="it-IT" sz="3600" smtClean="0"/>
              <a:t>i quanti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	I </a:t>
            </a:r>
            <a:r>
              <a:rPr lang="it-IT" dirty="0"/>
              <a:t>fisici portano un ulteriore contributo decisivo, per concludere la fase storica della nascita dell’informatica, con contributi teorici e sperimentali che consentono di usare l’</a:t>
            </a:r>
            <a:r>
              <a:rPr lang="it-IT" b="1" dirty="0"/>
              <a:t>elettronica</a:t>
            </a:r>
            <a:r>
              <a:rPr lang="it-IT" dirty="0"/>
              <a:t> per realizzare dispositivi operativi ad alta velocità con notevole capacità di memoria!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	Per </a:t>
            </a:r>
            <a:r>
              <a:rPr lang="it-IT" dirty="0"/>
              <a:t>il futuro sembrano delinearsi ulteriori evoluzioni nell’ambito della </a:t>
            </a:r>
            <a:r>
              <a:rPr lang="it-IT" b="1" dirty="0"/>
              <a:t>fisica quantistica. 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51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it-IT" sz="3200" b="1" dirty="0" smtClean="0"/>
              <a:t/>
            </a:r>
            <a:br>
              <a:rPr lang="it-IT" sz="3200" b="1" dirty="0" smtClean="0"/>
            </a:br>
            <a:r>
              <a:rPr lang="it-IT" sz="4000" b="1" dirty="0" smtClean="0"/>
              <a:t>L’esigenza </a:t>
            </a:r>
            <a:r>
              <a:rPr lang="it-IT" sz="4000" b="1" dirty="0"/>
              <a:t>di essere effettivi </a:t>
            </a:r>
            <a:r>
              <a:rPr lang="it-IT" sz="3200" dirty="0"/>
              <a:t/>
            </a:r>
            <a:br>
              <a:rPr lang="it-IT" sz="3200" dirty="0"/>
            </a:b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Tutta </a:t>
            </a:r>
            <a:r>
              <a:rPr lang="it-IT" dirty="0"/>
              <a:t>la storia </a:t>
            </a:r>
            <a:r>
              <a:rPr lang="it-IT" dirty="0" smtClean="0"/>
              <a:t>dell’INFORMATICA è sollecitata dal </a:t>
            </a:r>
            <a:r>
              <a:rPr lang="it-IT" b="1" dirty="0" smtClean="0"/>
              <a:t>problem solving </a:t>
            </a:r>
            <a:r>
              <a:rPr lang="it-IT" dirty="0" smtClean="0"/>
              <a:t>ed è guidata dalla ricerca di </a:t>
            </a:r>
            <a:r>
              <a:rPr lang="it-IT" b="1" dirty="0" smtClean="0"/>
              <a:t>due tipi di strumenti </a:t>
            </a:r>
          </a:p>
          <a:p>
            <a:r>
              <a:rPr lang="it-IT" b="1" u="sng" dirty="0" smtClean="0"/>
              <a:t>linguistici </a:t>
            </a:r>
            <a:r>
              <a:rPr lang="it-IT" dirty="0" smtClean="0"/>
              <a:t>(</a:t>
            </a:r>
            <a:r>
              <a:rPr lang="it-IT" b="1" dirty="0" smtClean="0"/>
              <a:t>effettivi</a:t>
            </a:r>
            <a:r>
              <a:rPr lang="it-IT" b="1" dirty="0"/>
              <a:t>, efficaci e </a:t>
            </a:r>
            <a:r>
              <a:rPr lang="it-IT" b="1" dirty="0" smtClean="0"/>
              <a:t>agevoli</a:t>
            </a:r>
            <a:r>
              <a:rPr lang="it-IT" dirty="0" smtClean="0"/>
              <a:t>) per la descrizione di problemi e dei relativi metodi di soluzione</a:t>
            </a:r>
          </a:p>
          <a:p>
            <a:r>
              <a:rPr lang="it-IT" b="1" u="sng" dirty="0" smtClean="0"/>
              <a:t>operativi</a:t>
            </a:r>
            <a:r>
              <a:rPr lang="it-IT" b="1" dirty="0" smtClean="0"/>
              <a:t> </a:t>
            </a:r>
            <a:r>
              <a:rPr lang="it-IT" dirty="0" smtClean="0"/>
              <a:t>(</a:t>
            </a:r>
            <a:r>
              <a:rPr lang="it-IT" b="1" dirty="0" smtClean="0"/>
              <a:t>effettivi, efficaci e agevoli)</a:t>
            </a:r>
            <a:r>
              <a:rPr lang="it-IT" dirty="0" smtClean="0"/>
              <a:t> per eseguire i procedimenti risolutivi. </a:t>
            </a:r>
          </a:p>
          <a:p>
            <a:pPr marL="0" indent="0">
              <a:buNone/>
            </a:pPr>
            <a:r>
              <a:rPr lang="it-IT" sz="2400" dirty="0" smtClean="0"/>
              <a:t>I dispositivi del 1949 erano effettivi, ma non erano né efficaci né agevoli.</a:t>
            </a:r>
          </a:p>
          <a:p>
            <a:pPr marL="0" indent="0">
              <a:buNone/>
            </a:pPr>
            <a:endParaRPr lang="it-IT" sz="10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60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Informatica disciplina scientifica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smtClean="0"/>
              <a:t>L’Informatica è diventata una disciplina scientifica nella ricerca continua </a:t>
            </a:r>
            <a:r>
              <a:rPr lang="it-IT" b="1" dirty="0"/>
              <a:t>di nuovi linguaggi di programmazione e nello sfruttamento delle proprietà </a:t>
            </a:r>
            <a:r>
              <a:rPr lang="it-IT" b="1" dirty="0" smtClean="0"/>
              <a:t>fisiche dell</a:t>
            </a:r>
            <a:r>
              <a:rPr lang="it-IT" b="1" dirty="0"/>
              <a:t>’ elettromagnetismo e della fisica quantistica.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552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it-IT" sz="3600" b="1" dirty="0" smtClean="0"/>
              <a:t>Parole chiave</a:t>
            </a:r>
            <a:endParaRPr lang="it-IT" sz="36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692696"/>
            <a:ext cx="8640960" cy="61653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	</a:t>
            </a:r>
            <a:r>
              <a:rPr lang="it-IT" sz="5800" dirty="0" smtClean="0"/>
              <a:t>L’informatica inizia </a:t>
            </a:r>
            <a:r>
              <a:rPr lang="it-IT" sz="5800" dirty="0"/>
              <a:t>a prendere forma </a:t>
            </a:r>
            <a:r>
              <a:rPr lang="it-IT" sz="5800" dirty="0" smtClean="0"/>
              <a:t>nel </a:t>
            </a:r>
            <a:r>
              <a:rPr lang="it-IT" sz="5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crogiolo</a:t>
            </a:r>
            <a:r>
              <a:rPr lang="it-IT" sz="5800" dirty="0" smtClean="0"/>
              <a:t> in cui, con continue e positive </a:t>
            </a:r>
            <a:r>
              <a:rPr lang="it-IT" sz="5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contaminazioni</a:t>
            </a:r>
            <a:r>
              <a:rPr lang="it-IT" sz="5800" dirty="0" smtClean="0"/>
              <a:t>, si sviluppano tutte le discipline. </a:t>
            </a:r>
          </a:p>
          <a:p>
            <a:pPr marL="0" indent="0">
              <a:buNone/>
            </a:pPr>
            <a:endParaRPr lang="it-IT" sz="1800" dirty="0" smtClean="0"/>
          </a:p>
          <a:p>
            <a:pPr marL="0" indent="0">
              <a:buNone/>
            </a:pPr>
            <a:r>
              <a:rPr lang="it-IT" sz="5800" dirty="0"/>
              <a:t>	</a:t>
            </a:r>
            <a:r>
              <a:rPr lang="it-IT" sz="5800" dirty="0" smtClean="0"/>
              <a:t>Ogni disciplina ha i suoi </a:t>
            </a:r>
            <a:r>
              <a:rPr lang="it-IT" sz="5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obiettivi </a:t>
            </a:r>
            <a:r>
              <a:rPr lang="it-IT" sz="5800" dirty="0" smtClean="0"/>
              <a:t>e cresce coi suoi </a:t>
            </a:r>
            <a:r>
              <a:rPr lang="it-IT" sz="5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problemi</a:t>
            </a:r>
            <a:r>
              <a:rPr lang="it-IT" sz="5800" dirty="0" smtClean="0"/>
              <a:t> e coi suoi </a:t>
            </a:r>
            <a:r>
              <a:rPr lang="it-IT" sz="5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dispositivi</a:t>
            </a:r>
            <a:r>
              <a:rPr lang="it-IT" sz="5800" dirty="0"/>
              <a:t>.</a:t>
            </a:r>
            <a:r>
              <a:rPr lang="it-IT" sz="5800" dirty="0" smtClean="0"/>
              <a:t> 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5800" dirty="0" smtClean="0"/>
              <a:t>	</a:t>
            </a:r>
            <a:r>
              <a:rPr lang="it-IT" sz="5800" dirty="0"/>
              <a:t>I</a:t>
            </a:r>
            <a:r>
              <a:rPr lang="it-IT" sz="5800" dirty="0" smtClean="0"/>
              <a:t>n ’questo crogiolo, obiettivo costante che orienta l’evoluzione dell’informatica è lo sviluppo di </a:t>
            </a:r>
            <a:r>
              <a:rPr lang="it-IT" sz="5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dispositivi</a:t>
            </a:r>
            <a:r>
              <a:rPr lang="it-IT" sz="5800" dirty="0" smtClean="0"/>
              <a:t> per il </a:t>
            </a:r>
            <a:r>
              <a:rPr lang="it-IT" sz="5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solving</a:t>
            </a:r>
            <a:r>
              <a:rPr lang="it-IT" sz="5800" dirty="0" smtClean="0"/>
              <a:t>.</a:t>
            </a:r>
          </a:p>
          <a:p>
            <a:pPr marL="0" indent="0">
              <a:buNone/>
            </a:pPr>
            <a:r>
              <a:rPr lang="it-IT" sz="3600" dirty="0" smtClean="0"/>
              <a:t>	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5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Parole chiave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sz="3600" dirty="0" smtClean="0"/>
              <a:t>I dispositivi dell’informatica per il </a:t>
            </a:r>
            <a:r>
              <a:rPr lang="it-IT" sz="3600" b="1" dirty="0" smtClean="0"/>
              <a:t>problem solving </a:t>
            </a:r>
            <a:r>
              <a:rPr lang="it-IT" sz="3600" dirty="0" smtClean="0"/>
              <a:t>sono di due tipi</a:t>
            </a:r>
            <a:endParaRPr lang="it-IT" sz="3600" dirty="0"/>
          </a:p>
          <a:p>
            <a:pPr marL="0" indent="0">
              <a:buNone/>
            </a:pPr>
            <a:endParaRPr lang="it-IT" sz="900" dirty="0"/>
          </a:p>
          <a:p>
            <a:pPr marL="0" indent="0">
              <a:buNone/>
            </a:pPr>
            <a:r>
              <a:rPr lang="it-IT" sz="3600" b="1" dirty="0" smtClean="0"/>
              <a:t>	dispositivi </a:t>
            </a:r>
            <a:r>
              <a:rPr lang="it-IT" sz="3600" b="1" dirty="0"/>
              <a:t>linguistici </a:t>
            </a:r>
            <a:r>
              <a:rPr lang="it-IT" sz="3600" dirty="0"/>
              <a:t>per descrivere procedimenti </a:t>
            </a:r>
            <a:r>
              <a:rPr lang="it-IT" sz="3600" dirty="0" smtClean="0"/>
              <a:t>come manipolazione di simboli digitali</a:t>
            </a:r>
            <a:endParaRPr lang="it-IT" sz="3600" dirty="0"/>
          </a:p>
          <a:p>
            <a:pPr marL="0" indent="0">
              <a:buNone/>
            </a:pPr>
            <a:endParaRPr lang="it-IT" sz="1050" b="1" dirty="0" smtClean="0"/>
          </a:p>
          <a:p>
            <a:pPr marL="0" indent="0">
              <a:buNone/>
            </a:pPr>
            <a:r>
              <a:rPr lang="it-IT" sz="3600" b="1" dirty="0"/>
              <a:t>	</a:t>
            </a:r>
            <a:r>
              <a:rPr lang="it-IT" sz="3600" b="1" dirty="0" smtClean="0"/>
              <a:t>dispositivi </a:t>
            </a:r>
            <a:r>
              <a:rPr lang="it-IT" sz="3600" b="1" dirty="0"/>
              <a:t>operativi </a:t>
            </a:r>
            <a:r>
              <a:rPr lang="it-IT" sz="3600" dirty="0"/>
              <a:t>per eseguire </a:t>
            </a:r>
            <a:r>
              <a:rPr lang="it-IT" sz="3600" dirty="0" smtClean="0"/>
              <a:t>procedimenti di manipolazione di simboli digitali</a:t>
            </a:r>
            <a:r>
              <a:rPr lang="it-IT" dirty="0" smtClean="0"/>
              <a:t>.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22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it-IT" dirty="0"/>
              <a:t>L’evoluzione nel tempo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La storia dell’informatica </a:t>
            </a:r>
            <a:r>
              <a:rPr lang="it-IT" dirty="0" smtClean="0"/>
              <a:t>può essere descritta da </a:t>
            </a:r>
            <a:r>
              <a:rPr lang="it-IT" b="1" dirty="0"/>
              <a:t>eventi </a:t>
            </a:r>
            <a:r>
              <a:rPr lang="it-IT" dirty="0"/>
              <a:t>caratterizzati da una terna di </a:t>
            </a:r>
            <a:r>
              <a:rPr lang="it-IT" dirty="0" smtClean="0"/>
              <a:t>elementi </a:t>
            </a:r>
            <a:r>
              <a:rPr lang="it-IT" b="1" dirty="0"/>
              <a:t>che vanno raccontati e capiti come evento </a:t>
            </a:r>
            <a:r>
              <a:rPr lang="it-IT" b="1" dirty="0" smtClean="0"/>
              <a:t>unico.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b="1" dirty="0" smtClean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313621"/>
              </p:ext>
            </p:extLst>
          </p:nvPr>
        </p:nvGraphicFramePr>
        <p:xfrm>
          <a:off x="755576" y="3436220"/>
          <a:ext cx="7931224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4824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4000" dirty="0">
                          <a:effectLst/>
                        </a:rPr>
                        <a:t>Dispositivi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4000" dirty="0">
                          <a:effectLst/>
                        </a:rPr>
                        <a:t>Linguistici</a:t>
                      </a:r>
                      <a:endParaRPr lang="it-IT" sz="4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4000" dirty="0">
                          <a:effectLst/>
                        </a:rPr>
                        <a:t>Problemi</a:t>
                      </a:r>
                      <a:endParaRPr lang="it-IT" sz="4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4000" dirty="0">
                          <a:effectLst/>
                        </a:rPr>
                        <a:t>Dispositivi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4000" dirty="0">
                          <a:effectLst/>
                        </a:rPr>
                        <a:t>operativi</a:t>
                      </a:r>
                      <a:endParaRPr lang="it-IT" sz="4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67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879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1048</Words>
  <Application>Microsoft Office PowerPoint</Application>
  <PresentationFormat>Presentazione su schermo (4:3)</PresentationFormat>
  <Paragraphs>284</Paragraphs>
  <Slides>42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43" baseType="lpstr">
      <vt:lpstr>Tema di Office</vt:lpstr>
      <vt:lpstr>STORIA DELL’INFORMATICA E DEI DISPOSITIVI DI CALCOLO</vt:lpstr>
      <vt:lpstr>Presentazione standard di PowerPoint</vt:lpstr>
      <vt:lpstr>CAP 0 Premessa</vt:lpstr>
      <vt:lpstr>OBIETTIVO del CORSO</vt:lpstr>
      <vt:lpstr> L’esigenza di essere effettivi  </vt:lpstr>
      <vt:lpstr>Informatica disciplina scientifica</vt:lpstr>
      <vt:lpstr>Parole chiave</vt:lpstr>
      <vt:lpstr>Parole chiave</vt:lpstr>
      <vt:lpstr>L’evoluzione nel tempo</vt:lpstr>
      <vt:lpstr>SINOSSI: la storia riassunta schematicamente con tre percorsi affiancati interagenti per contaminazioni.</vt:lpstr>
      <vt:lpstr>SINOSSI: eventi descritti al termine del corso</vt:lpstr>
      <vt:lpstr> SINOSSI: La storia dell’informatica, dall’inizio a oggi, può essere suddivisa in due periodo </vt:lpstr>
      <vt:lpstr>Il tempo: fase storica e contemporanea</vt:lpstr>
      <vt:lpstr> La fase storica I dispositivi linguistici  </vt:lpstr>
      <vt:lpstr> La fase storica I dispositivi operativi  </vt:lpstr>
      <vt:lpstr> La fase storica I problemi  </vt:lpstr>
      <vt:lpstr> La fase contemporanea  I dispositivi linguistici  </vt:lpstr>
      <vt:lpstr> La fase contemporanea I dispositivi operativi    </vt:lpstr>
      <vt:lpstr> La fase contemporanea I problemi  </vt:lpstr>
      <vt:lpstr>Dispositivo linguistico = macchina virtuale</vt:lpstr>
      <vt:lpstr>Macchine virtuali e reali (effettive)</vt:lpstr>
      <vt:lpstr>L’automazione del problem solving</vt:lpstr>
      <vt:lpstr>L’automazione del problem solving</vt:lpstr>
      <vt:lpstr>La sinossi</vt:lpstr>
      <vt:lpstr>Descrizione degli esempi: Hammurabi</vt:lpstr>
      <vt:lpstr>Descrizione degli esempi: Hammurabi  il «calcolo» della sentenza</vt:lpstr>
      <vt:lpstr>Descrizione degli esempi: Hammurabi</vt:lpstr>
      <vt:lpstr>Descrizione degli esempi: Aristotele</vt:lpstr>
      <vt:lpstr>Descrizione degli esempi: Aristotele</vt:lpstr>
      <vt:lpstr>Descrizione degli esempi: Euclide</vt:lpstr>
      <vt:lpstr>Descrizione degli esempi: Leibniz</vt:lpstr>
      <vt:lpstr>Descrizione degli esempi: Leibniz</vt:lpstr>
      <vt:lpstr>Descrizione degli esempi: Babbage</vt:lpstr>
      <vt:lpstr>Descrizione degli esempi: Turing</vt:lpstr>
      <vt:lpstr>Descrizione degli esempi: Turing</vt:lpstr>
      <vt:lpstr>Descrizione degli esempi: von Neumann</vt:lpstr>
      <vt:lpstr>Una considerazione sui dispositivi linguistici </vt:lpstr>
      <vt:lpstr>Una considerazione sui dispositivi linguistici</vt:lpstr>
      <vt:lpstr>Una considerazione sui dispositivi linguistici</vt:lpstr>
      <vt:lpstr>Una considerazione sui dispositivi operativi:  la crescita di specializzazioni e di specialisti.</vt:lpstr>
      <vt:lpstr>Una considerazione sui dispositivi operativi:  il ruolo della fisica: il vapore e l’elettricità</vt:lpstr>
      <vt:lpstr>Una considerazione sui dispositivi operativi:  il ruolo della fisica: elettronica e i quanti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STORIA DELL’INFORMATICA E DEI DISPOSITIVI DI CALCOLO</dc:title>
  <dc:creator>NOTE</dc:creator>
  <cp:lastModifiedBy>NOTE</cp:lastModifiedBy>
  <cp:revision>183</cp:revision>
  <dcterms:created xsi:type="dcterms:W3CDTF">2022-10-21T13:01:37Z</dcterms:created>
  <dcterms:modified xsi:type="dcterms:W3CDTF">2023-01-20T17:18:47Z</dcterms:modified>
</cp:coreProperties>
</file>