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93" r:id="rId3"/>
    <p:sldId id="490" r:id="rId4"/>
    <p:sldId id="487" r:id="rId5"/>
    <p:sldId id="492" r:id="rId6"/>
    <p:sldId id="474" r:id="rId7"/>
    <p:sldId id="486" r:id="rId8"/>
    <p:sldId id="431" r:id="rId9"/>
    <p:sldId id="412" r:id="rId10"/>
    <p:sldId id="413" r:id="rId11"/>
    <p:sldId id="353" r:id="rId12"/>
    <p:sldId id="483" r:id="rId13"/>
    <p:sldId id="497" r:id="rId14"/>
    <p:sldId id="438" r:id="rId15"/>
    <p:sldId id="439" r:id="rId16"/>
    <p:sldId id="464" r:id="rId17"/>
    <p:sldId id="498" r:id="rId18"/>
    <p:sldId id="426" r:id="rId19"/>
    <p:sldId id="371" r:id="rId20"/>
    <p:sldId id="465" r:id="rId21"/>
    <p:sldId id="443" r:id="rId22"/>
    <p:sldId id="444" r:id="rId23"/>
    <p:sldId id="496" r:id="rId24"/>
    <p:sldId id="467" r:id="rId25"/>
    <p:sldId id="448" r:id="rId26"/>
    <p:sldId id="449" r:id="rId27"/>
    <p:sldId id="364" r:id="rId28"/>
    <p:sldId id="365" r:id="rId29"/>
    <p:sldId id="468" r:id="rId30"/>
    <p:sldId id="469" r:id="rId31"/>
    <p:sldId id="470" r:id="rId32"/>
    <p:sldId id="460" r:id="rId33"/>
    <p:sldId id="452" r:id="rId34"/>
    <p:sldId id="472" r:id="rId35"/>
    <p:sldId id="478" r:id="rId36"/>
    <p:sldId id="453" r:id="rId37"/>
    <p:sldId id="454" r:id="rId38"/>
    <p:sldId id="485" r:id="rId39"/>
    <p:sldId id="457" r:id="rId40"/>
    <p:sldId id="458" r:id="rId41"/>
    <p:sldId id="366" r:id="rId42"/>
    <p:sldId id="462" r:id="rId43"/>
    <p:sldId id="494" r:id="rId44"/>
    <p:sldId id="475" r:id="rId45"/>
    <p:sldId id="378" r:id="rId46"/>
  </p:sldIdLst>
  <p:sldSz cx="9144000" cy="6858000" type="screen4x3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2" autoAdjust="0"/>
    <p:restoredTop sz="86448" autoAdjust="0"/>
  </p:normalViewPr>
  <p:slideViewPr>
    <p:cSldViewPr>
      <p:cViewPr>
        <p:scale>
          <a:sx n="50" d="100"/>
          <a:sy n="50" d="100"/>
        </p:scale>
        <p:origin x="-25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24B53-3EF3-452A-B898-BF090D99A4E3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DCEEC-0ECD-47AD-B894-EC9380A9A2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47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7F1B3-5E2D-4FE8-9907-3B81E76D0E68}" type="datetimeFigureOut">
              <a:rPr lang="it-IT" smtClean="0"/>
              <a:t>22/02/2023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62656-B3EE-47D9-B7BB-7566B6812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24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D512-71F9-4B4B-AF02-7D4F37FAEA68}" type="datetime1">
              <a:rPr lang="it-IT" smtClean="0"/>
              <a:t>22/02/2023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72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7F7A-434B-4066-9287-CB0A4CC35A2A}" type="datetime1">
              <a:rPr lang="it-IT" smtClean="0"/>
              <a:t>22/02/2023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8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DB99-2338-4567-96A7-EDA7F549DB69}" type="datetime1">
              <a:rPr lang="it-IT" smtClean="0"/>
              <a:t>22/02/2023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86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A514-BE5F-47E4-8BAC-727B1206FE4E}" type="datetime1">
              <a:rPr lang="it-IT" smtClean="0"/>
              <a:t>22/02/2023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2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060-0066-4D59-ACEC-A7963E652FDB}" type="datetime1">
              <a:rPr lang="it-IT" smtClean="0"/>
              <a:t>22/02/2023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5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27C-2FB8-4F67-A2C2-5EBB811D2A7C}" type="datetime1">
              <a:rPr lang="it-IT" smtClean="0"/>
              <a:t>22/02/2023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78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DE68-57A3-4205-9342-85877C63440C}" type="datetime1">
              <a:rPr lang="it-IT" smtClean="0"/>
              <a:t>22/02/2023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85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660C-8E26-4BCC-9F58-59DD9B238BBB}" type="datetime1">
              <a:rPr lang="it-IT" smtClean="0"/>
              <a:t>22/02/2023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74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C729-083E-4CEB-94FC-3D769AB9EE61}" type="datetime1">
              <a:rPr lang="it-IT" smtClean="0"/>
              <a:t>22/02/2023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30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0D2B-6485-4438-BD18-E43F2B80159C}" type="datetime1">
              <a:rPr lang="it-IT" smtClean="0"/>
              <a:t>22/02/2023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7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2DA6-47D8-49CE-B898-4F392C7EE9BB}" type="datetime1">
              <a:rPr lang="it-IT" smtClean="0"/>
              <a:t>22/02/2023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9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D7CC-D36E-44F5-A90E-6B1BAEE9E860}" type="datetime1">
              <a:rPr lang="it-IT" smtClean="0"/>
              <a:t>22/02/2023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E5D1-ED83-4A09-BAA7-8C13419E7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6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2016224"/>
          </a:xfrm>
        </p:spPr>
        <p:txBody>
          <a:bodyPr/>
          <a:lstStyle/>
          <a:p>
            <a:r>
              <a:rPr lang="it-IT" dirty="0" smtClean="0"/>
              <a:t>Storia dell’informatica e dei dispositivi di calcolo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8640960" cy="3384376"/>
          </a:xfrm>
        </p:spPr>
        <p:txBody>
          <a:bodyPr>
            <a:normAutofit/>
          </a:bodyPr>
          <a:lstStyle/>
          <a:p>
            <a:r>
              <a:rPr lang="it-IT" dirty="0"/>
              <a:t>CAP A Le parole del titolo</a:t>
            </a:r>
          </a:p>
          <a:p>
            <a:r>
              <a:rPr lang="it-IT" dirty="0"/>
              <a:t>Perché e come studiare </a:t>
            </a:r>
            <a:r>
              <a:rPr lang="it-IT" b="1" dirty="0"/>
              <a:t>la storia</a:t>
            </a:r>
            <a:r>
              <a:rPr lang="it-IT" dirty="0"/>
              <a:t>; </a:t>
            </a:r>
            <a:r>
              <a:rPr lang="it-IT" b="1" dirty="0"/>
              <a:t>l’informatica</a:t>
            </a:r>
            <a:r>
              <a:rPr lang="it-IT" dirty="0"/>
              <a:t> come sistemi informativi che determinano comportamenti; tipi e qualità dei </a:t>
            </a:r>
            <a:r>
              <a:rPr lang="it-IT" b="1" dirty="0"/>
              <a:t>dispositivi</a:t>
            </a:r>
            <a:r>
              <a:rPr lang="it-IT" dirty="0"/>
              <a:t>; </a:t>
            </a:r>
            <a:r>
              <a:rPr lang="it-IT" b="1" dirty="0"/>
              <a:t>calcolo</a:t>
            </a:r>
            <a:r>
              <a:rPr lang="it-IT" dirty="0"/>
              <a:t> e problem solving ovvero manipolare simboli digitali per simulare competenze.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6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 fontScale="90000"/>
          </a:bodyPr>
          <a:lstStyle/>
          <a:p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4000" b="1" dirty="0" smtClean="0"/>
              <a:t>STORIA: la singolarità dell’informatica </a:t>
            </a:r>
            <a:r>
              <a:rPr lang="it-IT" sz="3200" dirty="0"/>
              <a:t/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	Le singole discipline </a:t>
            </a:r>
            <a:r>
              <a:rPr lang="it-IT" dirty="0"/>
              <a:t>si </a:t>
            </a:r>
            <a:r>
              <a:rPr lang="it-IT" dirty="0" smtClean="0"/>
              <a:t>affermano poi con </a:t>
            </a:r>
            <a:r>
              <a:rPr lang="it-IT" dirty="0"/>
              <a:t>la </a:t>
            </a:r>
            <a:r>
              <a:rPr lang="it-IT" b="1" dirty="0"/>
              <a:t>formazione di </a:t>
            </a:r>
            <a:r>
              <a:rPr lang="it-IT" b="1" dirty="0" smtClean="0"/>
              <a:t>loro linguaggi specifici </a:t>
            </a:r>
          </a:p>
          <a:p>
            <a:pPr marL="0" indent="0">
              <a:buNone/>
            </a:pPr>
            <a:r>
              <a:rPr lang="it-IT" dirty="0" smtClean="0"/>
              <a:t>per </a:t>
            </a:r>
            <a:r>
              <a:rPr lang="it-IT" dirty="0"/>
              <a:t>definire e descrivere </a:t>
            </a:r>
            <a:r>
              <a:rPr lang="it-IT" b="1" dirty="0"/>
              <a:t>i loro problemi </a:t>
            </a:r>
            <a:r>
              <a:rPr lang="it-IT" dirty="0"/>
              <a:t>e le relative procedure per </a:t>
            </a:r>
            <a:r>
              <a:rPr lang="it-IT" b="1" dirty="0" smtClean="0"/>
              <a:t>le </a:t>
            </a:r>
            <a:r>
              <a:rPr lang="it-IT" b="1" dirty="0"/>
              <a:t>loro </a:t>
            </a:r>
            <a:r>
              <a:rPr lang="it-IT" b="1" dirty="0" smtClean="0"/>
              <a:t>soluzioni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dirty="0" smtClean="0"/>
              <a:t>	In </a:t>
            </a:r>
            <a:r>
              <a:rPr lang="it-IT" dirty="0"/>
              <a:t>questo contesto emerge evidente la </a:t>
            </a:r>
            <a:r>
              <a:rPr lang="it-IT" b="1" u="sng" dirty="0"/>
              <a:t>singolarità della disciplina informatica </a:t>
            </a:r>
            <a:endParaRPr lang="it-IT" b="1" u="sng" dirty="0" smtClean="0"/>
          </a:p>
          <a:p>
            <a:pPr marL="0" indent="0">
              <a:buNone/>
            </a:pPr>
            <a:r>
              <a:rPr lang="it-IT" dirty="0" smtClean="0"/>
              <a:t>come detentrice </a:t>
            </a:r>
            <a:r>
              <a:rPr lang="it-IT" dirty="0"/>
              <a:t>di </a:t>
            </a:r>
            <a:r>
              <a:rPr lang="it-IT" dirty="0" smtClean="0"/>
              <a:t>strumenti capaci di </a:t>
            </a:r>
          </a:p>
          <a:p>
            <a:pPr marL="0" indent="0">
              <a:buNone/>
            </a:pPr>
            <a:endParaRPr lang="it-IT" sz="1200" dirty="0" smtClean="0"/>
          </a:p>
          <a:p>
            <a:pPr marL="0" indent="0" algn="ctr">
              <a:buNone/>
            </a:pPr>
            <a:r>
              <a:rPr lang="it-IT" sz="3600" b="1" u="sng" dirty="0" smtClean="0"/>
              <a:t>gestire il problem solving in ogni disciplina</a:t>
            </a:r>
            <a:r>
              <a:rPr lang="it-IT" dirty="0" smtClean="0"/>
              <a:t>.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387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4000" b="1" u="sng" dirty="0" smtClean="0"/>
              <a:t>STORIA: il ruolo della sinossi</a:t>
            </a:r>
            <a:r>
              <a:rPr lang="it-IT" sz="4000" b="1" u="sng" dirty="0"/>
              <a:t/>
            </a:r>
            <a:br>
              <a:rPr lang="it-IT" sz="4000" b="1" u="sng" dirty="0"/>
            </a:br>
            <a:r>
              <a:rPr lang="it-IT" dirty="0"/>
              <a:t/>
            </a:r>
            <a:br>
              <a:rPr lang="it-IT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Questa </a:t>
            </a:r>
            <a:r>
              <a:rPr lang="it-IT" dirty="0"/>
              <a:t>storia non si è sviluppata in modo graduale e continuo, ma ha </a:t>
            </a:r>
            <a:r>
              <a:rPr lang="it-IT" dirty="0" smtClean="0"/>
              <a:t>anche presentato </a:t>
            </a:r>
            <a:r>
              <a:rPr lang="it-IT" dirty="0"/>
              <a:t>dei </a:t>
            </a:r>
            <a:r>
              <a:rPr lang="it-IT" b="1" dirty="0" smtClean="0"/>
              <a:t>salti</a:t>
            </a:r>
            <a:r>
              <a:rPr lang="it-IT" dirty="0" smtClean="0"/>
              <a:t> che </a:t>
            </a:r>
            <a:r>
              <a:rPr lang="it-IT" dirty="0"/>
              <a:t>alle volte hanno avuto </a:t>
            </a:r>
            <a:r>
              <a:rPr lang="it-IT" dirty="0" smtClean="0"/>
              <a:t>l’aspetto </a:t>
            </a:r>
            <a:r>
              <a:rPr lang="it-IT" dirty="0"/>
              <a:t>di vere e proprie </a:t>
            </a:r>
            <a:r>
              <a:rPr lang="it-IT" b="1" dirty="0"/>
              <a:t>rivoluzioni</a:t>
            </a:r>
            <a:r>
              <a:rPr lang="it-IT" dirty="0"/>
              <a:t>.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Questi eventi vengono raccontati illustrando </a:t>
            </a:r>
            <a:r>
              <a:rPr lang="it-IT" dirty="0" smtClean="0"/>
              <a:t>eventi singolari che vanno dalla </a:t>
            </a:r>
            <a:r>
              <a:rPr lang="it-IT" b="1" dirty="0" smtClean="0"/>
              <a:t>invenzione della scrittura </a:t>
            </a:r>
            <a:r>
              <a:rPr lang="it-IT" dirty="0" smtClean="0"/>
              <a:t>alla </a:t>
            </a:r>
            <a:r>
              <a:rPr lang="it-IT" i="1" u="sng" dirty="0" smtClean="0"/>
              <a:t>intuizione</a:t>
            </a:r>
            <a:r>
              <a:rPr lang="it-IT" i="1" dirty="0" smtClean="0"/>
              <a:t> </a:t>
            </a:r>
            <a:r>
              <a:rPr lang="it-IT" dirty="0" smtClean="0"/>
              <a:t>della </a:t>
            </a:r>
            <a:r>
              <a:rPr lang="it-IT" b="1" dirty="0" smtClean="0"/>
              <a:t>intelligenza artificiale e della informatica quantistica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Appendice A-0  SINOSSI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39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Per capire e raccontare la storia.</a:t>
            </a:r>
            <a:br>
              <a:rPr lang="it-IT" dirty="0" smtClean="0"/>
            </a:br>
            <a:r>
              <a:rPr lang="it-IT" dirty="0" smtClean="0"/>
              <a:t>Il ruolo della sinossi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556792"/>
            <a:ext cx="8748464" cy="50405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3900" dirty="0" smtClean="0"/>
              <a:t>Per capire l’evento N si devono tenere presenti (almeno) tre eventi consecutivi della sinossi …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12</a:t>
            </a:fld>
            <a:endParaRPr lang="it-IT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88217"/>
              </p:ext>
            </p:extLst>
          </p:nvPr>
        </p:nvGraphicFramePr>
        <p:xfrm>
          <a:off x="395536" y="2780928"/>
          <a:ext cx="8064894" cy="387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298"/>
                <a:gridCol w="2688298"/>
                <a:gridCol w="2688298"/>
              </a:tblGrid>
              <a:tr h="1699521"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………………………….</a:t>
                      </a:r>
                    </a:p>
                    <a:p>
                      <a:r>
                        <a:rPr lang="it-IT" sz="2400" dirty="0" smtClean="0"/>
                        <a:t>…………………………</a:t>
                      </a:r>
                    </a:p>
                    <a:p>
                      <a:r>
                        <a:rPr lang="it-IT" sz="2400" dirty="0" smtClean="0"/>
                        <a:t>DISPOSITIVO LINGUISTICO</a:t>
                      </a:r>
                      <a:r>
                        <a:rPr lang="it-IT" sz="2400" baseline="0" dirty="0" smtClean="0"/>
                        <a:t> N - 1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…………………………..</a:t>
                      </a:r>
                    </a:p>
                    <a:p>
                      <a:r>
                        <a:rPr lang="it-IT" sz="2400" dirty="0" smtClean="0"/>
                        <a:t>…………………………..</a:t>
                      </a:r>
                    </a:p>
                    <a:p>
                      <a:endParaRPr lang="it-IT" sz="2400" dirty="0" smtClean="0"/>
                    </a:p>
                    <a:p>
                      <a:r>
                        <a:rPr lang="it-IT" sz="2400" dirty="0" smtClean="0"/>
                        <a:t>PROBLEMA N – 1 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 smtClean="0"/>
                        <a:t>……………………………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 smtClean="0"/>
                        <a:t>…………………………..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 smtClean="0"/>
                        <a:t>DISPOSITIVO </a:t>
                      </a:r>
                      <a:endParaRPr lang="it-IT" sz="2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aseline="0" dirty="0" smtClean="0"/>
                        <a:t> OPERATIVO N - 1</a:t>
                      </a:r>
                      <a:endParaRPr lang="it-IT" sz="2400" dirty="0" smtClean="0"/>
                    </a:p>
                    <a:p>
                      <a:endParaRPr lang="it-IT" sz="2400" dirty="0"/>
                    </a:p>
                  </a:txBody>
                  <a:tcPr/>
                </a:tc>
              </a:tr>
              <a:tr h="960080">
                <a:tc>
                  <a:txBody>
                    <a:bodyPr/>
                    <a:lstStyle/>
                    <a:p>
                      <a:r>
                        <a:rPr lang="it-IT" sz="2400" b="1" dirty="0" smtClean="0"/>
                        <a:t>DISPOSITIVO LINGUISTICO</a:t>
                      </a:r>
                      <a:r>
                        <a:rPr lang="it-IT" sz="2400" b="1" baseline="0" dirty="0" smtClean="0"/>
                        <a:t> N</a:t>
                      </a:r>
                      <a:endParaRPr lang="it-IT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b="1" dirty="0" smtClean="0"/>
                    </a:p>
                    <a:p>
                      <a:r>
                        <a:rPr lang="it-IT" sz="2400" b="1" dirty="0" smtClean="0"/>
                        <a:t>PROBLEMA N</a:t>
                      </a:r>
                      <a:endParaRPr lang="it-IT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b="1" dirty="0" smtClean="0"/>
                        <a:t>DISPOSITIVO</a:t>
                      </a:r>
                      <a:r>
                        <a:rPr lang="it-IT" sz="2400" b="1" baseline="0" dirty="0" smtClean="0"/>
                        <a:t> OPERATIVO N</a:t>
                      </a:r>
                      <a:endParaRPr lang="it-IT" sz="2400" b="1" dirty="0"/>
                    </a:p>
                  </a:txBody>
                  <a:tcPr/>
                </a:tc>
              </a:tr>
              <a:tr h="994573"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DISPOSITIVO LINGUISTICO</a:t>
                      </a:r>
                      <a:r>
                        <a:rPr lang="it-IT" sz="2400" baseline="0" dirty="0" smtClean="0"/>
                        <a:t> N + 1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 smtClean="0"/>
                    </a:p>
                    <a:p>
                      <a:r>
                        <a:rPr lang="it-IT" sz="2400" dirty="0" smtClean="0"/>
                        <a:t>PROBLEMA N + 1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DISPOSITIVO</a:t>
                      </a:r>
                      <a:r>
                        <a:rPr lang="it-IT" sz="2400" baseline="0" dirty="0" smtClean="0"/>
                        <a:t> OPERATIVO N + 1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3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Per capire e raccontare la storia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692696"/>
            <a:ext cx="8748464" cy="59046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… per esempio  la tesi di laurea o una domanda X all’esame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3300" dirty="0" smtClean="0"/>
              <a:t>richiedono la comprensione del livello precedente, la definizione di quello corrente e una previsione sull’impatto del successivo </a:t>
            </a:r>
            <a:endParaRPr lang="it-IT" sz="3300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13</a:t>
            </a:fld>
            <a:endParaRPr lang="it-IT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25369"/>
              </p:ext>
            </p:extLst>
          </p:nvPr>
        </p:nvGraphicFramePr>
        <p:xfrm>
          <a:off x="467544" y="1412776"/>
          <a:ext cx="8064894" cy="370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298"/>
                <a:gridCol w="2688298"/>
                <a:gridCol w="2688298"/>
              </a:tblGrid>
              <a:tr h="1344869"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DISPOSITIVO LINGUISTICO</a:t>
                      </a:r>
                      <a:r>
                        <a:rPr lang="it-IT" sz="2400" baseline="0" dirty="0" smtClean="0"/>
                        <a:t> N - 1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 smtClean="0"/>
                    </a:p>
                    <a:p>
                      <a:r>
                        <a:rPr lang="it-IT" sz="2400" dirty="0" smtClean="0"/>
                        <a:t>PROBLEMA N - 1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 smtClean="0"/>
                        <a:t>DISPOSITIVO</a:t>
                      </a:r>
                      <a:r>
                        <a:rPr lang="it-IT" sz="2400" baseline="0" dirty="0" smtClean="0"/>
                        <a:t> OPERATIVO N - 1</a:t>
                      </a:r>
                      <a:endParaRPr lang="it-IT" sz="2400" dirty="0" smtClean="0"/>
                    </a:p>
                    <a:p>
                      <a:endParaRPr lang="it-IT" sz="2400" dirty="0"/>
                    </a:p>
                  </a:txBody>
                  <a:tcPr/>
                </a:tc>
              </a:tr>
              <a:tr h="1442514"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                 </a:t>
                      </a:r>
                      <a:r>
                        <a:rPr lang="it-IT" sz="5400" dirty="0" smtClean="0"/>
                        <a:t>?</a:t>
                      </a:r>
                      <a:endParaRPr lang="it-IT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5400" dirty="0" smtClean="0"/>
                        <a:t>      X</a:t>
                      </a:r>
                    </a:p>
                    <a:p>
                      <a:r>
                        <a:rPr lang="it-IT" sz="2800" dirty="0" smtClean="0"/>
                        <a:t>      (l’esame)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5400" dirty="0" smtClean="0"/>
                        <a:t>      ?</a:t>
                      </a:r>
                      <a:endParaRPr lang="it-IT" sz="5400" dirty="0"/>
                    </a:p>
                  </a:txBody>
                  <a:tcPr/>
                </a:tc>
              </a:tr>
              <a:tr h="813016"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                 </a:t>
                      </a:r>
                      <a:r>
                        <a:rPr lang="it-IT" sz="5400" dirty="0" smtClean="0"/>
                        <a:t>?</a:t>
                      </a:r>
                      <a:endParaRPr lang="it-IT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5400" dirty="0" smtClean="0"/>
                        <a:t>       ?</a:t>
                      </a:r>
                      <a:endParaRPr lang="it-IT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5400" dirty="0" smtClean="0"/>
                        <a:t>      ?</a:t>
                      </a:r>
                      <a:endParaRPr lang="it-IT" sz="5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30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t-IT" sz="4000" b="1" dirty="0" smtClean="0"/>
              <a:t>Le parole del titolo: </a:t>
            </a:r>
            <a:r>
              <a:rPr lang="it-IT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INFORMATICA</a:t>
            </a:r>
            <a:r>
              <a:rPr lang="it-IT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it-IT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Sistemi </a:t>
            </a:r>
            <a:r>
              <a:rPr lang="it-IT" b="1" dirty="0" smtClean="0"/>
              <a:t>informativi descrivono processi che determinano comportamenti. Esempi …</a:t>
            </a:r>
            <a:endParaRPr lang="it-IT" dirty="0"/>
          </a:p>
          <a:p>
            <a:pPr marL="0" indent="0">
              <a:buNone/>
            </a:pPr>
            <a:endParaRPr lang="it-IT" sz="1400" b="1" u="sng" dirty="0" smtClean="0"/>
          </a:p>
          <a:p>
            <a:pPr marL="0" indent="0">
              <a:buNone/>
            </a:pPr>
            <a:r>
              <a:rPr lang="it-IT" b="1" u="sng" dirty="0" smtClean="0"/>
              <a:t>Oggi</a:t>
            </a:r>
            <a:r>
              <a:rPr lang="it-IT" b="1" dirty="0"/>
              <a:t>,</a:t>
            </a:r>
            <a:r>
              <a:rPr lang="it-IT" dirty="0"/>
              <a:t> la quasi totalità dei processi economici, educativi e sociali sono sostenuti da sistemi informativi </a:t>
            </a:r>
            <a:r>
              <a:rPr lang="it-IT" dirty="0" smtClean="0"/>
              <a:t>gestiti </a:t>
            </a:r>
            <a:r>
              <a:rPr lang="it-IT" dirty="0"/>
              <a:t>dall’informatica; </a:t>
            </a:r>
            <a:endParaRPr lang="it-IT" dirty="0" smtClean="0"/>
          </a:p>
          <a:p>
            <a:pPr marL="0" indent="0">
              <a:buNone/>
            </a:pPr>
            <a:endParaRPr lang="it-IT" sz="1500" dirty="0" smtClean="0"/>
          </a:p>
          <a:p>
            <a:pPr marL="0" indent="0">
              <a:buNone/>
            </a:pPr>
            <a:r>
              <a:rPr lang="it-IT" b="1" u="sng" dirty="0" smtClean="0"/>
              <a:t>La </a:t>
            </a:r>
            <a:r>
              <a:rPr lang="it-IT" b="1" u="sng" dirty="0"/>
              <a:t>storia </a:t>
            </a:r>
            <a:r>
              <a:rPr lang="it-IT" u="sng" dirty="0"/>
              <a:t>dei sistemi informativi è una storia di evoluzioni-rivoluzioni iniziata dal Big Bang</a:t>
            </a:r>
            <a:r>
              <a:rPr lang="it-IT" dirty="0"/>
              <a:t> </a:t>
            </a:r>
            <a:r>
              <a:rPr lang="it-IT" dirty="0" smtClean="0"/>
              <a:t>con </a:t>
            </a:r>
          </a:p>
          <a:p>
            <a:pPr marL="0" indent="0">
              <a:buNone/>
            </a:pPr>
            <a:r>
              <a:rPr lang="it-IT" b="1" dirty="0" smtClean="0"/>
              <a:t>la </a:t>
            </a:r>
            <a:r>
              <a:rPr lang="it-IT" b="1" dirty="0"/>
              <a:t>capacità </a:t>
            </a:r>
            <a:r>
              <a:rPr lang="it-IT" b="1" dirty="0" smtClean="0"/>
              <a:t>dell’Universo di </a:t>
            </a:r>
            <a:r>
              <a:rPr lang="it-IT" b="1" dirty="0"/>
              <a:t>codificare </a:t>
            </a:r>
            <a:r>
              <a:rPr lang="it-IT" b="1" dirty="0" smtClean="0"/>
              <a:t>l’informazione</a:t>
            </a:r>
            <a:r>
              <a:rPr lang="it-IT" dirty="0" smtClean="0"/>
              <a:t>.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65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INFORMATICA: per studiare l’universo</a:t>
            </a:r>
            <a:r>
              <a:rPr lang="it-IT" sz="2800" dirty="0" smtClean="0"/>
              <a:t> 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8326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it-IT" b="1" dirty="0" smtClean="0"/>
              <a:t>Sistemi informativi  dell’Universo per:</a:t>
            </a:r>
          </a:p>
          <a:p>
            <a:pPr lvl="0"/>
            <a:r>
              <a:rPr lang="it-IT" dirty="0" smtClean="0"/>
              <a:t>generare </a:t>
            </a:r>
            <a:r>
              <a:rPr lang="it-IT" dirty="0"/>
              <a:t>le stelle come fabbriche per costruire gli atomi, </a:t>
            </a:r>
          </a:p>
          <a:p>
            <a:pPr lvl="0"/>
            <a:r>
              <a:rPr lang="it-IT" dirty="0"/>
              <a:t>mettere a punto il DNA per organizzare sistemi capaci di riprodursi </a:t>
            </a:r>
            <a:r>
              <a:rPr lang="it-IT" dirty="0" smtClean="0"/>
              <a:t>nel mondo vegetale e animale,</a:t>
            </a:r>
            <a:endParaRPr lang="it-IT" dirty="0"/>
          </a:p>
          <a:p>
            <a:pPr lvl="0"/>
            <a:r>
              <a:rPr lang="it-IT" dirty="0"/>
              <a:t>costruire il sistema nervoso di </a:t>
            </a:r>
            <a:r>
              <a:rPr lang="it-IT" i="1" dirty="0"/>
              <a:t>homo sapiens</a:t>
            </a:r>
            <a:r>
              <a:rPr lang="it-IT" dirty="0"/>
              <a:t> capace di produrre un linguaggio per comunicare con altri e con se stesso.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dirty="0"/>
              <a:t>Ogni rivoluzione ha posto le basi per quella successiva, e tutte sono avvenute grazie alla </a:t>
            </a:r>
            <a:r>
              <a:rPr lang="it-IT" b="1" dirty="0"/>
              <a:t>capacità intrinseca dell’universo di elaborare informazioni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it-IT" dirty="0"/>
              <a:t>[Seth Lloyd, Il programma dell’universo, Einaudi].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85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it-IT" sz="3200" dirty="0" smtClean="0"/>
              <a:t> </a:t>
            </a:r>
            <a:r>
              <a:rPr lang="it-IT" sz="3200" b="1" dirty="0"/>
              <a:t>INFORMATICA</a:t>
            </a:r>
            <a:r>
              <a:rPr lang="it-IT" sz="3200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Questa capacità è stato il fattore abilitante che ha reso possibile 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/>
              <a:t>l’evoluzione </a:t>
            </a:r>
            <a:r>
              <a:rPr lang="it-IT" dirty="0"/>
              <a:t>e quindi l’esistenza del mondo così come lo osserviamo</a:t>
            </a:r>
            <a:r>
              <a:rPr lang="it-IT" dirty="0" smtClean="0"/>
              <a:t>; 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smtClean="0"/>
              <a:t>La descrizione </a:t>
            </a:r>
            <a:r>
              <a:rPr lang="it-IT" dirty="0" smtClean="0"/>
              <a:t>del mondo fisico con formule 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smtClean="0"/>
              <a:t>La simulazione </a:t>
            </a:r>
            <a:r>
              <a:rPr lang="it-IT" dirty="0" smtClean="0"/>
              <a:t>di eventi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b="1" dirty="0"/>
              <a:t>la naturale pervasività dell’informatica in ogni disciplina</a:t>
            </a:r>
            <a:r>
              <a:rPr lang="it-IT" dirty="0"/>
              <a:t>  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Appendice A-5 l’universo</a:t>
            </a:r>
          </a:p>
          <a:p>
            <a:pPr marL="0" indent="0">
              <a:buNone/>
            </a:pPr>
            <a:r>
              <a:rPr lang="it-IT" dirty="0"/>
              <a:t>Appendice A-5-1 Energia e materia </a:t>
            </a:r>
            <a:r>
              <a:rPr lang="it-IT" dirty="0" smtClean="0"/>
              <a:t>!</a:t>
            </a:r>
          </a:p>
          <a:p>
            <a:pPr marL="0" indent="0">
              <a:buNone/>
            </a:pPr>
            <a:r>
              <a:rPr lang="it-IT" dirty="0" smtClean="0"/>
              <a:t>Appendice A-5-2 Evoluzione</a:t>
            </a:r>
          </a:p>
          <a:p>
            <a:pPr marL="0" indent="0">
              <a:buNone/>
            </a:pPr>
            <a:r>
              <a:rPr lang="it-IT" dirty="0" smtClean="0"/>
              <a:t>Appendice A-5-3 Informazione e informatica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24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 ruolo per l’informatica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it-IT" b="1" dirty="0" smtClean="0"/>
              <a:t>	L’informazione </a:t>
            </a:r>
            <a:r>
              <a:rPr lang="it-IT" b="1" dirty="0"/>
              <a:t>è ormai entrata a far parte delle scienze applicate e ha una propria branca scientifica nell’ informatica.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Inoltre </a:t>
            </a:r>
            <a:r>
              <a:rPr lang="it-IT" dirty="0"/>
              <a:t>l’informazione è pronta a unirsi al concetto di energia come filo unificante che attraversa tutta la scienza, collegando rami divergenti e </a:t>
            </a:r>
            <a:r>
              <a:rPr lang="it-IT" b="1" dirty="0"/>
              <a:t>unificando le fondamenta dell'intera impresa scientifica.</a:t>
            </a:r>
            <a:r>
              <a:rPr lang="it-IT" dirty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smtClean="0"/>
              <a:t>	L'informazione </a:t>
            </a:r>
            <a:r>
              <a:rPr lang="it-IT" dirty="0"/>
              <a:t>sembra emergere come chiave per comprendere principi tanto diversi come la termodinamica e la meccanica quantistica in fisica, e il funzionamento dell'ereditarietà in biologia.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83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INFORMATICA</a:t>
            </a:r>
            <a:r>
              <a:rPr lang="it-IT" sz="2800" dirty="0" smtClean="0"/>
              <a:t> 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Sistemi </a:t>
            </a:r>
            <a:r>
              <a:rPr lang="it-IT" b="1" dirty="0"/>
              <a:t>informativi per simulare e studiare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Il contenuto tecnologico, scientifico e culturale dell’informatica consente </a:t>
            </a:r>
            <a:r>
              <a:rPr lang="it-IT" dirty="0" smtClean="0"/>
              <a:t>di costruire oggi sistemi </a:t>
            </a:r>
            <a:r>
              <a:rPr lang="it-IT" dirty="0"/>
              <a:t>informativi artificiali basati su algoritmi eseguiti da </a:t>
            </a:r>
            <a:r>
              <a:rPr lang="it-IT" dirty="0" smtClean="0"/>
              <a:t>computer per</a:t>
            </a:r>
          </a:p>
          <a:p>
            <a:pPr marL="0" indent="0">
              <a:buNone/>
            </a:pPr>
            <a:r>
              <a:rPr lang="it-IT" b="1" dirty="0" smtClean="0"/>
              <a:t>svolgere </a:t>
            </a:r>
            <a:r>
              <a:rPr lang="it-IT" b="1" dirty="0"/>
              <a:t>o </a:t>
            </a:r>
            <a:r>
              <a:rPr lang="it-IT" b="1" dirty="0" smtClean="0"/>
              <a:t>sostenere </a:t>
            </a:r>
            <a:r>
              <a:rPr lang="it-IT" b="1" dirty="0"/>
              <a:t>la maggior parte delle attività</a:t>
            </a:r>
            <a:r>
              <a:rPr lang="it-IT" dirty="0"/>
              <a:t> </a:t>
            </a:r>
            <a:r>
              <a:rPr lang="it-IT" dirty="0" smtClean="0"/>
              <a:t>economiche, industriali e sociali che sostengono la globalizzazione </a:t>
            </a:r>
          </a:p>
          <a:p>
            <a:pPr marL="0" indent="0">
              <a:buNone/>
            </a:pPr>
            <a:endParaRPr lang="it-IT" sz="1000" dirty="0" smtClean="0"/>
          </a:p>
          <a:p>
            <a:pPr marL="0" indent="0">
              <a:buNone/>
            </a:pPr>
            <a:r>
              <a:rPr lang="it-IT" b="1" dirty="0" smtClean="0"/>
              <a:t>simulare sistemi </a:t>
            </a:r>
            <a:r>
              <a:rPr lang="it-IT" b="1" dirty="0"/>
              <a:t>informativi </a:t>
            </a:r>
            <a:r>
              <a:rPr lang="it-IT" b="1" dirty="0" smtClean="0"/>
              <a:t>naturali </a:t>
            </a:r>
            <a:r>
              <a:rPr lang="it-IT" dirty="0"/>
              <a:t>in attività di studio e </a:t>
            </a:r>
            <a:r>
              <a:rPr lang="it-IT" dirty="0" smtClean="0"/>
              <a:t>ricerca</a:t>
            </a:r>
            <a:r>
              <a:rPr lang="it-IT" b="1" dirty="0" smtClean="0"/>
              <a:t>. 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56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INFORMATICA</a:t>
            </a:r>
            <a:r>
              <a:rPr lang="it-IT" sz="2800" dirty="0" smtClean="0"/>
              <a:t> </a:t>
            </a:r>
            <a:endParaRPr lang="it-IT" sz="28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dirty="0" smtClean="0"/>
              <a:t>Ogni disciplina scientifica è un sistema informativo.</a:t>
            </a:r>
          </a:p>
          <a:p>
            <a:pPr marL="0" indent="0">
              <a:buNone/>
            </a:pPr>
            <a:r>
              <a:rPr lang="it-IT" dirty="0" smtClean="0"/>
              <a:t>Con la scrittura, </a:t>
            </a:r>
            <a:r>
              <a:rPr lang="it-IT" b="1" dirty="0" smtClean="0"/>
              <a:t>l’evoluzione </a:t>
            </a:r>
            <a:r>
              <a:rPr lang="it-IT" b="1" dirty="0"/>
              <a:t>delle discipline e delle loro lingue</a:t>
            </a:r>
            <a:r>
              <a:rPr lang="it-IT" dirty="0"/>
              <a:t> è avvenuta </a:t>
            </a:r>
            <a:r>
              <a:rPr lang="it-IT" dirty="0" smtClean="0"/>
              <a:t>con continui </a:t>
            </a:r>
            <a:r>
              <a:rPr lang="it-IT" dirty="0"/>
              <a:t>fenomeni di </a:t>
            </a:r>
            <a:r>
              <a:rPr lang="it-IT" dirty="0" smtClean="0"/>
              <a:t>contaminazioni nei processi di problem solving. </a:t>
            </a:r>
            <a:r>
              <a:rPr lang="it-IT" dirty="0"/>
              <a:t> </a:t>
            </a:r>
            <a:endParaRPr lang="it-IT" dirty="0" smtClean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sz="3600" b="1" dirty="0" smtClean="0"/>
              <a:t>L’informatica è una disciplina con una determinante componente linguistica per descrivere il problem solving.</a:t>
            </a:r>
          </a:p>
          <a:p>
            <a:pPr marL="0" indent="0">
              <a:buNone/>
            </a:pPr>
            <a:endParaRPr lang="it-IT" sz="800" b="1" dirty="0"/>
          </a:p>
          <a:p>
            <a:pPr marL="0" indent="0">
              <a:buNone/>
            </a:pPr>
            <a:r>
              <a:rPr lang="it-IT" b="1" dirty="0"/>
              <a:t>Appendice A-6 multilinguismo !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endParaRPr lang="it-IT" sz="2800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1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3600" b="1" dirty="0" smtClean="0"/>
              <a:t/>
            </a:r>
            <a:br>
              <a:rPr lang="it-IT" sz="3600" b="1" dirty="0" smtClean="0"/>
            </a:br>
            <a:r>
              <a:rPr lang="it-IT" b="1" dirty="0" smtClean="0"/>
              <a:t>CAPITOLO A: Le parole del titolo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STORIA: perché e come studiarla </a:t>
            </a:r>
          </a:p>
          <a:p>
            <a:pPr marL="0" indent="0">
              <a:buNone/>
            </a:pPr>
            <a:endParaRPr lang="it-IT" sz="1200" b="1" dirty="0"/>
          </a:p>
          <a:p>
            <a:pPr marL="0" indent="0">
              <a:buNone/>
            </a:pPr>
            <a:r>
              <a:rPr lang="it-IT" b="1" dirty="0" smtClean="0"/>
              <a:t>INFORMATICA: sistemi informativi che determinano comportamenti</a:t>
            </a:r>
          </a:p>
          <a:p>
            <a:pPr marL="0" indent="0">
              <a:buNone/>
            </a:pPr>
            <a:endParaRPr lang="it-IT" sz="1200" b="1" dirty="0"/>
          </a:p>
          <a:p>
            <a:pPr marL="0" indent="0">
              <a:buNone/>
            </a:pPr>
            <a:r>
              <a:rPr lang="it-IT" b="1" dirty="0" smtClean="0"/>
              <a:t>DISPOSITIVI: strumenti per il problem solving</a:t>
            </a:r>
          </a:p>
          <a:p>
            <a:pPr marL="0" indent="0">
              <a:buNone/>
            </a:pPr>
            <a:endParaRPr lang="it-IT" sz="1200" b="1" dirty="0"/>
          </a:p>
          <a:p>
            <a:pPr marL="0" indent="0">
              <a:buNone/>
            </a:pPr>
            <a:r>
              <a:rPr lang="it-IT" b="1" dirty="0" smtClean="0"/>
              <a:t>CALCOLO: il significato della manipolazione di simboli digitali per il problem solving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840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 smtClean="0"/>
              <a:t>Le parole del titolo: </a:t>
            </a:r>
            <a:r>
              <a:rPr lang="it-IT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DISPOSITIVI</a:t>
            </a:r>
            <a:r>
              <a:rPr lang="it-IT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it-IT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In informatica esistono due tipi di dispositivi:</a:t>
            </a:r>
          </a:p>
          <a:p>
            <a:pPr marL="0" indent="0">
              <a:buNone/>
            </a:pPr>
            <a:endParaRPr lang="it-IT" sz="1000" dirty="0" smtClean="0"/>
          </a:p>
          <a:p>
            <a:pPr marL="0" indent="0">
              <a:buNone/>
            </a:pPr>
            <a:r>
              <a:rPr lang="it-IT" sz="3600" b="1" dirty="0" smtClean="0"/>
              <a:t>Dispositivi linguistici</a:t>
            </a:r>
          </a:p>
          <a:p>
            <a:pPr marL="0" indent="0">
              <a:buNone/>
            </a:pPr>
            <a:r>
              <a:rPr lang="it-IT" dirty="0" smtClean="0"/>
              <a:t>Per descrivere procedimenti di manipolazione di simboli digitali</a:t>
            </a:r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sz="3600" b="1" dirty="0" smtClean="0"/>
              <a:t>Dispositivi operativi</a:t>
            </a:r>
          </a:p>
          <a:p>
            <a:pPr marL="0" indent="0">
              <a:buNone/>
            </a:pPr>
            <a:r>
              <a:rPr lang="it-IT" dirty="0" smtClean="0"/>
              <a:t>Per eseguire le manipolazioni di simboli digitali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08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it-IT" sz="2800" dirty="0" smtClean="0"/>
              <a:t> </a:t>
            </a:r>
            <a:r>
              <a:rPr lang="it-IT" sz="2800" b="1" dirty="0" smtClean="0"/>
              <a:t>DISPOSITIVI</a:t>
            </a:r>
            <a:r>
              <a:rPr lang="it-IT" sz="2800" dirty="0" smtClean="0"/>
              <a:t> 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54461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Esempi già visti di tali </a:t>
            </a:r>
            <a:r>
              <a:rPr lang="it-IT" dirty="0"/>
              <a:t>dispositivi </a:t>
            </a:r>
            <a:r>
              <a:rPr lang="it-IT" dirty="0" smtClean="0"/>
              <a:t>sono: </a:t>
            </a:r>
          </a:p>
          <a:p>
            <a:pPr marL="0" indent="0">
              <a:buNone/>
            </a:pPr>
            <a:r>
              <a:rPr lang="it-IT" dirty="0" smtClean="0"/>
              <a:t>linguaggio </a:t>
            </a:r>
            <a:r>
              <a:rPr lang="it-IT" dirty="0"/>
              <a:t>naturale, linguaggi di </a:t>
            </a:r>
            <a:r>
              <a:rPr lang="it-IT" dirty="0" smtClean="0"/>
              <a:t>programmazione</a:t>
            </a:r>
            <a:r>
              <a:rPr lang="it-IT" dirty="0"/>
              <a:t>, il testo giuridico di </a:t>
            </a:r>
            <a:r>
              <a:rPr lang="it-IT" dirty="0" smtClean="0"/>
              <a:t>Hammurabi, ricette </a:t>
            </a:r>
            <a:r>
              <a:rPr lang="it-IT" dirty="0"/>
              <a:t>di cucina, </a:t>
            </a:r>
            <a:r>
              <a:rPr lang="it-IT" dirty="0" smtClean="0"/>
              <a:t>telecomandi, </a:t>
            </a:r>
            <a:r>
              <a:rPr lang="it-IT" dirty="0"/>
              <a:t>un traduttore automatico (di testi scritti in linguaggio naturale), </a:t>
            </a:r>
            <a:r>
              <a:rPr lang="it-IT" dirty="0" smtClean="0"/>
              <a:t>il </a:t>
            </a:r>
            <a:r>
              <a:rPr lang="it-IT" dirty="0"/>
              <a:t>codice della strada, </a:t>
            </a:r>
            <a:r>
              <a:rPr lang="it-IT" dirty="0" smtClean="0"/>
              <a:t>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9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Tipo e qualità dei DISPOSITIVI</a:t>
            </a:r>
            <a:r>
              <a:rPr lang="it-IT" sz="3600" dirty="0" smtClean="0"/>
              <a:t> 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b="1" dirty="0" smtClean="0"/>
          </a:p>
          <a:p>
            <a:pPr marL="0" indent="0">
              <a:buNone/>
            </a:pPr>
            <a:r>
              <a:rPr lang="it-IT" b="1" dirty="0" smtClean="0"/>
              <a:t>rispetto </a:t>
            </a:r>
            <a:r>
              <a:rPr lang="it-IT" b="1" dirty="0"/>
              <a:t>alla capacità </a:t>
            </a:r>
            <a:r>
              <a:rPr lang="it-IT" b="1" dirty="0" smtClean="0"/>
              <a:t>espressiva i dispositivi possono essere </a:t>
            </a:r>
          </a:p>
          <a:p>
            <a:pPr marL="0" indent="0">
              <a:buNone/>
            </a:pPr>
            <a:endParaRPr lang="it-IT" sz="1200" b="1" dirty="0" smtClean="0"/>
          </a:p>
          <a:p>
            <a:pPr marL="0" indent="0">
              <a:buNone/>
            </a:pPr>
            <a:r>
              <a:rPr lang="it-IT" b="1" dirty="0" smtClean="0"/>
              <a:t>universali</a:t>
            </a:r>
            <a:r>
              <a:rPr lang="it-IT" dirty="0" smtClean="0"/>
              <a:t>: i linguaggi naturali, computer</a:t>
            </a:r>
          </a:p>
          <a:p>
            <a:pPr marL="0" indent="0">
              <a:buNone/>
            </a:pPr>
            <a:endParaRPr lang="it-IT" sz="1200" i="1" dirty="0" smtClean="0"/>
          </a:p>
          <a:p>
            <a:pPr marL="0" indent="0">
              <a:buNone/>
            </a:pPr>
            <a:r>
              <a:rPr lang="it-IT" b="1" dirty="0" smtClean="0"/>
              <a:t>generali</a:t>
            </a:r>
            <a:r>
              <a:rPr lang="it-IT" dirty="0" smtClean="0"/>
              <a:t>: il testo di Hammurabi, lavatrice</a:t>
            </a:r>
          </a:p>
          <a:p>
            <a:pPr marL="0" indent="0">
              <a:buNone/>
            </a:pPr>
            <a:endParaRPr lang="it-IT" sz="1200" dirty="0" smtClean="0"/>
          </a:p>
          <a:p>
            <a:pPr marL="0" indent="0">
              <a:buNone/>
            </a:pPr>
            <a:r>
              <a:rPr lang="it-IT" b="1" dirty="0" smtClean="0"/>
              <a:t>specifici</a:t>
            </a:r>
            <a:r>
              <a:rPr lang="it-IT" dirty="0" smtClean="0"/>
              <a:t>: un programma, un telecomando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07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Tipo e qualità dei DISPOSITIVI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rispetto alla </a:t>
            </a:r>
            <a:r>
              <a:rPr lang="it-IT" b="1" dirty="0" smtClean="0"/>
              <a:t>struttura i dispositivi possono essere</a:t>
            </a:r>
          </a:p>
          <a:p>
            <a:pPr marL="0" indent="0">
              <a:buNone/>
            </a:pPr>
            <a:endParaRPr lang="it-IT" sz="1200" b="1" dirty="0" smtClean="0"/>
          </a:p>
          <a:p>
            <a:pPr marL="0" indent="0">
              <a:buNone/>
            </a:pPr>
            <a:r>
              <a:rPr lang="it-IT" b="1" dirty="0" smtClean="0"/>
              <a:t>formali</a:t>
            </a:r>
            <a:r>
              <a:rPr lang="it-IT" dirty="0" smtClean="0"/>
              <a:t>/</a:t>
            </a:r>
            <a:r>
              <a:rPr lang="it-IT" b="1" dirty="0" smtClean="0"/>
              <a:t>artificiali</a:t>
            </a:r>
            <a:r>
              <a:rPr lang="it-IT" dirty="0" smtClean="0"/>
              <a:t>: </a:t>
            </a:r>
            <a:r>
              <a:rPr lang="it-IT" dirty="0"/>
              <a:t>computer, algoritmi, elettrodomestici </a:t>
            </a:r>
            <a:endParaRPr lang="it-IT" dirty="0" smtClean="0"/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b="1" dirty="0"/>
              <a:t>non </a:t>
            </a:r>
            <a:r>
              <a:rPr lang="it-IT" b="1" dirty="0" smtClean="0"/>
              <a:t>formali</a:t>
            </a:r>
            <a:r>
              <a:rPr lang="it-IT" dirty="0" smtClean="0"/>
              <a:t>/</a:t>
            </a:r>
            <a:r>
              <a:rPr lang="it-IT" b="1" dirty="0" smtClean="0"/>
              <a:t>naturali</a:t>
            </a:r>
            <a:r>
              <a:rPr lang="it-IT" dirty="0" smtClean="0"/>
              <a:t>:  </a:t>
            </a:r>
            <a:r>
              <a:rPr lang="it-IT" dirty="0"/>
              <a:t>professionista, </a:t>
            </a:r>
            <a:r>
              <a:rPr lang="it-IT" dirty="0" smtClean="0"/>
              <a:t>ricettario, testo legislativo.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866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sz="2800" b="1" dirty="0"/>
              <a:t>DISPOSITIVI</a:t>
            </a:r>
            <a:r>
              <a:rPr lang="it-IT" sz="2800" dirty="0"/>
              <a:t> 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527305"/>
              </p:ext>
            </p:extLst>
          </p:nvPr>
        </p:nvGraphicFramePr>
        <p:xfrm>
          <a:off x="179512" y="1196752"/>
          <a:ext cx="8661648" cy="519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664296"/>
                <a:gridCol w="3837112"/>
              </a:tblGrid>
              <a:tr h="1800200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</a:t>
                      </a:r>
                    </a:p>
                    <a:p>
                      <a:r>
                        <a:rPr lang="it-IT" sz="3600" dirty="0" smtClean="0"/>
                        <a:t>linguistici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(pseudo)naturali</a:t>
                      </a:r>
                      <a:endParaRPr lang="it-IT" sz="3600" dirty="0"/>
                    </a:p>
                  </a:txBody>
                  <a:tcPr/>
                </a:tc>
              </a:tr>
              <a:tr h="125955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Linguaggi dei </a:t>
                      </a:r>
                    </a:p>
                    <a:p>
                      <a:r>
                        <a:rPr lang="it-IT" sz="2800" dirty="0" smtClean="0"/>
                        <a:t>computer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Linguaggi  Naturali</a:t>
                      </a:r>
                      <a:endParaRPr lang="it-I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Sql, RPG, word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Testi legislativi Ricettari, protocolli</a:t>
                      </a:r>
                      <a:endParaRPr lang="it-I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Programmi algoritmi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Una ricetta di cucina</a:t>
                      </a:r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188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sz="2800" b="1" dirty="0"/>
              <a:t>DISPOSITIVI</a:t>
            </a:r>
            <a:r>
              <a:rPr lang="it-IT" sz="2800" dirty="0"/>
              <a:t> 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31684"/>
              </p:ext>
            </p:extLst>
          </p:nvPr>
        </p:nvGraphicFramePr>
        <p:xfrm>
          <a:off x="395536" y="1196752"/>
          <a:ext cx="8229600" cy="514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592288"/>
                <a:gridCol w="3477072"/>
              </a:tblGrid>
              <a:tr h="1800200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</a:t>
                      </a:r>
                    </a:p>
                    <a:p>
                      <a:r>
                        <a:rPr lang="it-IT" sz="3600" dirty="0" smtClean="0"/>
                        <a:t>operativi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Non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(pseudo)naturali</a:t>
                      </a:r>
                      <a:endParaRPr lang="it-IT" sz="3600" dirty="0"/>
                    </a:p>
                  </a:txBody>
                  <a:tcPr/>
                </a:tc>
              </a:tr>
              <a:tr h="61963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computer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i="1" dirty="0" smtClean="0"/>
                        <a:t>Homo sapiens</a:t>
                      </a:r>
                    </a:p>
                    <a:p>
                      <a:endParaRPr lang="it-IT" sz="3200" i="1" dirty="0"/>
                    </a:p>
                  </a:txBody>
                  <a:tcPr/>
                </a:tc>
              </a:tr>
              <a:tr h="1141427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Elettrodomestici </a:t>
                      </a:r>
                    </a:p>
                    <a:p>
                      <a:r>
                        <a:rPr lang="it-IT" sz="2800" dirty="0" smtClean="0"/>
                        <a:t>programmabili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giudici di Hammurabi</a:t>
                      </a:r>
                      <a:endParaRPr lang="it-IT" sz="3200" dirty="0"/>
                    </a:p>
                  </a:txBody>
                  <a:tcPr/>
                </a:tc>
              </a:tr>
              <a:tr h="1141427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Elettrodomestici </a:t>
                      </a:r>
                    </a:p>
                    <a:p>
                      <a:r>
                        <a:rPr lang="it-IT" sz="2800" dirty="0" smtClean="0"/>
                        <a:t>non program.li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i="1" dirty="0" smtClean="0"/>
                        <a:t>Chaplin</a:t>
                      </a:r>
                      <a:r>
                        <a:rPr lang="it-IT" sz="2800" i="0" dirty="0" smtClean="0"/>
                        <a:t> in tempi moderni</a:t>
                      </a:r>
                      <a:endParaRPr lang="it-IT" sz="28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19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it-IT" sz="2800" b="1" dirty="0"/>
              <a:t>DISPOSITIVI</a:t>
            </a:r>
            <a:r>
              <a:rPr lang="it-IT" sz="2800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Il corso inizia </a:t>
            </a:r>
            <a:r>
              <a:rPr lang="it-IT" dirty="0"/>
              <a:t>con lingua </a:t>
            </a:r>
            <a:r>
              <a:rPr lang="it-IT" dirty="0" smtClean="0"/>
              <a:t>(pseudo)naturale </a:t>
            </a:r>
            <a:r>
              <a:rPr lang="it-IT" dirty="0"/>
              <a:t>usata da </a:t>
            </a:r>
            <a:r>
              <a:rPr lang="it-IT" b="1" dirty="0"/>
              <a:t>Hammurabi </a:t>
            </a:r>
            <a:r>
              <a:rPr lang="it-IT" dirty="0"/>
              <a:t>per </a:t>
            </a:r>
            <a:endParaRPr lang="it-IT" dirty="0" smtClean="0"/>
          </a:p>
          <a:p>
            <a:r>
              <a:rPr lang="it-IT" dirty="0" smtClean="0"/>
              <a:t>scrivere </a:t>
            </a:r>
            <a:r>
              <a:rPr lang="it-IT" dirty="0"/>
              <a:t>un </a:t>
            </a:r>
            <a:r>
              <a:rPr lang="it-IT" b="1" dirty="0"/>
              <a:t>testo giuridico </a:t>
            </a:r>
            <a:r>
              <a:rPr lang="it-IT" dirty="0"/>
              <a:t>e </a:t>
            </a:r>
            <a:endParaRPr lang="it-IT" dirty="0" smtClean="0"/>
          </a:p>
          <a:p>
            <a:r>
              <a:rPr lang="it-IT" dirty="0" smtClean="0"/>
              <a:t>formare </a:t>
            </a:r>
            <a:r>
              <a:rPr lang="it-IT" dirty="0"/>
              <a:t>dei </a:t>
            </a:r>
            <a:r>
              <a:rPr lang="it-IT" b="1" dirty="0"/>
              <a:t>giudici</a:t>
            </a:r>
            <a:r>
              <a:rPr lang="it-IT" dirty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 </a:t>
            </a:r>
            <a:r>
              <a:rPr lang="it-IT" dirty="0"/>
              <a:t>termina con </a:t>
            </a:r>
            <a:endParaRPr lang="it-IT" dirty="0" smtClean="0"/>
          </a:p>
          <a:p>
            <a:r>
              <a:rPr lang="it-IT" b="1" i="1" dirty="0" smtClean="0"/>
              <a:t>linguaggi </a:t>
            </a:r>
            <a:r>
              <a:rPr lang="it-IT" b="1" i="1" dirty="0"/>
              <a:t>di programmazione</a:t>
            </a:r>
            <a:r>
              <a:rPr lang="it-IT" dirty="0"/>
              <a:t> e </a:t>
            </a:r>
            <a:endParaRPr lang="it-IT" dirty="0" smtClean="0"/>
          </a:p>
          <a:p>
            <a:r>
              <a:rPr lang="it-IT" b="1" i="1" dirty="0" smtClean="0"/>
              <a:t>computer</a:t>
            </a:r>
            <a:r>
              <a:rPr lang="it-IT" dirty="0"/>
              <a:t>,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dopo </a:t>
            </a:r>
            <a:r>
              <a:rPr lang="it-IT" dirty="0"/>
              <a:t>avere riempito </a:t>
            </a:r>
            <a:r>
              <a:rPr lang="it-IT" dirty="0" smtClean="0"/>
              <a:t>tutti i campi di queste due tabelle</a:t>
            </a:r>
            <a:r>
              <a:rPr lang="it-IT" dirty="0"/>
              <a:t>. 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902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it-IT" sz="2400" dirty="0" smtClean="0"/>
              <a:t> </a:t>
            </a:r>
            <a:r>
              <a:rPr lang="it-IT" sz="2400" b="1" dirty="0" smtClean="0"/>
              <a:t>DISPOSITIVI </a:t>
            </a:r>
            <a:r>
              <a:rPr lang="it-IT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LINGUISTICI</a:t>
            </a:r>
            <a:r>
              <a:rPr lang="it-IT" sz="2400" b="1" dirty="0" smtClean="0"/>
              <a:t> </a:t>
            </a:r>
            <a:r>
              <a:rPr lang="it-IT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ARTIFICIALI</a:t>
            </a:r>
            <a:r>
              <a:rPr lang="it-IT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it-IT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i="1" dirty="0" smtClean="0"/>
              <a:t>Dispositivi linguistici formali artificiali o </a:t>
            </a:r>
            <a:r>
              <a:rPr lang="it-IT" b="1" i="1" u="sng" dirty="0" smtClean="0"/>
              <a:t>macchine virtuali</a:t>
            </a:r>
            <a:r>
              <a:rPr lang="it-IT" i="1" dirty="0" smtClean="0"/>
              <a:t>.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r>
              <a:rPr lang="it-IT" dirty="0" smtClean="0"/>
              <a:t>Sono </a:t>
            </a:r>
            <a:r>
              <a:rPr lang="it-IT" dirty="0"/>
              <a:t>l’insieme delle </a:t>
            </a:r>
            <a:r>
              <a:rPr lang="it-IT" b="1" dirty="0" smtClean="0"/>
              <a:t>disposizioni formali</a:t>
            </a:r>
            <a:r>
              <a:rPr lang="it-IT" dirty="0" smtClean="0"/>
              <a:t>, </a:t>
            </a:r>
            <a:r>
              <a:rPr lang="it-IT" dirty="0"/>
              <a:t>delle norme e delle regole che descrivono </a:t>
            </a:r>
            <a:r>
              <a:rPr lang="it-IT" b="1" dirty="0" smtClean="0"/>
              <a:t>in modo effettivo </a:t>
            </a:r>
            <a:r>
              <a:rPr lang="it-IT" dirty="0" smtClean="0"/>
              <a:t>la manipolazione </a:t>
            </a:r>
            <a:r>
              <a:rPr lang="it-IT" dirty="0"/>
              <a:t>di simboli come per esempio </a:t>
            </a:r>
          </a:p>
          <a:p>
            <a:pPr lvl="0"/>
            <a:r>
              <a:rPr lang="it-IT" dirty="0"/>
              <a:t>le regole dell’aritmetica per la manipolazione dei numeri, </a:t>
            </a:r>
          </a:p>
          <a:p>
            <a:pPr lvl="0"/>
            <a:r>
              <a:rPr lang="it-IT" dirty="0"/>
              <a:t>le inferenze dei sistemi formali per costruire deduzioni e dimostrare </a:t>
            </a:r>
            <a:r>
              <a:rPr lang="it-IT" dirty="0" smtClean="0"/>
              <a:t>teoremi (Euclide!)</a:t>
            </a:r>
          </a:p>
          <a:p>
            <a:pPr lvl="0"/>
            <a:r>
              <a:rPr lang="it-IT" dirty="0" smtClean="0"/>
              <a:t>programmi e linguaggi di programmazione</a:t>
            </a:r>
            <a:endParaRPr lang="it-IT" dirty="0"/>
          </a:p>
          <a:p>
            <a:pPr lvl="0"/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376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b="1" dirty="0" smtClean="0"/>
              <a:t>DISPOSITIVI </a:t>
            </a:r>
            <a:r>
              <a:rPr lang="it-IT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OPERATIVI </a:t>
            </a:r>
            <a:r>
              <a:rPr lang="it-IT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ARTIFICIALI</a:t>
            </a:r>
            <a:r>
              <a:rPr lang="it-IT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i="1" dirty="0" smtClean="0"/>
              <a:t>Dispositivi operativi formali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dirty="0" smtClean="0"/>
              <a:t>Sono </a:t>
            </a:r>
            <a:r>
              <a:rPr lang="it-IT" dirty="0"/>
              <a:t>gli </a:t>
            </a:r>
            <a:r>
              <a:rPr lang="it-IT" dirty="0" smtClean="0"/>
              <a:t>strumenti manufatti </a:t>
            </a:r>
            <a:r>
              <a:rPr lang="it-IT" dirty="0"/>
              <a:t>utilizzati per eseguire, </a:t>
            </a:r>
            <a:r>
              <a:rPr lang="it-IT" b="1" dirty="0"/>
              <a:t>in modo  automatico</a:t>
            </a:r>
            <a:r>
              <a:rPr lang="it-IT" dirty="0"/>
              <a:t>, le manipolazioni di simboli come descritte da </a:t>
            </a:r>
            <a:r>
              <a:rPr lang="it-IT" dirty="0" smtClean="0"/>
              <a:t>“macchine virtuali” (operazioni  </a:t>
            </a:r>
            <a:r>
              <a:rPr lang="it-IT" dirty="0"/>
              <a:t>aritmetiche, </a:t>
            </a:r>
            <a:r>
              <a:rPr lang="it-IT" dirty="0" smtClean="0"/>
              <a:t>deduzioni, algoritmi, dimostrazione </a:t>
            </a:r>
            <a:r>
              <a:rPr lang="it-IT" dirty="0"/>
              <a:t>di teoremi </a:t>
            </a:r>
            <a:r>
              <a:rPr lang="it-IT" dirty="0" smtClean="0"/>
              <a:t>e …).  </a:t>
            </a:r>
            <a:endParaRPr lang="it-IT" dirty="0"/>
          </a:p>
          <a:p>
            <a:pPr marL="0" lv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122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 </a:t>
            </a:r>
            <a:r>
              <a:rPr lang="it-IT" sz="2400" b="1" dirty="0"/>
              <a:t>DISPOSITIVI </a:t>
            </a:r>
            <a:r>
              <a:rPr lang="it-IT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LINGUISTICI </a:t>
            </a:r>
            <a:r>
              <a:rPr lang="it-IT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(pseudo)NATURALI</a:t>
            </a:r>
            <a:r>
              <a:rPr lang="it-IT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it-IT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Linguaggio naturale</a:t>
            </a:r>
          </a:p>
          <a:p>
            <a:pPr marL="0" indent="0">
              <a:buNone/>
            </a:pPr>
            <a:r>
              <a:rPr lang="it-IT" dirty="0" smtClean="0"/>
              <a:t>Testi legislativi</a:t>
            </a:r>
          </a:p>
          <a:p>
            <a:pPr marL="0" indent="0">
              <a:buNone/>
            </a:pPr>
            <a:r>
              <a:rPr lang="it-IT" dirty="0" smtClean="0"/>
              <a:t>Linee guida in medicina</a:t>
            </a:r>
          </a:p>
          <a:p>
            <a:pPr marL="0" indent="0">
              <a:buNone/>
            </a:pPr>
            <a:r>
              <a:rPr lang="it-IT" dirty="0" smtClean="0"/>
              <a:t>Manuali di economia</a:t>
            </a:r>
          </a:p>
          <a:p>
            <a:pPr marL="0" indent="0">
              <a:buNone/>
            </a:pPr>
            <a:r>
              <a:rPr lang="it-IT" dirty="0" smtClean="0"/>
              <a:t>Ricettari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67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504" y="0"/>
            <a:ext cx="8784976" cy="620688"/>
          </a:xfrm>
        </p:spPr>
        <p:txBody>
          <a:bodyPr>
            <a:noAutofit/>
          </a:bodyPr>
          <a:lstStyle/>
          <a:p>
            <a:r>
              <a:rPr lang="it-IT" sz="3200" b="1" dirty="0" smtClean="0"/>
              <a:t/>
            </a:r>
            <a:br>
              <a:rPr lang="it-IT" sz="3200" b="1" dirty="0" smtClean="0"/>
            </a:br>
            <a:r>
              <a:rPr lang="it-IT" sz="3200" b="1" dirty="0" smtClean="0"/>
              <a:t>Le  parole del titolo: </a:t>
            </a:r>
            <a:r>
              <a:rPr lang="it-IT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STORIA</a:t>
            </a:r>
            <a:r>
              <a:rPr lang="it-IT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t-IT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In generale, la </a:t>
            </a:r>
            <a:r>
              <a:rPr lang="it-IT" dirty="0"/>
              <a:t>storia di una disciplina  </a:t>
            </a:r>
            <a:r>
              <a:rPr lang="it-IT" dirty="0" smtClean="0"/>
              <a:t>è </a:t>
            </a:r>
            <a:r>
              <a:rPr lang="it-IT" dirty="0"/>
              <a:t>la storia dei suoi problemi e dei suoi strumenti per risolverli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In particolare, la </a:t>
            </a:r>
            <a:r>
              <a:rPr lang="it-IT" b="1" dirty="0"/>
              <a:t>storia dell’informatica</a:t>
            </a:r>
            <a:r>
              <a:rPr lang="it-IT" dirty="0" smtClean="0"/>
              <a:t>, è l</a:t>
            </a:r>
            <a:r>
              <a:rPr lang="it-IT" u="sng" dirty="0" smtClean="0"/>
              <a:t>a </a:t>
            </a:r>
            <a:r>
              <a:rPr lang="it-IT" u="sng" dirty="0"/>
              <a:t>storia </a:t>
            </a:r>
            <a:r>
              <a:rPr lang="it-IT" u="sng" dirty="0" smtClean="0"/>
              <a:t>di </a:t>
            </a:r>
            <a:r>
              <a:rPr lang="it-IT" u="sng" dirty="0"/>
              <a:t>esigenze e problemi e di dispositivi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u="sng" dirty="0"/>
              <a:t>per descriverli (</a:t>
            </a:r>
            <a:r>
              <a:rPr lang="it-IT" b="1" u="sng" dirty="0"/>
              <a:t>problem posing</a:t>
            </a:r>
            <a:r>
              <a:rPr lang="it-IT" u="sng" dirty="0"/>
              <a:t>) e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u="sng" dirty="0"/>
              <a:t>per risolverli (</a:t>
            </a:r>
            <a:r>
              <a:rPr lang="it-IT" b="1" u="sng" dirty="0"/>
              <a:t>problem solving</a:t>
            </a:r>
            <a:r>
              <a:rPr lang="it-IT" u="sng" dirty="0"/>
              <a:t>)</a:t>
            </a:r>
            <a:r>
              <a:rPr lang="it-IT" dirty="0"/>
              <a:t>. </a:t>
            </a:r>
            <a:endParaRPr lang="it-IT" dirty="0" smtClean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dirty="0" smtClean="0"/>
              <a:t>	</a:t>
            </a:r>
            <a:endParaRPr lang="it-IT" sz="900" dirty="0"/>
          </a:p>
          <a:p>
            <a:pPr marL="0" indent="0">
              <a:buNone/>
            </a:pPr>
            <a:endParaRPr lang="it-IT" sz="900" dirty="0"/>
          </a:p>
          <a:p>
            <a:pPr marL="0" indent="0">
              <a:buNone/>
            </a:pPr>
            <a:endParaRPr lang="it-IT" sz="1200" b="1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858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 </a:t>
            </a:r>
            <a:r>
              <a:rPr lang="it-IT" sz="2400" b="1" dirty="0"/>
              <a:t>DISPOSITIVI </a:t>
            </a:r>
            <a:r>
              <a:rPr lang="it-IT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OPERATIVI </a:t>
            </a:r>
            <a:r>
              <a:rPr lang="it-IT" sz="2400" b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(pseudo)NATURALI</a:t>
            </a:r>
            <a:r>
              <a:rPr lang="it-IT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it-IT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Gli esseri viventi</a:t>
            </a:r>
          </a:p>
          <a:p>
            <a:pPr marL="0" indent="0">
              <a:buNone/>
            </a:pPr>
            <a:r>
              <a:rPr lang="it-IT" dirty="0" smtClean="0"/>
              <a:t>Professionisti</a:t>
            </a:r>
          </a:p>
          <a:p>
            <a:pPr marL="0" indent="0">
              <a:buNone/>
            </a:pPr>
            <a:r>
              <a:rPr lang="it-IT" dirty="0" smtClean="0"/>
              <a:t>Impiegati di concetto</a:t>
            </a:r>
          </a:p>
          <a:p>
            <a:pPr marL="0" indent="0">
              <a:buNone/>
            </a:pPr>
            <a:r>
              <a:rPr lang="it-IT" dirty="0" smtClean="0"/>
              <a:t>Impiegati d’ordine</a:t>
            </a:r>
          </a:p>
          <a:p>
            <a:pPr marL="0" indent="0">
              <a:buNone/>
            </a:pPr>
            <a:r>
              <a:rPr lang="it-IT" dirty="0" smtClean="0"/>
              <a:t>Manovali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876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interfacce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 smtClean="0"/>
              <a:t>Le interfacce sono dispositivi </a:t>
            </a:r>
          </a:p>
          <a:p>
            <a:pPr marL="0" indent="0">
              <a:buNone/>
            </a:pPr>
            <a:endParaRPr lang="it-IT" sz="1200" dirty="0" smtClean="0"/>
          </a:p>
          <a:p>
            <a:r>
              <a:rPr lang="it-IT" sz="4000" dirty="0" smtClean="0"/>
              <a:t>Linguisti o operativi?</a:t>
            </a:r>
          </a:p>
          <a:p>
            <a:r>
              <a:rPr lang="it-IT" sz="4000" dirty="0" smtClean="0"/>
              <a:t>Universali, generali o specifici?</a:t>
            </a:r>
          </a:p>
          <a:p>
            <a:r>
              <a:rPr lang="it-IT" sz="4000" b="1" dirty="0" smtClean="0"/>
              <a:t>Formali o non formali</a:t>
            </a:r>
            <a:r>
              <a:rPr lang="it-IT" sz="4000" dirty="0" smtClean="0"/>
              <a:t>?</a:t>
            </a:r>
            <a:endParaRPr lang="it-IT" sz="4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57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 Le parole del titolo: </a:t>
            </a:r>
            <a:r>
              <a:rPr lang="it-IT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CALCOLO</a:t>
            </a:r>
            <a:endParaRPr lang="it-IT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Non so bene se sia soprattutto l'informatica o la sua sottodisciplina Intelligenza Artificiale ad avere una così grande disponibilità o predisposizione per l'eufemismo. Parliamo in modo così spettacolare e così facilmente di sistemi informatici che </a:t>
            </a:r>
            <a:r>
              <a:rPr lang="it-IT" b="1" dirty="0"/>
              <a:t>capiscono, vedono, decidono, danno giudizi</a:t>
            </a:r>
            <a:r>
              <a:rPr lang="it-IT" dirty="0"/>
              <a:t> e così via, senza che noi stessi riconosciamo la nostra stessa superficialità e incommensurabile ingenuità rispetto a questi </a:t>
            </a:r>
            <a:r>
              <a:rPr lang="it-IT" dirty="0" smtClean="0"/>
              <a:t>concetti.</a:t>
            </a:r>
            <a:endParaRPr lang="it-IT" dirty="0"/>
          </a:p>
          <a:p>
            <a:pPr marL="0" indent="0">
              <a:buNone/>
            </a:pPr>
            <a:r>
              <a:rPr lang="en-US" sz="2000" dirty="0" smtClean="0"/>
              <a:t>Prof</a:t>
            </a:r>
            <a:r>
              <a:rPr lang="en-US" sz="2000" dirty="0"/>
              <a:t>. </a:t>
            </a:r>
            <a:r>
              <a:rPr lang="en-US" sz="2000" dirty="0" smtClean="0"/>
              <a:t>Joseph</a:t>
            </a:r>
            <a:r>
              <a:rPr lang="en-US" sz="2000" b="1" dirty="0" smtClean="0"/>
              <a:t> </a:t>
            </a:r>
            <a:r>
              <a:rPr lang="en-US" sz="2000" dirty="0" smtClean="0"/>
              <a:t>Weizenbaum </a:t>
            </a:r>
            <a:r>
              <a:rPr lang="en-US" sz="2000" dirty="0"/>
              <a:t>["Not without us", ACM SIGCAS 16(2-3) 2--7 </a:t>
            </a:r>
            <a:r>
              <a:rPr lang="en-US" sz="2000" dirty="0" smtClean="0"/>
              <a:t>Aug</a:t>
            </a:r>
            <a:r>
              <a:rPr lang="en-US" sz="2000" dirty="0"/>
              <a:t>. 1986</a:t>
            </a:r>
            <a:r>
              <a:rPr lang="en-US" sz="2000" dirty="0" smtClean="0"/>
              <a:t>]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Appendice A-7 Calcolare!?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43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435280" cy="980728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CALCOLO: manipolazione di simboli o problem solving?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b="1" dirty="0"/>
              <a:t>L’esigenza di linguaggi effettivi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	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Quando</a:t>
            </a:r>
            <a:r>
              <a:rPr lang="it-IT" dirty="0" smtClean="0"/>
              <a:t>, </a:t>
            </a:r>
            <a:r>
              <a:rPr lang="it-IT" dirty="0"/>
              <a:t>coi dispositivi </a:t>
            </a:r>
            <a:r>
              <a:rPr lang="it-IT" dirty="0" smtClean="0"/>
              <a:t>dell’informatica, </a:t>
            </a:r>
            <a:r>
              <a:rPr lang="it-IT" dirty="0"/>
              <a:t>si deve risolvere un problema di altra disciplina, </a:t>
            </a:r>
            <a:r>
              <a:rPr lang="it-IT" dirty="0" smtClean="0"/>
              <a:t>è </a:t>
            </a:r>
            <a:r>
              <a:rPr lang="it-IT" dirty="0"/>
              <a:t>necessario tradurre il procedimento risolutivo descritto nella lingua di quella disciplina per ottenere un testo </a:t>
            </a:r>
            <a:r>
              <a:rPr lang="it-IT" b="1" dirty="0" smtClean="0"/>
              <a:t>di pari significato</a:t>
            </a:r>
            <a:r>
              <a:rPr lang="it-IT" dirty="0" smtClean="0"/>
              <a:t> </a:t>
            </a:r>
            <a:r>
              <a:rPr lang="it-IT" dirty="0"/>
              <a:t>scritto in un linguaggio </a:t>
            </a:r>
            <a:r>
              <a:rPr lang="it-IT" dirty="0" smtClean="0"/>
              <a:t>(macchina) per l’esecutore.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641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it-IT" sz="3200" b="1" dirty="0" smtClean="0"/>
              <a:t>CALCOLO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b="1" dirty="0" smtClean="0"/>
              <a:t>In </a:t>
            </a:r>
            <a:r>
              <a:rPr lang="it-IT" b="1" dirty="0"/>
              <a:t>ogni </a:t>
            </a:r>
            <a:r>
              <a:rPr lang="it-IT" b="1" dirty="0" smtClean="0"/>
              <a:t>applicazione di problem solving </a:t>
            </a:r>
          </a:p>
          <a:p>
            <a:pPr marL="0" indent="0">
              <a:buNone/>
            </a:pPr>
            <a:endParaRPr lang="it-IT" sz="1400" b="1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l’esperto </a:t>
            </a:r>
            <a:r>
              <a:rPr lang="it-IT" dirty="0"/>
              <a:t>informatico vede una manipolazione di simboli </a:t>
            </a:r>
            <a:r>
              <a:rPr lang="it-IT" dirty="0" smtClean="0"/>
              <a:t>digitali descritti col linguaggio macchina; </a:t>
            </a:r>
          </a:p>
          <a:p>
            <a:pPr marL="0" indent="0">
              <a:buNone/>
            </a:pPr>
            <a:endParaRPr lang="it-IT" sz="1400" dirty="0" smtClean="0"/>
          </a:p>
          <a:p>
            <a:pPr marL="0" indent="0">
              <a:buNone/>
            </a:pPr>
            <a:r>
              <a:rPr lang="it-IT" dirty="0" smtClean="0"/>
              <a:t>	l’esperto </a:t>
            </a:r>
            <a:r>
              <a:rPr lang="it-IT" dirty="0"/>
              <a:t>della disciplina da cui proviene il problema vede un </a:t>
            </a:r>
            <a:r>
              <a:rPr lang="it-IT" dirty="0" smtClean="0"/>
              <a:t>calcolo</a:t>
            </a:r>
            <a:r>
              <a:rPr lang="it-IT" dirty="0"/>
              <a:t> </a:t>
            </a:r>
            <a:r>
              <a:rPr lang="it-IT" dirty="0" smtClean="0"/>
              <a:t>descritto nel linguaggio di quella disciplina.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311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it-IT" sz="3200" b="1" dirty="0" smtClean="0"/>
              <a:t>CALCOLO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	Una </a:t>
            </a:r>
            <a:r>
              <a:rPr lang="it-IT" dirty="0"/>
              <a:t>ovvia conseguenza per risolvere un </a:t>
            </a:r>
            <a:r>
              <a:rPr lang="it-IT" dirty="0" smtClean="0"/>
              <a:t>problema è che, tra </a:t>
            </a:r>
            <a:r>
              <a:rPr lang="it-IT" dirty="0"/>
              <a:t>l’informatico interessato alle applicazioni e l’esperto disciplinare del </a:t>
            </a:r>
            <a:r>
              <a:rPr lang="it-IT" dirty="0" smtClean="0"/>
              <a:t>problema, ci sia </a:t>
            </a:r>
            <a:r>
              <a:rPr lang="it-IT" b="1" dirty="0" smtClean="0"/>
              <a:t>contaminazione con </a:t>
            </a:r>
            <a:r>
              <a:rPr lang="it-IT" b="1" dirty="0"/>
              <a:t>una non banale conoscenza </a:t>
            </a:r>
            <a:r>
              <a:rPr lang="it-IT" b="1" dirty="0" smtClean="0"/>
              <a:t>condivisa delle </a:t>
            </a:r>
            <a:r>
              <a:rPr lang="it-IT" b="1" dirty="0"/>
              <a:t>due lingue coinvolte.</a:t>
            </a:r>
          </a:p>
          <a:p>
            <a:pPr marL="0" indent="0">
              <a:buNone/>
            </a:pPr>
            <a:r>
              <a:rPr lang="it-IT" dirty="0" smtClean="0"/>
              <a:t>	Vedi bioinformatica, informatica giuridica, calcolo numerico, intelligenza artificiale 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750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CALCOLO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7112" y="836712"/>
            <a:ext cx="8784976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	La </a:t>
            </a:r>
            <a:r>
              <a:rPr lang="it-IT" dirty="0"/>
              <a:t>proposta di </a:t>
            </a:r>
            <a:r>
              <a:rPr lang="it-IT" b="1" dirty="0"/>
              <a:t>linguaggi di programmazione</a:t>
            </a:r>
            <a:r>
              <a:rPr lang="it-IT" dirty="0"/>
              <a:t>, prefigurata da von Neumann nel definire il linguaggio macchina di  EDVAC (il primo computer), facilita in modo determinante la soluzione </a:t>
            </a:r>
            <a:r>
              <a:rPr lang="it-IT" dirty="0" smtClean="0"/>
              <a:t>di problemi (di calcolo numerico). </a:t>
            </a:r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b="1" dirty="0" smtClean="0"/>
              <a:t>	Ogni disciplina ha i propri</a:t>
            </a:r>
            <a:r>
              <a:rPr lang="it-IT" dirty="0" smtClean="0"/>
              <a:t> linguaggi per il </a:t>
            </a: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posing</a:t>
            </a:r>
            <a:r>
              <a:rPr lang="it-IT" b="1" dirty="0" smtClean="0"/>
              <a:t>.</a:t>
            </a:r>
          </a:p>
          <a:p>
            <a:pPr marL="0" indent="0">
              <a:buNone/>
            </a:pPr>
            <a:endParaRPr lang="it-IT" sz="800" b="1" dirty="0" smtClean="0"/>
          </a:p>
          <a:p>
            <a:pPr marL="0" indent="0">
              <a:buNone/>
            </a:pPr>
            <a:r>
              <a:rPr lang="it-IT" b="1" dirty="0" smtClean="0"/>
              <a:t>	L’informatica ha</a:t>
            </a:r>
            <a:r>
              <a:rPr lang="it-IT" dirty="0" smtClean="0"/>
              <a:t> </a:t>
            </a:r>
            <a:r>
              <a:rPr lang="it-IT" b="1" dirty="0" smtClean="0"/>
              <a:t>linguaggi di programmazione </a:t>
            </a:r>
            <a:r>
              <a:rPr lang="it-IT" dirty="0" smtClean="0"/>
              <a:t>per </a:t>
            </a:r>
            <a:r>
              <a:rPr lang="it-IT" b="1" dirty="0" smtClean="0"/>
              <a:t>il </a:t>
            </a: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</a:t>
            </a:r>
            <a:r>
              <a:rPr lang="it-IT" b="1" dirty="0" smtClean="0"/>
              <a:t> </a:t>
            </a: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(automatico)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082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CALCOLO: i </a:t>
            </a:r>
            <a:r>
              <a:rPr lang="it-IT" sz="2800" b="1" i="1" dirty="0" smtClean="0"/>
              <a:t>linguaggi di alto livello</a:t>
            </a:r>
            <a:endParaRPr lang="it-IT" sz="2800" i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I linguaggi </a:t>
            </a:r>
            <a:r>
              <a:rPr lang="it-IT" b="1" dirty="0"/>
              <a:t>di programmazione </a:t>
            </a:r>
            <a:r>
              <a:rPr lang="it-IT" dirty="0"/>
              <a:t>(di alto livello) possono essere progettati in modo da </a:t>
            </a:r>
          </a:p>
          <a:p>
            <a:pPr lvl="0"/>
            <a:r>
              <a:rPr lang="it-IT" dirty="0"/>
              <a:t>contenere le parole chiave dei linguaggi disciplinari </a:t>
            </a:r>
            <a:r>
              <a:rPr lang="it-IT" dirty="0" smtClean="0"/>
              <a:t>(assegnazione, ripetizione) per </a:t>
            </a:r>
            <a:r>
              <a:rPr lang="it-IT" dirty="0"/>
              <a:t>facilitare la descrizione dei procedimenti </a:t>
            </a:r>
            <a:endParaRPr lang="it-IT" dirty="0" smtClean="0"/>
          </a:p>
          <a:p>
            <a:pPr lvl="0"/>
            <a:r>
              <a:rPr lang="it-IT" dirty="0" smtClean="0"/>
              <a:t>essere </a:t>
            </a:r>
            <a:r>
              <a:rPr lang="it-IT" dirty="0"/>
              <a:t>effettivi </a:t>
            </a:r>
            <a:r>
              <a:rPr lang="it-IT" dirty="0" smtClean="0"/>
              <a:t>con l’uso di </a:t>
            </a:r>
            <a:r>
              <a:rPr lang="it-IT" b="1" dirty="0"/>
              <a:t>compilatori </a:t>
            </a:r>
            <a:r>
              <a:rPr lang="it-IT" b="1" dirty="0" smtClean="0"/>
              <a:t>che producono la traduzione</a:t>
            </a:r>
            <a:r>
              <a:rPr lang="it-IT" dirty="0" smtClean="0"/>
              <a:t> da linguaggio di programmazione in linguaggio macchina</a:t>
            </a:r>
          </a:p>
          <a:p>
            <a:pPr marL="0" lvl="0" indent="0">
              <a:buNone/>
            </a:pPr>
            <a:r>
              <a:rPr lang="it-IT" dirty="0" smtClean="0"/>
              <a:t>In tal modo il compilatore/interprete diventa un </a:t>
            </a:r>
            <a:r>
              <a:rPr lang="it-IT" b="1" dirty="0"/>
              <a:t>esecutore virtuale</a:t>
            </a:r>
            <a:r>
              <a:rPr lang="it-IT" dirty="0"/>
              <a:t> capace di calcolare la soluzione di </a:t>
            </a:r>
            <a:r>
              <a:rPr lang="it-IT" dirty="0" smtClean="0"/>
              <a:t>problemi.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126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Calcolo, problem solving e programmazione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	Il primo </a:t>
            </a:r>
            <a:r>
              <a:rPr lang="it-IT" b="1" dirty="0"/>
              <a:t>linguaggi di programmazione </a:t>
            </a:r>
            <a:r>
              <a:rPr lang="it-IT" dirty="0"/>
              <a:t>(di alto livello) </a:t>
            </a:r>
            <a:r>
              <a:rPr lang="it-IT" dirty="0" smtClean="0"/>
              <a:t>è il Plankalkül progettato in Germania da Conrad Zuse fra il 1942 e il 1945.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Lo sviluppo (industriale) dei linguaggi per facilitare il problem solving inizia con la proposta di von Neumann col linguaggio macchina di IAS adatto per l’aritmetica e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si consolida come attività di ricerca e sviluppo con la proposta dei linguaggi FORTRAN (Backus), COBOL e RPG.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00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CALCOLO APPROSSIMATO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Esistono </a:t>
            </a:r>
            <a:r>
              <a:rPr lang="it-IT" dirty="0"/>
              <a:t>dei problemi per i quali </a:t>
            </a:r>
            <a:endParaRPr lang="it-IT" dirty="0" smtClean="0"/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dirty="0" smtClean="0"/>
              <a:t>	non </a:t>
            </a:r>
            <a:r>
              <a:rPr lang="it-IT" dirty="0"/>
              <a:t>è </a:t>
            </a:r>
            <a:r>
              <a:rPr lang="it-IT" dirty="0" smtClean="0"/>
              <a:t>praticamente possibile calcolare (trattabilità) </a:t>
            </a:r>
            <a:r>
              <a:rPr lang="it-IT" dirty="0"/>
              <a:t>la soluzione esatta (la ricerca di strategie vincenti per gli scacchi</a:t>
            </a:r>
            <a:r>
              <a:rPr lang="it-IT" dirty="0" smtClean="0"/>
              <a:t>) o </a:t>
            </a:r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dirty="0" smtClean="0"/>
              <a:t>	non </a:t>
            </a:r>
            <a:r>
              <a:rPr lang="it-IT" dirty="0"/>
              <a:t>è possibile </a:t>
            </a:r>
            <a:r>
              <a:rPr lang="it-IT" dirty="0" smtClean="0"/>
              <a:t>definire (calcolabilità) </a:t>
            </a:r>
            <a:r>
              <a:rPr lang="it-IT" dirty="0"/>
              <a:t>in modo effettivo un procedimento di </a:t>
            </a:r>
            <a:r>
              <a:rPr lang="it-IT" dirty="0" smtClean="0"/>
              <a:t>soluzione </a:t>
            </a:r>
            <a:r>
              <a:rPr lang="it-IT" dirty="0"/>
              <a:t>(</a:t>
            </a:r>
            <a:r>
              <a:rPr lang="it-IT" dirty="0" smtClean="0"/>
              <a:t>le traduzioni </a:t>
            </a:r>
            <a:r>
              <a:rPr lang="it-IT" dirty="0"/>
              <a:t>di testi </a:t>
            </a:r>
            <a:r>
              <a:rPr lang="it-IT" dirty="0" smtClean="0"/>
              <a:t>letterari, le </a:t>
            </a:r>
            <a:r>
              <a:rPr lang="it-IT" dirty="0"/>
              <a:t>diagnosi di </a:t>
            </a:r>
            <a:r>
              <a:rPr lang="it-IT" dirty="0" smtClean="0"/>
              <a:t>malattie, le sentenze giudiziarie, …)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7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Lo studio della storia come allenamento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94928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	Gli </a:t>
            </a:r>
            <a:r>
              <a:rPr lang="it-IT" b="1" dirty="0"/>
              <a:t>allenamenti sportivi </a:t>
            </a:r>
            <a:r>
              <a:rPr lang="it-IT" dirty="0"/>
              <a:t>vengono svolti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- </a:t>
            </a:r>
            <a:r>
              <a:rPr lang="it-IT" b="1" dirty="0" smtClean="0"/>
              <a:t>non tanto</a:t>
            </a:r>
            <a:r>
              <a:rPr lang="it-IT" dirty="0" smtClean="0"/>
              <a:t> </a:t>
            </a:r>
            <a:r>
              <a:rPr lang="it-IT" dirty="0"/>
              <a:t>per ottenere buoni risultati durante la preparazione,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- </a:t>
            </a:r>
            <a:r>
              <a:rPr lang="it-IT" b="1" dirty="0" smtClean="0"/>
              <a:t>ma</a:t>
            </a:r>
            <a:r>
              <a:rPr lang="it-IT" dirty="0" smtClean="0"/>
              <a:t> </a:t>
            </a:r>
            <a:r>
              <a:rPr lang="it-IT" b="1" dirty="0"/>
              <a:t>per sviluppare capacità </a:t>
            </a:r>
            <a:r>
              <a:rPr lang="it-IT" dirty="0"/>
              <a:t>utili per partecipare alle gare!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Così </a:t>
            </a:r>
            <a:r>
              <a:rPr lang="it-IT" dirty="0"/>
              <a:t>il vero scopo della partecipazione a un corso universitario </a:t>
            </a:r>
            <a:r>
              <a:rPr lang="it-IT" dirty="0" smtClean="0"/>
              <a:t>deve </a:t>
            </a:r>
            <a:r>
              <a:rPr lang="it-IT" dirty="0"/>
              <a:t>essere </a:t>
            </a:r>
            <a:endParaRPr lang="it-IT" dirty="0" smtClean="0"/>
          </a:p>
          <a:p>
            <a:pPr marL="0" indent="0">
              <a:buNone/>
            </a:pPr>
            <a:r>
              <a:rPr lang="it-IT" b="1" dirty="0" smtClean="0"/>
              <a:t>non solo superare </a:t>
            </a:r>
            <a:r>
              <a:rPr lang="it-IT" b="1" dirty="0"/>
              <a:t>un esame</a:t>
            </a:r>
            <a:r>
              <a:rPr lang="it-IT" dirty="0"/>
              <a:t>, </a:t>
            </a:r>
            <a:endParaRPr lang="it-IT" dirty="0" smtClean="0"/>
          </a:p>
          <a:p>
            <a:pPr marL="0" indent="0">
              <a:buNone/>
            </a:pPr>
            <a:r>
              <a:rPr lang="it-IT" b="1" dirty="0" smtClean="0"/>
              <a:t>ma </a:t>
            </a: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acquisire 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competenze utili per la professione. </a:t>
            </a:r>
          </a:p>
          <a:p>
            <a:pPr marL="0" indent="0">
              <a:buNone/>
            </a:pPr>
            <a:endParaRPr lang="it-IT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3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 </a:t>
            </a:r>
            <a:r>
              <a:rPr lang="it-IT" sz="2800" b="1" dirty="0" smtClean="0"/>
              <a:t>CALCOLO APPROSSIMATO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	La pratica </a:t>
            </a:r>
            <a:r>
              <a:rPr lang="it-IT" dirty="0"/>
              <a:t>impossibilità di risolvere in modo esatto un problema si ha quando le risorse di tempo o di spazio necessarie sono di gran lunga superiori a quelle disponibili. </a:t>
            </a:r>
            <a:endParaRPr lang="it-IT" dirty="0" smtClean="0"/>
          </a:p>
          <a:p>
            <a:pPr marL="0" indent="0">
              <a:buNone/>
            </a:pPr>
            <a:endParaRPr lang="it-IT" sz="1100" dirty="0"/>
          </a:p>
          <a:p>
            <a:pPr marL="0" indent="0">
              <a:buNone/>
            </a:pPr>
            <a:r>
              <a:rPr lang="it-IT" dirty="0" smtClean="0"/>
              <a:t>	In </a:t>
            </a:r>
            <a:r>
              <a:rPr lang="it-IT" dirty="0"/>
              <a:t>questi casi </a:t>
            </a:r>
            <a:r>
              <a:rPr lang="it-IT" b="1" dirty="0"/>
              <a:t>si </a:t>
            </a:r>
            <a:r>
              <a:rPr lang="it-IT" b="1" dirty="0" smtClean="0"/>
              <a:t>ricorre </a:t>
            </a:r>
            <a:r>
              <a:rPr lang="it-IT" b="1" dirty="0"/>
              <a:t>a </a:t>
            </a:r>
            <a:r>
              <a:rPr lang="it-IT" b="1" dirty="0" smtClean="0"/>
              <a:t>procedimenti  approssimati suggeriti </a:t>
            </a:r>
            <a:r>
              <a:rPr lang="it-IT" b="1" dirty="0"/>
              <a:t>dalla </a:t>
            </a:r>
            <a:r>
              <a:rPr lang="it-IT" b="1" dirty="0" smtClean="0"/>
              <a:t>disciplina cui appartiene il problema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 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729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pPr marL="0" indent="0"/>
            <a:r>
              <a:rPr lang="it-IT" sz="2800" b="1" dirty="0" smtClean="0"/>
              <a:t>CALCOLO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Ci sono calcoli numerici approssimati, argomentazioni approssimate, deduzioni e dimostrazioni approssimate,  </a:t>
            </a:r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b="1" dirty="0" smtClean="0"/>
              <a:t>Ci sono simulazioni artificiali dell’intelligenza. </a:t>
            </a:r>
          </a:p>
          <a:p>
            <a:pPr lvl="0"/>
            <a:r>
              <a:rPr lang="it-IT" dirty="0" smtClean="0"/>
              <a:t>gestire </a:t>
            </a:r>
            <a:r>
              <a:rPr lang="it-IT" dirty="0"/>
              <a:t>e apprendere strategie (!),</a:t>
            </a:r>
          </a:p>
          <a:p>
            <a:pPr lvl="0"/>
            <a:r>
              <a:rPr lang="it-IT" dirty="0" smtClean="0"/>
              <a:t>apprendere dall’esperienza (!), </a:t>
            </a:r>
            <a:endParaRPr lang="it-IT" dirty="0"/>
          </a:p>
          <a:p>
            <a:pPr lvl="0"/>
            <a:r>
              <a:rPr lang="it-IT" dirty="0" smtClean="0"/>
              <a:t>fare traduzioni, diagnosi, «sentenze»(!) </a:t>
            </a:r>
          </a:p>
          <a:p>
            <a:pPr marL="0" lvl="0" indent="0">
              <a:buNone/>
            </a:pPr>
            <a:r>
              <a:rPr lang="it-IT" b="1" dirty="0"/>
              <a:t>e</a:t>
            </a:r>
            <a:r>
              <a:rPr lang="it-IT" b="1" dirty="0" smtClean="0"/>
              <a:t> simulazioni di fenomeni</a:t>
            </a:r>
            <a:endParaRPr lang="it-IT" b="1" dirty="0"/>
          </a:p>
          <a:p>
            <a:r>
              <a:rPr lang="it-IT" dirty="0"/>
              <a:t>simulare lo scontro fra due buchi neri (!), </a:t>
            </a:r>
            <a:endParaRPr lang="it-IT" dirty="0" smtClean="0"/>
          </a:p>
          <a:p>
            <a:r>
              <a:rPr lang="it-IT" dirty="0" smtClean="0"/>
              <a:t>Simulare comportamenti sociali (!)</a:t>
            </a:r>
            <a:endParaRPr lang="it-IT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874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smtClean="0"/>
              <a:t>CALCOLO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La matematica è interessata alla </a:t>
            </a:r>
            <a:r>
              <a:rPr lang="it-IT" b="1" dirty="0" smtClean="0"/>
              <a:t>calcolabilità</a:t>
            </a:r>
          </a:p>
          <a:p>
            <a:pPr marL="0" indent="0">
              <a:buNone/>
            </a:pPr>
            <a:r>
              <a:rPr lang="it-IT" dirty="0" smtClean="0"/>
              <a:t>(</a:t>
            </a:r>
            <a:r>
              <a:rPr lang="it-IT" b="1" dirty="0" smtClean="0"/>
              <a:t>Church</a:t>
            </a:r>
            <a:r>
              <a:rPr lang="it-IT" dirty="0" smtClean="0"/>
              <a:t> e </a:t>
            </a:r>
            <a:r>
              <a:rPr lang="it-IT" b="1" dirty="0" smtClean="0"/>
              <a:t>Turing</a:t>
            </a:r>
            <a:r>
              <a:rPr lang="it-IT" dirty="0" smtClean="0"/>
              <a:t>: funzioni ricorsive e macchine di Turing)</a:t>
            </a:r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dirty="0" smtClean="0"/>
              <a:t>L ’informatica è interessata alla </a:t>
            </a:r>
            <a:r>
              <a:rPr lang="it-IT" b="1" dirty="0" smtClean="0"/>
              <a:t>trattabilità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(</a:t>
            </a:r>
            <a:r>
              <a:rPr lang="it-IT" b="1" dirty="0" smtClean="0"/>
              <a:t>von Neumann</a:t>
            </a:r>
            <a:r>
              <a:rPr lang="it-IT" dirty="0" smtClean="0"/>
              <a:t>: linguaggi di programmazione e computer) </a:t>
            </a:r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dirty="0" smtClean="0"/>
              <a:t>Se un problema non è trattabile, esiste solo una soluzione approssimata (es. </a:t>
            </a:r>
            <a:r>
              <a:rPr lang="it-IT" b="1" dirty="0" smtClean="0"/>
              <a:t>calcolo numerico, </a:t>
            </a:r>
            <a:r>
              <a:rPr lang="it-IT" b="1" dirty="0" smtClean="0"/>
              <a:t>statistica,</a:t>
            </a:r>
            <a:r>
              <a:rPr lang="it-IT" dirty="0" smtClean="0"/>
              <a:t> </a:t>
            </a:r>
            <a:r>
              <a:rPr lang="it-IT" b="1" dirty="0" smtClean="0"/>
              <a:t>IA, …)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959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PROFESSIONE COME CALCOLO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b="1" dirty="0" smtClean="0"/>
              <a:t>Se</a:t>
            </a:r>
            <a:r>
              <a:rPr lang="it-IT" dirty="0" smtClean="0"/>
              <a:t> si riesce a descrivere in modo effettivo la competenza di un operatore umano questa competenza può diventare un dispositivo linguistico e </a:t>
            </a:r>
            <a:r>
              <a:rPr lang="it-IT" b="1" dirty="0" smtClean="0"/>
              <a:t>l’attività del professionista può trasformarsi in un calcolo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/>
              <a:t>	U</a:t>
            </a:r>
            <a:r>
              <a:rPr lang="it-IT" dirty="0" smtClean="0"/>
              <a:t>n tentativo di descrizione di competenze è stato proposto da Diderot e D’Alembert con </a:t>
            </a:r>
            <a:r>
              <a:rPr lang="it-IT" dirty="0"/>
              <a:t>L’</a:t>
            </a:r>
            <a:r>
              <a:rPr lang="it-IT" b="1" i="1" dirty="0"/>
              <a:t>Encyclopédie</a:t>
            </a:r>
            <a:r>
              <a:rPr lang="it-IT" dirty="0"/>
              <a:t>, o</a:t>
            </a:r>
            <a:r>
              <a:rPr lang="it-IT" i="1" dirty="0"/>
              <a:t> Dizionario ragionato delle scienze, delle arti e dei </a:t>
            </a:r>
            <a:r>
              <a:rPr lang="it-IT" i="1" dirty="0" smtClean="0"/>
              <a:t>mestieri, </a:t>
            </a:r>
            <a:r>
              <a:rPr lang="it-IT" dirty="0" smtClean="0"/>
              <a:t>rielaborazione di </a:t>
            </a:r>
            <a:r>
              <a:rPr lang="it-IT" b="1" i="1" dirty="0"/>
              <a:t>Cyclopaedia</a:t>
            </a:r>
            <a:r>
              <a:rPr lang="it-IT" i="1" dirty="0"/>
              <a:t>, o Dizionario universale delle arti e delle scienze</a:t>
            </a:r>
            <a:r>
              <a:rPr lang="it-IT" dirty="0"/>
              <a:t> (1728) dell’inglese Ephraim </a:t>
            </a:r>
            <a:r>
              <a:rPr lang="it-IT" dirty="0" smtClean="0"/>
              <a:t>Chambers.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152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interfacce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 smtClean="0"/>
              <a:t>Manipolano simboli digitali ?</a:t>
            </a:r>
          </a:p>
          <a:p>
            <a:pPr marL="0" indent="0">
              <a:buNone/>
            </a:pPr>
            <a:r>
              <a:rPr lang="it-IT" sz="4000" dirty="0" smtClean="0"/>
              <a:t>Oppure</a:t>
            </a:r>
          </a:p>
          <a:p>
            <a:pPr marL="0" indent="0">
              <a:buNone/>
            </a:pPr>
            <a:r>
              <a:rPr lang="it-IT" sz="4000" dirty="0" smtClean="0"/>
              <a:t>Risolvono problemi ?</a:t>
            </a:r>
          </a:p>
          <a:p>
            <a:pPr marL="0" indent="0">
              <a:buNone/>
            </a:pPr>
            <a:r>
              <a:rPr lang="it-IT" sz="4000" dirty="0" smtClean="0"/>
              <a:t>============================</a:t>
            </a:r>
          </a:p>
          <a:p>
            <a:pPr marL="0" indent="0">
              <a:buNone/>
            </a:pPr>
            <a:endParaRPr lang="it-IT" sz="4000" dirty="0" smtClean="0"/>
          </a:p>
          <a:p>
            <a:pPr marL="0" indent="0">
              <a:buNone/>
            </a:pPr>
            <a:endParaRPr lang="it-IT" sz="4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59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BIBLIOGRAFIA</a:t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6381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b="1" dirty="0" smtClean="0"/>
              <a:t>Il </a:t>
            </a:r>
            <a:r>
              <a:rPr lang="it-IT" sz="2400" b="1" dirty="0"/>
              <a:t>museo </a:t>
            </a:r>
            <a:r>
              <a:rPr lang="it-IT" sz="2400" b="1" dirty="0" smtClean="0"/>
              <a:t>virtuale, </a:t>
            </a:r>
            <a:r>
              <a:rPr lang="it-IT" sz="2400" b="1" dirty="0"/>
              <a:t>i </a:t>
            </a:r>
            <a:r>
              <a:rPr lang="it-IT" sz="2400" b="1" dirty="0" smtClean="0"/>
              <a:t>poster e gli appunti.</a:t>
            </a:r>
            <a:endParaRPr lang="it-IT" sz="2400" dirty="0"/>
          </a:p>
          <a:p>
            <a:pPr marL="0" lvl="0" indent="0">
              <a:buNone/>
            </a:pPr>
            <a:r>
              <a:rPr lang="it-IT" sz="2400" b="1" dirty="0"/>
              <a:t>Martin Davis: Il calcolatore </a:t>
            </a:r>
            <a:r>
              <a:rPr lang="it-IT" sz="2400" b="1" dirty="0" smtClean="0"/>
              <a:t>universale Adelphi, Milano 2012</a:t>
            </a:r>
            <a:endParaRPr lang="it-IT" sz="2400" dirty="0"/>
          </a:p>
          <a:p>
            <a:pPr marL="0" lvl="0" indent="0">
              <a:buNone/>
            </a:pPr>
            <a:r>
              <a:rPr lang="it-IT" sz="2400" b="1" dirty="0"/>
              <a:t>P. Ceruzzi: Storia dell’informatica.</a:t>
            </a:r>
            <a:endParaRPr lang="it-IT" sz="2400" dirty="0"/>
          </a:p>
          <a:p>
            <a:pPr marL="0" lvl="0" indent="0">
              <a:buNone/>
            </a:pPr>
            <a:r>
              <a:rPr lang="en-US" sz="2400" b="1" dirty="0"/>
              <a:t>N. Metropolis e altri: A history of computing </a:t>
            </a:r>
            <a:r>
              <a:rPr lang="en-US" sz="2400" b="1" dirty="0" smtClean="0"/>
              <a:t>in the </a:t>
            </a:r>
            <a:r>
              <a:rPr lang="en-US" sz="2400" b="1" dirty="0"/>
              <a:t>XX </a:t>
            </a:r>
            <a:r>
              <a:rPr lang="en-US" sz="2400" b="1" dirty="0" smtClean="0"/>
              <a:t>Century. Academic Press, Orlando,1980</a:t>
            </a:r>
            <a:endParaRPr lang="it-IT" sz="2400" dirty="0"/>
          </a:p>
          <a:p>
            <a:pPr marL="0" lvl="0" indent="0">
              <a:buNone/>
            </a:pPr>
            <a:r>
              <a:rPr lang="en-US" sz="2400" b="1" dirty="0"/>
              <a:t>G. Ifrah: The universal history of </a:t>
            </a:r>
            <a:r>
              <a:rPr lang="en-US" sz="2400" b="1" dirty="0" smtClean="0"/>
              <a:t>computing.  John Wiley &amp; Sons, New York, 2001 </a:t>
            </a:r>
            <a:endParaRPr lang="it-IT" sz="2400" dirty="0"/>
          </a:p>
          <a:p>
            <a:pPr marL="0" lvl="0" indent="0">
              <a:buNone/>
            </a:pPr>
            <a:r>
              <a:rPr lang="en-US" sz="2400" b="1" dirty="0"/>
              <a:t>U. Hashagen e altri: History of </a:t>
            </a:r>
            <a:r>
              <a:rPr lang="en-US" sz="2400" b="1" dirty="0" smtClean="0"/>
              <a:t>computing: Software issues. Springer, Berlin, 2002</a:t>
            </a:r>
            <a:endParaRPr lang="it-IT" sz="2400" dirty="0"/>
          </a:p>
          <a:p>
            <a:pPr marL="0" lvl="0" indent="0">
              <a:buNone/>
            </a:pPr>
            <a:r>
              <a:rPr lang="en-US" sz="2400" b="1" dirty="0"/>
              <a:t>M. Williams: History of computing technology</a:t>
            </a:r>
            <a:endParaRPr lang="it-IT" sz="2400" dirty="0"/>
          </a:p>
          <a:p>
            <a:pPr marL="0" lvl="0" indent="0">
              <a:buNone/>
            </a:pPr>
            <a:r>
              <a:rPr lang="en-US" sz="2400" b="1" dirty="0"/>
              <a:t>B. Randell: The Origins of digital Computers </a:t>
            </a:r>
            <a:r>
              <a:rPr lang="en-US" sz="2400" b="1" dirty="0" smtClean="0"/>
              <a:t>Springer 1982</a:t>
            </a:r>
            <a:endParaRPr lang="it-IT" sz="2400" dirty="0"/>
          </a:p>
          <a:p>
            <a:pPr marL="0" lvl="0" indent="0">
              <a:buNone/>
            </a:pPr>
            <a:r>
              <a:rPr lang="it-IT" sz="2400" b="1" dirty="0"/>
              <a:t>S. Lloyd: Il programma dell’Universo, Einaudi.</a:t>
            </a:r>
            <a:endParaRPr lang="it-IT" sz="2400" dirty="0"/>
          </a:p>
          <a:p>
            <a:pPr marL="0" lvl="0" indent="0">
              <a:buNone/>
            </a:pPr>
            <a:r>
              <a:rPr lang="it-IT" sz="2400" b="1" dirty="0" smtClean="0"/>
              <a:t>Gerald Schroeder: l’universo sapiente </a:t>
            </a:r>
          </a:p>
          <a:p>
            <a:pPr marL="0" lvl="0" indent="0">
              <a:buNone/>
            </a:pPr>
            <a:r>
              <a:rPr lang="it-IT" sz="2400" b="1" dirty="0" smtClean="0"/>
              <a:t>Ray Kurzweil: Come creare una mente Apogeo</a:t>
            </a:r>
          </a:p>
          <a:p>
            <a:pPr marL="0" indent="0">
              <a:buNone/>
            </a:pPr>
            <a:r>
              <a:rPr lang="en-US" sz="2400" b="1" dirty="0"/>
              <a:t>Hans Christian von </a:t>
            </a:r>
            <a:r>
              <a:rPr lang="en-US" sz="2400" b="1" dirty="0" smtClean="0"/>
              <a:t>Baeyer:</a:t>
            </a:r>
            <a:r>
              <a:rPr lang="en-US" sz="2400" b="1" dirty="0"/>
              <a:t> </a:t>
            </a:r>
            <a:r>
              <a:rPr lang="en-US" sz="2400" b="1" dirty="0" smtClean="0"/>
              <a:t>Information - the </a:t>
            </a:r>
            <a:r>
              <a:rPr lang="en-US" sz="2400" b="1" dirty="0"/>
              <a:t>new language of </a:t>
            </a:r>
            <a:r>
              <a:rPr lang="en-US" sz="2400" b="1" dirty="0" smtClean="0"/>
              <a:t>science. Harvard </a:t>
            </a:r>
            <a:r>
              <a:rPr lang="en-US" sz="2400" b="1" dirty="0"/>
              <a:t>University Press, 2004</a:t>
            </a:r>
          </a:p>
          <a:p>
            <a:pPr marL="0" lvl="0" indent="0">
              <a:buNone/>
            </a:pPr>
            <a:endParaRPr lang="it-IT" sz="2400" b="1" dirty="0" smtClean="0"/>
          </a:p>
          <a:p>
            <a:pPr marL="0" lvl="0" indent="0">
              <a:buNone/>
            </a:pPr>
            <a:endParaRPr lang="it-IT" sz="38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8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/>
              <a:t>Lo studio della storia come allenamento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 smtClean="0"/>
              <a:t>L’allenamento</a:t>
            </a:r>
            <a:r>
              <a:rPr lang="it-IT" dirty="0" smtClean="0"/>
              <a:t> consiste nel capire i perché contenuti in ciascuno degli eventi di questa storia:</a:t>
            </a:r>
          </a:p>
          <a:p>
            <a:pPr marL="0" indent="0">
              <a:buNone/>
            </a:pPr>
            <a:endParaRPr lang="it-IT" sz="800" dirty="0" smtClean="0"/>
          </a:p>
          <a:p>
            <a:pPr marL="400050" lvl="1" indent="0">
              <a:buNone/>
            </a:pPr>
            <a:r>
              <a:rPr lang="it-IT" sz="3600" b="1" dirty="0" smtClean="0"/>
              <a:t>1.Come un’esigenza diventa un problema da risolvere, </a:t>
            </a:r>
          </a:p>
          <a:p>
            <a:pPr marL="400050" lvl="1" indent="0">
              <a:buNone/>
            </a:pPr>
            <a:endParaRPr lang="it-IT" sz="600" b="1" dirty="0" smtClean="0"/>
          </a:p>
          <a:p>
            <a:pPr marL="400050" lvl="1" indent="0">
              <a:buNone/>
            </a:pPr>
            <a:r>
              <a:rPr lang="it-IT" sz="3600" b="1" dirty="0" smtClean="0"/>
              <a:t>2.Come sono stati trovati gli strumenti per risolvere il problema ,</a:t>
            </a:r>
          </a:p>
          <a:p>
            <a:pPr marL="400050" lvl="1" indent="0">
              <a:buNone/>
            </a:pPr>
            <a:endParaRPr lang="it-IT" sz="600" b="1" dirty="0" smtClean="0"/>
          </a:p>
          <a:p>
            <a:pPr marL="400050" lvl="1" indent="0">
              <a:buNone/>
            </a:pPr>
            <a:r>
              <a:rPr lang="it-IT" sz="3600" b="1" dirty="0" smtClean="0"/>
              <a:t>3.Capire il ruolo delle contaminazioni attuali e future, accumulare competenze.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81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19256" cy="1268760"/>
          </a:xfrm>
        </p:spPr>
        <p:txBody>
          <a:bodyPr>
            <a:normAutofit/>
          </a:bodyPr>
          <a:lstStyle/>
          <a:p>
            <a:r>
              <a:rPr lang="it-IT" sz="3200" b="1" dirty="0" smtClean="0"/>
              <a:t>LA STORIA: come elenco di eventi da capire </a:t>
            </a:r>
            <a:br>
              <a:rPr lang="it-IT" sz="3200" b="1" dirty="0" smtClean="0"/>
            </a:br>
            <a:r>
              <a:rPr lang="it-IT" sz="3200" b="1" dirty="0" smtClean="0"/>
              <a:t>Evento = </a:t>
            </a:r>
            <a:r>
              <a:rPr lang="it-IT" sz="3200" u="sng" dirty="0" smtClean="0"/>
              <a:t>Esigenze </a:t>
            </a:r>
            <a:r>
              <a:rPr lang="it-IT" sz="3200" u="sng" dirty="0">
                <a:sym typeface="Wingdings" panose="05000000000000000000" pitchFamily="2" charset="2"/>
              </a:rPr>
              <a:t> </a:t>
            </a:r>
            <a:r>
              <a:rPr lang="it-IT" sz="3200" u="sng" dirty="0" smtClean="0">
                <a:sym typeface="Wingdings" panose="05000000000000000000" pitchFamily="2" charset="2"/>
              </a:rPr>
              <a:t>Problema </a:t>
            </a:r>
            <a:r>
              <a:rPr lang="it-IT" sz="3200" u="sng" dirty="0">
                <a:sym typeface="Wingdings" panose="05000000000000000000" pitchFamily="2" charset="2"/>
              </a:rPr>
              <a:t>  </a:t>
            </a:r>
            <a:r>
              <a:rPr lang="it-IT" sz="3200" u="sng" dirty="0" smtClean="0">
                <a:sym typeface="Wingdings" panose="05000000000000000000" pitchFamily="2" charset="2"/>
              </a:rPr>
              <a:t>Soluzione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400" u="sng" dirty="0" smtClean="0"/>
          </a:p>
          <a:p>
            <a:pPr marL="0" indent="0">
              <a:buNone/>
            </a:pPr>
            <a:r>
              <a:rPr lang="it-IT" sz="3600" b="1" u="sng" dirty="0" smtClean="0"/>
              <a:t>Ricordare </a:t>
            </a:r>
            <a:r>
              <a:rPr lang="it-IT" sz="3600" b="1" u="sng" dirty="0"/>
              <a:t>un evento  </a:t>
            </a:r>
            <a:r>
              <a:rPr lang="it-IT" sz="3600" b="1" u="sng" dirty="0">
                <a:sym typeface="Wingdings" panose="05000000000000000000" pitchFamily="2" charset="2"/>
              </a:rPr>
              <a:t> </a:t>
            </a:r>
            <a:r>
              <a:rPr lang="it-IT" sz="3600" b="1" u="sng" dirty="0" smtClean="0">
                <a:sym typeface="Wingdings" panose="05000000000000000000" pitchFamily="2" charset="2"/>
              </a:rPr>
              <a:t>produce il sapere  </a:t>
            </a:r>
            <a:r>
              <a:rPr lang="it-IT" sz="3600" b="1" u="sng" dirty="0" smtClean="0"/>
              <a:t> </a:t>
            </a:r>
          </a:p>
          <a:p>
            <a:pPr marL="0" indent="0">
              <a:buNone/>
            </a:pPr>
            <a:r>
              <a:rPr lang="it-IT" dirty="0" smtClean="0"/>
              <a:t>	Basta la memoria per ricordare un evento. </a:t>
            </a:r>
            <a:endParaRPr lang="it-IT" sz="1500" dirty="0" smtClean="0"/>
          </a:p>
          <a:p>
            <a:pPr marL="0" indent="0">
              <a:buNone/>
            </a:pPr>
            <a:r>
              <a:rPr lang="it-IT" dirty="0" smtClean="0"/>
              <a:t>	Per accumulare competenze non basta ricordare, si deve </a:t>
            </a:r>
            <a:r>
              <a:rPr lang="it-IT" b="1" dirty="0" smtClean="0"/>
              <a:t>capire perché un processo produce una soluzione alle esigenze </a:t>
            </a:r>
            <a:r>
              <a:rPr lang="it-IT" dirty="0" smtClean="0"/>
              <a:t>che hanno generato il problema in oggetto. </a:t>
            </a:r>
          </a:p>
          <a:p>
            <a:pPr marL="0" indent="0">
              <a:buNone/>
            </a:pPr>
            <a:r>
              <a:rPr lang="it-IT" sz="3600" b="1" u="sng" dirty="0"/>
              <a:t>Capire un evento  </a:t>
            </a:r>
            <a:r>
              <a:rPr lang="it-IT" sz="3600" b="1" u="sng" dirty="0">
                <a:sym typeface="Wingdings" panose="05000000000000000000" pitchFamily="2" charset="2"/>
              </a:rPr>
              <a:t> produce </a:t>
            </a:r>
            <a:r>
              <a:rPr lang="it-IT" sz="3600" b="1" u="sng" dirty="0"/>
              <a:t>il saper fare</a:t>
            </a:r>
            <a:r>
              <a:rPr lang="it-IT" sz="3600" b="1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sz="3600" dirty="0" smtClean="0"/>
          </a:p>
          <a:p>
            <a:pPr marL="0" indent="0">
              <a:buNone/>
            </a:pPr>
            <a:endParaRPr lang="it-IT" sz="3600" dirty="0" smtClean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60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Autofit/>
          </a:bodyPr>
          <a:lstStyle/>
          <a:p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4000" b="1" dirty="0" smtClean="0"/>
              <a:t>Il sapere diventa saper fare</a:t>
            </a:r>
            <a:r>
              <a:rPr lang="it-IT" sz="4000" dirty="0"/>
              <a:t/>
            </a:r>
            <a:br>
              <a:rPr lang="it-IT" sz="4000" dirty="0"/>
            </a:b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579296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	Le </a:t>
            </a:r>
            <a:r>
              <a:rPr lang="it-IT" b="1" dirty="0"/>
              <a:t>esperienze diventano competenze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	Infatti</a:t>
            </a:r>
            <a:r>
              <a:rPr lang="it-IT" dirty="0"/>
              <a:t>, le competenze di problem solving oggi disponibili sono il risultato dell’accumularsi delle strategie inventate e consolidate nel corso della storia del problem solving. 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sz="3600" b="1" u="sng" dirty="0"/>
              <a:t>Con </a:t>
            </a:r>
            <a:r>
              <a:rPr lang="it-IT" sz="3600" b="1" u="sng" dirty="0" smtClean="0"/>
              <a:t>l’accumulo </a:t>
            </a:r>
            <a:r>
              <a:rPr lang="it-IT" sz="3600" b="1" u="sng" smtClean="0"/>
              <a:t>di esperienze, </a:t>
            </a:r>
            <a:r>
              <a:rPr lang="it-IT" sz="3600" b="1" u="sng" dirty="0"/>
              <a:t>il sapere </a:t>
            </a:r>
          </a:p>
          <a:p>
            <a:pPr marL="0" indent="0">
              <a:buNone/>
            </a:pPr>
            <a:r>
              <a:rPr lang="it-IT" sz="3600" b="1" dirty="0"/>
              <a:t>           </a:t>
            </a:r>
            <a:r>
              <a:rPr lang="it-IT" sz="3600" b="1" u="sng" dirty="0"/>
              <a:t>diventa competenza del saper fare!</a:t>
            </a:r>
            <a:endParaRPr lang="it-IT" u="sng" dirty="0" smtClean="0"/>
          </a:p>
          <a:p>
            <a:endParaRPr lang="it-IT" sz="800" dirty="0"/>
          </a:p>
          <a:p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9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it-IT" sz="3200" b="1" dirty="0" smtClean="0"/>
              <a:t>LA STORIA</a:t>
            </a:r>
            <a:r>
              <a:rPr lang="it-IT" sz="3200" dirty="0"/>
              <a:t/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L’ evoluzione come catena che si </a:t>
            </a:r>
            <a:r>
              <a:rPr lang="it-IT" b="1" dirty="0" smtClean="0"/>
              <a:t>autoalimenta.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sz="3600" u="sng" dirty="0" smtClean="0"/>
              <a:t>La </a:t>
            </a:r>
            <a:r>
              <a:rPr lang="it-IT" sz="3600" u="sng" dirty="0"/>
              <a:t>soluzione di un </a:t>
            </a:r>
            <a:r>
              <a:rPr lang="it-IT" sz="3600" u="sng" dirty="0" smtClean="0"/>
              <a:t>nuovo problema </a:t>
            </a:r>
            <a:r>
              <a:rPr lang="it-IT" sz="3600" u="sng" dirty="0"/>
              <a:t>diventa sempre una potenziale risorsa per la soluzione di nuovi </a:t>
            </a:r>
            <a:r>
              <a:rPr lang="it-IT" sz="3600" u="sng" dirty="0" smtClean="0"/>
              <a:t>problemi.</a:t>
            </a:r>
            <a:r>
              <a:rPr lang="it-IT" sz="3600" dirty="0" smtClean="0"/>
              <a:t> </a:t>
            </a:r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sz="3600" dirty="0" smtClean="0"/>
              <a:t>	Le nuove soluzioni diventano sempre risorse disponibili per </a:t>
            </a:r>
            <a:r>
              <a:rPr lang="it-IT" sz="3600" dirty="0"/>
              <a:t>le situazioni problematiche successive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00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363272" cy="1196752"/>
          </a:xfrm>
        </p:spPr>
        <p:txBody>
          <a:bodyPr>
            <a:normAutofit fontScale="90000"/>
          </a:bodyPr>
          <a:lstStyle/>
          <a:p>
            <a:r>
              <a:rPr lang="it-IT" sz="3600" b="1" dirty="0" smtClean="0"/>
              <a:t/>
            </a:r>
            <a:br>
              <a:rPr lang="it-IT" sz="3600" b="1" dirty="0" smtClean="0"/>
            </a:br>
            <a:r>
              <a:rPr lang="it-IT" sz="3600" b="1" dirty="0" smtClean="0"/>
              <a:t>STORIA le discipline si autoalimentano e formano la cultura</a:t>
            </a:r>
            <a:r>
              <a:rPr lang="it-IT" sz="3600" dirty="0"/>
              <a:t/>
            </a:r>
            <a:br>
              <a:rPr lang="it-IT" sz="3600" dirty="0"/>
            </a:b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 smtClean="0"/>
              <a:t>	I </a:t>
            </a:r>
            <a:r>
              <a:rPr lang="it-IT" dirty="0"/>
              <a:t>problemi emergono da esigenze concrete o da curiosità </a:t>
            </a:r>
            <a:r>
              <a:rPr lang="it-IT" dirty="0" smtClean="0"/>
              <a:t>culturali originate senza distinzione di ambiente o disciplina.</a:t>
            </a:r>
            <a:endParaRPr lang="it-IT" dirty="0"/>
          </a:p>
          <a:p>
            <a:pPr marL="0" indent="0">
              <a:buNone/>
            </a:pPr>
            <a:endParaRPr lang="it-IT" sz="800" b="1" dirty="0"/>
          </a:p>
          <a:p>
            <a:pPr marL="0" indent="0">
              <a:buNone/>
            </a:pPr>
            <a:r>
              <a:rPr lang="it-IT" b="1" dirty="0" smtClean="0"/>
              <a:t>	Le discipline, mediante contaminazioni reciproche, si autoalimentano e producono </a:t>
            </a:r>
            <a:r>
              <a:rPr lang="it-IT" b="1" dirty="0"/>
              <a:t>cultura </a:t>
            </a:r>
            <a:r>
              <a:rPr lang="it-IT" b="1" dirty="0" smtClean="0"/>
              <a:t>come unione delle competenze linguistiche disciplinari. </a:t>
            </a:r>
          </a:p>
          <a:p>
            <a:pPr marL="0" indent="0">
              <a:buNone/>
            </a:pPr>
            <a:endParaRPr lang="it-IT" sz="800" b="1" dirty="0"/>
          </a:p>
          <a:p>
            <a:pPr marL="0" indent="0">
              <a:buNone/>
            </a:pPr>
            <a:r>
              <a:rPr lang="it-IT" b="1" dirty="0" smtClean="0"/>
              <a:t>	Le competenze linguistiche dell’informatica, come l’italiano e la matematica, contribuiscono alla costruzione della cultura individuale di base.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297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8187</TotalTime>
  <Words>1545</Words>
  <Application>Microsoft Office PowerPoint</Application>
  <PresentationFormat>Presentazione su schermo (4:3)</PresentationFormat>
  <Paragraphs>416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46" baseType="lpstr">
      <vt:lpstr>Tema di Office</vt:lpstr>
      <vt:lpstr>Storia dell’informatica e dei dispositivi di calcolo</vt:lpstr>
      <vt:lpstr> CAPITOLO A: Le parole del titolo </vt:lpstr>
      <vt:lpstr> Le  parole del titolo: STORIA </vt:lpstr>
      <vt:lpstr>Lo studio della storia come allenamento</vt:lpstr>
      <vt:lpstr>Lo studio della storia come allenamento</vt:lpstr>
      <vt:lpstr>LA STORIA: come elenco di eventi da capire  Evento = Esigenze  Problema   Soluzione</vt:lpstr>
      <vt:lpstr> Il sapere diventa saper fare </vt:lpstr>
      <vt:lpstr>LA STORIA </vt:lpstr>
      <vt:lpstr> STORIA le discipline si autoalimentano e formano la cultura </vt:lpstr>
      <vt:lpstr> STORIA: la singolarità dell’informatica  </vt:lpstr>
      <vt:lpstr>  STORIA: il ruolo della sinossi  </vt:lpstr>
      <vt:lpstr>Per capire e raccontare la storia. Il ruolo della sinossi </vt:lpstr>
      <vt:lpstr>Per capire e raccontare la storia </vt:lpstr>
      <vt:lpstr>Le parole del titolo: INFORMATICA </vt:lpstr>
      <vt:lpstr>INFORMATICA: per studiare l’universo </vt:lpstr>
      <vt:lpstr> INFORMATICA </vt:lpstr>
      <vt:lpstr>Un ruolo per l’informatica</vt:lpstr>
      <vt:lpstr>INFORMATICA </vt:lpstr>
      <vt:lpstr>INFORMATICA </vt:lpstr>
      <vt:lpstr>Le parole del titolo: DISPOSITIVI </vt:lpstr>
      <vt:lpstr> DISPOSITIVI </vt:lpstr>
      <vt:lpstr>Tipo e qualità dei DISPOSITIVI </vt:lpstr>
      <vt:lpstr>Tipo e qualità dei DISPOSITIVI </vt:lpstr>
      <vt:lpstr>DISPOSITIVI </vt:lpstr>
      <vt:lpstr>DISPOSITIVI </vt:lpstr>
      <vt:lpstr>DISPOSITIVI </vt:lpstr>
      <vt:lpstr> DISPOSITIVI LINGUISTICI ARTIFICIALI </vt:lpstr>
      <vt:lpstr>DISPOSITIVI OPERATIVI ARTIFICIALI </vt:lpstr>
      <vt:lpstr> DISPOSITIVI LINGUISTICI (pseudo)NATURALI </vt:lpstr>
      <vt:lpstr> DISPOSITIVI OPERATIVI (pseudo)NATURALI </vt:lpstr>
      <vt:lpstr>Le interfacce</vt:lpstr>
      <vt:lpstr> Le parole del titolo: CALCOLO</vt:lpstr>
      <vt:lpstr>CALCOLO: manipolazione di simboli o problem solving?</vt:lpstr>
      <vt:lpstr>CALCOLO</vt:lpstr>
      <vt:lpstr>CALCOLO</vt:lpstr>
      <vt:lpstr>CALCOLO</vt:lpstr>
      <vt:lpstr>CALCOLO: i linguaggi di alto livello</vt:lpstr>
      <vt:lpstr>Calcolo, problem solving e programmazione</vt:lpstr>
      <vt:lpstr>CALCOLO APPROSSIMATO</vt:lpstr>
      <vt:lpstr> CALCOLO APPROSSIMATO</vt:lpstr>
      <vt:lpstr>CALCOLO</vt:lpstr>
      <vt:lpstr>CALCOLO</vt:lpstr>
      <vt:lpstr>PROFESSIONE COME CALCOLO</vt:lpstr>
      <vt:lpstr>Le interfacce</vt:lpstr>
      <vt:lpstr>BIBLIOGRAFIA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Storia dell’informatica 18/19</dc:title>
  <dc:creator>NOTE</dc:creator>
  <cp:lastModifiedBy>NOTE</cp:lastModifiedBy>
  <cp:revision>856</cp:revision>
  <cp:lastPrinted>2022-02-11T09:25:58Z</cp:lastPrinted>
  <dcterms:created xsi:type="dcterms:W3CDTF">2019-01-14T10:56:43Z</dcterms:created>
  <dcterms:modified xsi:type="dcterms:W3CDTF">2023-02-22T10:49:20Z</dcterms:modified>
</cp:coreProperties>
</file>