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444" r:id="rId3"/>
    <p:sldId id="481" r:id="rId4"/>
    <p:sldId id="452" r:id="rId5"/>
    <p:sldId id="454" r:id="rId6"/>
    <p:sldId id="456" r:id="rId7"/>
    <p:sldId id="457" r:id="rId8"/>
    <p:sldId id="504" r:id="rId9"/>
    <p:sldId id="460" r:id="rId10"/>
    <p:sldId id="461" r:id="rId11"/>
    <p:sldId id="462" r:id="rId12"/>
    <p:sldId id="463" r:id="rId13"/>
    <p:sldId id="447" r:id="rId14"/>
    <p:sldId id="470" r:id="rId15"/>
    <p:sldId id="472" r:id="rId16"/>
    <p:sldId id="473" r:id="rId17"/>
    <p:sldId id="475" r:id="rId18"/>
    <p:sldId id="474" r:id="rId19"/>
    <p:sldId id="500" r:id="rId20"/>
    <p:sldId id="448" r:id="rId21"/>
    <p:sldId id="507" r:id="rId22"/>
    <p:sldId id="505" r:id="rId23"/>
    <p:sldId id="506" r:id="rId24"/>
    <p:sldId id="402" r:id="rId25"/>
    <p:sldId id="401" r:id="rId26"/>
    <p:sldId id="325" r:id="rId27"/>
    <p:sldId id="326" r:id="rId28"/>
    <p:sldId id="510" r:id="rId29"/>
    <p:sldId id="327" r:id="rId30"/>
    <p:sldId id="328" r:id="rId31"/>
    <p:sldId id="511" r:id="rId32"/>
    <p:sldId id="289" r:id="rId33"/>
    <p:sldId id="509" r:id="rId34"/>
    <p:sldId id="498" r:id="rId35"/>
    <p:sldId id="494" r:id="rId36"/>
    <p:sldId id="487" r:id="rId37"/>
    <p:sldId id="499" r:id="rId38"/>
    <p:sldId id="508" r:id="rId39"/>
    <p:sldId id="489" r:id="rId40"/>
    <p:sldId id="501" r:id="rId41"/>
    <p:sldId id="490" r:id="rId42"/>
    <p:sldId id="349" r:id="rId43"/>
    <p:sldId id="348" r:id="rId44"/>
    <p:sldId id="350" r:id="rId45"/>
    <p:sldId id="432" r:id="rId46"/>
    <p:sldId id="439" r:id="rId47"/>
  </p:sldIdLst>
  <p:sldSz cx="9144000" cy="6858000" type="screen4x3"/>
  <p:notesSz cx="6797675" cy="9928225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6DE25108-FCD1-41E3-ADB2-C741557BA427}">
          <p14:sldIdLst>
            <p14:sldId id="256"/>
            <p14:sldId id="444"/>
            <p14:sldId id="481"/>
            <p14:sldId id="452"/>
            <p14:sldId id="454"/>
            <p14:sldId id="456"/>
            <p14:sldId id="457"/>
            <p14:sldId id="504"/>
            <p14:sldId id="460"/>
            <p14:sldId id="461"/>
            <p14:sldId id="462"/>
            <p14:sldId id="463"/>
            <p14:sldId id="447"/>
            <p14:sldId id="470"/>
            <p14:sldId id="472"/>
            <p14:sldId id="473"/>
            <p14:sldId id="475"/>
            <p14:sldId id="474"/>
            <p14:sldId id="500"/>
            <p14:sldId id="448"/>
            <p14:sldId id="507"/>
            <p14:sldId id="505"/>
            <p14:sldId id="506"/>
            <p14:sldId id="402"/>
            <p14:sldId id="401"/>
            <p14:sldId id="325"/>
            <p14:sldId id="326"/>
            <p14:sldId id="510"/>
            <p14:sldId id="327"/>
            <p14:sldId id="328"/>
            <p14:sldId id="511"/>
            <p14:sldId id="289"/>
            <p14:sldId id="509"/>
            <p14:sldId id="498"/>
            <p14:sldId id="494"/>
            <p14:sldId id="487"/>
            <p14:sldId id="499"/>
            <p14:sldId id="508"/>
            <p14:sldId id="489"/>
            <p14:sldId id="501"/>
            <p14:sldId id="490"/>
            <p14:sldId id="349"/>
            <p14:sldId id="348"/>
            <p14:sldId id="350"/>
          </p14:sldIdLst>
        </p14:section>
        <p14:section name="Sezione senza titolo" id="{2733098B-B2A3-4F48-B53D-6E70D6B09B60}">
          <p14:sldIdLst>
            <p14:sldId id="432"/>
            <p14:sldId id="43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15" autoAdjust="0"/>
    <p:restoredTop sz="86448" autoAdjust="0"/>
  </p:normalViewPr>
  <p:slideViewPr>
    <p:cSldViewPr>
      <p:cViewPr>
        <p:scale>
          <a:sx n="50" d="100"/>
          <a:sy n="50" d="100"/>
        </p:scale>
        <p:origin x="-162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1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89C05E-0453-4321-939B-C05E9A059861}" type="datetimeFigureOut">
              <a:rPr lang="it-IT" smtClean="0"/>
              <a:t>27/02/2023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C86737-484B-4AB6-8D8A-1D6091DD3A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4244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7F1B3-5E2D-4FE8-9907-3B81E76D0E68}" type="datetimeFigureOut">
              <a:rPr lang="it-IT" smtClean="0"/>
              <a:t>27/02/2023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62656-B3EE-47D9-B7BB-7566B68129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3244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15988" y="752475"/>
            <a:ext cx="4964112" cy="372427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09360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15988" y="752475"/>
            <a:ext cx="4964112" cy="372427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57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15988" y="752475"/>
            <a:ext cx="4964112" cy="372427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4598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15988" y="752475"/>
            <a:ext cx="4964112" cy="372427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0966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62656-B3EE-47D9-B7BB-7566B6812902}" type="slidenum">
              <a:rPr lang="it-IT" smtClean="0"/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0026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0D512-71F9-4B4B-AF02-7D4F37FAEA68}" type="datetime1">
              <a:rPr lang="it-IT" smtClean="0"/>
              <a:t>27/02/2023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9726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7F7A-434B-4066-9287-CB0A4CC35A2A}" type="datetime1">
              <a:rPr lang="it-IT" smtClean="0"/>
              <a:t>27/02/2023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287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DB99-2338-4567-96A7-EDA7F549DB69}" type="datetime1">
              <a:rPr lang="it-IT" smtClean="0"/>
              <a:t>27/02/2023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4860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A514-BE5F-47E4-8BAC-727B1206FE4E}" type="datetime1">
              <a:rPr lang="it-IT" smtClean="0"/>
              <a:t>27/02/2023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432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35060-0066-4D59-ACEC-A7963E652FDB}" type="datetime1">
              <a:rPr lang="it-IT" smtClean="0"/>
              <a:t>27/02/2023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458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327C-2FB8-4F67-A2C2-5EBB811D2A7C}" type="datetime1">
              <a:rPr lang="it-IT" smtClean="0"/>
              <a:t>27/02/2023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378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ADE68-57A3-4205-9342-85877C63440C}" type="datetime1">
              <a:rPr lang="it-IT" smtClean="0"/>
              <a:t>27/02/2023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785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660C-8E26-4BCC-9F58-59DD9B238BBB}" type="datetime1">
              <a:rPr lang="it-IT" smtClean="0"/>
              <a:t>27/02/2023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6743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C729-083E-4CEB-94FC-3D769AB9EE61}" type="datetime1">
              <a:rPr lang="it-IT" smtClean="0"/>
              <a:t>27/02/2023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5307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E0D2B-6485-4438-BD18-E43F2B80159C}" type="datetime1">
              <a:rPr lang="it-IT" smtClean="0"/>
              <a:t>27/02/2023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479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2DA6-47D8-49CE-B898-4F392C7EE9BB}" type="datetime1">
              <a:rPr lang="it-IT" smtClean="0"/>
              <a:t>27/02/2023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19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6D7CC-D36E-44F5-A90E-6B1BAEE9E860}" type="datetime1">
              <a:rPr lang="it-IT" smtClean="0"/>
              <a:t>27/02/2023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0E5D1-ED83-4A09-BAA7-8C13419E77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561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1324" TargetMode="External"/><Relationship Id="rId2" Type="http://schemas.openxmlformats.org/officeDocument/2006/relationships/hyperlink" Target="https://it.wikipedia.org/wiki/Strasburg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t.wikipedia.org/wiki/1327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Natura" TargetMode="External"/><Relationship Id="rId2" Type="http://schemas.openxmlformats.org/officeDocument/2006/relationships/hyperlink" Target="https://it.wikipedia.org/wiki/Meccanicism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t.wikipedia.org/wiki/Organismo_vivent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1737" TargetMode="External"/><Relationship Id="rId2" Type="http://schemas.openxmlformats.org/officeDocument/2006/relationships/hyperlink" Target="https://it.wikipedia.org/wiki/Jacques_de_Vaucans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t.wikipedia.org/wiki/Anatra_digeritric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Rivoluzione_industriale" TargetMode="External"/><Relationship Id="rId2" Type="http://schemas.openxmlformats.org/officeDocument/2006/relationships/hyperlink" Target="https://it.wikipedia.org/wiki/Franci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60649"/>
            <a:ext cx="7772400" cy="1368151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Storia dell’informatica e dei dispositivi di calcolo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79512" y="2204864"/>
            <a:ext cx="8964488" cy="4320480"/>
          </a:xfrm>
        </p:spPr>
        <p:txBody>
          <a:bodyPr>
            <a:normAutofit fontScale="92500" lnSpcReduction="10000"/>
          </a:bodyPr>
          <a:lstStyle/>
          <a:p>
            <a:r>
              <a:rPr lang="it-IT" b="1" dirty="0"/>
              <a:t>CAP B L’evoluzione culturale</a:t>
            </a:r>
          </a:p>
          <a:p>
            <a:pPr algn="l"/>
            <a:r>
              <a:rPr lang="it-IT" dirty="0" smtClean="0"/>
              <a:t>	La </a:t>
            </a:r>
            <a:r>
              <a:rPr lang="it-IT" dirty="0"/>
              <a:t>storia dell’informatica è la storia di tre </a:t>
            </a:r>
            <a:r>
              <a:rPr lang="it-IT" dirty="0" smtClean="0"/>
              <a:t>diverse evoluzioni </a:t>
            </a:r>
            <a:r>
              <a:rPr lang="it-IT" dirty="0"/>
              <a:t>che non procedono  (sempre) in modo </a:t>
            </a:r>
            <a:r>
              <a:rPr lang="it-IT" dirty="0" smtClean="0"/>
              <a:t>sincrono.  </a:t>
            </a:r>
          </a:p>
          <a:p>
            <a:pPr algn="l"/>
            <a:r>
              <a:rPr lang="it-IT" dirty="0" smtClean="0"/>
              <a:t>	La </a:t>
            </a:r>
            <a:r>
              <a:rPr lang="it-IT" dirty="0"/>
              <a:t>logica, la tecnologia e i problemi con le contaminazioni fra discipline (filosofia, matematica e fisica</a:t>
            </a:r>
            <a:r>
              <a:rPr lang="it-IT" dirty="0" smtClean="0"/>
              <a:t>).</a:t>
            </a:r>
          </a:p>
          <a:p>
            <a:pPr algn="l"/>
            <a:r>
              <a:rPr lang="it-IT" dirty="0" smtClean="0"/>
              <a:t>	L’emergere dei </a:t>
            </a:r>
            <a:r>
              <a:rPr lang="it-IT" dirty="0"/>
              <a:t>significati di cinque aggettivi.</a:t>
            </a:r>
          </a:p>
          <a:p>
            <a:r>
              <a:rPr lang="it-IT" dirty="0"/>
              <a:t> 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261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>
            <a:normAutofit fontScale="90000"/>
          </a:bodyPr>
          <a:lstStyle/>
          <a:p>
            <a:r>
              <a:rPr lang="it-IT" sz="3200" b="1" dirty="0" smtClean="0"/>
              <a:t>1.B) La </a:t>
            </a:r>
            <a:r>
              <a:rPr lang="it-IT" sz="3200" b="1" dirty="0"/>
              <a:t>dimensione </a:t>
            </a:r>
            <a:r>
              <a:rPr lang="it-IT" sz="3200" b="1" dirty="0" smtClean="0"/>
              <a:t>linguistico-formale: gerarchie</a:t>
            </a:r>
            <a:r>
              <a:rPr lang="it-IT" sz="3200" dirty="0" smtClean="0"/>
              <a:t>.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764704"/>
            <a:ext cx="8712968" cy="5904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 smtClean="0"/>
              <a:t>I linguaggi artificiali tipo 1</a:t>
            </a:r>
            <a:r>
              <a:rPr lang="it-IT" dirty="0" smtClean="0"/>
              <a:t>: gerghi disciplinari.</a:t>
            </a:r>
          </a:p>
          <a:p>
            <a:pPr marL="0" indent="0">
              <a:buNone/>
            </a:pPr>
            <a:r>
              <a:rPr lang="it-IT" b="1" dirty="0" smtClean="0"/>
              <a:t>Enti </a:t>
            </a:r>
            <a:r>
              <a:rPr lang="it-IT" b="1" dirty="0"/>
              <a:t>tipo 1 </a:t>
            </a:r>
            <a:r>
              <a:rPr lang="it-IT" dirty="0" smtClean="0"/>
              <a:t>sanno </a:t>
            </a:r>
            <a:r>
              <a:rPr lang="it-IT" dirty="0"/>
              <a:t>interpretare comandi come per il tipo 0 e sanno anche valutare predicati sapendo dare significato alla </a:t>
            </a:r>
            <a:r>
              <a:rPr lang="it-IT" dirty="0" smtClean="0"/>
              <a:t>struttura</a:t>
            </a:r>
          </a:p>
          <a:p>
            <a:pPr marL="0" indent="0">
              <a:buNone/>
            </a:pPr>
            <a:r>
              <a:rPr lang="it-IT" dirty="0" smtClean="0"/>
              <a:t> </a:t>
            </a:r>
            <a:r>
              <a:rPr lang="it-IT" i="1" dirty="0"/>
              <a:t>if &lt;predicato&gt; then &lt;azione&gt;</a:t>
            </a:r>
            <a:r>
              <a:rPr lang="it-IT" dirty="0"/>
              <a:t> 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che </a:t>
            </a:r>
            <a:r>
              <a:rPr lang="it-IT" dirty="0"/>
              <a:t>comporta l’alternativa </a:t>
            </a:r>
            <a:r>
              <a:rPr lang="it-IT" dirty="0" smtClean="0"/>
              <a:t>per l’esecuzione di azioni </a:t>
            </a:r>
            <a:r>
              <a:rPr lang="it-IT" dirty="0"/>
              <a:t>in modo autonomo con </a:t>
            </a:r>
            <a:r>
              <a:rPr lang="it-IT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predicato decidibile</a:t>
            </a:r>
            <a:r>
              <a:rPr lang="it-IT" dirty="0"/>
              <a:t>. 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ESEMPIO</a:t>
            </a:r>
          </a:p>
          <a:p>
            <a:pPr marL="0" indent="0">
              <a:buNone/>
            </a:pPr>
            <a:r>
              <a:rPr lang="it-IT" dirty="0" smtClean="0"/>
              <a:t>Gli elettrodomestici (lavatrici) programmabili e i giudici di Hammurabi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690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>
            <a:normAutofit fontScale="90000"/>
          </a:bodyPr>
          <a:lstStyle/>
          <a:p>
            <a:r>
              <a:rPr lang="it-IT" sz="3200" b="1" dirty="0" smtClean="0"/>
              <a:t>1.B) La </a:t>
            </a:r>
            <a:r>
              <a:rPr lang="it-IT" sz="3200" b="1" dirty="0"/>
              <a:t>dimensione </a:t>
            </a:r>
            <a:r>
              <a:rPr lang="it-IT" sz="3200" b="1" dirty="0" smtClean="0"/>
              <a:t>linguistico-formale: gerarchie</a:t>
            </a:r>
            <a:r>
              <a:rPr lang="it-IT" sz="3200" dirty="0" smtClean="0"/>
              <a:t>.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836712"/>
            <a:ext cx="8229600" cy="5904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 smtClean="0"/>
              <a:t>Linguaggi artificiali di tipo 2 linguaggi di programmazione</a:t>
            </a:r>
          </a:p>
          <a:p>
            <a:pPr marL="0" indent="0">
              <a:buNone/>
            </a:pPr>
            <a:r>
              <a:rPr lang="it-IT" b="1" dirty="0" smtClean="0"/>
              <a:t>Enti </a:t>
            </a:r>
            <a:r>
              <a:rPr lang="it-IT" b="1" dirty="0"/>
              <a:t>tipo </a:t>
            </a:r>
            <a:r>
              <a:rPr lang="it-IT" b="1" dirty="0" smtClean="0"/>
              <a:t>2 </a:t>
            </a:r>
            <a:r>
              <a:rPr lang="it-IT" dirty="0" smtClean="0"/>
              <a:t>oltre </a:t>
            </a:r>
            <a:r>
              <a:rPr lang="it-IT" dirty="0"/>
              <a:t>alle capacità degli enti tipo 1, sanno dare significato alla struttura tipo </a:t>
            </a:r>
            <a:endParaRPr lang="it-IT" dirty="0" smtClean="0"/>
          </a:p>
          <a:p>
            <a:pPr marL="0" indent="0">
              <a:buNone/>
            </a:pPr>
            <a:r>
              <a:rPr lang="it-IT" i="1" dirty="0" smtClean="0"/>
              <a:t>while </a:t>
            </a:r>
            <a:r>
              <a:rPr lang="it-IT" i="1" dirty="0"/>
              <a:t>&lt;predicato&gt; do &lt;azione&gt;</a:t>
            </a:r>
            <a:r>
              <a:rPr lang="it-IT" dirty="0"/>
              <a:t> 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che </a:t>
            </a:r>
            <a:r>
              <a:rPr lang="it-IT" dirty="0"/>
              <a:t>comporta la ripetizione automatica di &lt;azione&gt; un numero variabile di volte con predicato decidibile. 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ESEMPIO</a:t>
            </a:r>
          </a:p>
          <a:p>
            <a:pPr marL="0" indent="0">
              <a:buNone/>
            </a:pPr>
            <a:r>
              <a:rPr lang="it-IT" b="1" dirty="0" smtClean="0"/>
              <a:t>Linguaggi di programmazione</a:t>
            </a:r>
            <a:r>
              <a:rPr lang="it-IT" dirty="0" smtClean="0"/>
              <a:t>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972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>
            <a:normAutofit fontScale="90000"/>
          </a:bodyPr>
          <a:lstStyle/>
          <a:p>
            <a:r>
              <a:rPr lang="it-IT" sz="3200" b="1" dirty="0" smtClean="0"/>
              <a:t>1.B) La </a:t>
            </a:r>
            <a:r>
              <a:rPr lang="it-IT" sz="3200" b="1" dirty="0"/>
              <a:t>dimensione </a:t>
            </a:r>
            <a:r>
              <a:rPr lang="it-IT" sz="3200" b="1" dirty="0" smtClean="0"/>
              <a:t>linguistico-formale: gerarchie</a:t>
            </a:r>
            <a:r>
              <a:rPr lang="it-IT" sz="3200" dirty="0" smtClean="0"/>
              <a:t>.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marL="0" indent="0">
              <a:buNone/>
            </a:pPr>
            <a:r>
              <a:rPr lang="it-IT" b="1" dirty="0" smtClean="0"/>
              <a:t>Linguaggi di tipo 3 </a:t>
            </a:r>
            <a:r>
              <a:rPr lang="it-IT" dirty="0" smtClean="0"/>
              <a:t>linguaggi naturali anche usati in modo disciplinato come gerghi disciplinari.</a:t>
            </a:r>
            <a:endParaRPr lang="it-IT" b="1" dirty="0" smtClean="0"/>
          </a:p>
          <a:p>
            <a:pPr marL="0" indent="0">
              <a:buNone/>
            </a:pPr>
            <a:r>
              <a:rPr lang="it-IT" b="1" dirty="0" smtClean="0"/>
              <a:t>Enti </a:t>
            </a:r>
            <a:r>
              <a:rPr lang="it-IT" b="1" dirty="0"/>
              <a:t>tipo 3 </a:t>
            </a:r>
            <a:r>
              <a:rPr lang="it-IT" dirty="0" smtClean="0"/>
              <a:t>oltre </a:t>
            </a:r>
            <a:r>
              <a:rPr lang="it-IT" dirty="0"/>
              <a:t>alle capacità degli enti di tipo 2, </a:t>
            </a:r>
            <a:r>
              <a:rPr lang="it-IT" b="1" dirty="0"/>
              <a:t>sanno </a:t>
            </a:r>
            <a:r>
              <a:rPr lang="it-IT" b="1" dirty="0" smtClean="0"/>
              <a:t>inventare parole e dare </a:t>
            </a:r>
            <a:r>
              <a:rPr lang="it-IT" b="1" dirty="0"/>
              <a:t>significato ai predicati anche se non sono decidibili</a:t>
            </a:r>
            <a:r>
              <a:rPr lang="it-IT" dirty="0"/>
              <a:t>; questa capacità di </a:t>
            </a:r>
            <a:r>
              <a:rPr lang="it-IT" dirty="0" smtClean="0"/>
              <a:t>generare </a:t>
            </a:r>
            <a:r>
              <a:rPr lang="it-IT" dirty="0"/>
              <a:t>in modo autonomo dei significati a stimoli e messaggi è una proprietà che contraddistingue </a:t>
            </a:r>
            <a:r>
              <a:rPr lang="it-IT" dirty="0" smtClean="0"/>
              <a:t>esclusivamente gli </a:t>
            </a:r>
            <a:r>
              <a:rPr lang="it-IT" dirty="0"/>
              <a:t>esseri </a:t>
            </a:r>
            <a:r>
              <a:rPr lang="it-IT" dirty="0" smtClean="0"/>
              <a:t>umani. </a:t>
            </a:r>
            <a:r>
              <a:rPr lang="it-IT" b="1" dirty="0" smtClean="0"/>
              <a:t>L’uomo sa dare significato alle parole e usa il linguaggio per pensare e comunicare . 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479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>
            <a:normAutofit fontScale="90000"/>
          </a:bodyPr>
          <a:lstStyle/>
          <a:p>
            <a:pPr marL="0" lvl="0" indent="0"/>
            <a:r>
              <a:rPr lang="it-IT" sz="4000" b="1" dirty="0" smtClean="0"/>
              <a:t>2. La </a:t>
            </a:r>
            <a:r>
              <a:rPr lang="it-IT" sz="4000" b="1" dirty="0"/>
              <a:t>dimensione </a:t>
            </a:r>
            <a:r>
              <a:rPr lang="it-IT" sz="4000" b="1" dirty="0" smtClean="0"/>
              <a:t>strumentale: la fisica</a:t>
            </a:r>
            <a:r>
              <a:rPr lang="it-IT" sz="3200" dirty="0" smtClean="0"/>
              <a:t>. 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7260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it-IT" dirty="0" smtClean="0"/>
              <a:t>Storia </a:t>
            </a:r>
            <a:r>
              <a:rPr lang="it-IT" dirty="0"/>
              <a:t>degli ausili strumentali </a:t>
            </a:r>
            <a:r>
              <a:rPr lang="it-IT" dirty="0" smtClean="0"/>
              <a:t>utilizzati </a:t>
            </a:r>
            <a:r>
              <a:rPr lang="it-IT" dirty="0"/>
              <a:t>per facilitare e realizzare il </a:t>
            </a:r>
            <a:r>
              <a:rPr lang="it-IT" dirty="0" smtClean="0"/>
              <a:t>trattamento, la trasmissione e la memorizzazione della informazione: tutto ciò che viene identificato col neologismo hardware. </a:t>
            </a:r>
          </a:p>
          <a:p>
            <a:pPr marL="0" indent="0">
              <a:buNone/>
            </a:pPr>
            <a:r>
              <a:rPr lang="it-IT" dirty="0"/>
              <a:t>Questo percorso </a:t>
            </a:r>
            <a:r>
              <a:rPr lang="it-IT" dirty="0" smtClean="0"/>
              <a:t>è caratterizzato dalla fisica e ha punti singolari con la disponibilità di energia  e l’uso dell’elettronica e continua con la sperimentazione della fisica quantistica.</a:t>
            </a:r>
            <a:endParaRPr lang="it-IT" dirty="0"/>
          </a:p>
          <a:p>
            <a:pPr marL="0" lvl="0" indent="0">
              <a:buNone/>
            </a:pPr>
            <a:r>
              <a:rPr lang="it-IT" b="1" dirty="0" smtClean="0"/>
              <a:t>Appendice B-9 SINOSSI</a:t>
            </a:r>
            <a:endParaRPr lang="it-IT" b="1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8230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it-IT" sz="3200" b="1" dirty="0" smtClean="0"/>
              <a:t>2. La </a:t>
            </a:r>
            <a:r>
              <a:rPr lang="it-IT" sz="3200" b="1" dirty="0"/>
              <a:t>dimensione </a:t>
            </a:r>
            <a:r>
              <a:rPr lang="it-IT" sz="3200" b="1" dirty="0" smtClean="0"/>
              <a:t>strumentale: antichità e medioevo</a:t>
            </a:r>
            <a:r>
              <a:rPr lang="it-IT" sz="3200" dirty="0" smtClean="0"/>
              <a:t>.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124744"/>
            <a:ext cx="8712968" cy="5001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dirty="0" smtClean="0"/>
              <a:t>Dagli automi giocattolo alla nascita dell’automatico.</a:t>
            </a:r>
          </a:p>
          <a:p>
            <a:pPr marL="0" indent="0">
              <a:buNone/>
            </a:pPr>
            <a:r>
              <a:rPr lang="it-IT" dirty="0" smtClean="0"/>
              <a:t>Le prime esperienze in Cina e in Grecia: notevole la </a:t>
            </a:r>
            <a:r>
              <a:rPr lang="it-IT" b="1" dirty="0" smtClean="0"/>
              <a:t>macchina analogica </a:t>
            </a:r>
            <a:r>
              <a:rPr lang="it-IT" dirty="0" smtClean="0"/>
              <a:t>Anticitera, simulatore del sistema solare.</a:t>
            </a:r>
          </a:p>
          <a:p>
            <a:pPr marL="0" indent="0">
              <a:buNone/>
            </a:pPr>
            <a:r>
              <a:rPr lang="it-IT" dirty="0" smtClean="0"/>
              <a:t>Importante il contributo della cultura araba che ha conservato l’eredità della cultura greco-romana. </a:t>
            </a:r>
          </a:p>
          <a:p>
            <a:pPr marL="0" indent="0">
              <a:buNone/>
            </a:pPr>
            <a:r>
              <a:rPr lang="it-IT" dirty="0" smtClean="0"/>
              <a:t>Lo sviluppo della </a:t>
            </a:r>
            <a:r>
              <a:rPr lang="it-IT" b="1" dirty="0" smtClean="0"/>
              <a:t>tecnologia meccanica</a:t>
            </a:r>
            <a:r>
              <a:rPr lang="it-IT" dirty="0" smtClean="0"/>
              <a:t>: orologio e organo della cattedrale </a:t>
            </a:r>
            <a:r>
              <a:rPr lang="it-IT" dirty="0"/>
              <a:t>di </a:t>
            </a:r>
            <a:r>
              <a:rPr lang="it-IT" u="sng" dirty="0">
                <a:hlinkClick r:id="rId2" tooltip="Strasburgo"/>
              </a:rPr>
              <a:t>Strasburgo</a:t>
            </a:r>
            <a:r>
              <a:rPr lang="it-IT" dirty="0"/>
              <a:t> </a:t>
            </a:r>
            <a:r>
              <a:rPr lang="it-IT" dirty="0" smtClean="0"/>
              <a:t>(</a:t>
            </a:r>
            <a:r>
              <a:rPr lang="it-IT" u="sng" dirty="0" smtClean="0">
                <a:hlinkClick r:id="rId3" tooltip="1324"/>
              </a:rPr>
              <a:t>1324</a:t>
            </a:r>
            <a:r>
              <a:rPr lang="it-IT" u="sng" dirty="0" smtClean="0"/>
              <a:t>-</a:t>
            </a:r>
            <a:r>
              <a:rPr lang="it-IT" u="sng" dirty="0" smtClean="0">
                <a:hlinkClick r:id="rId4" tooltip="1327"/>
              </a:rPr>
              <a:t>1327</a:t>
            </a:r>
            <a:r>
              <a:rPr lang="it-IT" u="sng" dirty="0" smtClean="0"/>
              <a:t>)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5851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b="1" dirty="0" smtClean="0"/>
              <a:t>2. La </a:t>
            </a:r>
            <a:r>
              <a:rPr lang="it-IT" sz="3200" b="1" dirty="0"/>
              <a:t>dimensione strumentale: </a:t>
            </a:r>
            <a:r>
              <a:rPr lang="it-IT" sz="3200" b="1" dirty="0" smtClean="0"/>
              <a:t>automi</a:t>
            </a:r>
            <a:r>
              <a:rPr lang="it-IT" sz="3200" dirty="0" smtClean="0"/>
              <a:t>.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Leonardo da Vinci progettò </a:t>
            </a:r>
            <a:r>
              <a:rPr lang="it-IT" dirty="0"/>
              <a:t>un automa </a:t>
            </a:r>
            <a:r>
              <a:rPr lang="it-IT" dirty="0" smtClean="0"/>
              <a:t>per </a:t>
            </a:r>
            <a:r>
              <a:rPr lang="it-IT" dirty="0"/>
              <a:t>un </a:t>
            </a:r>
            <a:r>
              <a:rPr lang="it-IT" dirty="0" smtClean="0"/>
              <a:t>cavaliere meccanico </a:t>
            </a:r>
            <a:r>
              <a:rPr lang="it-IT" dirty="0"/>
              <a:t>che era apparentemente in grado di alzarsi in piedi, agitare le braccia e muovere testa e mascella</a:t>
            </a:r>
            <a:r>
              <a:rPr lang="it-IT" dirty="0" smtClean="0"/>
              <a:t>. </a:t>
            </a:r>
          </a:p>
          <a:p>
            <a:pPr marL="0" indent="0">
              <a:buNone/>
            </a:pPr>
            <a:endParaRPr lang="it-IT" sz="1000" dirty="0"/>
          </a:p>
          <a:p>
            <a:pPr marL="0" indent="0">
              <a:buNone/>
            </a:pPr>
            <a:r>
              <a:rPr lang="it-IT" dirty="0" smtClean="0"/>
              <a:t>Il rinascimento</a:t>
            </a:r>
            <a:r>
              <a:rPr lang="it-IT" dirty="0"/>
              <a:t> testimonia un considerevole ritorno d'interesse per gli automi. I </a:t>
            </a:r>
            <a:r>
              <a:rPr lang="it-IT" b="1" dirty="0"/>
              <a:t>trattati di </a:t>
            </a:r>
            <a:r>
              <a:rPr lang="it-IT" b="1" dirty="0" smtClean="0"/>
              <a:t>Erone di Alessandria</a:t>
            </a:r>
            <a:r>
              <a:rPr lang="it-IT" dirty="0"/>
              <a:t> vennero pubblicati e tradotti in latino e italiano.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6361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>
            <a:normAutofit/>
          </a:bodyPr>
          <a:lstStyle/>
          <a:p>
            <a:r>
              <a:rPr lang="it-IT" sz="3200" b="1" dirty="0" smtClean="0"/>
              <a:t>2. La </a:t>
            </a:r>
            <a:r>
              <a:rPr lang="it-IT" sz="3200" b="1" dirty="0"/>
              <a:t>dimensione strumentale: </a:t>
            </a:r>
            <a:r>
              <a:rPr lang="it-IT" sz="3200" b="1" dirty="0" smtClean="0"/>
              <a:t>meccanicismo</a:t>
            </a:r>
            <a:r>
              <a:rPr lang="it-IT" sz="3200" dirty="0" smtClean="0"/>
              <a:t>.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 smtClean="0"/>
              <a:t>Cartesio </a:t>
            </a:r>
            <a:r>
              <a:rPr lang="it-IT" dirty="0" smtClean="0"/>
              <a:t>si </a:t>
            </a:r>
            <a:r>
              <a:rPr lang="it-IT" dirty="0"/>
              <a:t>può </a:t>
            </a:r>
            <a:r>
              <a:rPr lang="it-IT" dirty="0" smtClean="0"/>
              <a:t>considerare «</a:t>
            </a:r>
            <a:r>
              <a:rPr lang="it-IT" i="1" dirty="0" smtClean="0"/>
              <a:t>simpatizzante</a:t>
            </a:r>
            <a:r>
              <a:rPr lang="it-IT" dirty="0" smtClean="0"/>
              <a:t>» nei </a:t>
            </a:r>
            <a:r>
              <a:rPr lang="it-IT" dirty="0"/>
              <a:t>confronti degli automi, quando </a:t>
            </a:r>
            <a:r>
              <a:rPr lang="it-IT" dirty="0" smtClean="0"/>
              <a:t>suggerisce </a:t>
            </a:r>
            <a:r>
              <a:rPr lang="it-IT" dirty="0"/>
              <a:t>che i corpi degli animali sono nient'altro che complesse macchine: le ossa, i muscoli e gli organi potrebbero essere rimpiazzati da pulegge, pistoni e camme</a:t>
            </a:r>
            <a:r>
              <a:rPr lang="it-IT" dirty="0" smtClean="0"/>
              <a:t>.</a:t>
            </a:r>
          </a:p>
          <a:p>
            <a:pPr marL="0" indent="0">
              <a:buNone/>
            </a:pPr>
            <a:r>
              <a:rPr lang="it-IT" dirty="0" smtClean="0"/>
              <a:t>In </a:t>
            </a:r>
            <a:r>
              <a:rPr lang="it-IT" dirty="0"/>
              <a:t>tal modo il </a:t>
            </a:r>
            <a:r>
              <a:rPr lang="it-IT" dirty="0">
                <a:hlinkClick r:id="rId2" tooltip="Meccanicismo"/>
              </a:rPr>
              <a:t>meccanicismo</a:t>
            </a:r>
            <a:r>
              <a:rPr lang="it-IT" dirty="0"/>
              <a:t> divenne lo standard al quale erano comparati la </a:t>
            </a:r>
            <a:r>
              <a:rPr lang="it-IT" dirty="0">
                <a:hlinkClick r:id="rId3" tooltip="Natura"/>
              </a:rPr>
              <a:t>Natura</a:t>
            </a:r>
            <a:r>
              <a:rPr lang="it-IT" dirty="0"/>
              <a:t> e l'</a:t>
            </a:r>
            <a:r>
              <a:rPr lang="it-IT" dirty="0">
                <a:hlinkClick r:id="rId4" tooltip="Organismo vivente"/>
              </a:rPr>
              <a:t>organismo</a:t>
            </a:r>
            <a:r>
              <a:rPr lang="it-IT" dirty="0"/>
              <a:t>. </a:t>
            </a:r>
            <a:endParaRPr lang="it-IT" dirty="0" smtClean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0089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b="1" dirty="0" smtClean="0"/>
              <a:t>2. La </a:t>
            </a:r>
            <a:r>
              <a:rPr lang="it-IT" sz="3200" b="1" dirty="0"/>
              <a:t>dimensione strumentale: </a:t>
            </a:r>
            <a:r>
              <a:rPr lang="it-IT" sz="3200" b="1" dirty="0" smtClean="0"/>
              <a:t>automi e giocattoli</a:t>
            </a:r>
            <a:r>
              <a:rPr lang="it-IT" sz="3200" dirty="0" smtClean="0"/>
              <a:t>.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Il primo automa del mondo costruito con successo è considerato </a:t>
            </a:r>
            <a:r>
              <a:rPr lang="it-IT" i="1" dirty="0"/>
              <a:t>Il suonatore di flauto</a:t>
            </a:r>
            <a:r>
              <a:rPr lang="it-IT" dirty="0"/>
              <a:t>, inventato dal francese </a:t>
            </a:r>
            <a:r>
              <a:rPr lang="it-IT" dirty="0">
                <a:hlinkClick r:id="rId2" tooltip="Jacques de Vaucanson"/>
              </a:rPr>
              <a:t>Jacques de </a:t>
            </a:r>
            <a:r>
              <a:rPr lang="it-IT" b="1" dirty="0">
                <a:hlinkClick r:id="rId2" tooltip="Jacques de Vaucanson"/>
              </a:rPr>
              <a:t>Vaucanson</a:t>
            </a:r>
            <a:r>
              <a:rPr lang="it-IT" b="1" dirty="0"/>
              <a:t> </a:t>
            </a:r>
            <a:r>
              <a:rPr lang="it-IT" dirty="0"/>
              <a:t>nel </a:t>
            </a:r>
            <a:r>
              <a:rPr lang="it-IT" dirty="0">
                <a:hlinkClick r:id="rId3" tooltip="1737"/>
              </a:rPr>
              <a:t>1737</a:t>
            </a:r>
            <a:r>
              <a:rPr lang="it-IT" dirty="0"/>
              <a:t>. Egli costruì inoltre un'anatra meccanica, l'</a:t>
            </a:r>
            <a:r>
              <a:rPr lang="it-IT" dirty="0">
                <a:hlinkClick r:id="rId4" tooltip="Anatra digeritrice"/>
              </a:rPr>
              <a:t>anatra digeritrice</a:t>
            </a:r>
            <a:r>
              <a:rPr lang="it-IT" dirty="0"/>
              <a:t>, che dava l'illusione di nutrirsi e defecare, il che sembrava avvalorare le idee cartesiane che gli animali non sono altro che macchine biologiche.</a:t>
            </a:r>
          </a:p>
          <a:p>
            <a:pPr marL="0" indent="0">
              <a:buNone/>
            </a:pPr>
            <a:r>
              <a:rPr lang="it-IT" dirty="0" smtClean="0"/>
              <a:t>Appendice B-2 Automi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2692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1143000"/>
          </a:xfrm>
        </p:spPr>
        <p:txBody>
          <a:bodyPr>
            <a:normAutofit/>
          </a:bodyPr>
          <a:lstStyle/>
          <a:p>
            <a:r>
              <a:rPr lang="it-IT" sz="3200" b="1" dirty="0" smtClean="0"/>
              <a:t>2. La dimensione </a:t>
            </a:r>
            <a:r>
              <a:rPr lang="it-IT" sz="3200" b="1" dirty="0"/>
              <a:t>strumentale: </a:t>
            </a:r>
            <a:r>
              <a:rPr lang="it-IT" sz="3200" b="1" dirty="0" smtClean="0"/>
              <a:t>la rivoluzione industriale</a:t>
            </a:r>
            <a:r>
              <a:rPr lang="it-IT" sz="3200" dirty="0" smtClean="0"/>
              <a:t>.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Con Vaucanson la</a:t>
            </a:r>
            <a:r>
              <a:rPr lang="it-IT" dirty="0"/>
              <a:t> </a:t>
            </a:r>
            <a:r>
              <a:rPr lang="it-IT" dirty="0">
                <a:hlinkClick r:id="rId2" tooltip="Francia"/>
              </a:rPr>
              <a:t>Francia</a:t>
            </a:r>
            <a:r>
              <a:rPr lang="it-IT" dirty="0"/>
              <a:t> settecentesca </a:t>
            </a:r>
            <a:r>
              <a:rPr lang="it-IT" dirty="0" smtClean="0"/>
              <a:t>divenne </a:t>
            </a:r>
            <a:r>
              <a:rPr lang="it-IT" dirty="0"/>
              <a:t>la patria di </a:t>
            </a:r>
            <a:r>
              <a:rPr lang="it-IT" dirty="0" smtClean="0"/>
              <a:t>giocattoli </a:t>
            </a:r>
            <a:r>
              <a:rPr lang="it-IT" dirty="0"/>
              <a:t>meccanici che sarebbero divenuti dei prototipi cha hanno dato origine alla </a:t>
            </a:r>
            <a:r>
              <a:rPr lang="it-IT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 tooltip="Rivoluzione industriale"/>
              </a:rPr>
              <a:t>rivoluzione industriale</a:t>
            </a:r>
            <a:r>
              <a:rPr lang="it-IT" dirty="0"/>
              <a:t> con la produzione dei primi </a:t>
            </a:r>
            <a:r>
              <a:rPr lang="it-IT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telai automatici </a:t>
            </a:r>
            <a:r>
              <a:rPr lang="it-IT" b="1" dirty="0"/>
              <a:t>azionati da </a:t>
            </a:r>
            <a:r>
              <a:rPr lang="it-IT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macchine a vapore</a:t>
            </a:r>
            <a:r>
              <a:rPr lang="it-IT" dirty="0"/>
              <a:t>; queste esperienze hanno poi dato </a:t>
            </a:r>
            <a:r>
              <a:rPr lang="it-IT" dirty="0" smtClean="0"/>
              <a:t>l’ispirazione </a:t>
            </a:r>
            <a:r>
              <a:rPr lang="it-IT" dirty="0"/>
              <a:t>per la costruzione del </a:t>
            </a:r>
            <a:r>
              <a:rPr lang="it-IT" b="1" dirty="0"/>
              <a:t>primo </a:t>
            </a:r>
            <a:r>
              <a:rPr lang="it-IT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calcolatore meccanico </a:t>
            </a:r>
            <a:r>
              <a:rPr lang="it-IT" b="1" dirty="0"/>
              <a:t>automatico gestito da un programma. 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1229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>
            <a:normAutofit fontScale="90000"/>
          </a:bodyPr>
          <a:lstStyle/>
          <a:p>
            <a:r>
              <a:rPr lang="it-IT" sz="3200" b="1" dirty="0" smtClean="0"/>
              <a:t>2. La </a:t>
            </a:r>
            <a:r>
              <a:rPr lang="it-IT" sz="3200" b="1" dirty="0"/>
              <a:t>dimensione strumentale: </a:t>
            </a:r>
            <a:r>
              <a:rPr lang="it-IT" sz="3200" b="1" dirty="0" smtClean="0"/>
              <a:t/>
            </a:r>
            <a:br>
              <a:rPr lang="it-IT" sz="3200" b="1" dirty="0" smtClean="0"/>
            </a:br>
            <a:r>
              <a:rPr lang="it-IT" sz="3200" b="1" dirty="0" smtClean="0"/>
              <a:t>dalla elettromeccanica all’elettronica</a:t>
            </a:r>
            <a:r>
              <a:rPr lang="it-IT" sz="3200" dirty="0" smtClean="0"/>
              <a:t>.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124744"/>
            <a:ext cx="8435280" cy="54726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 smtClean="0"/>
              <a:t>Con l’elettricità a metà del XIX secolo compaiono i primi strumenti per il lavoro d’ufficio: macchine da scrivere e calcolatrici; a cavallo fra i secoli XIX e XX nascono i primi calcolatori elettromeccanici.</a:t>
            </a:r>
          </a:p>
          <a:p>
            <a:pPr marL="0" indent="0">
              <a:buNone/>
            </a:pPr>
            <a:endParaRPr lang="it-IT" sz="800" dirty="0" smtClean="0"/>
          </a:p>
          <a:p>
            <a:pPr marL="0" indent="0">
              <a:buNone/>
            </a:pPr>
            <a:r>
              <a:rPr lang="it-IT" dirty="0" smtClean="0"/>
              <a:t>La scoperta del neurone e l’elettronica danno origine a una nuova disciplina: </a:t>
            </a:r>
            <a:r>
              <a:rPr lang="it-IT" b="1" dirty="0" smtClean="0"/>
              <a:t>la cibernetica.</a:t>
            </a:r>
          </a:p>
          <a:p>
            <a:pPr marL="0" indent="0">
              <a:buNone/>
            </a:pPr>
            <a:endParaRPr lang="it-IT" sz="1200" b="1" dirty="0"/>
          </a:p>
          <a:p>
            <a:pPr marL="0" indent="0">
              <a:buNone/>
            </a:pPr>
            <a:r>
              <a:rPr lang="it-IT" dirty="0" smtClean="0"/>
              <a:t>Alla fine della seconda guerra mondiale, a seguito delle sperimentazioni svolte per sostenere l’impegno bellico con l’utilizzo dell’elettronica, compare il primo </a:t>
            </a:r>
            <a:r>
              <a:rPr lang="it-IT" b="1" dirty="0" smtClean="0"/>
              <a:t>computer</a:t>
            </a:r>
            <a:r>
              <a:rPr lang="it-IT" dirty="0" smtClean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5007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>
            <a:normAutofit/>
          </a:bodyPr>
          <a:lstStyle/>
          <a:p>
            <a:r>
              <a:rPr lang="it-IT" sz="3200" b="1" dirty="0" smtClean="0"/>
              <a:t>Tre dimensioni degli eventi</a:t>
            </a:r>
            <a:r>
              <a:rPr lang="it-IT" sz="3200" dirty="0" smtClean="0"/>
              <a:t>.</a:t>
            </a:r>
            <a:endParaRPr lang="it-IT" sz="36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-322" y="764704"/>
            <a:ext cx="8424936" cy="6624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 smtClean="0"/>
              <a:t>Gli eventi dell’informatica sono osservabili da tre punti di vista  </a:t>
            </a:r>
          </a:p>
          <a:p>
            <a:pPr marL="0" indent="0">
              <a:buNone/>
            </a:pPr>
            <a:endParaRPr lang="it-IT" sz="800" b="1" dirty="0" smtClean="0"/>
          </a:p>
          <a:p>
            <a:r>
              <a:rPr lang="it-IT" b="1" dirty="0" smtClean="0"/>
              <a:t>1.Linguistico-formale </a:t>
            </a:r>
            <a:r>
              <a:rPr lang="it-IT" sz="2800" dirty="0" smtClean="0"/>
              <a:t>con filosofia,  logica e matematica</a:t>
            </a:r>
          </a:p>
          <a:p>
            <a:pPr marL="0" indent="0">
              <a:buNone/>
            </a:pPr>
            <a:endParaRPr lang="it-IT" sz="800" dirty="0"/>
          </a:p>
          <a:p>
            <a:r>
              <a:rPr lang="it-IT" b="1" dirty="0" smtClean="0"/>
              <a:t>2.Strumentale-operativo</a:t>
            </a:r>
            <a:r>
              <a:rPr lang="it-IT" dirty="0" smtClean="0"/>
              <a:t> </a:t>
            </a:r>
            <a:r>
              <a:rPr lang="it-IT" sz="2800" dirty="0" smtClean="0"/>
              <a:t>con fisica e tecnologia</a:t>
            </a:r>
            <a:endParaRPr lang="it-IT" sz="3000" dirty="0" smtClean="0"/>
          </a:p>
          <a:p>
            <a:pPr marL="0" indent="0">
              <a:buNone/>
            </a:pPr>
            <a:endParaRPr lang="it-IT" sz="800" dirty="0"/>
          </a:p>
          <a:p>
            <a:r>
              <a:rPr lang="it-IT" b="1" dirty="0" smtClean="0"/>
              <a:t>3.Applicativo-metodologico</a:t>
            </a:r>
            <a:r>
              <a:rPr lang="it-IT" dirty="0" smtClean="0"/>
              <a:t> </a:t>
            </a:r>
            <a:r>
              <a:rPr lang="it-IT" sz="2800" dirty="0" smtClean="0"/>
              <a:t>immerso nel crogiolo del problem solving con contaminazioni fra le varie discipline. </a:t>
            </a:r>
            <a:endParaRPr lang="it-IT" sz="3000" dirty="0"/>
          </a:p>
          <a:p>
            <a:pPr marL="0" lvl="0" indent="0">
              <a:buNone/>
            </a:pPr>
            <a:endParaRPr lang="it-IT" sz="800" dirty="0" smtClean="0"/>
          </a:p>
          <a:p>
            <a:pPr marL="0" indent="0">
              <a:buNone/>
            </a:pPr>
            <a:r>
              <a:rPr lang="it-IT" b="1" dirty="0" smtClean="0"/>
              <a:t>Tre letture in verticale della sinossi! </a:t>
            </a:r>
            <a:endParaRPr lang="it-IT" sz="1400" b="1" dirty="0" smtClean="0"/>
          </a:p>
          <a:p>
            <a:pPr marL="0" indent="0">
              <a:buNone/>
            </a:pPr>
            <a:r>
              <a:rPr lang="it-IT" sz="1400" b="1" dirty="0" smtClean="0"/>
              <a:t> </a:t>
            </a:r>
            <a:r>
              <a:rPr lang="it-IT" b="1" dirty="0" smtClean="0"/>
              <a:t>Appendice B-0 SINOSSI</a:t>
            </a:r>
            <a:endParaRPr lang="it-IT" b="1" dirty="0"/>
          </a:p>
          <a:p>
            <a:pPr marL="0" indent="0">
              <a:buNone/>
            </a:pPr>
            <a:endParaRPr lang="it-IT" b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479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rmAutofit/>
          </a:bodyPr>
          <a:lstStyle/>
          <a:p>
            <a:r>
              <a:rPr lang="it-IT" sz="4800" b="1" dirty="0" smtClean="0"/>
              <a:t>3. La </a:t>
            </a:r>
            <a:r>
              <a:rPr lang="it-IT" sz="4800" b="1" dirty="0"/>
              <a:t>dimensione applicativa</a:t>
            </a:r>
            <a:r>
              <a:rPr lang="it-IT" sz="4000" dirty="0"/>
              <a:t>.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6937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it-IT" dirty="0" smtClean="0"/>
              <a:t>Storia </a:t>
            </a:r>
            <a:r>
              <a:rPr lang="it-IT" dirty="0"/>
              <a:t>di esigenze, problemi e curiosità (scientifiche) che hanno provocato e trainato ricerche specifiche che con l’accumulo dei loro risultati hanno contribuito alla nascita </a:t>
            </a:r>
            <a:r>
              <a:rPr lang="it-IT" dirty="0" smtClean="0"/>
              <a:t>dell’informatica (e alla competenza di problem solving). 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7368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23528" y="-7590"/>
            <a:ext cx="8229600" cy="988318"/>
          </a:xfrm>
        </p:spPr>
        <p:txBody>
          <a:bodyPr>
            <a:normAutofit/>
          </a:bodyPr>
          <a:lstStyle/>
          <a:p>
            <a:r>
              <a:rPr lang="it-IT" sz="2800" b="1" dirty="0" smtClean="0"/>
              <a:t>3. La dimensione applicativa: il pensiero computazionale</a:t>
            </a:r>
            <a:endParaRPr lang="it-IT" sz="2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Con l’emergere dei </a:t>
            </a:r>
            <a:r>
              <a:rPr lang="it-IT" b="1" dirty="0" smtClean="0"/>
              <a:t>singoli gerghi </a:t>
            </a:r>
            <a:r>
              <a:rPr lang="it-IT" dirty="0" smtClean="0"/>
              <a:t>disciplinari si consolida una specifica </a:t>
            </a:r>
            <a:r>
              <a:rPr lang="it-IT" b="1" dirty="0" smtClean="0"/>
              <a:t>attitudine mentale </a:t>
            </a:r>
            <a:r>
              <a:rPr lang="it-IT" dirty="0" smtClean="0"/>
              <a:t>conseguente all’esperienza e alla capacità del </a:t>
            </a:r>
            <a:r>
              <a:rPr lang="it-IT" b="1" dirty="0" smtClean="0"/>
              <a:t>loro</a:t>
            </a:r>
            <a:r>
              <a:rPr lang="it-IT" dirty="0" smtClean="0"/>
              <a:t> utilizzo.</a:t>
            </a:r>
          </a:p>
          <a:p>
            <a:pPr marL="0" indent="0">
              <a:buNone/>
            </a:pPr>
            <a:endParaRPr lang="it-IT" sz="1200" dirty="0" smtClean="0"/>
          </a:p>
          <a:p>
            <a:pPr marL="0" indent="0">
              <a:buNone/>
            </a:pPr>
            <a:r>
              <a:rPr lang="it-IT" dirty="0" smtClean="0"/>
              <a:t>In informatica, questo lungo percorso culturale ha prodotto il </a:t>
            </a:r>
            <a:r>
              <a:rPr lang="it-IT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pensiero computazionale</a:t>
            </a:r>
            <a:r>
              <a:rPr lang="it-IT" dirty="0" smtClean="0"/>
              <a:t>, come conseguenza della comparsa di </a:t>
            </a:r>
            <a:r>
              <a:rPr lang="it-IT" b="1" dirty="0" smtClean="0"/>
              <a:t>linguaggi effettivi</a:t>
            </a:r>
            <a:r>
              <a:rPr lang="it-IT" dirty="0"/>
              <a:t> </a:t>
            </a:r>
            <a:endParaRPr lang="it-IT" dirty="0" smtClean="0"/>
          </a:p>
          <a:p>
            <a:pPr marL="0" indent="0">
              <a:buNone/>
            </a:pPr>
            <a:r>
              <a:rPr lang="it-IT" sz="2800" dirty="0"/>
              <a:t>Appendice </a:t>
            </a:r>
            <a:r>
              <a:rPr lang="it-IT" sz="2800" dirty="0" smtClean="0"/>
              <a:t>B-3 </a:t>
            </a:r>
            <a:r>
              <a:rPr lang="it-IT" sz="2800" dirty="0"/>
              <a:t>pensiero computazionale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0075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800" b="1" dirty="0" smtClean="0"/>
              <a:t>3. La dimensione</a:t>
            </a:r>
            <a:r>
              <a:rPr lang="it-IT" sz="4800" b="1" dirty="0"/>
              <a:t> </a:t>
            </a:r>
            <a:r>
              <a:rPr lang="it-IT" sz="4800" b="1" dirty="0" smtClean="0"/>
              <a:t>applicativa</a:t>
            </a:r>
            <a:endParaRPr lang="it-IT" sz="4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Problemi chiave determinanti per lo sviluppo dell’informatica</a:t>
            </a:r>
          </a:p>
          <a:p>
            <a:pPr marL="0" indent="0">
              <a:buNone/>
            </a:pPr>
            <a:r>
              <a:rPr lang="it-IT" b="1" dirty="0" smtClean="0"/>
              <a:t>Aumentare la produttività delle persone </a:t>
            </a:r>
          </a:p>
          <a:p>
            <a:pPr marL="0" indent="0">
              <a:buNone/>
            </a:pPr>
            <a:r>
              <a:rPr lang="it-IT" b="1" dirty="0" smtClean="0"/>
              <a:t>Rendere cogenti le argomentazioni</a:t>
            </a:r>
          </a:p>
          <a:p>
            <a:pPr marL="0" indent="0">
              <a:buNone/>
            </a:pPr>
            <a:r>
              <a:rPr lang="it-IT" b="1" dirty="0" smtClean="0"/>
              <a:t>Eseguire grandi quantità di calcoli senza errori</a:t>
            </a:r>
          </a:p>
          <a:p>
            <a:pPr marL="0" indent="0">
              <a:buNone/>
            </a:pPr>
            <a:r>
              <a:rPr lang="it-IT" b="1" dirty="0" smtClean="0"/>
              <a:t>Eseguire calcoli in tempi brevi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8978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/>
              <a:t>3. La </a:t>
            </a:r>
            <a:r>
              <a:rPr lang="it-IT" b="1" dirty="0"/>
              <a:t>dimensione applicativa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it-IT" dirty="0"/>
              <a:t>Questo percorso è ancora in pieno sviluppo con </a:t>
            </a:r>
            <a:r>
              <a:rPr lang="it-IT" dirty="0" smtClean="0"/>
              <a:t>la </a:t>
            </a:r>
            <a:r>
              <a:rPr lang="it-IT" dirty="0"/>
              <a:t>constatazione che l’informatica </a:t>
            </a:r>
            <a:r>
              <a:rPr lang="it-IT" dirty="0" smtClean="0"/>
              <a:t>è divenuta </a:t>
            </a:r>
            <a:r>
              <a:rPr lang="it-IT" dirty="0"/>
              <a:t>l’infrastruttura fondamentale per sostenere  lo sviluppo scientifico, economico e culturale del mondo globalizzato.  </a:t>
            </a:r>
            <a:endParaRPr lang="it-IT" dirty="0" smtClean="0"/>
          </a:p>
          <a:p>
            <a:pPr marL="0" lvl="0" indent="0">
              <a:buNone/>
            </a:pPr>
            <a:r>
              <a:rPr lang="it-IT" b="1" dirty="0" smtClean="0"/>
              <a:t>Ora la scena è occupata dalla IA e dalla informatica quantistica .</a:t>
            </a:r>
            <a:endParaRPr lang="it-IT" b="1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5423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>
            <a:noAutofit/>
          </a:bodyPr>
          <a:lstStyle/>
          <a:p>
            <a:r>
              <a:rPr lang="it-IT" sz="4000" b="1" dirty="0" smtClean="0"/>
              <a:t>Le contaminazioni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 smtClean="0"/>
              <a:t>Nel crogiolo </a:t>
            </a:r>
            <a:r>
              <a:rPr lang="it-IT" b="1" dirty="0"/>
              <a:t>del problem </a:t>
            </a:r>
            <a:r>
              <a:rPr lang="it-IT" b="1" dirty="0" smtClean="0"/>
              <a:t>solving,</a:t>
            </a:r>
            <a:r>
              <a:rPr lang="it-IT" dirty="0" smtClean="0"/>
              <a:t> </a:t>
            </a:r>
            <a:r>
              <a:rPr lang="it-IT" dirty="0"/>
              <a:t>con l’esigenza di risolvere problemi e la curiosità e desiderio di conoscere, </a:t>
            </a:r>
            <a:r>
              <a:rPr lang="it-IT" b="1" dirty="0"/>
              <a:t>nascono tutte le </a:t>
            </a:r>
            <a:r>
              <a:rPr lang="it-IT" b="1" dirty="0" smtClean="0"/>
              <a:t>discipline come prodotti di contaminazioni con emersione di punti </a:t>
            </a:r>
            <a:r>
              <a:rPr lang="it-IT" b="1" i="1" dirty="0" smtClean="0"/>
              <a:t>singolari</a:t>
            </a:r>
            <a:r>
              <a:rPr lang="it-IT" b="1" dirty="0" smtClean="0"/>
              <a:t>.</a:t>
            </a:r>
            <a:endParaRPr lang="it-IT" sz="900" b="1" dirty="0"/>
          </a:p>
          <a:p>
            <a:pPr marL="0" indent="0">
              <a:buNone/>
            </a:pPr>
            <a:endParaRPr lang="it-IT" sz="900" b="1" dirty="0"/>
          </a:p>
          <a:p>
            <a:pPr marL="0" indent="0">
              <a:buNone/>
            </a:pPr>
            <a:r>
              <a:rPr lang="it-IT" b="1" dirty="0" smtClean="0">
                <a:solidFill>
                  <a:srgbClr val="FF0000"/>
                </a:solidFill>
              </a:rPr>
              <a:t>S</a:t>
            </a:r>
            <a:r>
              <a:rPr lang="it-IT" b="1" dirty="0" smtClean="0"/>
              <a:t>i </a:t>
            </a:r>
            <a:r>
              <a:rPr lang="it-IT" b="1" dirty="0"/>
              <a:t>afferma </a:t>
            </a:r>
            <a:r>
              <a:rPr lang="it-IT" dirty="0" smtClean="0"/>
              <a:t>il </a:t>
            </a:r>
            <a:r>
              <a:rPr lang="it-IT" dirty="0"/>
              <a:t>ruolo dell’</a:t>
            </a:r>
            <a:r>
              <a:rPr lang="it-IT" b="1" dirty="0"/>
              <a:t>informatica</a:t>
            </a:r>
            <a:r>
              <a:rPr lang="it-IT" dirty="0"/>
              <a:t> che è dotata di capacità 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linguistiche specifiche</a:t>
            </a:r>
            <a:r>
              <a:rPr lang="it-IT" dirty="0" smtClean="0"/>
              <a:t> </a:t>
            </a:r>
            <a:r>
              <a:rPr lang="it-IT" dirty="0"/>
              <a:t>e di 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</a:t>
            </a:r>
            <a:r>
              <a:rPr lang="it-IT" dirty="0"/>
              <a:t> con </a:t>
            </a:r>
            <a:r>
              <a:rPr lang="it-IT" dirty="0" smtClean="0"/>
              <a:t>vantaggi competitivi </a:t>
            </a:r>
            <a:r>
              <a:rPr lang="it-IT" dirty="0"/>
              <a:t>per le 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applicazioni 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0" indent="0">
              <a:buNone/>
            </a:pP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(Leibniz Babbage-Menabrea-Ada von Neumann)</a:t>
            </a:r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it-IT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it-IT" dirty="0" smtClean="0"/>
              <a:t>Appendice B-4 Fusioni e fissioni !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47802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1520" y="0"/>
            <a:ext cx="8229600" cy="692696"/>
          </a:xfrm>
        </p:spPr>
        <p:txBody>
          <a:bodyPr>
            <a:noAutofit/>
          </a:bodyPr>
          <a:lstStyle/>
          <a:p>
            <a:r>
              <a:rPr lang="it-IT" sz="3200" b="1" dirty="0" smtClean="0"/>
              <a:t>Le contaminazioni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908720"/>
            <a:ext cx="8784976" cy="5760640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it-IT" sz="2800" dirty="0" smtClean="0"/>
              <a:t>Nessuna </a:t>
            </a:r>
            <a:r>
              <a:rPr lang="it-IT" sz="2800" dirty="0"/>
              <a:t>disciplina vive isolata: </a:t>
            </a:r>
            <a:endParaRPr lang="it-IT" sz="2800" dirty="0" smtClean="0"/>
          </a:p>
          <a:p>
            <a:pPr marL="0" lvl="0" indent="0">
              <a:buNone/>
            </a:pPr>
            <a:r>
              <a:rPr lang="it-IT" sz="2800" b="1" dirty="0" smtClean="0"/>
              <a:t>la </a:t>
            </a:r>
            <a:r>
              <a:rPr lang="it-IT" sz="2800" b="1" dirty="0"/>
              <a:t>contaminazione è una risorsa </a:t>
            </a:r>
            <a:endParaRPr lang="it-IT" sz="2800" b="1" dirty="0" smtClean="0"/>
          </a:p>
          <a:p>
            <a:pPr marL="0" lvl="0" indent="0">
              <a:buNone/>
            </a:pPr>
            <a:endParaRPr lang="it-IT" sz="1000" b="1" dirty="0" smtClean="0"/>
          </a:p>
          <a:p>
            <a:pPr marL="0" lvl="0" indent="0">
              <a:buNone/>
            </a:pPr>
            <a:r>
              <a:rPr lang="it-IT" sz="2800" dirty="0" smtClean="0">
                <a:latin typeface="Arial" pitchFamily="18"/>
                <a:cs typeface="Arial" pitchFamily="2"/>
              </a:rPr>
              <a:t>L’informatica </a:t>
            </a:r>
            <a:r>
              <a:rPr lang="it-IT" sz="2800" dirty="0">
                <a:latin typeface="Arial" pitchFamily="18"/>
                <a:cs typeface="Arial" pitchFamily="2"/>
              </a:rPr>
              <a:t>è emersa </a:t>
            </a:r>
            <a:r>
              <a:rPr lang="it-IT" sz="2800" dirty="0" smtClean="0">
                <a:latin typeface="Arial" pitchFamily="18"/>
                <a:cs typeface="Arial" pitchFamily="2"/>
              </a:rPr>
              <a:t>con il consolidarsi di altre </a:t>
            </a:r>
            <a:r>
              <a:rPr lang="it-IT" sz="2800" dirty="0">
                <a:latin typeface="Arial" pitchFamily="18"/>
                <a:cs typeface="Arial" pitchFamily="2"/>
              </a:rPr>
              <a:t>discipline</a:t>
            </a:r>
            <a:r>
              <a:rPr lang="it-IT" sz="2800" dirty="0" smtClean="0">
                <a:latin typeface="Arial" pitchFamily="18"/>
                <a:cs typeface="Arial" pitchFamily="2"/>
              </a:rPr>
              <a:t>: giurisprudenza, matematica</a:t>
            </a:r>
            <a:r>
              <a:rPr lang="it-IT" sz="2800" dirty="0">
                <a:latin typeface="Arial" pitchFamily="18"/>
                <a:cs typeface="Arial" pitchFamily="2"/>
              </a:rPr>
              <a:t>, filosofia, linguistica, fisica, economia, ingegneria, astronomia, geografia. </a:t>
            </a:r>
          </a:p>
          <a:p>
            <a:pPr marL="0" lvl="0" indent="0">
              <a:spcBef>
                <a:spcPts val="638"/>
              </a:spcBef>
              <a:spcAft>
                <a:spcPts val="0"/>
              </a:spcAft>
              <a:buNone/>
            </a:pPr>
            <a:endParaRPr lang="it-IT" sz="1000" dirty="0">
              <a:latin typeface="Arial" pitchFamily="18"/>
              <a:cs typeface="Arial" pitchFamily="2"/>
            </a:endParaRPr>
          </a:p>
          <a:p>
            <a:pPr marL="0" indent="0">
              <a:buNone/>
            </a:pPr>
            <a:r>
              <a:rPr lang="it-I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Le interazioni fra queste discipline forniscono </a:t>
            </a:r>
            <a:r>
              <a:rPr lang="it-IT" sz="2800" b="1" dirty="0">
                <a:latin typeface="Arial" panose="020B0604020202020204" pitchFamily="34" charset="0"/>
                <a:cs typeface="Arial" panose="020B0604020202020204" pitchFamily="34" charset="0"/>
              </a:rPr>
              <a:t>i problemi che </a:t>
            </a:r>
            <a:r>
              <a:rPr lang="it-I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determinano lo sviluppo dell’informatica</a:t>
            </a:r>
            <a:r>
              <a:rPr lang="it-I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it-IT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Appendice B-5 contaminazioni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61489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it-IT" sz="3600" b="1" dirty="0" smtClean="0"/>
              <a:t>Esempi di contaminazioni: geografia</a:t>
            </a:r>
            <a:endParaRPr lang="it-IT" sz="3600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39552" y="836712"/>
            <a:ext cx="8229600" cy="5760640"/>
          </a:xfrm>
        </p:spPr>
        <p:txBody>
          <a:bodyPr>
            <a:normAutofit/>
          </a:bodyPr>
          <a:lstStyle/>
          <a:p>
            <a:pPr marL="0" lvl="0" indent="0"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b="1" dirty="0" smtClean="0">
                <a:latin typeface="Arial" pitchFamily="18"/>
                <a:cs typeface="Arial" pitchFamily="2"/>
              </a:rPr>
              <a:t>Il problema</a:t>
            </a:r>
            <a:r>
              <a:rPr lang="it-IT" sz="2800" dirty="0" smtClean="0">
                <a:latin typeface="Arial" pitchFamily="18"/>
                <a:cs typeface="Arial" pitchFamily="2"/>
              </a:rPr>
              <a:t>: localizzare un’isola del Pacifico. </a:t>
            </a:r>
          </a:p>
          <a:p>
            <a:pPr marL="0" lvl="0" indent="0">
              <a:spcBef>
                <a:spcPts val="638"/>
              </a:spcBef>
              <a:spcAft>
                <a:spcPts val="0"/>
              </a:spcAft>
              <a:buNone/>
            </a:pPr>
            <a:endParaRPr lang="it-IT" sz="800" dirty="0">
              <a:latin typeface="Arial" pitchFamily="18"/>
              <a:cs typeface="Arial" pitchFamily="2"/>
            </a:endParaRPr>
          </a:p>
          <a:p>
            <a:pPr marL="0" lvl="0" indent="0"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b="1" dirty="0" smtClean="0">
                <a:latin typeface="Arial" pitchFamily="18"/>
                <a:cs typeface="Arial" pitchFamily="2"/>
              </a:rPr>
              <a:t>Il contesto</a:t>
            </a:r>
            <a:r>
              <a:rPr lang="it-IT" sz="2800" dirty="0" smtClean="0">
                <a:latin typeface="Arial" pitchFamily="18"/>
                <a:cs typeface="Arial" pitchFamily="2"/>
              </a:rPr>
              <a:t>: macchine automatiche (i telai), tavole numeriche, </a:t>
            </a:r>
            <a:r>
              <a:rPr lang="it-IT" sz="2800" i="1" u="sng" dirty="0" smtClean="0">
                <a:latin typeface="Arial" pitchFamily="18"/>
                <a:cs typeface="Arial" pitchFamily="2"/>
              </a:rPr>
              <a:t>computisti </a:t>
            </a:r>
            <a:r>
              <a:rPr lang="it-IT" sz="2800" dirty="0" smtClean="0">
                <a:latin typeface="Arial" pitchFamily="18"/>
                <a:cs typeface="Arial" pitchFamily="2"/>
              </a:rPr>
              <a:t>-</a:t>
            </a:r>
            <a:r>
              <a:rPr lang="it-IT" sz="2800" i="1" u="sng" dirty="0" smtClean="0">
                <a:latin typeface="Arial" pitchFamily="18"/>
                <a:cs typeface="Arial" pitchFamily="2"/>
              </a:rPr>
              <a:t>calcolatori.</a:t>
            </a:r>
          </a:p>
          <a:p>
            <a:pPr marL="0" lvl="0" indent="0">
              <a:spcBef>
                <a:spcPts val="638"/>
              </a:spcBef>
              <a:spcAft>
                <a:spcPts val="0"/>
              </a:spcAft>
              <a:buNone/>
            </a:pPr>
            <a:endParaRPr lang="it-IT" sz="800" dirty="0">
              <a:latin typeface="Arial" pitchFamily="18"/>
              <a:cs typeface="Arial" pitchFamily="2"/>
            </a:endParaRPr>
          </a:p>
          <a:p>
            <a:pPr marL="0" lvl="0" indent="0"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b="1" dirty="0" smtClean="0">
                <a:latin typeface="Arial" pitchFamily="18"/>
                <a:cs typeface="Arial" pitchFamily="2"/>
              </a:rPr>
              <a:t>La contaminazione</a:t>
            </a:r>
            <a:r>
              <a:rPr lang="it-IT" sz="2800" dirty="0" smtClean="0">
                <a:latin typeface="Arial" pitchFamily="18"/>
                <a:cs typeface="Arial" pitchFamily="2"/>
              </a:rPr>
              <a:t>: usare un manufatto automatico (la macchina alle differenze di Muller-Babbage) come </a:t>
            </a:r>
            <a:r>
              <a:rPr lang="it-IT" sz="2800" i="1" dirty="0" smtClean="0">
                <a:latin typeface="Arial" pitchFamily="18"/>
                <a:cs typeface="Arial" pitchFamily="2"/>
              </a:rPr>
              <a:t>calcolatore</a:t>
            </a:r>
            <a:r>
              <a:rPr lang="it-IT" sz="2800" dirty="0" smtClean="0">
                <a:latin typeface="Arial" pitchFamily="18"/>
                <a:cs typeface="Arial" pitchFamily="2"/>
              </a:rPr>
              <a:t> (il progetto di de Prony).</a:t>
            </a:r>
          </a:p>
          <a:p>
            <a:pPr marL="0" lvl="0" indent="0">
              <a:spcBef>
                <a:spcPts val="638"/>
              </a:spcBef>
              <a:spcAft>
                <a:spcPts val="0"/>
              </a:spcAft>
              <a:buNone/>
            </a:pPr>
            <a:endParaRPr lang="it-IT" sz="800" dirty="0" smtClean="0">
              <a:latin typeface="Arial" pitchFamily="18"/>
              <a:cs typeface="Arial" pitchFamily="2"/>
            </a:endParaRPr>
          </a:p>
          <a:p>
            <a:pPr marL="0" lvl="0" indent="0"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b="1" dirty="0" smtClean="0">
                <a:latin typeface="Arial" pitchFamily="18"/>
                <a:cs typeface="Arial" pitchFamily="2"/>
              </a:rPr>
              <a:t>La singolarità</a:t>
            </a:r>
            <a:r>
              <a:rPr lang="it-IT" sz="2800" dirty="0" smtClean="0">
                <a:latin typeface="Arial" pitchFamily="18"/>
                <a:cs typeface="Arial" pitchFamily="2"/>
              </a:rPr>
              <a:t>: la macchina analitica di </a:t>
            </a:r>
            <a:r>
              <a:rPr lang="it-IT" sz="2400" dirty="0" smtClean="0">
                <a:latin typeface="Arial" pitchFamily="18"/>
                <a:cs typeface="Arial" pitchFamily="2"/>
              </a:rPr>
              <a:t>Babbage</a:t>
            </a:r>
            <a:r>
              <a:rPr lang="it-IT" sz="2400" dirty="0">
                <a:latin typeface="Arial" pitchFamily="18"/>
                <a:cs typeface="Arial" pitchFamily="2"/>
              </a:rPr>
              <a:t> </a:t>
            </a:r>
            <a:r>
              <a:rPr lang="it-IT" sz="2400" dirty="0" smtClean="0">
                <a:latin typeface="Arial" pitchFamily="18"/>
                <a:cs typeface="Arial" pitchFamily="2"/>
              </a:rPr>
              <a:t>e </a:t>
            </a:r>
            <a:r>
              <a:rPr lang="it-IT" sz="2800" dirty="0" smtClean="0">
                <a:latin typeface="Arial" pitchFamily="18"/>
                <a:cs typeface="Arial" pitchFamily="2"/>
              </a:rPr>
              <a:t>la scoperta del software di Menabrea e Ada </a:t>
            </a:r>
          </a:p>
          <a:p>
            <a:pPr marL="0" lvl="0" indent="0">
              <a:spcBef>
                <a:spcPts val="638"/>
              </a:spcBef>
              <a:spcAft>
                <a:spcPts val="0"/>
              </a:spcAft>
              <a:buNone/>
            </a:pPr>
            <a:endParaRPr lang="it-IT" sz="800" dirty="0" smtClean="0">
              <a:latin typeface="Arial" pitchFamily="18"/>
              <a:cs typeface="Arial" pitchFamily="2"/>
            </a:endParaRPr>
          </a:p>
          <a:p>
            <a:pPr marL="0" lvl="0" indent="0"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400" dirty="0" smtClean="0">
                <a:latin typeface="Arial" pitchFamily="18"/>
                <a:cs typeface="Arial" pitchFamily="2"/>
              </a:rPr>
              <a:t>Appendice B-6 Adam Smith e de Prony</a:t>
            </a:r>
            <a:endParaRPr lang="it-IT" sz="24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057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it-IT" sz="3600" b="1" dirty="0"/>
              <a:t>Esempi di </a:t>
            </a:r>
            <a:r>
              <a:rPr lang="it-IT" sz="3600" b="1" dirty="0" smtClean="0"/>
              <a:t>contaminazioni: i censimenti</a:t>
            </a:r>
            <a:endParaRPr lang="it-IT" sz="3600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949280"/>
          </a:xfrm>
        </p:spPr>
        <p:txBody>
          <a:bodyPr>
            <a:normAutofit/>
          </a:bodyPr>
          <a:lstStyle/>
          <a:p>
            <a:pPr marL="0" lvl="0" indent="0"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b="1" dirty="0" smtClean="0">
                <a:latin typeface="Arial" pitchFamily="18"/>
                <a:cs typeface="Arial" pitchFamily="2"/>
              </a:rPr>
              <a:t>Esigenza di amministrazione </a:t>
            </a:r>
          </a:p>
          <a:p>
            <a:pPr marL="0" lvl="0" indent="0"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dirty="0" smtClean="0">
                <a:latin typeface="Arial" pitchFamily="18"/>
                <a:cs typeface="Arial" pitchFamily="2"/>
              </a:rPr>
              <a:t>	Quando si è iniziato a fare censimenti ogni 10 anni si arrivava al censimento successivo senza aver finito di elaborare i dati di quello precedente. </a:t>
            </a:r>
          </a:p>
          <a:p>
            <a:pPr marL="0" lvl="0" indent="0"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b="1" dirty="0" smtClean="0">
                <a:latin typeface="Arial" pitchFamily="18"/>
                <a:cs typeface="Arial" pitchFamily="2"/>
              </a:rPr>
              <a:t>	Competenze disponibili</a:t>
            </a:r>
          </a:p>
          <a:p>
            <a:pPr>
              <a:spcBef>
                <a:spcPts val="638"/>
              </a:spcBef>
            </a:pPr>
            <a:r>
              <a:rPr lang="it-IT" sz="2800" dirty="0" smtClean="0">
                <a:latin typeface="Arial" pitchFamily="18"/>
                <a:cs typeface="Arial" pitchFamily="2"/>
              </a:rPr>
              <a:t>schede perforate per contenere  dati e </a:t>
            </a:r>
          </a:p>
          <a:p>
            <a:pPr>
              <a:spcBef>
                <a:spcPts val="638"/>
              </a:spcBef>
            </a:pPr>
            <a:r>
              <a:rPr lang="it-IT" sz="2800" dirty="0" smtClean="0">
                <a:latin typeface="Arial" pitchFamily="18"/>
                <a:cs typeface="Arial" pitchFamily="2"/>
              </a:rPr>
              <a:t>macchine elettromeccaniche per manipolare</a:t>
            </a:r>
          </a:p>
          <a:p>
            <a:pPr marL="0" indent="0">
              <a:spcBef>
                <a:spcPts val="638"/>
              </a:spcBef>
              <a:buNone/>
            </a:pPr>
            <a:r>
              <a:rPr lang="it-IT" sz="2800" b="1" dirty="0" smtClean="0">
                <a:latin typeface="Arial" pitchFamily="18"/>
                <a:cs typeface="Arial" pitchFamily="2"/>
              </a:rPr>
              <a:t>	Soluzione</a:t>
            </a:r>
            <a:r>
              <a:rPr lang="it-IT" sz="2800" dirty="0" smtClean="0">
                <a:latin typeface="Arial" pitchFamily="18"/>
                <a:cs typeface="Arial" pitchFamily="2"/>
              </a:rPr>
              <a:t> </a:t>
            </a:r>
          </a:p>
          <a:p>
            <a:pPr marL="0" indent="0">
              <a:spcBef>
                <a:spcPts val="638"/>
              </a:spcBef>
              <a:buNone/>
            </a:pPr>
            <a:r>
              <a:rPr lang="it-IT" sz="2800" dirty="0" smtClean="0">
                <a:latin typeface="Arial" pitchFamily="18"/>
                <a:cs typeface="Arial" pitchFamily="2"/>
              </a:rPr>
              <a:t>Dispositivo per manipolare schede (</a:t>
            </a:r>
            <a:r>
              <a:rPr lang="it-IT" sz="2000" dirty="0" smtClean="0">
                <a:latin typeface="Arial" pitchFamily="18"/>
                <a:cs typeface="Arial" pitchFamily="2"/>
              </a:rPr>
              <a:t>Hollerith)</a:t>
            </a:r>
            <a:r>
              <a:rPr lang="it-IT" sz="2800" dirty="0" smtClean="0">
                <a:latin typeface="Arial" pitchFamily="18"/>
                <a:cs typeface="Arial" pitchFamily="2"/>
              </a:rPr>
              <a:t>.  </a:t>
            </a:r>
            <a:endParaRPr lang="it-IT" sz="2800" dirty="0">
              <a:latin typeface="Arial" pitchFamily="18"/>
              <a:cs typeface="Arial" pitchFamily="2"/>
            </a:endParaRP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332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dirty="0" smtClean="0"/>
              <a:t>Meccanizzazione del lavoro amministrativo</a:t>
            </a:r>
            <a:endParaRPr lang="it-IT" sz="36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Con la IBM la selezionatrice di Hollerith diventa una macchina per </a:t>
            </a:r>
            <a:r>
              <a:rPr lang="it-IT" b="1" dirty="0" smtClean="0"/>
              <a:t>il lavoro d’ufficio</a:t>
            </a:r>
            <a:r>
              <a:rPr lang="it-IT" dirty="0" smtClean="0"/>
              <a:t>. </a:t>
            </a:r>
          </a:p>
          <a:p>
            <a:pPr marL="0" indent="0">
              <a:buNone/>
            </a:pPr>
            <a:r>
              <a:rPr lang="it-IT" dirty="0" smtClean="0"/>
              <a:t>La meccanizzazione si diffonde anche in Europa dove viene sperimentata la sua utilizzazione per </a:t>
            </a:r>
            <a:r>
              <a:rPr lang="it-IT" b="1" dirty="0" smtClean="0"/>
              <a:t>il calcolo scientifico</a:t>
            </a:r>
            <a:r>
              <a:rPr lang="it-IT" dirty="0" smtClean="0"/>
              <a:t>: Comrie nel 1928 calcola l’orbita della luna dal 1935 al 1950 con l’impiego di decine di migliaia di schede!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31742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it-IT" sz="3600" b="1" dirty="0"/>
              <a:t>Esempi di </a:t>
            </a:r>
            <a:r>
              <a:rPr lang="it-IT" sz="3600" b="1" dirty="0" smtClean="0"/>
              <a:t>contaminazioni: analisi numerica</a:t>
            </a:r>
            <a:endParaRPr lang="it-IT" sz="3600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80526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it-IT" sz="2800" b="1" dirty="0" smtClean="0">
                <a:latin typeface="Arial" pitchFamily="18"/>
                <a:cs typeface="Arial" pitchFamily="2"/>
              </a:rPr>
              <a:t>Esigenze. </a:t>
            </a:r>
          </a:p>
          <a:p>
            <a:pPr marL="0" lvl="0" indent="0">
              <a:buNone/>
            </a:pPr>
            <a:r>
              <a:rPr lang="it-IT" sz="2800" dirty="0" smtClean="0">
                <a:latin typeface="Arial" pitchFamily="18"/>
                <a:cs typeface="Arial" pitchFamily="2"/>
              </a:rPr>
              <a:t>Durante la seconda guerra mondiale per sostenere lo sforzo bellico: efficacia delle armi tradizionali e costruzione della bomba atomica.</a:t>
            </a:r>
          </a:p>
          <a:p>
            <a:pPr marL="0" lvl="0" indent="0">
              <a:buNone/>
            </a:pPr>
            <a:r>
              <a:rPr lang="it-IT" sz="2800" b="1" dirty="0" smtClean="0">
                <a:latin typeface="Arial" pitchFamily="18"/>
                <a:cs typeface="Arial" pitchFamily="2"/>
              </a:rPr>
              <a:t>Competenze</a:t>
            </a:r>
          </a:p>
          <a:p>
            <a:pPr marL="0" indent="0">
              <a:buNone/>
            </a:pPr>
            <a:r>
              <a:rPr lang="it-IT" sz="2800" dirty="0" smtClean="0">
                <a:latin typeface="Arial" pitchFamily="18"/>
                <a:cs typeface="Arial" pitchFamily="2"/>
              </a:rPr>
              <a:t>Metodi </a:t>
            </a:r>
            <a:r>
              <a:rPr lang="it-IT" sz="2800" dirty="0">
                <a:latin typeface="Arial" pitchFamily="18"/>
                <a:cs typeface="Arial" pitchFamily="2"/>
              </a:rPr>
              <a:t>numerici per risolvere i problemi connessi </a:t>
            </a:r>
            <a:r>
              <a:rPr lang="it-IT" sz="2800" dirty="0" smtClean="0">
                <a:latin typeface="Arial" pitchFamily="18"/>
                <a:cs typeface="Arial" pitchFamily="2"/>
              </a:rPr>
              <a:t>per il </a:t>
            </a:r>
            <a:r>
              <a:rPr lang="it-IT" sz="2800" dirty="0">
                <a:latin typeface="Arial" pitchFamily="18"/>
                <a:cs typeface="Arial" pitchFamily="2"/>
              </a:rPr>
              <a:t>calcolo delle </a:t>
            </a:r>
            <a:r>
              <a:rPr lang="it-IT" sz="2800" dirty="0" smtClean="0">
                <a:latin typeface="Arial" pitchFamily="18"/>
                <a:cs typeface="Arial" pitchFamily="2"/>
              </a:rPr>
              <a:t>traiettorie dei proiettili</a:t>
            </a:r>
          </a:p>
          <a:p>
            <a:pPr marL="0" indent="0">
              <a:buNone/>
            </a:pPr>
            <a:r>
              <a:rPr lang="it-IT" sz="2800" dirty="0" smtClean="0">
                <a:latin typeface="Arial" pitchFamily="18"/>
                <a:cs typeface="Arial" pitchFamily="2"/>
              </a:rPr>
              <a:t>Elettromeccanica per costruire contatori </a:t>
            </a:r>
          </a:p>
          <a:p>
            <a:pPr marL="0" indent="0">
              <a:buNone/>
            </a:pPr>
            <a:r>
              <a:rPr lang="it-IT" sz="2800" b="1" dirty="0" smtClean="0">
                <a:latin typeface="Arial" pitchFamily="18"/>
                <a:cs typeface="Arial" pitchFamily="2"/>
              </a:rPr>
              <a:t>Soluzione </a:t>
            </a:r>
          </a:p>
          <a:p>
            <a:pPr marL="0" indent="0">
              <a:buNone/>
            </a:pPr>
            <a:r>
              <a:rPr lang="it-IT" sz="2800" dirty="0" smtClean="0">
                <a:latin typeface="Arial" pitchFamily="18"/>
                <a:cs typeface="Arial" pitchFamily="2"/>
              </a:rPr>
              <a:t>«Cespugli», progetti preliminari al primo computer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987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>
            <a:normAutofit/>
          </a:bodyPr>
          <a:lstStyle/>
          <a:p>
            <a:r>
              <a:rPr lang="it-IT" sz="3200" b="1" dirty="0" smtClean="0"/>
              <a:t>1.La dimensione </a:t>
            </a:r>
            <a:r>
              <a:rPr lang="it-IT" sz="3200" b="1" dirty="0"/>
              <a:t>linguistico-formale</a:t>
            </a:r>
            <a:r>
              <a:rPr lang="it-IT" sz="3200" dirty="0"/>
              <a:t>.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39552" y="980728"/>
            <a:ext cx="8229600" cy="5616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 smtClean="0"/>
              <a:t>Due dimensioni dell’aspetto linguistico</a:t>
            </a:r>
          </a:p>
          <a:p>
            <a:pPr marL="0" indent="0">
              <a:buNone/>
            </a:pPr>
            <a:r>
              <a:rPr lang="it-IT" b="1" dirty="0" smtClean="0"/>
              <a:t>1.A) Lo sviluppo storico</a:t>
            </a:r>
          </a:p>
          <a:p>
            <a:pPr marL="0" indent="0">
              <a:buNone/>
            </a:pPr>
            <a:r>
              <a:rPr lang="it-IT" dirty="0" smtClean="0"/>
              <a:t>La nascita del linguaggio naturale</a:t>
            </a:r>
          </a:p>
          <a:p>
            <a:pPr marL="0" indent="0">
              <a:buNone/>
            </a:pPr>
            <a:r>
              <a:rPr lang="it-IT" dirty="0" smtClean="0"/>
              <a:t>La nascita delle lingue disciplinari</a:t>
            </a:r>
          </a:p>
          <a:p>
            <a:pPr marL="0" indent="0">
              <a:buNone/>
            </a:pPr>
            <a:r>
              <a:rPr lang="it-IT" dirty="0" smtClean="0"/>
              <a:t>La </a:t>
            </a:r>
            <a:r>
              <a:rPr lang="it-IT" dirty="0"/>
              <a:t>scienza e </a:t>
            </a:r>
            <a:r>
              <a:rPr lang="it-IT" dirty="0" smtClean="0"/>
              <a:t>la cultura. </a:t>
            </a:r>
          </a:p>
          <a:p>
            <a:pPr marL="0" indent="0">
              <a:buNone/>
            </a:pPr>
            <a:r>
              <a:rPr lang="it-IT" b="1" dirty="0" smtClean="0"/>
              <a:t>1.B) La struttura gerarchica 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Comandi </a:t>
            </a:r>
          </a:p>
          <a:p>
            <a:pPr marL="0" indent="0">
              <a:buNone/>
            </a:pPr>
            <a:r>
              <a:rPr lang="it-IT" dirty="0" smtClean="0"/>
              <a:t>Linguaggi con predicati decidibili</a:t>
            </a:r>
          </a:p>
          <a:p>
            <a:pPr marL="0" indent="0">
              <a:buNone/>
            </a:pPr>
            <a:r>
              <a:rPr lang="it-IT" dirty="0" smtClean="0"/>
              <a:t>Linguaggi naturali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97148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>
            <a:normAutofit/>
          </a:bodyPr>
          <a:lstStyle/>
          <a:p>
            <a:r>
              <a:rPr lang="it-IT" sz="3600" dirty="0"/>
              <a:t>Esempi di </a:t>
            </a:r>
            <a:r>
              <a:rPr lang="it-IT" sz="3600" dirty="0" smtClean="0"/>
              <a:t>contaminazioni: logica e calcolo</a:t>
            </a:r>
            <a:endParaRPr lang="it-IT" sz="36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88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L’esigenza culturale di </a:t>
            </a:r>
          </a:p>
          <a:p>
            <a:pPr>
              <a:buFontTx/>
              <a:buChar char="-"/>
            </a:pPr>
            <a:r>
              <a:rPr lang="it-IT" b="1" dirty="0" smtClean="0"/>
              <a:t>risolvere questioni di </a:t>
            </a:r>
            <a:r>
              <a:rPr lang="it-IT" b="1" dirty="0"/>
              <a:t>metamatematica</a:t>
            </a:r>
            <a:r>
              <a:rPr lang="it-IT" dirty="0"/>
              <a:t> </a:t>
            </a:r>
            <a:endParaRPr lang="it-IT" dirty="0" smtClean="0"/>
          </a:p>
          <a:p>
            <a:pPr>
              <a:buFontTx/>
              <a:buChar char="-"/>
            </a:pPr>
            <a:r>
              <a:rPr lang="it-IT" b="1" dirty="0" smtClean="0"/>
              <a:t>definire </a:t>
            </a:r>
            <a:r>
              <a:rPr lang="it-IT" b="1" dirty="0"/>
              <a:t>il concetto di calcolabilità </a:t>
            </a:r>
            <a:endParaRPr lang="it-IT" b="1" dirty="0" smtClean="0"/>
          </a:p>
          <a:p>
            <a:pPr marL="0" indent="0">
              <a:buNone/>
            </a:pPr>
            <a:r>
              <a:rPr lang="it-IT" dirty="0" smtClean="0"/>
              <a:t>e l’osservazione del funzionamento di una macchina da scrivere nel</a:t>
            </a:r>
          </a:p>
          <a:p>
            <a:pPr marL="0" indent="0">
              <a:buNone/>
            </a:pPr>
            <a:r>
              <a:rPr lang="it-IT" dirty="0" smtClean="0"/>
              <a:t>-  </a:t>
            </a:r>
            <a:r>
              <a:rPr lang="it-IT" b="1" dirty="0" smtClean="0"/>
              <a:t>manipolare simboli digitali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hanno suggerito a </a:t>
            </a:r>
            <a:r>
              <a:rPr lang="it-IT" b="1" dirty="0" smtClean="0"/>
              <a:t>Turing</a:t>
            </a:r>
            <a:r>
              <a:rPr lang="it-IT" dirty="0" smtClean="0"/>
              <a:t> di definire  un modello innovativo di calcolo basato sulla manipolazione automatica  di simboli digitali cui ci si riferisce come Macchina di Turing. 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64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L’informatica in prospettiva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3600" dirty="0" smtClean="0"/>
              <a:t>	L’informatica emerge in filosofia per superare le ambiguità del linguaggio naturale.</a:t>
            </a:r>
          </a:p>
          <a:p>
            <a:pPr marL="0" indent="0">
              <a:buNone/>
            </a:pPr>
            <a:endParaRPr lang="it-IT" sz="800" dirty="0"/>
          </a:p>
          <a:p>
            <a:pPr marL="0" indent="0">
              <a:buNone/>
            </a:pPr>
            <a:r>
              <a:rPr lang="it-IT" sz="3600" dirty="0" smtClean="0"/>
              <a:t>	Si consolida in matematica con le applicazioni di calcolo numerico. </a:t>
            </a:r>
          </a:p>
          <a:p>
            <a:pPr marL="0" indent="0">
              <a:buNone/>
            </a:pPr>
            <a:endParaRPr lang="it-IT" sz="800" dirty="0"/>
          </a:p>
          <a:p>
            <a:pPr marL="0" indent="0">
              <a:buNone/>
            </a:pPr>
            <a:r>
              <a:rPr lang="it-IT" sz="3600" dirty="0" smtClean="0"/>
              <a:t>	Sembra avere con la fisica una prospettiva per unificare le fondamenta della scienza.</a:t>
            </a:r>
            <a:endParaRPr lang="it-IT" sz="36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67817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>
            <a:noAutofit/>
          </a:bodyPr>
          <a:lstStyle/>
          <a:p>
            <a:r>
              <a:rPr lang="it-IT" sz="3200" b="1" dirty="0" smtClean="0"/>
              <a:t>Singolarità: Informatica </a:t>
            </a:r>
            <a:r>
              <a:rPr lang="it-IT" sz="3200" b="1" i="1" dirty="0" smtClean="0"/>
              <a:t>rivoluzionaria</a:t>
            </a:r>
            <a:r>
              <a:rPr lang="it-IT" sz="3200" b="1" dirty="0" smtClean="0"/>
              <a:t> ?</a:t>
            </a:r>
            <a:endParaRPr lang="it-IT" sz="3200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94928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spcBef>
                <a:spcPts val="638"/>
              </a:spcBef>
              <a:buNone/>
            </a:pPr>
            <a:r>
              <a:rPr lang="it-IT" sz="2200" dirty="0">
                <a:latin typeface="Calibri" pitchFamily="18"/>
              </a:rPr>
              <a:t>Herbert Simon, uno dei fondatori della disciplina Intelligenza Artificiale.  </a:t>
            </a:r>
          </a:p>
          <a:p>
            <a:pPr marL="0" lvl="0" indent="0">
              <a:spcBef>
                <a:spcPts val="638"/>
              </a:spcBef>
              <a:buNone/>
            </a:pPr>
            <a:r>
              <a:rPr lang="it-IT" dirty="0" smtClean="0">
                <a:latin typeface="Calibri" pitchFamily="18"/>
              </a:rPr>
              <a:t>1. Il </a:t>
            </a:r>
            <a:r>
              <a:rPr lang="it-IT" dirty="0">
                <a:latin typeface="Calibri" pitchFamily="18"/>
              </a:rPr>
              <a:t>mio scopo non è stupire o sbalordire, ma è dire che ora nel mondo esistono macchine che </a:t>
            </a:r>
            <a:r>
              <a:rPr lang="it-IT" dirty="0" smtClean="0">
                <a:latin typeface="Calibri" pitchFamily="18"/>
              </a:rPr>
              <a:t>(</a:t>
            </a:r>
            <a:r>
              <a:rPr lang="it-IT" u="sng" dirty="0" smtClean="0">
                <a:latin typeface="Calibri" pitchFamily="18"/>
              </a:rPr>
              <a:t>al limite</a:t>
            </a:r>
            <a:r>
              <a:rPr lang="it-IT" dirty="0" smtClean="0">
                <a:latin typeface="Calibri" pitchFamily="18"/>
              </a:rPr>
              <a:t>) possono </a:t>
            </a:r>
            <a:r>
              <a:rPr lang="it-IT" i="1" dirty="0">
                <a:latin typeface="Calibri" pitchFamily="18"/>
              </a:rPr>
              <a:t>pensare, imparare e creare</a:t>
            </a:r>
            <a:r>
              <a:rPr lang="it-IT" dirty="0">
                <a:latin typeface="Calibri" pitchFamily="18"/>
              </a:rPr>
              <a:t>.</a:t>
            </a:r>
          </a:p>
          <a:p>
            <a:pPr marL="0" lvl="0" indent="0">
              <a:spcBef>
                <a:spcPts val="638"/>
              </a:spcBef>
              <a:buNone/>
            </a:pPr>
            <a:r>
              <a:rPr lang="it-IT" dirty="0" smtClean="0">
                <a:latin typeface="Calibri" pitchFamily="18"/>
              </a:rPr>
              <a:t>2. Inoltre</a:t>
            </a:r>
            <a:r>
              <a:rPr lang="it-IT" dirty="0">
                <a:latin typeface="Calibri" pitchFamily="18"/>
              </a:rPr>
              <a:t>, la loro abilità nel fare queste cose aumenterà rapidamente finché, in un prossimo futuro, il campo dei problemi che </a:t>
            </a:r>
            <a:r>
              <a:rPr lang="it-IT" dirty="0" smtClean="0">
                <a:latin typeface="Calibri" pitchFamily="18"/>
              </a:rPr>
              <a:t>queste macchine potranno (</a:t>
            </a:r>
            <a:r>
              <a:rPr lang="it-IT" u="sng" dirty="0" smtClean="0">
                <a:latin typeface="Calibri" pitchFamily="18"/>
              </a:rPr>
              <a:t>al limite</a:t>
            </a:r>
            <a:r>
              <a:rPr lang="it-IT" dirty="0" smtClean="0">
                <a:latin typeface="Calibri" pitchFamily="18"/>
              </a:rPr>
              <a:t>) </a:t>
            </a:r>
            <a:r>
              <a:rPr lang="it-IT" dirty="0">
                <a:latin typeface="Calibri" pitchFamily="18"/>
              </a:rPr>
              <a:t>gestire avrà la stessa estensione di quello a cui si  applica la </a:t>
            </a:r>
            <a:r>
              <a:rPr lang="it-IT" i="1" dirty="0">
                <a:latin typeface="Calibri" pitchFamily="18"/>
              </a:rPr>
              <a:t>mente umana</a:t>
            </a:r>
            <a:r>
              <a:rPr lang="it-IT" dirty="0">
                <a:latin typeface="Calibri" pitchFamily="18"/>
              </a:rPr>
              <a:t>.</a:t>
            </a:r>
          </a:p>
          <a:p>
            <a:pPr marL="0" lvl="0" indent="0">
              <a:spcBef>
                <a:spcPts val="638"/>
              </a:spcBef>
              <a:buNone/>
            </a:pPr>
            <a:r>
              <a:rPr lang="it-IT" dirty="0" smtClean="0">
                <a:latin typeface="Calibri" pitchFamily="18"/>
              </a:rPr>
              <a:t>3. Il </a:t>
            </a:r>
            <a:r>
              <a:rPr lang="it-IT" dirty="0">
                <a:latin typeface="Calibri" pitchFamily="18"/>
              </a:rPr>
              <a:t>computer può </a:t>
            </a:r>
            <a:r>
              <a:rPr lang="it-IT" dirty="0" smtClean="0">
                <a:latin typeface="Calibri" pitchFamily="18"/>
              </a:rPr>
              <a:t>«essere istruito» </a:t>
            </a:r>
            <a:r>
              <a:rPr lang="it-IT" dirty="0">
                <a:latin typeface="Calibri" pitchFamily="18"/>
              </a:rPr>
              <a:t>e può </a:t>
            </a:r>
            <a:r>
              <a:rPr lang="it-IT" dirty="0" smtClean="0">
                <a:latin typeface="Calibri" pitchFamily="18"/>
              </a:rPr>
              <a:t>«apprendere» </a:t>
            </a:r>
            <a:r>
              <a:rPr lang="it-IT" dirty="0">
                <a:latin typeface="Calibri" pitchFamily="18"/>
              </a:rPr>
              <a:t>dall’esperienza; per questo </a:t>
            </a:r>
            <a:r>
              <a:rPr lang="it-IT" b="1" dirty="0">
                <a:latin typeface="Calibri" pitchFamily="18"/>
              </a:rPr>
              <a:t>è più rivoluzionario come idea che come insieme di servizi.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7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Il significato di cinque aggettivi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b="1" dirty="0"/>
              <a:t>Una misura dell’evoluzione storica</a:t>
            </a:r>
          </a:p>
          <a:p>
            <a:pPr marL="0" indent="0">
              <a:buNone/>
            </a:pPr>
            <a:endParaRPr lang="it-IT" sz="1000" dirty="0"/>
          </a:p>
          <a:p>
            <a:pPr marL="0" indent="0">
              <a:buNone/>
            </a:pPr>
            <a:r>
              <a:rPr lang="it-IT" dirty="0"/>
              <a:t>L’emergere, il consolidamento e l’affermarsi dell’informatica nel tempo può essere percepito dalla evoluzione del significato di </a:t>
            </a:r>
            <a:r>
              <a:rPr lang="it-IT" dirty="0" smtClean="0"/>
              <a:t>cinque aggettivi </a:t>
            </a:r>
            <a:endParaRPr lang="it-IT" dirty="0"/>
          </a:p>
          <a:p>
            <a:pPr marL="0" indent="0">
              <a:buNone/>
            </a:pPr>
            <a:endParaRPr lang="it-IT" sz="1000" dirty="0"/>
          </a:p>
          <a:p>
            <a:pPr marL="0" indent="0">
              <a:buNone/>
            </a:pPr>
            <a:r>
              <a:rPr lang="it-IT" b="1"/>
              <a:t>digitale effettivo automatico </a:t>
            </a:r>
            <a:r>
              <a:rPr lang="it-IT" b="1" smtClean="0"/>
              <a:t>tecnologico </a:t>
            </a:r>
            <a:r>
              <a:rPr lang="it-IT" b="1" i="1" dirty="0"/>
              <a:t>cognitivo</a:t>
            </a:r>
            <a:r>
              <a:rPr lang="it-IT" dirty="0"/>
              <a:t> </a:t>
            </a:r>
          </a:p>
          <a:p>
            <a:pPr marL="0" indent="0">
              <a:buNone/>
            </a:pPr>
            <a:endParaRPr lang="it-IT" sz="1000" dirty="0"/>
          </a:p>
          <a:p>
            <a:pPr marL="0" indent="0">
              <a:buNone/>
            </a:pPr>
            <a:r>
              <a:rPr lang="it-IT" dirty="0"/>
              <a:t>Questo significato è emerso in </a:t>
            </a:r>
            <a:r>
              <a:rPr lang="it-IT" b="1" dirty="0"/>
              <a:t>filosofia</a:t>
            </a:r>
            <a:r>
              <a:rPr lang="it-IT" dirty="0"/>
              <a:t> e si è poi           evoluto in </a:t>
            </a:r>
            <a:r>
              <a:rPr lang="it-IT" b="1" dirty="0"/>
              <a:t>matematica, logica e fisica</a:t>
            </a:r>
            <a:r>
              <a:rPr lang="it-IT" dirty="0"/>
              <a:t> e si è consolidato in </a:t>
            </a: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informatica</a:t>
            </a:r>
            <a:r>
              <a:rPr lang="it-IT" dirty="0"/>
              <a:t>.  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64798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b="1" dirty="0"/>
              <a:t>Singolarità</a:t>
            </a:r>
            <a:r>
              <a:rPr lang="it-IT" sz="3200" b="1" dirty="0" smtClean="0"/>
              <a:t>: digitale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it-IT" b="1" dirty="0"/>
              <a:t>Digitale,</a:t>
            </a:r>
            <a:r>
              <a:rPr lang="it-IT" dirty="0"/>
              <a:t> associato all’uso sistematico di simboli: cifre per rappresentare numeri e lettere per scrivere le parole;</a:t>
            </a:r>
          </a:p>
          <a:p>
            <a:pPr marL="0" indent="0">
              <a:buNone/>
            </a:pPr>
            <a:endParaRPr lang="it-IT" sz="1200" dirty="0" smtClean="0"/>
          </a:p>
          <a:p>
            <a:pPr marL="0" indent="0">
              <a:buNone/>
            </a:pPr>
            <a:r>
              <a:rPr lang="it-IT" b="1" dirty="0" smtClean="0"/>
              <a:t>Alfabeto e grammatica</a:t>
            </a:r>
          </a:p>
          <a:p>
            <a:pPr marL="0" indent="0">
              <a:buNone/>
            </a:pPr>
            <a:r>
              <a:rPr lang="it-IT" dirty="0" smtClean="0"/>
              <a:t>Emerso come evoluzione dei sistemi di scrittura Panini circa 500 a.C.. </a:t>
            </a:r>
          </a:p>
          <a:p>
            <a:pPr marL="0" indent="0">
              <a:buNone/>
            </a:pPr>
            <a:endParaRPr lang="it-IT" sz="1100" dirty="0"/>
          </a:p>
          <a:p>
            <a:pPr marL="0" indent="0">
              <a:buNone/>
            </a:pPr>
            <a:r>
              <a:rPr lang="it-IT" b="1" dirty="0" smtClean="0"/>
              <a:t>Le cifre del sistema decimale e aritmetica</a:t>
            </a:r>
          </a:p>
          <a:p>
            <a:pPr marL="0" indent="0">
              <a:buNone/>
            </a:pPr>
            <a:r>
              <a:rPr lang="it-IT" dirty="0" smtClean="0"/>
              <a:t>Emerse in India e formalizzate con la comparsa della cifra per lo zero (Bramagupta 500 circa d.C.).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34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70241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it-IT" sz="3600" b="1" dirty="0" smtClean="0"/>
              <a:t>Singolarità: effettivo</a:t>
            </a:r>
            <a:r>
              <a:rPr lang="it-IT" dirty="0" smtClean="0"/>
              <a:t>.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Autofit/>
          </a:bodyPr>
          <a:lstStyle/>
          <a:p>
            <a:pPr marL="0" lvl="0" indent="0">
              <a:lnSpc>
                <a:spcPct val="90000"/>
              </a:lnSpc>
              <a:spcBef>
                <a:spcPts val="638"/>
              </a:spcBef>
              <a:buNone/>
            </a:pPr>
            <a:endParaRPr lang="it-IT" sz="2400" dirty="0" smtClean="0">
              <a:latin typeface="Arial" pitchFamily="18"/>
              <a:cs typeface="Arial" pitchFamily="2"/>
            </a:endParaRPr>
          </a:p>
          <a:p>
            <a:pPr marL="0" lvl="0" indent="0">
              <a:lnSpc>
                <a:spcPct val="90000"/>
              </a:lnSpc>
              <a:spcBef>
                <a:spcPts val="638"/>
              </a:spcBef>
              <a:buNone/>
            </a:pPr>
            <a:r>
              <a:rPr lang="it-IT" dirty="0" smtClean="0">
                <a:latin typeface="Arial" pitchFamily="18"/>
                <a:cs typeface="Arial" pitchFamily="2"/>
              </a:rPr>
              <a:t>Il </a:t>
            </a:r>
            <a:r>
              <a:rPr lang="it-IT" dirty="0">
                <a:latin typeface="Arial" pitchFamily="18"/>
                <a:cs typeface="Arial" pitchFamily="2"/>
              </a:rPr>
              <a:t>significato dell’aggettivo </a:t>
            </a:r>
            <a:r>
              <a:rPr lang="it-IT" b="1" dirty="0">
                <a:latin typeface="Arial" pitchFamily="18"/>
                <a:cs typeface="Arial" pitchFamily="2"/>
              </a:rPr>
              <a:t>effettivo</a:t>
            </a:r>
            <a:r>
              <a:rPr lang="it-IT" dirty="0">
                <a:latin typeface="Arial" pitchFamily="18"/>
                <a:cs typeface="Arial" pitchFamily="2"/>
              </a:rPr>
              <a:t>.</a:t>
            </a:r>
          </a:p>
          <a:p>
            <a:pPr marL="0" lvl="0" indent="0">
              <a:lnSpc>
                <a:spcPct val="90000"/>
              </a:lnSpc>
              <a:spcBef>
                <a:spcPts val="638"/>
              </a:spcBef>
              <a:buNone/>
            </a:pPr>
            <a:endParaRPr lang="it-IT" sz="1000" dirty="0">
              <a:latin typeface="Arial" pitchFamily="18"/>
              <a:cs typeface="Arial" pitchFamily="2"/>
            </a:endParaRPr>
          </a:p>
          <a:p>
            <a:pPr marL="0" lvl="0" indent="0">
              <a:lnSpc>
                <a:spcPct val="90000"/>
              </a:lnSpc>
              <a:spcBef>
                <a:spcPts val="638"/>
              </a:spcBef>
              <a:buNone/>
            </a:pPr>
            <a:r>
              <a:rPr lang="it-IT" sz="2800" dirty="0">
                <a:latin typeface="Arial" pitchFamily="18"/>
                <a:cs typeface="Arial" pitchFamily="2"/>
              </a:rPr>
              <a:t>Il linguaggio articolato della «protesi» computer </a:t>
            </a:r>
            <a:r>
              <a:rPr lang="it-IT" sz="2800" dirty="0" smtClean="0">
                <a:latin typeface="Arial" pitchFamily="18"/>
                <a:cs typeface="Arial" pitchFamily="2"/>
              </a:rPr>
              <a:t>è </a:t>
            </a:r>
            <a:r>
              <a:rPr lang="it-IT" sz="2800" dirty="0">
                <a:latin typeface="Arial" pitchFamily="18"/>
                <a:cs typeface="Arial" pitchFamily="2"/>
              </a:rPr>
              <a:t>effettivo. </a:t>
            </a:r>
            <a:r>
              <a:rPr lang="it-IT" sz="2800" dirty="0" smtClean="0">
                <a:latin typeface="Arial" pitchFamily="18"/>
                <a:cs typeface="Arial" pitchFamily="2"/>
              </a:rPr>
              <a:t>(Turing 1936).</a:t>
            </a:r>
          </a:p>
          <a:p>
            <a:pPr>
              <a:lnSpc>
                <a:spcPct val="90000"/>
              </a:lnSpc>
              <a:spcBef>
                <a:spcPts val="638"/>
              </a:spcBef>
            </a:pPr>
            <a:r>
              <a:rPr lang="it-IT" sz="2800" dirty="0" smtClean="0">
                <a:latin typeface="Arial" pitchFamily="18"/>
                <a:cs typeface="Arial" pitchFamily="2"/>
              </a:rPr>
              <a:t>Descrive </a:t>
            </a:r>
            <a:r>
              <a:rPr lang="it-IT" sz="2800" dirty="0">
                <a:latin typeface="Arial" pitchFamily="18"/>
                <a:cs typeface="Arial" pitchFamily="2"/>
              </a:rPr>
              <a:t>la gestione dell’informazione come manipolazione di simboli</a:t>
            </a:r>
            <a:r>
              <a:rPr lang="it-IT" sz="2800" dirty="0" smtClean="0">
                <a:latin typeface="Arial" pitchFamily="18"/>
                <a:cs typeface="Arial" pitchFamily="2"/>
              </a:rPr>
              <a:t>.</a:t>
            </a:r>
          </a:p>
          <a:p>
            <a:pPr>
              <a:lnSpc>
                <a:spcPct val="90000"/>
              </a:lnSpc>
              <a:spcBef>
                <a:spcPts val="638"/>
              </a:spcBef>
            </a:pPr>
            <a:r>
              <a:rPr lang="it-IT" sz="2800" dirty="0" smtClean="0">
                <a:latin typeface="Arial" pitchFamily="18"/>
                <a:cs typeface="Arial" pitchFamily="2"/>
              </a:rPr>
              <a:t>Usa </a:t>
            </a:r>
            <a:r>
              <a:rPr lang="it-IT" sz="2800" dirty="0">
                <a:latin typeface="Arial" pitchFamily="18"/>
                <a:cs typeface="Arial" pitchFamily="2"/>
              </a:rPr>
              <a:t>un numero finito di parole chiave </a:t>
            </a:r>
            <a:r>
              <a:rPr lang="it-IT" sz="2800" dirty="0" smtClean="0">
                <a:latin typeface="Arial" pitchFamily="18"/>
                <a:cs typeface="Arial" pitchFamily="2"/>
              </a:rPr>
              <a:t>con uno </a:t>
            </a:r>
            <a:r>
              <a:rPr lang="it-IT" sz="2800" dirty="0">
                <a:latin typeface="Arial" pitchFamily="18"/>
                <a:cs typeface="Arial" pitchFamily="2"/>
              </a:rPr>
              <a:t>e un solo significato.</a:t>
            </a:r>
          </a:p>
          <a:p>
            <a:pPr>
              <a:lnSpc>
                <a:spcPct val="90000"/>
              </a:lnSpc>
              <a:spcBef>
                <a:spcPts val="638"/>
              </a:spcBef>
            </a:pPr>
            <a:r>
              <a:rPr lang="it-IT" sz="2800" dirty="0">
                <a:latin typeface="Arial" pitchFamily="18"/>
                <a:cs typeface="Arial" pitchFamily="2"/>
              </a:rPr>
              <a:t>Ogni frase grammaticalmente corretta ha uno e un solo significato e costruzioni sgrammaticate non hanno alcun significato. </a:t>
            </a:r>
            <a:endParaRPr lang="it-IT" sz="2800" dirty="0" smtClean="0">
              <a:latin typeface="Arial" pitchFamily="18"/>
              <a:cs typeface="Arial" pitchFamily="2"/>
            </a:endParaRPr>
          </a:p>
          <a:p>
            <a:pPr marL="0" indent="0">
              <a:lnSpc>
                <a:spcPct val="90000"/>
              </a:lnSpc>
              <a:spcBef>
                <a:spcPts val="638"/>
              </a:spcBef>
              <a:buNone/>
            </a:pPr>
            <a:endParaRPr lang="it-IT" sz="2800" dirty="0">
              <a:latin typeface="Arial" pitchFamily="18"/>
              <a:cs typeface="Arial" pitchFamily="2"/>
            </a:endParaRPr>
          </a:p>
          <a:p>
            <a:pPr marL="0" indent="0">
              <a:lnSpc>
                <a:spcPct val="90000"/>
              </a:lnSpc>
              <a:spcBef>
                <a:spcPts val="638"/>
              </a:spcBef>
              <a:buNone/>
            </a:pPr>
            <a:endParaRPr lang="it-IT" sz="2400" dirty="0">
              <a:latin typeface="Arial" pitchFamily="18"/>
              <a:cs typeface="Arial" pitchFamily="2"/>
            </a:endParaRPr>
          </a:p>
          <a:p>
            <a:pPr marL="0" indent="0">
              <a:lnSpc>
                <a:spcPct val="90000"/>
              </a:lnSpc>
              <a:spcBef>
                <a:spcPts val="638"/>
              </a:spcBef>
              <a:buNone/>
            </a:pPr>
            <a:r>
              <a:rPr lang="it-IT" sz="2400" dirty="0" smtClean="0">
                <a:latin typeface="Arial" pitchFamily="18"/>
                <a:cs typeface="Arial" pitchFamily="2"/>
              </a:rPr>
              <a:t>.</a:t>
            </a:r>
            <a:endParaRPr lang="it-IT" sz="2400" dirty="0">
              <a:latin typeface="Arial" pitchFamily="18"/>
              <a:cs typeface="Arial" pitchFamily="2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35</a:t>
            </a:fld>
            <a:r>
              <a:rPr lang="it-IT" dirty="0" smtClean="0"/>
              <a:t>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603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b="1" dirty="0"/>
              <a:t>Singolarità: </a:t>
            </a:r>
            <a:r>
              <a:rPr lang="it-IT" sz="3200" b="1" dirty="0" smtClean="0"/>
              <a:t>automatico</a:t>
            </a:r>
            <a:r>
              <a:rPr lang="it-IT" sz="3200" dirty="0" smtClean="0"/>
              <a:t>.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it-IT" b="1" dirty="0"/>
              <a:t>Automatico</a:t>
            </a:r>
            <a:r>
              <a:rPr lang="it-IT" dirty="0"/>
              <a:t>, </a:t>
            </a:r>
            <a:endParaRPr lang="it-IT" dirty="0" smtClean="0"/>
          </a:p>
          <a:p>
            <a:pPr marL="0" lvl="0" indent="0">
              <a:buNone/>
            </a:pPr>
            <a:r>
              <a:rPr lang="it-IT" dirty="0" smtClean="0"/>
              <a:t>derivato </a:t>
            </a:r>
            <a:r>
              <a:rPr lang="it-IT" dirty="0"/>
              <a:t>dalla </a:t>
            </a:r>
            <a:r>
              <a:rPr lang="it-IT" b="1" dirty="0"/>
              <a:t>capacità </a:t>
            </a:r>
            <a:r>
              <a:rPr lang="it-IT" b="1" dirty="0" smtClean="0"/>
              <a:t>di un </a:t>
            </a:r>
            <a:r>
              <a:rPr lang="it-IT" b="1" dirty="0" err="1" smtClean="0"/>
              <a:t>manufattyo</a:t>
            </a:r>
            <a:r>
              <a:rPr lang="it-IT" b="1" dirty="0" smtClean="0"/>
              <a:t> di </a:t>
            </a:r>
            <a:r>
              <a:rPr lang="it-IT" b="1" dirty="0"/>
              <a:t>eseguire in modo autonomo manipolazioni di simboli descritte con linguaggi </a:t>
            </a:r>
            <a:r>
              <a:rPr lang="it-IT" b="1" dirty="0" smtClean="0"/>
              <a:t>formali</a:t>
            </a:r>
            <a:r>
              <a:rPr lang="it-IT" dirty="0" smtClean="0"/>
              <a:t>. </a:t>
            </a:r>
          </a:p>
          <a:p>
            <a:pPr marL="0" lvl="0" indent="0">
              <a:buNone/>
            </a:pPr>
            <a:endParaRPr lang="it-IT" sz="1000" dirty="0"/>
          </a:p>
          <a:p>
            <a:pPr marL="0" lvl="0" indent="0">
              <a:buNone/>
            </a:pPr>
            <a:r>
              <a:rPr lang="it-IT" dirty="0" smtClean="0"/>
              <a:t>Emerso durante la rivoluzione industriale che ha prodotto i telai meccanici azionati con macchine a vapore. (Jacquard fine XVIII secolo, ma già preconizzato da Aristotele 2000 anni prima!)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36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94974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b="1" dirty="0" smtClean="0"/>
              <a:t>Singolarità: automatico</a:t>
            </a:r>
            <a:r>
              <a:rPr lang="it-IT" sz="3200" dirty="0" smtClean="0"/>
              <a:t>.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1" dirty="0" smtClean="0"/>
              <a:t>Il vapore </a:t>
            </a:r>
            <a:r>
              <a:rPr lang="it-IT" dirty="0" smtClean="0"/>
              <a:t>inizia la rivoluzione industriale</a:t>
            </a:r>
            <a:endParaRPr lang="it-IT" b="1" dirty="0"/>
          </a:p>
          <a:p>
            <a:pPr marL="0" indent="0">
              <a:buNone/>
            </a:pPr>
            <a:r>
              <a:rPr lang="it-IT" b="1" dirty="0"/>
              <a:t>L’elettricità</a:t>
            </a:r>
            <a:r>
              <a:rPr lang="it-IT" dirty="0"/>
              <a:t> entra nel lavoro d’ufficio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Bonelli-Bolmida-Vicenzi propongono il primo telaio azionato da energia elettrica. 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37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90979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b="1" dirty="0" smtClean="0"/>
              <a:t>Singolarità: tecnologico</a:t>
            </a:r>
            <a:endParaRPr lang="it-IT" sz="3600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1" dirty="0"/>
              <a:t>L’elettronica</a:t>
            </a:r>
            <a:r>
              <a:rPr lang="it-IT" dirty="0"/>
              <a:t> segna un punto di svolta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Atanassoff, </a:t>
            </a:r>
            <a:r>
              <a:rPr lang="it-IT" dirty="0" smtClean="0"/>
              <a:t>Mauchly, von Neumann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b="1" dirty="0"/>
              <a:t>La meccanica quantistica </a:t>
            </a:r>
            <a:r>
              <a:rPr lang="it-IT" dirty="0"/>
              <a:t>è il futuro 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38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13343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b="1" dirty="0"/>
              <a:t>Singolarità: </a:t>
            </a:r>
            <a:r>
              <a:rPr lang="it-IT" sz="3600" b="1" dirty="0" smtClean="0"/>
              <a:t>cognitivo</a:t>
            </a:r>
            <a:r>
              <a:rPr lang="it-IT" sz="3600" dirty="0" smtClean="0"/>
              <a:t>.</a:t>
            </a:r>
            <a:endParaRPr lang="it-IT" sz="36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it-IT" b="1" dirty="0"/>
              <a:t>Cognitivo</a:t>
            </a:r>
            <a:r>
              <a:rPr lang="it-IT" dirty="0"/>
              <a:t>, </a:t>
            </a:r>
            <a:endParaRPr lang="it-IT" dirty="0" smtClean="0"/>
          </a:p>
          <a:p>
            <a:pPr marL="0" lvl="0" indent="0">
              <a:buNone/>
            </a:pPr>
            <a:r>
              <a:rPr lang="it-IT" dirty="0" smtClean="0"/>
              <a:t>Compare con la disponibilità dei linguaggi di alto livello che consentono di programmare </a:t>
            </a:r>
            <a:r>
              <a:rPr lang="it-IT" b="1" dirty="0" smtClean="0"/>
              <a:t>direttamente</a:t>
            </a:r>
            <a:r>
              <a:rPr lang="it-IT" dirty="0" smtClean="0"/>
              <a:t> soluzione di problemi (e non solo semplici manipolazioni di simboli digitali).</a:t>
            </a:r>
            <a:endParaRPr lang="it-IT" dirty="0"/>
          </a:p>
          <a:p>
            <a:pPr marL="0" lvl="0" indent="0">
              <a:buNone/>
            </a:pPr>
            <a:r>
              <a:rPr lang="it-IT" dirty="0"/>
              <a:t>C</a:t>
            </a:r>
            <a:r>
              <a:rPr lang="it-IT" dirty="0" smtClean="0"/>
              <a:t>oinvolto nella soluzione approssimata di problemi e nella Intelligenza </a:t>
            </a:r>
            <a:r>
              <a:rPr lang="it-IT" dirty="0"/>
              <a:t>Artificiale.</a:t>
            </a:r>
          </a:p>
          <a:p>
            <a:pPr marL="0" indent="0">
              <a:buNone/>
            </a:pPr>
            <a:r>
              <a:rPr lang="it-IT" dirty="0" smtClean="0"/>
              <a:t>Appendice B-7 cognitivo!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39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976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Grp="1"/>
          </p:cNvSpPr>
          <p:nvPr>
            <p:ph type="title" idx="4294967295"/>
          </p:nvPr>
        </p:nvSpPr>
        <p:spPr>
          <a:xfrm>
            <a:off x="457200" y="0"/>
            <a:ext cx="8229240" cy="692696"/>
          </a:xfrm>
        </p:spPr>
        <p:txBody>
          <a:bodyPr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it-IT" sz="3200" b="1" dirty="0" smtClean="0"/>
              <a:t>1.A) La </a:t>
            </a:r>
            <a:r>
              <a:rPr lang="it-IT" sz="3200" b="1" dirty="0"/>
              <a:t>dimensione linguistico-formale </a:t>
            </a:r>
            <a:r>
              <a:rPr lang="it-IT" sz="3200" b="1" dirty="0" smtClean="0"/>
              <a:t>storica</a:t>
            </a:r>
            <a:r>
              <a:rPr lang="it-IT" sz="3200" dirty="0" smtClean="0"/>
              <a:t>.</a:t>
            </a:r>
            <a:endParaRPr lang="it-IT" sz="3200" b="1" dirty="0">
              <a:latin typeface="Comic Sans MS" pitchFamily="66"/>
            </a:endParaRPr>
          </a:p>
        </p:txBody>
      </p:sp>
      <p:sp>
        <p:nvSpPr>
          <p:cNvPr id="3" name="Rectangle 3"/>
          <p:cNvSpPr txBox="1">
            <a:spLocks noGrp="1"/>
          </p:cNvSpPr>
          <p:nvPr>
            <p:ph type="body" idx="4294967295"/>
          </p:nvPr>
        </p:nvSpPr>
        <p:spPr>
          <a:xfrm>
            <a:off x="457200" y="836640"/>
            <a:ext cx="8229240" cy="5760712"/>
          </a:xfrm>
        </p:spPr>
        <p:txBody>
          <a:bodyPr>
            <a:normAutofit lnSpcReduction="10000"/>
          </a:bodyPr>
          <a:lstStyle>
            <a:defPPr marL="432000" lvl="0" indent="-324000" algn="l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it-IT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defPPr>
            <a:lvl1pPr marL="432000" lvl="0" indent="-324000" algn="l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it-IT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1pPr>
            <a:lvl2pPr marL="864000" lvl="1" indent="-324000" algn="l" rtl="0" hangingPunct="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it-IT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2pPr>
            <a:lvl3pPr marL="1295999" lvl="2" indent="-288000" algn="l" rtl="0" hangingPunct="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3pPr>
            <a:lvl4pPr marL="1728000" lvl="3" indent="-216000" algn="l" rtl="0" hangingPunct="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4pPr>
            <a:lvl5pPr marL="2160000" lvl="4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5pPr>
            <a:lvl6pPr marL="2592000" lvl="5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6pPr>
            <a:lvl7pPr marL="3024000" lvl="6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7pPr>
            <a:lvl8pPr marL="3456000" lvl="7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8pPr>
            <a:lvl9pPr marL="3887999" lvl="8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9pPr>
          </a:lstStyle>
          <a:p>
            <a:pPr marL="0" lvl="0" indent="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3500" b="1" dirty="0" smtClean="0">
                <a:latin typeface="Arial" pitchFamily="18"/>
                <a:cs typeface="Arial" pitchFamily="2"/>
              </a:rPr>
              <a:t>I linguaggi naturali</a:t>
            </a:r>
          </a:p>
          <a:p>
            <a:pPr marL="0" lvl="0" indent="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sz="900" b="1" dirty="0" smtClean="0">
              <a:latin typeface="Arial" pitchFamily="18"/>
              <a:cs typeface="Arial" pitchFamily="2"/>
            </a:endParaRPr>
          </a:p>
          <a:p>
            <a:pPr marL="0" lvl="0" indent="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3500" b="1" dirty="0" smtClean="0">
                <a:latin typeface="Arial" pitchFamily="18"/>
                <a:cs typeface="Arial" pitchFamily="2"/>
              </a:rPr>
              <a:t>Con </a:t>
            </a:r>
            <a:r>
              <a:rPr lang="it-IT" sz="3500" b="1" dirty="0">
                <a:latin typeface="Arial" pitchFamily="18"/>
                <a:cs typeface="Arial" pitchFamily="2"/>
              </a:rPr>
              <a:t>la comparsa della specie </a:t>
            </a:r>
            <a:r>
              <a:rPr lang="it-IT" sz="3500" b="1" i="1" dirty="0">
                <a:latin typeface="Arial" pitchFamily="18"/>
                <a:cs typeface="Arial" pitchFamily="2"/>
              </a:rPr>
              <a:t>homo sapiens</a:t>
            </a:r>
            <a:r>
              <a:rPr lang="it-IT" sz="3500" b="1" dirty="0">
                <a:latin typeface="Arial" pitchFamily="18"/>
                <a:cs typeface="Arial" pitchFamily="2"/>
              </a:rPr>
              <a:t>, sono </a:t>
            </a:r>
            <a:r>
              <a:rPr lang="it-IT" sz="3500" b="1" dirty="0" smtClean="0">
                <a:latin typeface="Arial" pitchFamily="18"/>
                <a:cs typeface="Arial" pitchFamily="2"/>
              </a:rPr>
              <a:t>emerse diverse </a:t>
            </a:r>
            <a:r>
              <a:rPr lang="it-IT" sz="3500" b="1" dirty="0">
                <a:latin typeface="Arial" pitchFamily="18"/>
                <a:cs typeface="Arial" pitchFamily="2"/>
              </a:rPr>
              <a:t>forme di informazione e comunicazione </a:t>
            </a:r>
            <a:r>
              <a:rPr lang="it-IT" sz="3500" b="1" dirty="0" smtClean="0">
                <a:latin typeface="Arial" pitchFamily="18"/>
                <a:cs typeface="Arial" pitchFamily="2"/>
              </a:rPr>
              <a:t>fondate sull’utilizzo </a:t>
            </a:r>
            <a:r>
              <a:rPr lang="it-IT" sz="3500" b="1" dirty="0">
                <a:latin typeface="Arial" pitchFamily="18"/>
                <a:cs typeface="Arial" pitchFamily="2"/>
              </a:rPr>
              <a:t>di un </a:t>
            </a:r>
            <a:r>
              <a:rPr lang="it-IT" sz="35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18"/>
                <a:cs typeface="Arial" pitchFamily="2"/>
              </a:rPr>
              <a:t>linguaggio articolato</a:t>
            </a:r>
            <a:r>
              <a:rPr lang="it-IT" sz="3500" b="1" dirty="0">
                <a:latin typeface="Arial" pitchFamily="18"/>
                <a:cs typeface="Arial" pitchFamily="2"/>
              </a:rPr>
              <a:t>.</a:t>
            </a:r>
          </a:p>
          <a:p>
            <a:pPr marL="0" lvl="0" indent="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sz="900" b="1" dirty="0">
              <a:latin typeface="Arial" pitchFamily="18"/>
              <a:cs typeface="Arial" pitchFamily="2"/>
            </a:endParaRPr>
          </a:p>
          <a:p>
            <a:pPr marL="0" lvl="0" indent="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400" dirty="0">
                <a:latin typeface="Arial" pitchFamily="18"/>
                <a:cs typeface="Arial" pitchFamily="2"/>
              </a:rPr>
              <a:t>1) </a:t>
            </a:r>
            <a:r>
              <a:rPr lang="it-IT" sz="2400" dirty="0" smtClean="0">
                <a:latin typeface="Arial" pitchFamily="18"/>
                <a:cs typeface="Arial" pitchFamily="2"/>
              </a:rPr>
              <a:t>Francesco </a:t>
            </a:r>
            <a:r>
              <a:rPr lang="it-IT" sz="2400" dirty="0">
                <a:latin typeface="Arial" pitchFamily="18"/>
                <a:cs typeface="Arial" pitchFamily="2"/>
              </a:rPr>
              <a:t>Ferretti, Ines Adornetti</a:t>
            </a:r>
          </a:p>
          <a:p>
            <a:pPr marL="0" lvl="0" indent="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400" dirty="0">
                <a:latin typeface="Arial" pitchFamily="18"/>
                <a:cs typeface="Arial" pitchFamily="2"/>
              </a:rPr>
              <a:t>Dalla comunicazione al linguaggio. Mondadori Università</a:t>
            </a:r>
          </a:p>
          <a:p>
            <a:pPr marL="0" lvl="0" indent="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400" dirty="0">
                <a:latin typeface="Arial" pitchFamily="18"/>
                <a:cs typeface="Arial" pitchFamily="2"/>
              </a:rPr>
              <a:t>2) Robin Dunbar</a:t>
            </a:r>
          </a:p>
          <a:p>
            <a:pPr marL="0" lvl="0" indent="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400" dirty="0">
                <a:latin typeface="Arial" pitchFamily="18"/>
                <a:cs typeface="Arial" pitchFamily="2"/>
              </a:rPr>
              <a:t>Dalla nascita del linguaggio alla Babele delle lingue</a:t>
            </a:r>
          </a:p>
          <a:p>
            <a:pPr marL="0" lvl="0" indent="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400" dirty="0">
                <a:latin typeface="Arial" pitchFamily="18"/>
                <a:cs typeface="Arial" pitchFamily="2"/>
              </a:rPr>
              <a:t>Longanesi</a:t>
            </a:r>
          </a:p>
          <a:p>
            <a:pPr marL="0" lvl="0" indent="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400" dirty="0">
                <a:latin typeface="Arial" pitchFamily="18"/>
                <a:cs typeface="Arial" pitchFamily="2"/>
              </a:rPr>
              <a:t>3) Simone Martini. </a:t>
            </a:r>
            <a:r>
              <a:rPr lang="it-IT" sz="2400" i="1" dirty="0">
                <a:latin typeface="Arial" pitchFamily="18"/>
                <a:cs typeface="Arial" pitchFamily="2"/>
              </a:rPr>
              <a:t>Elogio di Babele</a:t>
            </a:r>
            <a:r>
              <a:rPr lang="it-IT" sz="2400" dirty="0">
                <a:latin typeface="Arial" pitchFamily="18"/>
                <a:cs typeface="Arial" pitchFamily="2"/>
              </a:rPr>
              <a:t>. Mondo Digitale, no. 2 - giugno 2008, 17-23.</a:t>
            </a:r>
          </a:p>
          <a:p>
            <a:pPr marL="0" lvl="0" indent="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sz="2400" dirty="0">
              <a:latin typeface="Arial" pitchFamily="18"/>
              <a:cs typeface="Arial" pitchFamily="2"/>
            </a:endParaRPr>
          </a:p>
          <a:p>
            <a:pPr marL="0" lvl="0" indent="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sz="2400" dirty="0">
              <a:latin typeface="Arial" pitchFamily="18"/>
              <a:cs typeface="Arial" pitchFamily="2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111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>
            <a:normAutofit/>
          </a:bodyPr>
          <a:lstStyle/>
          <a:p>
            <a:r>
              <a:rPr lang="it-IT" sz="2800" b="1" dirty="0"/>
              <a:t>Singolarità: </a:t>
            </a:r>
            <a:r>
              <a:rPr lang="it-IT" sz="2800" b="1" dirty="0" smtClean="0"/>
              <a:t>cognitivo</a:t>
            </a:r>
            <a:r>
              <a:rPr lang="it-IT" sz="2800" dirty="0" smtClean="0"/>
              <a:t> e </a:t>
            </a:r>
            <a:r>
              <a:rPr lang="it-IT" sz="2800" b="1" dirty="0" smtClean="0"/>
              <a:t>calcolo</a:t>
            </a:r>
            <a:endParaRPr lang="it-IT" sz="2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spcBef>
                <a:spcPts val="638"/>
              </a:spcBef>
              <a:buNone/>
            </a:pPr>
            <a:r>
              <a:rPr lang="it-IT" sz="3500" dirty="0">
                <a:latin typeface="Arial" pitchFamily="18"/>
                <a:cs typeface="Arial" pitchFamily="2"/>
              </a:rPr>
              <a:t>Il significato </a:t>
            </a:r>
            <a:r>
              <a:rPr lang="it-IT" sz="3500" dirty="0" smtClean="0">
                <a:latin typeface="Arial" pitchFamily="18"/>
                <a:cs typeface="Arial" pitchFamily="2"/>
              </a:rPr>
              <a:t>dei verbi </a:t>
            </a:r>
            <a:r>
              <a:rPr lang="it-IT" sz="3500" b="1" dirty="0" smtClean="0">
                <a:latin typeface="Arial" pitchFamily="18"/>
                <a:cs typeface="Arial" pitchFamily="2"/>
              </a:rPr>
              <a:t>eseguire</a:t>
            </a:r>
            <a:r>
              <a:rPr lang="it-IT" sz="3500" dirty="0" smtClean="0">
                <a:latin typeface="Arial" pitchFamily="18"/>
                <a:cs typeface="Arial" pitchFamily="2"/>
              </a:rPr>
              <a:t> </a:t>
            </a:r>
            <a:r>
              <a:rPr lang="it-IT" sz="3500" b="1" dirty="0" smtClean="0">
                <a:latin typeface="Arial" pitchFamily="18"/>
                <a:cs typeface="Arial" pitchFamily="2"/>
              </a:rPr>
              <a:t>calcolare dedurre</a:t>
            </a:r>
            <a:r>
              <a:rPr lang="it-IT" sz="3500" dirty="0" smtClean="0">
                <a:latin typeface="Arial" pitchFamily="18"/>
                <a:cs typeface="Arial" pitchFamily="2"/>
              </a:rPr>
              <a:t>. (von Neumann 1945)</a:t>
            </a:r>
          </a:p>
          <a:p>
            <a:pPr marL="0" indent="0">
              <a:lnSpc>
                <a:spcPct val="90000"/>
              </a:lnSpc>
              <a:spcBef>
                <a:spcPts val="638"/>
              </a:spcBef>
              <a:buNone/>
            </a:pPr>
            <a:endParaRPr lang="it-IT" sz="1100" dirty="0">
              <a:latin typeface="Arial" pitchFamily="18"/>
              <a:cs typeface="Arial" pitchFamily="2"/>
            </a:endParaRPr>
          </a:p>
          <a:p>
            <a:pPr marL="0" indent="0">
              <a:lnSpc>
                <a:spcPct val="90000"/>
              </a:lnSpc>
              <a:spcBef>
                <a:spcPts val="638"/>
              </a:spcBef>
              <a:buNone/>
            </a:pPr>
            <a:r>
              <a:rPr lang="it-IT" dirty="0">
                <a:latin typeface="Arial" pitchFamily="18"/>
                <a:cs typeface="Arial" pitchFamily="2"/>
              </a:rPr>
              <a:t>In Informatica, eseguire significa elaborare l’informazione come manipolazione di simboli </a:t>
            </a:r>
            <a:r>
              <a:rPr lang="it-IT" dirty="0" smtClean="0">
                <a:latin typeface="Arial" pitchFamily="18"/>
                <a:cs typeface="Arial" pitchFamily="2"/>
              </a:rPr>
              <a:t>digitali utilizzando </a:t>
            </a:r>
            <a:r>
              <a:rPr lang="it-IT" dirty="0">
                <a:latin typeface="Arial" pitchFamily="18"/>
                <a:cs typeface="Arial" pitchFamily="2"/>
              </a:rPr>
              <a:t>regole effettive, senza coinvolgimento di competenze cognitive da parte dell’esecutore. </a:t>
            </a:r>
          </a:p>
          <a:p>
            <a:pPr marL="0" lvl="0" indent="0">
              <a:lnSpc>
                <a:spcPct val="80000"/>
              </a:lnSpc>
              <a:spcBef>
                <a:spcPts val="638"/>
              </a:spcBef>
              <a:buNone/>
            </a:pPr>
            <a:r>
              <a:rPr lang="it-IT" dirty="0">
                <a:latin typeface="Arial" pitchFamily="18"/>
                <a:cs typeface="Arial" pitchFamily="2"/>
              </a:rPr>
              <a:t>Coi linguaggi di programmazione, è possibile </a:t>
            </a:r>
            <a:r>
              <a:rPr lang="it-IT" dirty="0" smtClean="0">
                <a:latin typeface="Arial" pitchFamily="18"/>
                <a:cs typeface="Arial" pitchFamily="2"/>
              </a:rPr>
              <a:t>descrivere la soluzione di problemi</a:t>
            </a:r>
            <a:r>
              <a:rPr lang="it-IT" dirty="0">
                <a:latin typeface="Arial" pitchFamily="18"/>
                <a:cs typeface="Arial" pitchFamily="2"/>
              </a:rPr>
              <a:t>: calcolare il risultato di una espressione aritmetica, dedurre la conclusione di una </a:t>
            </a:r>
            <a:r>
              <a:rPr lang="it-IT" dirty="0" smtClean="0">
                <a:latin typeface="Arial" pitchFamily="18"/>
                <a:cs typeface="Arial" pitchFamily="2"/>
              </a:rPr>
              <a:t>argomentazione, </a:t>
            </a:r>
            <a:r>
              <a:rPr lang="it-IT" dirty="0">
                <a:latin typeface="Arial" pitchFamily="18"/>
                <a:cs typeface="Arial" pitchFamily="2"/>
              </a:rPr>
              <a:t>costruire/stampare in </a:t>
            </a:r>
            <a:r>
              <a:rPr lang="it-IT" dirty="0" smtClean="0">
                <a:latin typeface="Arial" pitchFamily="18"/>
                <a:cs typeface="Arial" pitchFamily="2"/>
              </a:rPr>
              <a:t>3D, fare ipotesi (di diagnosi e sentenze)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40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24335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it-IT" sz="3200" b="1" dirty="0" smtClean="0"/>
              <a:t>Informatica: scienza autonoma 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268760"/>
            <a:ext cx="8863086" cy="53285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 smtClean="0"/>
              <a:t>Dopo una plurimillenaria coabitazione nel crogiolo del problem solving con filosofia, matematica e fisica, si possono assumere come date convenzionali di nascita dell’informatica come disciplina autonoma le seguenti </a:t>
            </a:r>
          </a:p>
          <a:p>
            <a:r>
              <a:rPr lang="it-IT" sz="3500" dirty="0" smtClean="0"/>
              <a:t>1947, fondazione della </a:t>
            </a:r>
            <a:r>
              <a:rPr lang="it-IT" sz="3500" i="1" dirty="0" smtClean="0"/>
              <a:t>ACM, Association of Computer Machinery</a:t>
            </a:r>
            <a:endParaRPr lang="it-IT" sz="3500" dirty="0" smtClean="0"/>
          </a:p>
          <a:p>
            <a:r>
              <a:rPr lang="it-IT" sz="3500" dirty="0" smtClean="0"/>
              <a:t>1950, la rivista </a:t>
            </a:r>
            <a:r>
              <a:rPr lang="it-IT" sz="3500" i="1" dirty="0" smtClean="0"/>
              <a:t>Communications of ACM</a:t>
            </a:r>
            <a:r>
              <a:rPr lang="it-IT" sz="3500" dirty="0"/>
              <a:t> </a:t>
            </a:r>
            <a:r>
              <a:rPr lang="it-IT" sz="3500" dirty="0" smtClean="0"/>
              <a:t>e</a:t>
            </a:r>
          </a:p>
          <a:p>
            <a:r>
              <a:rPr lang="it-IT" sz="3500" dirty="0" smtClean="0"/>
              <a:t>1963, fondazione della IEEE, </a:t>
            </a:r>
            <a:r>
              <a:rPr lang="it-IT" sz="3500" i="1" dirty="0" smtClean="0"/>
              <a:t>Institute of Electrical and Electronics Engineers</a:t>
            </a:r>
            <a:r>
              <a:rPr lang="it-IT" sz="3500" dirty="0" smtClean="0"/>
              <a:t>.</a:t>
            </a:r>
            <a:endParaRPr lang="it-IT" sz="35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41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55251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360040"/>
          </a:xfrm>
        </p:spPr>
        <p:txBody>
          <a:bodyPr>
            <a:noAutofit/>
          </a:bodyPr>
          <a:lstStyle/>
          <a:p>
            <a:r>
              <a:rPr lang="it-IT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 CROGIOLO DEL PROBLEM SOLVING</a:t>
            </a:r>
            <a:endParaRPr lang="it-IT" sz="2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836712"/>
            <a:ext cx="86868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                        IL PROBLEM SOLVING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                fisica           </a:t>
            </a:r>
            <a:r>
              <a:rPr lang="it-IT" sz="2000" dirty="0" smtClean="0"/>
              <a:t>problemi</a:t>
            </a:r>
            <a:r>
              <a:rPr lang="it-IT" sz="2800" dirty="0" smtClean="0"/>
              <a:t> </a:t>
            </a:r>
            <a:r>
              <a:rPr lang="it-IT" dirty="0" smtClean="0"/>
              <a:t>             storia</a:t>
            </a:r>
          </a:p>
          <a:p>
            <a:pPr marL="0" indent="0">
              <a:buNone/>
            </a:pPr>
            <a:r>
              <a:rPr lang="it-IT" dirty="0"/>
              <a:t> </a:t>
            </a:r>
            <a:r>
              <a:rPr lang="it-IT" dirty="0" smtClean="0"/>
              <a:t>       chimica          </a:t>
            </a:r>
            <a:r>
              <a:rPr lang="it-IT" sz="2000" dirty="0" smtClean="0"/>
              <a:t>contaminazioni</a:t>
            </a:r>
            <a:r>
              <a:rPr lang="it-IT" dirty="0" smtClean="0"/>
              <a:t>             amministrazione </a:t>
            </a:r>
          </a:p>
          <a:p>
            <a:pPr marL="0" indent="0">
              <a:buNone/>
            </a:pPr>
            <a:r>
              <a:rPr lang="it-IT" dirty="0"/>
              <a:t> </a:t>
            </a:r>
            <a:r>
              <a:rPr lang="it-IT" dirty="0" smtClean="0"/>
              <a:t>biologia                      </a:t>
            </a:r>
            <a:r>
              <a:rPr lang="it-IT" sz="2000" dirty="0" smtClean="0"/>
              <a:t>tempo   </a:t>
            </a:r>
            <a:r>
              <a:rPr lang="it-IT" dirty="0" smtClean="0"/>
              <a:t>                giurisprudenza</a:t>
            </a:r>
          </a:p>
          <a:p>
            <a:pPr marL="0" indent="0">
              <a:buNone/>
            </a:pPr>
            <a:r>
              <a:rPr lang="it-IT" dirty="0"/>
              <a:t> </a:t>
            </a:r>
            <a:r>
              <a:rPr lang="it-IT" dirty="0" smtClean="0"/>
              <a:t>…….                                                          …….. </a:t>
            </a:r>
          </a:p>
          <a:p>
            <a:pPr marL="0" indent="0">
              <a:buNone/>
            </a:pPr>
            <a:r>
              <a:rPr lang="it-IT" dirty="0" smtClean="0"/>
              <a:t>                             INFORMATICA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Tempo      lingua    scienza    tecnologia   problemi</a:t>
            </a:r>
          </a:p>
        </p:txBody>
      </p:sp>
      <p:cxnSp>
        <p:nvCxnSpPr>
          <p:cNvPr id="5" name="Connettore 2 4"/>
          <p:cNvCxnSpPr/>
          <p:nvPr/>
        </p:nvCxnSpPr>
        <p:spPr>
          <a:xfrm flipH="1">
            <a:off x="2843808" y="1700808"/>
            <a:ext cx="1368152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/>
          <p:cNvCxnSpPr/>
          <p:nvPr/>
        </p:nvCxnSpPr>
        <p:spPr>
          <a:xfrm>
            <a:off x="4211960" y="1700808"/>
            <a:ext cx="1656184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/>
          <p:nvPr/>
        </p:nvCxnSpPr>
        <p:spPr>
          <a:xfrm flipH="1">
            <a:off x="2987824" y="1700808"/>
            <a:ext cx="1224136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>
            <a:off x="4211960" y="1700808"/>
            <a:ext cx="1656184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/>
          <p:cNvCxnSpPr/>
          <p:nvPr/>
        </p:nvCxnSpPr>
        <p:spPr>
          <a:xfrm flipH="1">
            <a:off x="2339752" y="1700808"/>
            <a:ext cx="1872208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>
            <a:off x="4211960" y="1700808"/>
            <a:ext cx="2088232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/>
          <p:nvPr/>
        </p:nvCxnSpPr>
        <p:spPr>
          <a:xfrm>
            <a:off x="4211960" y="1700808"/>
            <a:ext cx="0" cy="2736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/>
          <p:nvPr/>
        </p:nvCxnSpPr>
        <p:spPr>
          <a:xfrm flipH="1" flipV="1">
            <a:off x="2339752" y="3645024"/>
            <a:ext cx="1872208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/>
          <p:cNvCxnSpPr/>
          <p:nvPr/>
        </p:nvCxnSpPr>
        <p:spPr>
          <a:xfrm flipH="1" flipV="1">
            <a:off x="2555776" y="3068960"/>
            <a:ext cx="1656184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/>
          <p:nvPr/>
        </p:nvCxnSpPr>
        <p:spPr>
          <a:xfrm>
            <a:off x="2843808" y="2492896"/>
            <a:ext cx="1368152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/>
          <p:nvPr/>
        </p:nvCxnSpPr>
        <p:spPr>
          <a:xfrm flipV="1">
            <a:off x="4211960" y="2492896"/>
            <a:ext cx="1368152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/>
          <p:cNvCxnSpPr/>
          <p:nvPr/>
        </p:nvCxnSpPr>
        <p:spPr>
          <a:xfrm flipV="1">
            <a:off x="4211960" y="3068960"/>
            <a:ext cx="1656184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/>
          <p:cNvCxnSpPr/>
          <p:nvPr/>
        </p:nvCxnSpPr>
        <p:spPr>
          <a:xfrm flipV="1">
            <a:off x="4211960" y="3501008"/>
            <a:ext cx="1944216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/>
          <p:cNvCxnSpPr/>
          <p:nvPr/>
        </p:nvCxnSpPr>
        <p:spPr>
          <a:xfrm>
            <a:off x="-828600" y="5373216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/>
          <p:cNvCxnSpPr/>
          <p:nvPr/>
        </p:nvCxnSpPr>
        <p:spPr>
          <a:xfrm flipH="1">
            <a:off x="1043608" y="4941168"/>
            <a:ext cx="3168352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/>
          <p:cNvCxnSpPr/>
          <p:nvPr/>
        </p:nvCxnSpPr>
        <p:spPr>
          <a:xfrm flipH="1">
            <a:off x="2843808" y="4941168"/>
            <a:ext cx="1368152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/>
          <p:nvPr/>
        </p:nvCxnSpPr>
        <p:spPr>
          <a:xfrm>
            <a:off x="4211960" y="4941168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/>
          <p:cNvCxnSpPr/>
          <p:nvPr/>
        </p:nvCxnSpPr>
        <p:spPr>
          <a:xfrm>
            <a:off x="4211960" y="4941168"/>
            <a:ext cx="1944216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/>
          <p:nvPr/>
        </p:nvCxnSpPr>
        <p:spPr>
          <a:xfrm>
            <a:off x="4211960" y="4941168"/>
            <a:ext cx="3456384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42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349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360040"/>
          </a:xfrm>
        </p:spPr>
        <p:txBody>
          <a:bodyPr>
            <a:noAutofit/>
          </a:bodyPr>
          <a:lstStyle/>
          <a:p>
            <a:r>
              <a:rPr lang="it-IT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 CROGIOLO DEL PROBLEM SOLVING</a:t>
            </a:r>
            <a:endParaRPr lang="it-IT" sz="2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548680"/>
            <a:ext cx="8686800" cy="6309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                           </a:t>
            </a:r>
          </a:p>
          <a:p>
            <a:pPr marL="0" indent="0">
              <a:buNone/>
            </a:pPr>
            <a:r>
              <a:rPr lang="it-IT" dirty="0" smtClean="0"/>
              <a:t>                           l’aspetto linguistico</a:t>
            </a:r>
            <a:endParaRPr lang="it-IT" dirty="0"/>
          </a:p>
          <a:p>
            <a:pPr marL="0" indent="0">
              <a:buNone/>
            </a:pPr>
            <a:r>
              <a:rPr lang="it-IT" dirty="0" smtClean="0"/>
              <a:t>               </a:t>
            </a:r>
          </a:p>
          <a:p>
            <a:pPr marL="0" indent="0">
              <a:buNone/>
            </a:pPr>
            <a:r>
              <a:rPr lang="it-IT" dirty="0" smtClean="0"/>
              <a:t>           gerghi                </a:t>
            </a:r>
            <a:r>
              <a:rPr lang="it-IT" sz="2000" dirty="0" smtClean="0"/>
              <a:t>problemi</a:t>
            </a:r>
            <a:r>
              <a:rPr lang="it-IT" dirty="0" smtClean="0"/>
              <a:t>            lingue naturali</a:t>
            </a:r>
          </a:p>
          <a:p>
            <a:pPr marL="0" indent="0">
              <a:buNone/>
            </a:pPr>
            <a:r>
              <a:rPr lang="it-IT" sz="2000" dirty="0" smtClean="0"/>
              <a:t>                                                strumenti per comunicare</a:t>
            </a:r>
            <a:r>
              <a:rPr lang="it-IT" dirty="0" smtClean="0"/>
              <a:t>             </a:t>
            </a:r>
          </a:p>
          <a:p>
            <a:pPr marL="0" indent="0">
              <a:buNone/>
            </a:pPr>
            <a:r>
              <a:rPr lang="it-IT" sz="2000" dirty="0" smtClean="0"/>
              <a:t>          </a:t>
            </a:r>
            <a:r>
              <a:rPr lang="it-IT" sz="3500" dirty="0" smtClean="0"/>
              <a:t>comandi</a:t>
            </a:r>
            <a:r>
              <a:rPr lang="it-IT" sz="3000" dirty="0" smtClean="0"/>
              <a:t> </a:t>
            </a:r>
            <a:r>
              <a:rPr lang="it-IT" sz="2000" dirty="0" smtClean="0"/>
              <a:t>                        tempo</a:t>
            </a:r>
            <a:r>
              <a:rPr lang="it-IT" dirty="0" smtClean="0"/>
              <a:t>                       logica</a:t>
            </a:r>
          </a:p>
          <a:p>
            <a:pPr marL="0" indent="0">
              <a:buNone/>
            </a:pPr>
            <a:r>
              <a:rPr lang="it-IT" dirty="0" smtClean="0"/>
              <a:t>                                                                                        </a:t>
            </a:r>
          </a:p>
          <a:p>
            <a:pPr marL="0" indent="0">
              <a:buNone/>
            </a:pPr>
            <a:r>
              <a:rPr lang="it-IT" dirty="0"/>
              <a:t> </a:t>
            </a:r>
            <a:r>
              <a:rPr lang="it-IT" dirty="0" smtClean="0"/>
              <a:t>                 linguaggi di programmazione       </a:t>
            </a:r>
          </a:p>
          <a:p>
            <a:pPr marL="0" indent="0">
              <a:buNone/>
            </a:pPr>
            <a:r>
              <a:rPr lang="it-IT" dirty="0"/>
              <a:t> </a:t>
            </a:r>
            <a:r>
              <a:rPr lang="it-IT" dirty="0" smtClean="0"/>
              <a:t>                     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  <p:cxnSp>
        <p:nvCxnSpPr>
          <p:cNvPr id="5" name="Connettore 2 4"/>
          <p:cNvCxnSpPr/>
          <p:nvPr/>
        </p:nvCxnSpPr>
        <p:spPr>
          <a:xfrm flipH="1">
            <a:off x="2843808" y="1700808"/>
            <a:ext cx="1368152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/>
          <p:cNvCxnSpPr/>
          <p:nvPr/>
        </p:nvCxnSpPr>
        <p:spPr>
          <a:xfrm>
            <a:off x="4211960" y="1700808"/>
            <a:ext cx="1656184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/>
          <p:nvPr/>
        </p:nvCxnSpPr>
        <p:spPr>
          <a:xfrm flipH="1">
            <a:off x="2987824" y="1700808"/>
            <a:ext cx="1224136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>
            <a:off x="4211960" y="1700808"/>
            <a:ext cx="1656184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/>
          <p:cNvCxnSpPr/>
          <p:nvPr/>
        </p:nvCxnSpPr>
        <p:spPr>
          <a:xfrm flipH="1">
            <a:off x="2339752" y="1700808"/>
            <a:ext cx="1872208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>
            <a:off x="4211960" y="1700808"/>
            <a:ext cx="2088232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/>
          <p:nvPr/>
        </p:nvCxnSpPr>
        <p:spPr>
          <a:xfrm>
            <a:off x="4211960" y="1700808"/>
            <a:ext cx="0" cy="2736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/>
          <p:nvPr/>
        </p:nvCxnSpPr>
        <p:spPr>
          <a:xfrm flipH="1" flipV="1">
            <a:off x="2339752" y="3645024"/>
            <a:ext cx="1872208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/>
          <p:cNvCxnSpPr/>
          <p:nvPr/>
        </p:nvCxnSpPr>
        <p:spPr>
          <a:xfrm flipH="1" flipV="1">
            <a:off x="2555776" y="3068960"/>
            <a:ext cx="1656184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/>
          <p:nvPr/>
        </p:nvCxnSpPr>
        <p:spPr>
          <a:xfrm>
            <a:off x="2843808" y="2492896"/>
            <a:ext cx="1368152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/>
          <p:nvPr/>
        </p:nvCxnSpPr>
        <p:spPr>
          <a:xfrm flipV="1">
            <a:off x="4211960" y="2492896"/>
            <a:ext cx="1368152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/>
          <p:cNvCxnSpPr/>
          <p:nvPr/>
        </p:nvCxnSpPr>
        <p:spPr>
          <a:xfrm flipV="1">
            <a:off x="4211960" y="3068960"/>
            <a:ext cx="1656184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/>
          <p:cNvCxnSpPr/>
          <p:nvPr/>
        </p:nvCxnSpPr>
        <p:spPr>
          <a:xfrm flipV="1">
            <a:off x="4211960" y="3501008"/>
            <a:ext cx="1944216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/>
          <p:cNvCxnSpPr/>
          <p:nvPr/>
        </p:nvCxnSpPr>
        <p:spPr>
          <a:xfrm>
            <a:off x="-828600" y="5373216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43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519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360040"/>
          </a:xfrm>
        </p:spPr>
        <p:txBody>
          <a:bodyPr>
            <a:noAutofit/>
          </a:bodyPr>
          <a:lstStyle/>
          <a:p>
            <a:r>
              <a:rPr lang="it-IT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 CROGIOLO DEL PROBLEM SOLVING</a:t>
            </a:r>
            <a:endParaRPr lang="it-IT" sz="2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5536" y="836712"/>
            <a:ext cx="8748464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                               Professioni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       scienziato           </a:t>
            </a:r>
            <a:r>
              <a:rPr lang="it-IT" sz="2000" dirty="0" smtClean="0"/>
              <a:t>problemi</a:t>
            </a:r>
            <a:r>
              <a:rPr lang="it-IT" dirty="0" smtClean="0"/>
              <a:t>           autista</a:t>
            </a:r>
          </a:p>
          <a:p>
            <a:pPr marL="0" indent="0">
              <a:buNone/>
            </a:pPr>
            <a:r>
              <a:rPr lang="it-IT" dirty="0"/>
              <a:t> </a:t>
            </a:r>
            <a:r>
              <a:rPr lang="it-IT" dirty="0" smtClean="0"/>
              <a:t>   filosofo                  </a:t>
            </a:r>
            <a:r>
              <a:rPr lang="it-IT" sz="2000" dirty="0" smtClean="0"/>
              <a:t>contaminazioni         </a:t>
            </a:r>
            <a:r>
              <a:rPr lang="it-IT" dirty="0" smtClean="0"/>
              <a:t> amministrativo </a:t>
            </a:r>
          </a:p>
          <a:p>
            <a:pPr marL="0" indent="0">
              <a:buNone/>
            </a:pPr>
            <a:r>
              <a:rPr lang="it-IT" dirty="0"/>
              <a:t> </a:t>
            </a:r>
            <a:r>
              <a:rPr lang="it-IT" dirty="0" smtClean="0"/>
              <a:t>medico                     </a:t>
            </a:r>
            <a:r>
              <a:rPr lang="it-IT" sz="2000" dirty="0" smtClean="0"/>
              <a:t>linguistiche     </a:t>
            </a:r>
            <a:r>
              <a:rPr lang="it-IT" dirty="0" smtClean="0"/>
              <a:t>             giudice</a:t>
            </a:r>
          </a:p>
          <a:p>
            <a:pPr marL="0" indent="0">
              <a:buNone/>
            </a:pPr>
            <a:r>
              <a:rPr lang="it-IT" dirty="0"/>
              <a:t> </a:t>
            </a:r>
            <a:r>
              <a:rPr lang="it-IT" dirty="0" smtClean="0"/>
              <a:t>      astronomo                               disegnatore</a:t>
            </a:r>
            <a:r>
              <a:rPr lang="it-IT" sz="1400" dirty="0"/>
              <a:t> </a:t>
            </a:r>
            <a:r>
              <a:rPr lang="it-IT" sz="1400" dirty="0" smtClean="0"/>
              <a:t> </a:t>
            </a:r>
            <a:r>
              <a:rPr lang="it-IT" dirty="0" smtClean="0"/>
              <a:t>    </a:t>
            </a:r>
          </a:p>
          <a:p>
            <a:pPr marL="0" indent="0">
              <a:buNone/>
            </a:pPr>
            <a:r>
              <a:rPr lang="it-IT" dirty="0" smtClean="0"/>
              <a:t>                   informatica per le professioni</a:t>
            </a:r>
          </a:p>
          <a:p>
            <a:pPr marL="0" indent="0">
              <a:buNone/>
            </a:pPr>
            <a:endParaRPr lang="it-IT" sz="2400" dirty="0" smtClean="0"/>
          </a:p>
          <a:p>
            <a:pPr marL="0" indent="0">
              <a:buNone/>
            </a:pPr>
            <a:r>
              <a:rPr lang="it-IT" sz="2400" dirty="0" smtClean="0"/>
              <a:t>Nel corso, questo schema rimane invariante, cambieranno il tempo, i problemi e gli </a:t>
            </a:r>
            <a:r>
              <a:rPr lang="it-IT" sz="2400" dirty="0"/>
              <a:t>strumenti </a:t>
            </a:r>
            <a:endParaRPr lang="it-IT" sz="2400" dirty="0" smtClean="0"/>
          </a:p>
          <a:p>
            <a:pPr marL="0" indent="0">
              <a:buNone/>
            </a:pPr>
            <a:endParaRPr lang="it-IT" sz="2400" dirty="0" smtClean="0"/>
          </a:p>
        </p:txBody>
      </p:sp>
      <p:cxnSp>
        <p:nvCxnSpPr>
          <p:cNvPr id="5" name="Connettore 2 4"/>
          <p:cNvCxnSpPr/>
          <p:nvPr/>
        </p:nvCxnSpPr>
        <p:spPr>
          <a:xfrm flipH="1">
            <a:off x="2843808" y="1700808"/>
            <a:ext cx="1368152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/>
          <p:cNvCxnSpPr/>
          <p:nvPr/>
        </p:nvCxnSpPr>
        <p:spPr>
          <a:xfrm>
            <a:off x="4211960" y="1700808"/>
            <a:ext cx="1656184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/>
          <p:nvPr/>
        </p:nvCxnSpPr>
        <p:spPr>
          <a:xfrm flipH="1">
            <a:off x="2987824" y="1700808"/>
            <a:ext cx="1224136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>
            <a:off x="4211960" y="1700808"/>
            <a:ext cx="1656184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/>
          <p:cNvCxnSpPr/>
          <p:nvPr/>
        </p:nvCxnSpPr>
        <p:spPr>
          <a:xfrm flipH="1">
            <a:off x="2339752" y="1700808"/>
            <a:ext cx="1872208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>
            <a:off x="4211960" y="1700808"/>
            <a:ext cx="2088232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/>
          <p:nvPr/>
        </p:nvCxnSpPr>
        <p:spPr>
          <a:xfrm>
            <a:off x="4211960" y="1700808"/>
            <a:ext cx="0" cy="2736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/>
          <p:nvPr/>
        </p:nvCxnSpPr>
        <p:spPr>
          <a:xfrm flipH="1" flipV="1">
            <a:off x="2339752" y="3645024"/>
            <a:ext cx="1872208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/>
          <p:cNvCxnSpPr/>
          <p:nvPr/>
        </p:nvCxnSpPr>
        <p:spPr>
          <a:xfrm flipH="1" flipV="1">
            <a:off x="2555776" y="3068960"/>
            <a:ext cx="1656184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/>
          <p:nvPr/>
        </p:nvCxnSpPr>
        <p:spPr>
          <a:xfrm>
            <a:off x="2843808" y="2492896"/>
            <a:ext cx="1368152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/>
          <p:nvPr/>
        </p:nvCxnSpPr>
        <p:spPr>
          <a:xfrm flipV="1">
            <a:off x="4211960" y="2492896"/>
            <a:ext cx="1368152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/>
          <p:cNvCxnSpPr/>
          <p:nvPr/>
        </p:nvCxnSpPr>
        <p:spPr>
          <a:xfrm flipV="1">
            <a:off x="4211960" y="3068960"/>
            <a:ext cx="1656184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/>
          <p:cNvCxnSpPr/>
          <p:nvPr/>
        </p:nvCxnSpPr>
        <p:spPr>
          <a:xfrm flipV="1">
            <a:off x="4211960" y="3501008"/>
            <a:ext cx="1944216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/>
          <p:cNvCxnSpPr/>
          <p:nvPr/>
        </p:nvCxnSpPr>
        <p:spPr>
          <a:xfrm>
            <a:off x="-828600" y="5373216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/>
          <p:cNvCxnSpPr/>
          <p:nvPr/>
        </p:nvCxnSpPr>
        <p:spPr>
          <a:xfrm>
            <a:off x="4266746" y="1796716"/>
            <a:ext cx="32538" cy="2640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44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028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Attualità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Da un articolo uscito sul «Corriere della sera»</a:t>
            </a:r>
          </a:p>
          <a:p>
            <a:pPr marL="0" indent="0">
              <a:buNone/>
            </a:pPr>
            <a:r>
              <a:rPr lang="it-IT" sz="3600" b="1" dirty="0" smtClean="0"/>
              <a:t>Cos‘è </a:t>
            </a:r>
            <a:r>
              <a:rPr lang="it-IT" sz="3600" b="1" dirty="0"/>
              <a:t>un algoritmo e cosa succede quando </a:t>
            </a:r>
            <a:r>
              <a:rPr lang="it-IT" sz="3600" b="1" dirty="0" smtClean="0"/>
              <a:t>sbaglia </a:t>
            </a:r>
            <a:r>
              <a:rPr lang="it-IT" sz="2800" dirty="0" smtClean="0"/>
              <a:t>(</a:t>
            </a:r>
            <a:r>
              <a:rPr lang="it-IT" sz="2800" dirty="0"/>
              <a:t>di Milena Gabanelli e Andrea </a:t>
            </a:r>
            <a:r>
              <a:rPr lang="it-IT" sz="2800" dirty="0" smtClean="0"/>
              <a:t>Marinelli)</a:t>
            </a:r>
            <a:endParaRPr lang="it-IT" sz="2800" dirty="0"/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dirty="0" smtClean="0"/>
              <a:t>Un algoritmo può sbagliare?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Appendice B-8 algoritmi «cattivi».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45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96415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/>
          </a:bodyPr>
          <a:lstStyle/>
          <a:p>
            <a:r>
              <a:rPr lang="it-IT" sz="2800" dirty="0"/>
              <a:t>Il mondo dell’intelligenza artificiale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623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 smtClean="0"/>
              <a:t>Un </a:t>
            </a:r>
            <a:r>
              <a:rPr lang="it-IT" b="1" dirty="0"/>
              <a:t>uomo risolve problemi non calcolabili o non trattabili (in modo approssimato) </a:t>
            </a:r>
            <a:r>
              <a:rPr lang="it-IT" b="1" dirty="0" smtClean="0"/>
              <a:t>utilizzando l'intelligenza</a:t>
            </a:r>
            <a:r>
              <a:rPr lang="it-IT" b="1" dirty="0"/>
              <a:t>.</a:t>
            </a:r>
            <a:endParaRPr lang="it-IT" dirty="0"/>
          </a:p>
          <a:p>
            <a:pPr marL="0" indent="0">
              <a:buNone/>
            </a:pPr>
            <a:endParaRPr lang="it-IT" sz="1200" dirty="0"/>
          </a:p>
          <a:p>
            <a:pPr marL="0" indent="0">
              <a:buNone/>
            </a:pPr>
            <a:r>
              <a:rPr lang="it-IT" b="1" dirty="0"/>
              <a:t>La IA risolve </a:t>
            </a:r>
            <a:r>
              <a:rPr lang="it-IT" b="1" dirty="0" smtClean="0"/>
              <a:t>con </a:t>
            </a:r>
            <a:r>
              <a:rPr lang="it-IT" b="1" smtClean="0"/>
              <a:t>algoritmi </a:t>
            </a:r>
            <a:r>
              <a:rPr lang="it-IT" b="1" smtClean="0"/>
              <a:t>e problemi </a:t>
            </a:r>
            <a:r>
              <a:rPr lang="it-IT" b="1" dirty="0" smtClean="0"/>
              <a:t>(trattabili) che approssimano problemi non </a:t>
            </a:r>
            <a:r>
              <a:rPr lang="it-IT" b="1" dirty="0"/>
              <a:t>calcolabili o non </a:t>
            </a:r>
            <a:r>
              <a:rPr lang="it-IT" b="1" dirty="0" smtClean="0"/>
              <a:t>trattabili.</a:t>
            </a:r>
            <a:r>
              <a:rPr lang="it-IT" b="1" dirty="0"/>
              <a:t> </a:t>
            </a:r>
            <a:endParaRPr lang="it-IT" b="1" dirty="0" smtClean="0"/>
          </a:p>
          <a:p>
            <a:pPr marL="0" indent="0">
              <a:buNone/>
            </a:pPr>
            <a:endParaRPr lang="it-IT" sz="1200" b="1" dirty="0" smtClean="0"/>
          </a:p>
          <a:p>
            <a:pPr marL="0" indent="0">
              <a:buNone/>
            </a:pPr>
            <a:r>
              <a:rPr lang="it-IT" dirty="0" smtClean="0"/>
              <a:t>Un </a:t>
            </a:r>
            <a:r>
              <a:rPr lang="it-IT" dirty="0"/>
              <a:t>algoritmo </a:t>
            </a:r>
            <a:r>
              <a:rPr lang="it-IT" dirty="0" smtClean="0"/>
              <a:t>non </a:t>
            </a:r>
            <a:r>
              <a:rPr lang="it-IT" dirty="0"/>
              <a:t>sarà mai intelligente, </a:t>
            </a:r>
            <a:r>
              <a:rPr lang="it-IT" dirty="0" smtClean="0"/>
              <a:t>ma sarà </a:t>
            </a:r>
            <a:r>
              <a:rPr lang="it-IT" dirty="0"/>
              <a:t>sempre e solo diligente</a:t>
            </a:r>
            <a:r>
              <a:rPr lang="it-IT" dirty="0" smtClean="0"/>
              <a:t>! </a:t>
            </a:r>
          </a:p>
          <a:p>
            <a:pPr marL="0" indent="0">
              <a:buNone/>
            </a:pPr>
            <a:r>
              <a:rPr lang="it-IT" dirty="0" smtClean="0"/>
              <a:t>Appendice B-9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46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5702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8229240" cy="778056"/>
          </a:xfrm>
        </p:spPr>
        <p:txBody>
          <a:bodyPr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it-IT" sz="3200" b="1" dirty="0" smtClean="0"/>
              <a:t>1.A) La </a:t>
            </a:r>
            <a:r>
              <a:rPr lang="it-IT" sz="3200" b="1" dirty="0"/>
              <a:t>dimensione </a:t>
            </a:r>
            <a:r>
              <a:rPr lang="it-IT" sz="3200" b="1" dirty="0" smtClean="0"/>
              <a:t>linguistico-formale storica</a:t>
            </a:r>
            <a:r>
              <a:rPr lang="it-IT" sz="3200" dirty="0" smtClean="0"/>
              <a:t>.</a:t>
            </a:r>
            <a:endParaRPr lang="it-IT" sz="3200" b="1" u="sng" dirty="0">
              <a:latin typeface="Comic Sans MS" pitchFamily="66"/>
            </a:endParaRPr>
          </a:p>
        </p:txBody>
      </p:sp>
      <p:sp>
        <p:nvSpPr>
          <p:cNvPr id="3" name="Rectangle 3"/>
          <p:cNvSpPr txBox="1">
            <a:spLocks noGrp="1"/>
          </p:cNvSpPr>
          <p:nvPr>
            <p:ph type="body" idx="4294967295"/>
          </p:nvPr>
        </p:nvSpPr>
        <p:spPr>
          <a:xfrm>
            <a:off x="251521" y="793800"/>
            <a:ext cx="8568952" cy="5289120"/>
          </a:xfrm>
        </p:spPr>
        <p:txBody>
          <a:bodyPr>
            <a:normAutofit/>
          </a:bodyPr>
          <a:lstStyle>
            <a:defPPr marL="432000" lvl="0" indent="-324000" algn="l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it-IT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defPPr>
            <a:lvl1pPr marL="432000" lvl="0" indent="-324000" algn="l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it-IT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1pPr>
            <a:lvl2pPr marL="864000" lvl="1" indent="-324000" algn="l" rtl="0" hangingPunct="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it-IT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2pPr>
            <a:lvl3pPr marL="1295999" lvl="2" indent="-288000" algn="l" rtl="0" hangingPunct="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3pPr>
            <a:lvl4pPr marL="1728000" lvl="3" indent="-216000" algn="l" rtl="0" hangingPunct="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4pPr>
            <a:lvl5pPr marL="2160000" lvl="4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5pPr>
            <a:lvl6pPr marL="2592000" lvl="5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6pPr>
            <a:lvl7pPr marL="3024000" lvl="6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7pPr>
            <a:lvl8pPr marL="3456000" lvl="7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8pPr>
            <a:lvl9pPr marL="3887999" lvl="8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9pPr>
          </a:lstStyle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dirty="0" smtClean="0">
              <a:latin typeface="Arial" pitchFamily="18"/>
              <a:cs typeface="Arial" pitchFamily="2"/>
            </a:endParaRPr>
          </a:p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dirty="0" smtClean="0">
                <a:latin typeface="Arial" pitchFamily="18"/>
                <a:cs typeface="Arial" pitchFamily="2"/>
              </a:rPr>
              <a:t>La civiltà </a:t>
            </a:r>
            <a:r>
              <a:rPr lang="it-IT" sz="2800" dirty="0">
                <a:latin typeface="Arial" pitchFamily="18"/>
                <a:cs typeface="Arial" pitchFamily="2"/>
              </a:rPr>
              <a:t>comincia con la nascita del </a:t>
            </a:r>
            <a:r>
              <a:rPr lang="it-IT" sz="2800" dirty="0" smtClean="0">
                <a:latin typeface="Arial" pitchFamily="18"/>
                <a:cs typeface="Arial" pitchFamily="2"/>
              </a:rPr>
              <a:t>linguaggio naturale. </a:t>
            </a:r>
          </a:p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sz="1200" dirty="0" smtClean="0">
              <a:latin typeface="Arial" pitchFamily="18"/>
              <a:cs typeface="Arial" pitchFamily="2"/>
            </a:endParaRPr>
          </a:p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dirty="0" smtClean="0">
                <a:latin typeface="Arial" pitchFamily="18"/>
                <a:cs typeface="Arial" pitchFamily="2"/>
              </a:rPr>
              <a:t>Si </a:t>
            </a:r>
            <a:r>
              <a:rPr lang="it-IT" sz="2800" dirty="0">
                <a:latin typeface="Arial" pitchFamily="18"/>
                <a:cs typeface="Arial" pitchFamily="2"/>
              </a:rPr>
              <a:t>formano le tribù fino a diventare stati. </a:t>
            </a:r>
            <a:endParaRPr lang="it-IT" sz="2800" dirty="0" smtClean="0">
              <a:latin typeface="Arial" pitchFamily="18"/>
              <a:cs typeface="Arial" pitchFamily="2"/>
            </a:endParaRPr>
          </a:p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sz="1200" dirty="0">
              <a:latin typeface="Arial" pitchFamily="18"/>
              <a:cs typeface="Arial" pitchFamily="2"/>
            </a:endParaRPr>
          </a:p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dirty="0" smtClean="0">
                <a:latin typeface="Arial" pitchFamily="18"/>
                <a:cs typeface="Arial" pitchFamily="2"/>
              </a:rPr>
              <a:t>Emerge </a:t>
            </a:r>
            <a:r>
              <a:rPr lang="it-IT" sz="2800" dirty="0">
                <a:latin typeface="Arial" pitchFamily="18"/>
                <a:cs typeface="Arial" pitchFamily="2"/>
              </a:rPr>
              <a:t>l’esigenza di ricordare e di demandare e trasmettere  </a:t>
            </a:r>
            <a:r>
              <a:rPr lang="it-IT" sz="2800" dirty="0" smtClean="0">
                <a:latin typeface="Arial" pitchFamily="18"/>
                <a:cs typeface="Arial" pitchFamily="2"/>
              </a:rPr>
              <a:t>compiti. </a:t>
            </a:r>
          </a:p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sz="1200" dirty="0" smtClean="0">
              <a:latin typeface="Arial" pitchFamily="18"/>
              <a:cs typeface="Arial" pitchFamily="2"/>
            </a:endParaRPr>
          </a:p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dirty="0" smtClean="0">
                <a:latin typeface="Arial" pitchFamily="18"/>
                <a:cs typeface="Arial" pitchFamily="2"/>
              </a:rPr>
              <a:t>Compare </a:t>
            </a:r>
            <a:r>
              <a:rPr lang="it-IT" sz="2800" dirty="0">
                <a:latin typeface="Arial" pitchFamily="18"/>
                <a:cs typeface="Arial" pitchFamily="2"/>
              </a:rPr>
              <a:t>la </a:t>
            </a:r>
            <a:r>
              <a:rPr lang="it-IT" sz="2800" dirty="0" smtClean="0">
                <a:latin typeface="Arial" pitchFamily="18"/>
                <a:cs typeface="Arial" pitchFamily="2"/>
              </a:rPr>
              <a:t>scrittura: </a:t>
            </a:r>
          </a:p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18"/>
                <a:cs typeface="Arial" pitchFamily="2"/>
              </a:rPr>
              <a:t>Caratteri dell’alfabeto, grammatica. sintassi </a:t>
            </a:r>
          </a:p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sz="1200" dirty="0" smtClean="0">
              <a:latin typeface="Arial" pitchFamily="18"/>
              <a:cs typeface="Arial" pitchFamily="2"/>
            </a:endParaRPr>
          </a:p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dirty="0" smtClean="0">
                <a:latin typeface="Arial" pitchFamily="18"/>
                <a:cs typeface="Arial" pitchFamily="2"/>
              </a:rPr>
              <a:t>Evolve la organizzazione sociale: clan, tribù, stato. </a:t>
            </a:r>
          </a:p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sz="1200" dirty="0">
              <a:latin typeface="Arial" pitchFamily="18"/>
              <a:cs typeface="Arial" pitchFamily="2"/>
            </a:endParaRPr>
          </a:p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b="1" dirty="0" smtClean="0">
                <a:latin typeface="Arial" pitchFamily="18"/>
                <a:cs typeface="Arial" pitchFamily="2"/>
              </a:rPr>
              <a:t>L’uomo </a:t>
            </a:r>
            <a:r>
              <a:rPr lang="it-IT" sz="2800" b="1" dirty="0">
                <a:latin typeface="Arial" pitchFamily="18"/>
                <a:cs typeface="Arial" pitchFamily="2"/>
              </a:rPr>
              <a:t>ha imparato a usare </a:t>
            </a:r>
            <a:r>
              <a:rPr lang="it-IT" sz="2800" b="1" dirty="0" smtClean="0">
                <a:latin typeface="Arial" pitchFamily="18"/>
                <a:cs typeface="Arial" pitchFamily="2"/>
              </a:rPr>
              <a:t>i linguaggi</a:t>
            </a:r>
            <a:endParaRPr lang="it-IT" sz="2800" b="1" dirty="0">
              <a:latin typeface="Arial" pitchFamily="18"/>
              <a:cs typeface="Arial" pitchFamily="2"/>
            </a:endParaRPr>
          </a:p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dirty="0">
              <a:latin typeface="Arial" pitchFamily="18"/>
              <a:cs typeface="Arial" pitchFamily="2"/>
            </a:endParaRPr>
          </a:p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dirty="0">
              <a:latin typeface="Arial" pitchFamily="18"/>
              <a:cs typeface="Arial" pitchFamily="2"/>
            </a:endParaRPr>
          </a:p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sz="1600" dirty="0">
              <a:latin typeface="Arial" pitchFamily="18"/>
              <a:cs typeface="Arial" pitchFamily="2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3485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8229240" cy="490320"/>
          </a:xfrm>
        </p:spPr>
        <p:txBody>
          <a:bodyPr>
            <a:no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it-IT" sz="2800" b="1" dirty="0" smtClean="0"/>
              <a:t>1.A) La </a:t>
            </a:r>
            <a:r>
              <a:rPr lang="it-IT" sz="2800" b="1" dirty="0"/>
              <a:t>dimensione </a:t>
            </a:r>
            <a:r>
              <a:rPr lang="it-IT" sz="2800" b="1" dirty="0" smtClean="0"/>
              <a:t>linguistico-formale: storia</a:t>
            </a:r>
            <a:r>
              <a:rPr lang="it-IT" sz="2800" dirty="0" smtClean="0"/>
              <a:t>.</a:t>
            </a:r>
            <a:endParaRPr lang="it-IT" sz="2800" b="1" dirty="0">
              <a:latin typeface="Comic Sans MS" pitchFamily="66"/>
            </a:endParaRPr>
          </a:p>
        </p:txBody>
      </p:sp>
      <p:sp>
        <p:nvSpPr>
          <p:cNvPr id="3" name="Rectangle 3"/>
          <p:cNvSpPr txBox="1">
            <a:spLocks noGrp="1"/>
          </p:cNvSpPr>
          <p:nvPr>
            <p:ph type="body" idx="4294967295"/>
          </p:nvPr>
        </p:nvSpPr>
        <p:spPr>
          <a:xfrm>
            <a:off x="457200" y="1125360"/>
            <a:ext cx="8229240" cy="5000400"/>
          </a:xfrm>
        </p:spPr>
        <p:txBody>
          <a:bodyPr/>
          <a:lstStyle>
            <a:defPPr marL="432000" lvl="0" indent="-324000" algn="l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it-IT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defPPr>
            <a:lvl1pPr marL="432000" lvl="0" indent="-324000" algn="l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it-IT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1pPr>
            <a:lvl2pPr marL="864000" lvl="1" indent="-324000" algn="l" rtl="0" hangingPunct="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it-IT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2pPr>
            <a:lvl3pPr marL="1295999" lvl="2" indent="-288000" algn="l" rtl="0" hangingPunct="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3pPr>
            <a:lvl4pPr marL="1728000" lvl="3" indent="-216000" algn="l" rtl="0" hangingPunct="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4pPr>
            <a:lvl5pPr marL="2160000" lvl="4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5pPr>
            <a:lvl6pPr marL="2592000" lvl="5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6pPr>
            <a:lvl7pPr marL="3024000" lvl="6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7pPr>
            <a:lvl8pPr marL="3456000" lvl="7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8pPr>
            <a:lvl9pPr marL="3887999" lvl="8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9pPr>
          </a:lstStyle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dirty="0" smtClean="0">
                <a:latin typeface="Arial" pitchFamily="18"/>
                <a:cs typeface="Arial" pitchFamily="2"/>
              </a:rPr>
              <a:t>Col </a:t>
            </a:r>
            <a:r>
              <a:rPr lang="it-IT" sz="2800" dirty="0">
                <a:latin typeface="Arial" pitchFamily="18"/>
                <a:cs typeface="Arial" pitchFamily="2"/>
              </a:rPr>
              <a:t>diffondersi di testi scritti (commerciali, letterari, scientifici, normativi, economici,…) emerge l’esigenza di regole effettive per </a:t>
            </a:r>
            <a:endParaRPr lang="it-IT" sz="2800" dirty="0" smtClean="0">
              <a:latin typeface="Arial" pitchFamily="18"/>
              <a:cs typeface="Arial" pitchFamily="2"/>
            </a:endParaRPr>
          </a:p>
          <a:p>
            <a:pPr marL="457200" indent="-45720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</a:pPr>
            <a:r>
              <a:rPr lang="it-IT" sz="2800" dirty="0" smtClean="0">
                <a:latin typeface="Arial" pitchFamily="18"/>
                <a:cs typeface="Arial" pitchFamily="2"/>
              </a:rPr>
              <a:t>produrre testi corretti e convincenti, </a:t>
            </a:r>
          </a:p>
          <a:p>
            <a:pPr marL="457200" indent="-45720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</a:pPr>
            <a:r>
              <a:rPr lang="it-IT" sz="2800" dirty="0" smtClean="0">
                <a:latin typeface="Arial" pitchFamily="18"/>
                <a:cs typeface="Arial" pitchFamily="2"/>
              </a:rPr>
              <a:t>interpretarne </a:t>
            </a:r>
            <a:r>
              <a:rPr lang="it-IT" sz="2800" dirty="0">
                <a:latin typeface="Arial" pitchFamily="18"/>
                <a:cs typeface="Arial" pitchFamily="2"/>
              </a:rPr>
              <a:t>i </a:t>
            </a:r>
            <a:r>
              <a:rPr lang="it-IT" sz="2800" dirty="0" smtClean="0">
                <a:latin typeface="Arial" pitchFamily="18"/>
                <a:cs typeface="Arial" pitchFamily="2"/>
              </a:rPr>
              <a:t>contenuti, </a:t>
            </a:r>
          </a:p>
          <a:p>
            <a:pPr marL="457200" indent="-45720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</a:pPr>
            <a:r>
              <a:rPr lang="it-IT" sz="2800" dirty="0" smtClean="0">
                <a:latin typeface="Arial" pitchFamily="18"/>
                <a:cs typeface="Arial" pitchFamily="2"/>
              </a:rPr>
              <a:t>descrivere comportamenti.</a:t>
            </a:r>
          </a:p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sz="2400" dirty="0">
              <a:latin typeface="Arial" pitchFamily="18"/>
              <a:cs typeface="Arial" pitchFamily="2"/>
            </a:endParaRPr>
          </a:p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b="1" dirty="0" smtClean="0">
                <a:latin typeface="Arial" pitchFamily="18"/>
                <a:cs typeface="Arial" pitchFamily="2"/>
              </a:rPr>
              <a:t>l’uomo </a:t>
            </a:r>
            <a:r>
              <a:rPr lang="it-IT" sz="2800" b="1" dirty="0">
                <a:latin typeface="Arial" pitchFamily="18"/>
                <a:cs typeface="Arial" pitchFamily="2"/>
              </a:rPr>
              <a:t>ha imparato a servirsi della </a:t>
            </a:r>
            <a:r>
              <a:rPr lang="it-IT" sz="2800" b="1" dirty="0" smtClean="0">
                <a:latin typeface="Arial" pitchFamily="18"/>
                <a:cs typeface="Arial" pitchFamily="2"/>
              </a:rPr>
              <a:t>scrittura: </a:t>
            </a:r>
          </a:p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sz="2800" b="1" dirty="0" smtClean="0">
              <a:latin typeface="Arial" pitchFamily="18"/>
              <a:cs typeface="Arial" pitchFamily="2"/>
            </a:endParaRPr>
          </a:p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b="1" dirty="0" smtClean="0">
                <a:latin typeface="Arial" pitchFamily="18"/>
                <a:cs typeface="Arial" pitchFamily="2"/>
              </a:rPr>
              <a:t>grammatica, retorica, dialettica, logica, letteratura</a:t>
            </a:r>
            <a:r>
              <a:rPr lang="it-IT" b="1" dirty="0">
                <a:latin typeface="Arial" pitchFamily="18"/>
                <a:cs typeface="Arial" pitchFamily="2"/>
              </a:rPr>
              <a:t>, </a:t>
            </a:r>
            <a:r>
              <a:rPr lang="it-IT" b="1" dirty="0" smtClean="0">
                <a:latin typeface="Arial" pitchFamily="18"/>
                <a:cs typeface="Arial" pitchFamily="2"/>
              </a:rPr>
              <a:t>filosofia, matematica e fisica</a:t>
            </a:r>
            <a:r>
              <a:rPr lang="it-IT" dirty="0" smtClean="0">
                <a:latin typeface="Arial" pitchFamily="18"/>
                <a:cs typeface="Arial" pitchFamily="2"/>
              </a:rPr>
              <a:t>.</a:t>
            </a:r>
            <a:endParaRPr lang="it-IT" dirty="0">
              <a:latin typeface="Arial" pitchFamily="18"/>
              <a:cs typeface="Arial" pitchFamily="2"/>
            </a:endParaRPr>
          </a:p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sz="1800" dirty="0">
              <a:latin typeface="Arial" pitchFamily="18"/>
              <a:cs typeface="Arial" pitchFamily="2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564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Grp="1"/>
          </p:cNvSpPr>
          <p:nvPr>
            <p:ph type="title" idx="4294967295"/>
          </p:nvPr>
        </p:nvSpPr>
        <p:spPr>
          <a:xfrm>
            <a:off x="457200" y="0"/>
            <a:ext cx="8229240" cy="476672"/>
          </a:xfrm>
        </p:spPr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it-IT" sz="2800" b="1" dirty="0" smtClean="0"/>
              <a:t>1.A) La </a:t>
            </a:r>
            <a:r>
              <a:rPr lang="it-IT" sz="2800" b="1" dirty="0"/>
              <a:t>dimensione </a:t>
            </a:r>
            <a:r>
              <a:rPr lang="it-IT" sz="2800" b="1" dirty="0" smtClean="0"/>
              <a:t>linguistico-formale: storia</a:t>
            </a:r>
            <a:r>
              <a:rPr lang="it-IT" sz="2800" dirty="0" smtClean="0"/>
              <a:t>.</a:t>
            </a:r>
            <a:endParaRPr lang="it-IT" sz="2800" b="1" u="sng" dirty="0">
              <a:latin typeface="Comic Sans MS" pitchFamily="66"/>
            </a:endParaRPr>
          </a:p>
        </p:txBody>
      </p:sp>
      <p:sp>
        <p:nvSpPr>
          <p:cNvPr id="3" name="Rectangle 3"/>
          <p:cNvSpPr txBox="1">
            <a:spLocks noGrp="1"/>
          </p:cNvSpPr>
          <p:nvPr>
            <p:ph type="body" idx="4294967295"/>
          </p:nvPr>
        </p:nvSpPr>
        <p:spPr>
          <a:xfrm>
            <a:off x="457200" y="548680"/>
            <a:ext cx="8229240" cy="6309320"/>
          </a:xfrm>
        </p:spPr>
        <p:txBody>
          <a:bodyPr/>
          <a:lstStyle>
            <a:defPPr marL="432000" lvl="0" indent="-324000" algn="l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it-IT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defPPr>
            <a:lvl1pPr marL="432000" lvl="0" indent="-324000" algn="l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it-IT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1pPr>
            <a:lvl2pPr marL="864000" lvl="1" indent="-324000" algn="l" rtl="0" hangingPunct="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it-IT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2pPr>
            <a:lvl3pPr marL="1295999" lvl="2" indent="-288000" algn="l" rtl="0" hangingPunct="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3pPr>
            <a:lvl4pPr marL="1728000" lvl="3" indent="-216000" algn="l" rtl="0" hangingPunct="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4pPr>
            <a:lvl5pPr marL="2160000" lvl="4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5pPr>
            <a:lvl6pPr marL="2592000" lvl="5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6pPr>
            <a:lvl7pPr marL="3024000" lvl="6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7pPr>
            <a:lvl8pPr marL="3456000" lvl="7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8pPr>
            <a:lvl9pPr marL="3887999" lvl="8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9pPr>
          </a:lstStyle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dirty="0" smtClean="0">
                <a:latin typeface="Arial" pitchFamily="18"/>
                <a:cs typeface="Arial" pitchFamily="2"/>
              </a:rPr>
              <a:t>Copernico, Colombo e la rivoluzione industriale</a:t>
            </a:r>
          </a:p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sz="800" dirty="0">
              <a:latin typeface="Arial" pitchFamily="18"/>
              <a:cs typeface="Arial" pitchFamily="2"/>
            </a:endParaRPr>
          </a:p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dirty="0" smtClean="0">
                <a:latin typeface="Arial" pitchFamily="18"/>
                <a:cs typeface="Arial" pitchFamily="2"/>
              </a:rPr>
              <a:t>esigenza </a:t>
            </a:r>
            <a:r>
              <a:rPr lang="it-IT" dirty="0">
                <a:latin typeface="Arial" pitchFamily="18"/>
                <a:cs typeface="Arial" pitchFamily="2"/>
              </a:rPr>
              <a:t>di </a:t>
            </a:r>
            <a:r>
              <a:rPr lang="it-IT" dirty="0" smtClean="0">
                <a:latin typeface="Arial" pitchFamily="18"/>
                <a:cs typeface="Arial" pitchFamily="2"/>
              </a:rPr>
              <a:t>strumenti </a:t>
            </a:r>
            <a:r>
              <a:rPr lang="it-IT" dirty="0">
                <a:latin typeface="Arial" pitchFamily="18"/>
                <a:cs typeface="Arial" pitchFamily="2"/>
              </a:rPr>
              <a:t>e metodi che aiutino nella soluzione di </a:t>
            </a:r>
            <a:r>
              <a:rPr lang="it-IT" dirty="0" smtClean="0">
                <a:latin typeface="Arial" pitchFamily="18"/>
                <a:cs typeface="Arial" pitchFamily="2"/>
              </a:rPr>
              <a:t>problemi: formalismi e tavole numeriche. </a:t>
            </a:r>
          </a:p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sz="1000" dirty="0">
              <a:latin typeface="Arial" pitchFamily="18"/>
              <a:cs typeface="Arial" pitchFamily="2"/>
            </a:endParaRPr>
          </a:p>
          <a:p>
            <a:pPr mar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dirty="0" smtClean="0"/>
              <a:t>Quindi </a:t>
            </a:r>
            <a:r>
              <a:rPr lang="it-IT" dirty="0"/>
              <a:t>emergono </a:t>
            </a:r>
            <a:r>
              <a:rPr lang="it-IT" b="1" dirty="0"/>
              <a:t>gerghi e linguaggi </a:t>
            </a:r>
            <a:r>
              <a:rPr lang="it-IT" dirty="0"/>
              <a:t>disciplinari che </a:t>
            </a:r>
            <a:r>
              <a:rPr lang="it-IT" b="1" dirty="0"/>
              <a:t>formano la cultura e abbattono l’ambiguità. </a:t>
            </a:r>
          </a:p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sz="1000" dirty="0">
              <a:latin typeface="Arial" pitchFamily="18"/>
              <a:cs typeface="Arial" pitchFamily="2"/>
            </a:endParaRPr>
          </a:p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b="1" dirty="0" smtClean="0">
                <a:latin typeface="Arial" pitchFamily="18"/>
                <a:cs typeface="Arial" pitchFamily="2"/>
              </a:rPr>
              <a:t>L’uomo </a:t>
            </a:r>
            <a:r>
              <a:rPr lang="it-IT" b="1" dirty="0">
                <a:latin typeface="Arial" pitchFamily="18"/>
                <a:cs typeface="Arial" pitchFamily="2"/>
              </a:rPr>
              <a:t>ha imparato ad accumulare conoscenza, a fare scienza e a usare la </a:t>
            </a:r>
            <a:r>
              <a:rPr lang="it-IT" b="1" dirty="0" smtClean="0">
                <a:latin typeface="Arial" pitchFamily="18"/>
                <a:cs typeface="Arial" pitchFamily="2"/>
              </a:rPr>
              <a:t>scienza.</a:t>
            </a:r>
          </a:p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sz="1000" b="1" dirty="0">
              <a:latin typeface="Arial" pitchFamily="18"/>
              <a:cs typeface="Arial" pitchFamily="2"/>
            </a:endParaRPr>
          </a:p>
          <a:p>
            <a:pPr mar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dirty="0" smtClean="0"/>
              <a:t>Appendice B-1 </a:t>
            </a:r>
            <a:r>
              <a:rPr lang="it-IT" dirty="0"/>
              <a:t>Gerghi e lingue </a:t>
            </a:r>
            <a:r>
              <a:rPr lang="it-IT" dirty="0" smtClean="0"/>
              <a:t>!!</a:t>
            </a:r>
            <a:r>
              <a:rPr lang="it-IT" dirty="0"/>
              <a:t>	</a:t>
            </a:r>
          </a:p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dirty="0">
              <a:latin typeface="Arial" pitchFamily="18"/>
              <a:cs typeface="Arial" pitchFamily="2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19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200" b="1" dirty="0" smtClean="0"/>
              <a:t>1.B</a:t>
            </a:r>
            <a:r>
              <a:rPr lang="it-IT" sz="3200" b="1" dirty="0"/>
              <a:t>) La </a:t>
            </a:r>
            <a:r>
              <a:rPr lang="it-IT" sz="3200" b="1" dirty="0" smtClean="0"/>
              <a:t>dimensione </a:t>
            </a:r>
            <a:r>
              <a:rPr lang="it-IT" sz="3200" b="1" dirty="0"/>
              <a:t>linguistico-formale: </a:t>
            </a:r>
            <a:r>
              <a:rPr lang="it-IT" sz="3200" b="1" dirty="0" smtClean="0"/>
              <a:t>gerarchie fra linguaggi</a:t>
            </a:r>
            <a:r>
              <a:rPr lang="it-IT" sz="3200" dirty="0" smtClean="0"/>
              <a:t>.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Se opportunamente disciplinato il linguaggio naturale può essere usato anche in modo effettivo.</a:t>
            </a:r>
          </a:p>
          <a:p>
            <a:pPr marL="0" indent="0">
              <a:buNone/>
            </a:pPr>
            <a:endParaRPr lang="it-IT" sz="800" dirty="0"/>
          </a:p>
          <a:p>
            <a:pPr marL="0" indent="0">
              <a:buNone/>
            </a:pPr>
            <a:r>
              <a:rPr lang="it-IT" dirty="0" smtClean="0"/>
              <a:t>A questo fine, si possono introdurre tre livelli di formalizzazione che consentono di mettere a confronto le prestazioni dei linguaggi formali artificiali con le controparti del linguaggio naturale disciplinato.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3289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>
            <a:normAutofit fontScale="90000"/>
          </a:bodyPr>
          <a:lstStyle/>
          <a:p>
            <a:r>
              <a:rPr lang="it-IT" sz="3200" b="1" dirty="0" smtClean="0"/>
              <a:t>1.B) La </a:t>
            </a:r>
            <a:r>
              <a:rPr lang="it-IT" sz="3200" b="1" dirty="0"/>
              <a:t>dimensione </a:t>
            </a:r>
            <a:r>
              <a:rPr lang="it-IT" sz="3200" b="1" dirty="0" smtClean="0"/>
              <a:t>linguistico-formale: gerarchie</a:t>
            </a:r>
            <a:r>
              <a:rPr lang="it-IT" sz="3200" dirty="0" smtClean="0"/>
              <a:t>.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 smtClean="0"/>
              <a:t>Linguaggi artificiali </a:t>
            </a:r>
            <a:r>
              <a:rPr lang="it-IT" dirty="0" smtClean="0"/>
              <a:t>tipo 0 sono semplici liste di comandi. </a:t>
            </a:r>
          </a:p>
          <a:p>
            <a:pPr marL="0" indent="0">
              <a:buNone/>
            </a:pPr>
            <a:r>
              <a:rPr lang="it-IT" dirty="0" smtClean="0"/>
              <a:t>Macchine con linguaggi tipo 0 (</a:t>
            </a:r>
            <a:r>
              <a:rPr lang="it-IT" b="1" dirty="0" smtClean="0"/>
              <a:t>Enti </a:t>
            </a:r>
            <a:r>
              <a:rPr lang="it-IT" b="1" dirty="0"/>
              <a:t>tipo </a:t>
            </a:r>
            <a:r>
              <a:rPr lang="it-IT" b="1" dirty="0" smtClean="0"/>
              <a:t>0</a:t>
            </a:r>
            <a:r>
              <a:rPr lang="it-IT" dirty="0" smtClean="0"/>
              <a:t>) sanno </a:t>
            </a:r>
            <a:r>
              <a:rPr lang="it-IT" dirty="0"/>
              <a:t>interpretare </a:t>
            </a:r>
            <a:r>
              <a:rPr lang="it-IT" dirty="0" smtClean="0"/>
              <a:t>in modo autonomo comandi </a:t>
            </a:r>
            <a:r>
              <a:rPr lang="it-IT" dirty="0"/>
              <a:t>che comportano la esecuzione </a:t>
            </a:r>
            <a:r>
              <a:rPr lang="it-IT" dirty="0" smtClean="0"/>
              <a:t>delle azioni associate al comando. </a:t>
            </a:r>
          </a:p>
          <a:p>
            <a:pPr marL="0" indent="0">
              <a:buNone/>
            </a:pPr>
            <a:r>
              <a:rPr lang="it-IT" dirty="0" smtClean="0"/>
              <a:t>ESEMPIO</a:t>
            </a:r>
          </a:p>
          <a:p>
            <a:pPr marL="0" indent="0">
              <a:buNone/>
            </a:pPr>
            <a:r>
              <a:rPr lang="it-IT" dirty="0" smtClean="0"/>
              <a:t>Il telecomando per gli elettrodomestici non programmabili, i comandi di uno skipper.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904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6189</TotalTime>
  <Words>2401</Words>
  <Application>Microsoft Office PowerPoint</Application>
  <PresentationFormat>Presentazione su schermo (4:3)</PresentationFormat>
  <Paragraphs>357</Paragraphs>
  <Slides>46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46</vt:i4>
      </vt:variant>
    </vt:vector>
  </HeadingPairs>
  <TitlesOfParts>
    <vt:vector size="47" baseType="lpstr">
      <vt:lpstr>Tema di Office</vt:lpstr>
      <vt:lpstr>Storia dell’informatica e dei dispositivi di calcolo</vt:lpstr>
      <vt:lpstr>Tre dimensioni degli eventi.</vt:lpstr>
      <vt:lpstr>1.La dimensione linguistico-formale.</vt:lpstr>
      <vt:lpstr>1.A) La dimensione linguistico-formale storica.</vt:lpstr>
      <vt:lpstr>1.A) La dimensione linguistico-formale storica.</vt:lpstr>
      <vt:lpstr>1.A) La dimensione linguistico-formale: storia.</vt:lpstr>
      <vt:lpstr>1.A) La dimensione linguistico-formale: storia.</vt:lpstr>
      <vt:lpstr>1.B) La dimensione linguistico-formale: gerarchie fra linguaggi.</vt:lpstr>
      <vt:lpstr>1.B) La dimensione linguistico-formale: gerarchie.</vt:lpstr>
      <vt:lpstr>1.B) La dimensione linguistico-formale: gerarchie.</vt:lpstr>
      <vt:lpstr>1.B) La dimensione linguistico-formale: gerarchie.</vt:lpstr>
      <vt:lpstr>1.B) La dimensione linguistico-formale: gerarchie.</vt:lpstr>
      <vt:lpstr>2. La dimensione strumentale: la fisica. </vt:lpstr>
      <vt:lpstr>2. La dimensione strumentale: antichità e medioevo.</vt:lpstr>
      <vt:lpstr>2. La dimensione strumentale: automi.</vt:lpstr>
      <vt:lpstr>2. La dimensione strumentale: meccanicismo.</vt:lpstr>
      <vt:lpstr>2. La dimensione strumentale: automi e giocattoli.</vt:lpstr>
      <vt:lpstr>2. La dimensione strumentale: la rivoluzione industriale.</vt:lpstr>
      <vt:lpstr>2. La dimensione strumentale:  dalla elettromeccanica all’elettronica.</vt:lpstr>
      <vt:lpstr>3. La dimensione applicativa.</vt:lpstr>
      <vt:lpstr>3. La dimensione applicativa: il pensiero computazionale</vt:lpstr>
      <vt:lpstr>3. La dimensione applicativa</vt:lpstr>
      <vt:lpstr>3. La dimensione applicativa</vt:lpstr>
      <vt:lpstr>Le contaminazioni</vt:lpstr>
      <vt:lpstr>Le contaminazioni</vt:lpstr>
      <vt:lpstr>Esempi di contaminazioni: geografia</vt:lpstr>
      <vt:lpstr>Esempi di contaminazioni: i censimenti</vt:lpstr>
      <vt:lpstr>Meccanizzazione del lavoro amministrativo</vt:lpstr>
      <vt:lpstr>Esempi di contaminazioni: analisi numerica</vt:lpstr>
      <vt:lpstr>Esempi di contaminazioni: logica e calcolo</vt:lpstr>
      <vt:lpstr>L’informatica in prospettiva</vt:lpstr>
      <vt:lpstr>Singolarità: Informatica rivoluzionaria ?</vt:lpstr>
      <vt:lpstr>Il significato di cinque aggettivi</vt:lpstr>
      <vt:lpstr>Singolarità: digitale</vt:lpstr>
      <vt:lpstr>Singolarità: effettivo.</vt:lpstr>
      <vt:lpstr>Singolarità: automatico.</vt:lpstr>
      <vt:lpstr>Singolarità: automatico.</vt:lpstr>
      <vt:lpstr>Singolarità: tecnologico</vt:lpstr>
      <vt:lpstr>Singolarità: cognitivo.</vt:lpstr>
      <vt:lpstr>Singolarità: cognitivo e calcolo</vt:lpstr>
      <vt:lpstr>Informatica: scienza autonoma </vt:lpstr>
      <vt:lpstr>IL CROGIOLO DEL PROBLEM SOLVING</vt:lpstr>
      <vt:lpstr>IL CROGIOLO DEL PROBLEM SOLVING</vt:lpstr>
      <vt:lpstr>IL CROGIOLO DEL PROBLEM SOLVING</vt:lpstr>
      <vt:lpstr>Attualità</vt:lpstr>
      <vt:lpstr>Il mondo dell’intelligenza artificiale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Storia dell’informatica 18/19</dc:title>
  <dc:creator>NOTE</dc:creator>
  <cp:lastModifiedBy>NOTE</cp:lastModifiedBy>
  <cp:revision>675</cp:revision>
  <cp:lastPrinted>2021-12-02T13:38:00Z</cp:lastPrinted>
  <dcterms:created xsi:type="dcterms:W3CDTF">2019-01-14T10:56:43Z</dcterms:created>
  <dcterms:modified xsi:type="dcterms:W3CDTF">2023-02-27T11:00:03Z</dcterms:modified>
</cp:coreProperties>
</file>