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406" r:id="rId3"/>
    <p:sldId id="404" r:id="rId4"/>
    <p:sldId id="405" r:id="rId5"/>
    <p:sldId id="437" r:id="rId6"/>
    <p:sldId id="398" r:id="rId7"/>
    <p:sldId id="375" r:id="rId8"/>
    <p:sldId id="436" r:id="rId9"/>
    <p:sldId id="376" r:id="rId10"/>
    <p:sldId id="319" r:id="rId11"/>
    <p:sldId id="438" r:id="rId12"/>
    <p:sldId id="415" r:id="rId13"/>
    <p:sldId id="407" r:id="rId14"/>
    <p:sldId id="273" r:id="rId15"/>
    <p:sldId id="280" r:id="rId16"/>
    <p:sldId id="300" r:id="rId17"/>
    <p:sldId id="439" r:id="rId18"/>
    <p:sldId id="302" r:id="rId19"/>
    <p:sldId id="380" r:id="rId20"/>
    <p:sldId id="401" r:id="rId21"/>
    <p:sldId id="379" r:id="rId22"/>
    <p:sldId id="301" r:id="rId23"/>
    <p:sldId id="303" r:id="rId24"/>
    <p:sldId id="402" r:id="rId25"/>
    <p:sldId id="268" r:id="rId26"/>
    <p:sldId id="382" r:id="rId27"/>
    <p:sldId id="298" r:id="rId28"/>
    <p:sldId id="310" r:id="rId29"/>
    <p:sldId id="283" r:id="rId30"/>
    <p:sldId id="281" r:id="rId31"/>
    <p:sldId id="284" r:id="rId32"/>
    <p:sldId id="285" r:id="rId33"/>
    <p:sldId id="286" r:id="rId34"/>
    <p:sldId id="287" r:id="rId35"/>
    <p:sldId id="292" r:id="rId36"/>
    <p:sldId id="288" r:id="rId37"/>
    <p:sldId id="289" r:id="rId38"/>
    <p:sldId id="293" r:id="rId39"/>
    <p:sldId id="290" r:id="rId40"/>
    <p:sldId id="291" r:id="rId41"/>
    <p:sldId id="294" r:id="rId42"/>
    <p:sldId id="295" r:id="rId43"/>
    <p:sldId id="385" r:id="rId44"/>
    <p:sldId id="386" r:id="rId45"/>
    <p:sldId id="387" r:id="rId46"/>
    <p:sldId id="388" r:id="rId47"/>
    <p:sldId id="389" r:id="rId48"/>
    <p:sldId id="427" r:id="rId49"/>
    <p:sldId id="390" r:id="rId50"/>
    <p:sldId id="409" r:id="rId51"/>
    <p:sldId id="266" r:id="rId52"/>
    <p:sldId id="425" r:id="rId53"/>
    <p:sldId id="311" r:id="rId54"/>
    <p:sldId id="312" r:id="rId55"/>
    <p:sldId id="313" r:id="rId56"/>
    <p:sldId id="272" r:id="rId57"/>
    <p:sldId id="270" r:id="rId58"/>
    <p:sldId id="416" r:id="rId59"/>
    <p:sldId id="423" r:id="rId60"/>
    <p:sldId id="411" r:id="rId61"/>
    <p:sldId id="412" r:id="rId62"/>
    <p:sldId id="413" r:id="rId63"/>
    <p:sldId id="414" r:id="rId64"/>
    <p:sldId id="422" r:id="rId65"/>
    <p:sldId id="428" r:id="rId66"/>
    <p:sldId id="421" r:id="rId67"/>
    <p:sldId id="315" r:id="rId68"/>
    <p:sldId id="317" r:id="rId69"/>
    <p:sldId id="316" r:id="rId70"/>
    <p:sldId id="435" r:id="rId71"/>
    <p:sldId id="429" r:id="rId72"/>
    <p:sldId id="430" r:id="rId73"/>
    <p:sldId id="431" r:id="rId74"/>
    <p:sldId id="432" r:id="rId75"/>
    <p:sldId id="433" r:id="rId76"/>
    <p:sldId id="434" r:id="rId77"/>
    <p:sldId id="441" r:id="rId78"/>
    <p:sldId id="442" r:id="rId79"/>
    <p:sldId id="443" r:id="rId80"/>
    <p:sldId id="446" r:id="rId81"/>
    <p:sldId id="445" r:id="rId82"/>
    <p:sldId id="447" r:id="rId83"/>
    <p:sldId id="444" r:id="rId84"/>
    <p:sldId id="448" r:id="rId85"/>
    <p:sldId id="449" r:id="rId86"/>
    <p:sldId id="450" r:id="rId87"/>
    <p:sldId id="453" r:id="rId88"/>
    <p:sldId id="440" r:id="rId8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26" autoAdjust="0"/>
  </p:normalViewPr>
  <p:slideViewPr>
    <p:cSldViewPr>
      <p:cViewPr varScale="1">
        <p:scale>
          <a:sx n="53" d="100"/>
          <a:sy n="53" d="100"/>
        </p:scale>
        <p:origin x="-1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4EF175-05CF-47A7-A258-43B27787AD47}" type="datetimeFigureOut">
              <a:rPr lang="it-IT" smtClean="0"/>
              <a:t>05/04/2023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017D9-D787-4D27-A581-9313FDAD996F}" type="slidenum">
              <a:rPr lang="it-IT" smtClean="0"/>
              <a:t>‹N›</a:t>
            </a:fld>
            <a:endParaRPr lang="it-IT"/>
          </a:p>
        </p:txBody>
      </p:sp>
    </p:spTree>
    <p:extLst>
      <p:ext uri="{BB962C8B-B14F-4D97-AF65-F5344CB8AC3E}">
        <p14:creationId xmlns:p14="http://schemas.microsoft.com/office/powerpoint/2010/main" val="192142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FA5017D9-D787-4D27-A581-9313FDAD996F}" type="slidenum">
              <a:rPr lang="it-IT" smtClean="0"/>
              <a:t>25</a:t>
            </a:fld>
            <a:endParaRPr lang="it-IT"/>
          </a:p>
        </p:txBody>
      </p:sp>
    </p:spTree>
    <p:extLst>
      <p:ext uri="{BB962C8B-B14F-4D97-AF65-F5344CB8AC3E}">
        <p14:creationId xmlns:p14="http://schemas.microsoft.com/office/powerpoint/2010/main" val="66522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FA5017D9-D787-4D27-A581-9313FDAD996F}" type="slidenum">
              <a:rPr lang="it-IT" smtClean="0"/>
              <a:t>63</a:t>
            </a:fld>
            <a:endParaRPr lang="it-IT"/>
          </a:p>
        </p:txBody>
      </p:sp>
    </p:spTree>
    <p:extLst>
      <p:ext uri="{BB962C8B-B14F-4D97-AF65-F5344CB8AC3E}">
        <p14:creationId xmlns:p14="http://schemas.microsoft.com/office/powerpoint/2010/main" val="228914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FB96143-A51D-44F8-8635-61EDF1C836FA}" type="datetime1">
              <a:rPr lang="it-IT" smtClean="0"/>
              <a:t>05/04/2023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170551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1012FE11-BF45-4AD1-9454-BECC11B10A81}" type="datetime1">
              <a:rPr lang="it-IT" smtClean="0"/>
              <a:t>05/04/2023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62417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05FCAC2-D4A1-4CBC-8B4F-13FC33E23D3E}" type="datetime1">
              <a:rPr lang="it-IT" smtClean="0"/>
              <a:t>05/04/2023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11596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E92FCE6-F28E-42C5-95CA-05CC6D5357A8}" type="datetime1">
              <a:rPr lang="it-IT" smtClean="0"/>
              <a:t>05/04/2023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670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84754E5-522B-43A9-BB2D-E957D2192492}" type="datetime1">
              <a:rPr lang="it-IT" smtClean="0"/>
              <a:t>05/04/2023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38918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852351E-0EF8-4742-9DA4-FBACD1D09346}" type="datetime1">
              <a:rPr lang="it-IT" smtClean="0"/>
              <a:t>05/04/2023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244032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7C530B9-CC1C-4844-9092-EC4539B4530B}" type="datetime1">
              <a:rPr lang="it-IT" smtClean="0"/>
              <a:t>05/04/2023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364649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AEA5ABF-3CBF-452F-85D7-68711F1DDA1B}" type="datetime1">
              <a:rPr lang="it-IT" smtClean="0"/>
              <a:t>05/04/2023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6383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D6B8284-67D6-4ACF-9BE5-EE53AA6F84D0}" type="datetime1">
              <a:rPr lang="it-IT" smtClean="0"/>
              <a:t>05/04/2023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114673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2454604-184F-4303-BCAD-4D90EADCAB91}" type="datetime1">
              <a:rPr lang="it-IT" smtClean="0"/>
              <a:t>05/04/2023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392990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5B2CF15-126F-48E7-9B8D-30015D9135F8}" type="datetime1">
              <a:rPr lang="it-IT" smtClean="0"/>
              <a:t>05/04/2023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3B65D07-8E64-4676-B43A-FCA40122754A}" type="slidenum">
              <a:rPr lang="it-IT" smtClean="0"/>
              <a:t>‹N›</a:t>
            </a:fld>
            <a:endParaRPr lang="it-IT"/>
          </a:p>
        </p:txBody>
      </p:sp>
    </p:spTree>
    <p:extLst>
      <p:ext uri="{BB962C8B-B14F-4D97-AF65-F5344CB8AC3E}">
        <p14:creationId xmlns:p14="http://schemas.microsoft.com/office/powerpoint/2010/main" val="384473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9EDFC-6EBC-4B55-86FB-4C5DDF781EF4}" type="datetime1">
              <a:rPr lang="it-IT" smtClean="0"/>
              <a:t>05/04/2023</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65D07-8E64-4676-B43A-FCA40122754A}" type="slidenum">
              <a:rPr lang="it-IT" smtClean="0"/>
              <a:t>‹N›</a:t>
            </a:fld>
            <a:endParaRPr lang="it-IT"/>
          </a:p>
        </p:txBody>
      </p:sp>
    </p:spTree>
    <p:extLst>
      <p:ext uri="{BB962C8B-B14F-4D97-AF65-F5344CB8AC3E}">
        <p14:creationId xmlns:p14="http://schemas.microsoft.com/office/powerpoint/2010/main" val="3697131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t.wikipedia.org/wiki/Analogico" TargetMode="External"/><Relationship Id="rId2" Type="http://schemas.openxmlformats.org/officeDocument/2006/relationships/hyperlink" Target="https://it.wikipedia.org/wiki/Teorema_del_campionamento_di_Nyquist-Shannon" TargetMode="External"/><Relationship Id="rId1" Type="http://schemas.openxmlformats.org/officeDocument/2006/relationships/slideLayout" Target="../slideLayouts/slideLayout2.xml"/><Relationship Id="rId4" Type="http://schemas.openxmlformats.org/officeDocument/2006/relationships/hyperlink" Target="https://it.wikipedia.org/wiki/Digitalizzazion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t.wikipedia.org/wiki/Tessuto_nervoso" TargetMode="External"/><Relationship Id="rId2" Type="http://schemas.openxmlformats.org/officeDocument/2006/relationships/hyperlink" Target="https://it.wikipedia.org/wiki/Cellul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hyperlink" Target="https://en.wikipedia.org/wiki/Sequential_analysi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it.wikipedia.org/w/index.php?title=ILLIAC_I&amp;action=edit&amp;redlink=1" TargetMode="External"/><Relationship Id="rId13" Type="http://schemas.openxmlformats.org/officeDocument/2006/relationships/hyperlink" Target="https://it.wikipedia.org/w/index.php?title=MANIAC_I&amp;action=edit&amp;redlink=1" TargetMode="External"/><Relationship Id="rId18" Type="http://schemas.openxmlformats.org/officeDocument/2006/relationships/hyperlink" Target="https://it.wikipedia.org/wiki/Oak_Ridge_National_Laboratory" TargetMode="External"/><Relationship Id="rId26" Type="http://schemas.openxmlformats.org/officeDocument/2006/relationships/hyperlink" Target="https://it.wikipedia.org/wiki/Weizmann_Institute" TargetMode="External"/><Relationship Id="rId3" Type="http://schemas.openxmlformats.org/officeDocument/2006/relationships/hyperlink" Target="https://it.wikipedia.org/wiki/Argonne_National_Laboratory" TargetMode="External"/><Relationship Id="rId21" Type="http://schemas.openxmlformats.org/officeDocument/2006/relationships/hyperlink" Target="https://it.wikipedia.org/w/index.php?title=SILLIAC&amp;action=edit&amp;redlink=1" TargetMode="External"/><Relationship Id="rId7" Type="http://schemas.openxmlformats.org/officeDocument/2006/relationships/hyperlink" Target="https://it.wikipedia.org/wiki/Iowa_State_University" TargetMode="External"/><Relationship Id="rId12" Type="http://schemas.openxmlformats.org/officeDocument/2006/relationships/hyperlink" Target="https://it.wikipedia.org/wiki/RAND" TargetMode="External"/><Relationship Id="rId17" Type="http://schemas.openxmlformats.org/officeDocument/2006/relationships/hyperlink" Target="https://it.wikipedia.org/w/index.php?title=ORACLE_(computer)&amp;action=edit&amp;redlink=1" TargetMode="External"/><Relationship Id="rId25" Type="http://schemas.openxmlformats.org/officeDocument/2006/relationships/hyperlink" Target="https://it.wikipedia.org/w/index.php?title=WEIZAC&amp;action=edit&amp;redlink=1" TargetMode="External"/><Relationship Id="rId2" Type="http://schemas.openxmlformats.org/officeDocument/2006/relationships/hyperlink" Target="https://it.wikipedia.org/w/index.php?title=AVIDAC&amp;action=edit&amp;redlink=1" TargetMode="External"/><Relationship Id="rId16" Type="http://schemas.openxmlformats.org/officeDocument/2006/relationships/hyperlink" Target="https://it.wikipedia.org/wiki/Michigan_State_University" TargetMode="External"/><Relationship Id="rId20" Type="http://schemas.openxmlformats.org/officeDocument/2006/relationships/hyperlink" Target="https://it.wikipedia.org/wiki/Aberdeen_Proving_Ground" TargetMode="External"/><Relationship Id="rId1" Type="http://schemas.openxmlformats.org/officeDocument/2006/relationships/slideLayout" Target="../slideLayouts/slideLayout2.xml"/><Relationship Id="rId6" Type="http://schemas.openxmlformats.org/officeDocument/2006/relationships/hyperlink" Target="https://it.wikipedia.org/w/index.php?title=CYCLONE&amp;action=edit&amp;redlink=1" TargetMode="External"/><Relationship Id="rId11" Type="http://schemas.openxmlformats.org/officeDocument/2006/relationships/hyperlink" Target="https://it.wikipedia.org/w/index.php?title=JOHNNIAC&amp;action=edit&amp;redlink=1" TargetMode="External"/><Relationship Id="rId24" Type="http://schemas.openxmlformats.org/officeDocument/2006/relationships/hyperlink" Target="https://it.wikipedia.org/w/index.php?title=Lund_University&amp;action=edit&amp;redlink=1" TargetMode="External"/><Relationship Id="rId5" Type="http://schemas.openxmlformats.org/officeDocument/2006/relationships/hyperlink" Target="https://it.wikipedia.org/wiki/BESM" TargetMode="External"/><Relationship Id="rId15" Type="http://schemas.openxmlformats.org/officeDocument/2006/relationships/hyperlink" Target="https://it.wikipedia.org/w/index.php?title=MISTIC&amp;action=edit&amp;redlink=1" TargetMode="External"/><Relationship Id="rId23" Type="http://schemas.openxmlformats.org/officeDocument/2006/relationships/hyperlink" Target="https://it.wikipedia.org/w/index.php?title=Siffermaskinen_i_Lund&amp;action=edit&amp;redlink=1" TargetMode="External"/><Relationship Id="rId10" Type="http://schemas.openxmlformats.org/officeDocument/2006/relationships/hyperlink" Target="https://it.wikipedia.org/w/index.php?title=GEORGE_(computer)&amp;action=edit&amp;redlink=1" TargetMode="External"/><Relationship Id="rId19" Type="http://schemas.openxmlformats.org/officeDocument/2006/relationships/hyperlink" Target="https://it.wikipedia.org/w/index.php?title=ORDVAC&amp;action=edit&amp;redlink=1" TargetMode="External"/><Relationship Id="rId4" Type="http://schemas.openxmlformats.org/officeDocument/2006/relationships/hyperlink" Target="https://it.wikipedia.org/w/index.php?title=BESK&amp;action=edit&amp;redlink=1" TargetMode="External"/><Relationship Id="rId9" Type="http://schemas.openxmlformats.org/officeDocument/2006/relationships/hyperlink" Target="https://it.wikipedia.org/wiki/Universit%C3%A0_dell'Illinois_all'Urbana-Champaign" TargetMode="External"/><Relationship Id="rId14" Type="http://schemas.openxmlformats.org/officeDocument/2006/relationships/hyperlink" Target="https://it.wikipedia.org/wiki/Los_Alamos_National_Laboratory" TargetMode="External"/><Relationship Id="rId22" Type="http://schemas.openxmlformats.org/officeDocument/2006/relationships/hyperlink" Target="https://it.wikipedia.org/wiki/University_of_Sydney"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t.wikipedia.org/wiki/1938"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en.wikipedia.org/wiki/Vannevar_Bush"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t.wikipedia.org/wiki/Algebra_di_Boole" TargetMode="External"/><Relationship Id="rId2" Type="http://schemas.openxmlformats.org/officeDocument/2006/relationships/hyperlink" Target="https://it.wikipedia.org/wiki/Segnale_elettrico" TargetMode="External"/><Relationship Id="rId1" Type="http://schemas.openxmlformats.org/officeDocument/2006/relationships/slideLayout" Target="../slideLayouts/slideLayout2.xml"/><Relationship Id="rId5" Type="http://schemas.openxmlformats.org/officeDocument/2006/relationships/hyperlink" Target="https://it.wikipedia.org/wiki/Interruttore" TargetMode="External"/><Relationship Id="rId4" Type="http://schemas.openxmlformats.org/officeDocument/2006/relationships/hyperlink" Target="https://it.wikipedia.org/wiki/Logica_simboli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980729"/>
            <a:ext cx="7772400" cy="1656183"/>
          </a:xfrm>
        </p:spPr>
        <p:txBody>
          <a:bodyPr/>
          <a:lstStyle/>
          <a:p>
            <a:r>
              <a:rPr lang="it-IT" dirty="0" smtClean="0"/>
              <a:t>Storia dell’informatica e dei dispositivi di calcolo Cap-G</a:t>
            </a:r>
            <a:endParaRPr lang="it-IT" dirty="0"/>
          </a:p>
        </p:txBody>
      </p:sp>
      <p:sp>
        <p:nvSpPr>
          <p:cNvPr id="3" name="Sottotitolo 2"/>
          <p:cNvSpPr>
            <a:spLocks noGrp="1"/>
          </p:cNvSpPr>
          <p:nvPr>
            <p:ph type="subTitle" idx="1"/>
          </p:nvPr>
        </p:nvSpPr>
        <p:spPr>
          <a:xfrm>
            <a:off x="323528" y="2708920"/>
            <a:ext cx="8208912" cy="2760712"/>
          </a:xfrm>
        </p:spPr>
        <p:txBody>
          <a:bodyPr>
            <a:normAutofit fontScale="92500" lnSpcReduction="10000"/>
          </a:bodyPr>
          <a:lstStyle/>
          <a:p>
            <a:r>
              <a:rPr lang="it-IT" dirty="0"/>
              <a:t>CAP G La sintesi di von Neumann</a:t>
            </a:r>
          </a:p>
          <a:p>
            <a:r>
              <a:rPr lang="it-IT" dirty="0"/>
              <a:t>Dalle esperienze concettuali della cibernetica e dalla esigenza pratica di eseguire calcoli numerici emerge la proposta di von Neumann per il primo computer, un manufatto con un linguaggio Turing completo e programma memorizzato.</a:t>
            </a:r>
          </a:p>
          <a:p>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1</a:t>
            </a:fld>
            <a:endParaRPr lang="it-IT"/>
          </a:p>
        </p:txBody>
      </p:sp>
    </p:spTree>
    <p:extLst>
      <p:ext uri="{BB962C8B-B14F-4D97-AF65-F5344CB8AC3E}">
        <p14:creationId xmlns:p14="http://schemas.microsoft.com/office/powerpoint/2010/main" val="195929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normAutofit/>
          </a:bodyPr>
          <a:lstStyle/>
          <a:p>
            <a:r>
              <a:rPr lang="it-IT" sz="3600" b="1" dirty="0" smtClean="0"/>
              <a:t>Rumore e ridondanza</a:t>
            </a:r>
            <a:endParaRPr lang="it-IT" sz="3600" b="1" dirty="0"/>
          </a:p>
        </p:txBody>
      </p:sp>
      <p:sp>
        <p:nvSpPr>
          <p:cNvPr id="3" name="Segnaposto contenuto 2"/>
          <p:cNvSpPr>
            <a:spLocks noGrp="1"/>
          </p:cNvSpPr>
          <p:nvPr>
            <p:ph idx="1"/>
          </p:nvPr>
        </p:nvSpPr>
        <p:spPr>
          <a:xfrm>
            <a:off x="179512" y="980728"/>
            <a:ext cx="8784976" cy="5877272"/>
          </a:xfrm>
        </p:spPr>
        <p:txBody>
          <a:bodyPr>
            <a:normAutofit fontScale="92500"/>
          </a:bodyPr>
          <a:lstStyle/>
          <a:p>
            <a:pPr marL="0" indent="0">
              <a:buNone/>
            </a:pPr>
            <a:r>
              <a:rPr lang="it-IT" sz="3600" b="1" dirty="0" smtClean="0"/>
              <a:t>Il rumore e la </a:t>
            </a:r>
            <a:r>
              <a:rPr lang="it-IT" sz="3600" b="1" dirty="0"/>
              <a:t>ridondanza. </a:t>
            </a:r>
          </a:p>
          <a:p>
            <a:pPr marL="0" indent="0">
              <a:buNone/>
            </a:pPr>
            <a:r>
              <a:rPr lang="it-IT" sz="3600" dirty="0" smtClean="0"/>
              <a:t>Con Shannon si possono progettare e costruire macchine elettroniche che superano anche i limiti imposti da «</a:t>
            </a:r>
            <a:r>
              <a:rPr lang="it-IT" sz="3600" b="1" dirty="0" smtClean="0"/>
              <a:t>rumori</a:t>
            </a:r>
            <a:r>
              <a:rPr lang="it-IT" sz="3600" dirty="0" smtClean="0"/>
              <a:t>». </a:t>
            </a:r>
          </a:p>
          <a:p>
            <a:pPr marL="0" indent="0">
              <a:buNone/>
            </a:pPr>
            <a:endParaRPr lang="it-IT" sz="1200" dirty="0" smtClean="0"/>
          </a:p>
          <a:p>
            <a:pPr marL="0" indent="0">
              <a:buNone/>
            </a:pPr>
            <a:r>
              <a:rPr lang="it-IT" sz="3600" b="1" dirty="0" smtClean="0"/>
              <a:t>Se l’attendibilità </a:t>
            </a:r>
            <a:r>
              <a:rPr lang="it-IT" sz="3600" b="1" u="sng" dirty="0" smtClean="0">
                <a:effectLst>
                  <a:outerShdw blurRad="38100" dist="38100" dir="2700000" algn="tl">
                    <a:srgbClr val="000000">
                      <a:alpha val="43137"/>
                    </a:srgbClr>
                  </a:outerShdw>
                </a:effectLst>
              </a:rPr>
              <a:t>A</a:t>
            </a:r>
            <a:r>
              <a:rPr lang="it-IT" sz="3600" b="1" dirty="0" smtClean="0"/>
              <a:t> del circuito è superiore al 50% è sufficiente ripetere il segnale </a:t>
            </a:r>
            <a:r>
              <a:rPr lang="it-IT" sz="3600" b="1" u="sng" dirty="0" smtClean="0">
                <a:effectLst>
                  <a:outerShdw blurRad="38100" dist="38100" dir="2700000" algn="tl">
                    <a:srgbClr val="000000">
                      <a:alpha val="43137"/>
                    </a:srgbClr>
                  </a:outerShdw>
                </a:effectLst>
              </a:rPr>
              <a:t>N</a:t>
            </a:r>
            <a:r>
              <a:rPr lang="it-IT" sz="3600" b="1" dirty="0" smtClean="0"/>
              <a:t> volte per garantire la correttezza della trasmissione.</a:t>
            </a:r>
          </a:p>
          <a:p>
            <a:pPr marL="0" indent="0">
              <a:buNone/>
            </a:pPr>
            <a:r>
              <a:rPr lang="it-IT" sz="3600" b="1" dirty="0" smtClean="0"/>
              <a:t>(</a:t>
            </a:r>
            <a:r>
              <a:rPr lang="it-IT" sz="3600" b="1" u="sng" dirty="0" smtClean="0">
                <a:effectLst>
                  <a:outerShdw blurRad="38100" dist="38100" dir="2700000" algn="tl">
                    <a:srgbClr val="000000">
                      <a:alpha val="43137"/>
                    </a:srgbClr>
                  </a:outerShdw>
                </a:effectLst>
              </a:rPr>
              <a:t>N</a:t>
            </a:r>
            <a:r>
              <a:rPr lang="it-IT" sz="3600" b="1" dirty="0" smtClean="0"/>
              <a:t> dipende da </a:t>
            </a:r>
            <a:r>
              <a:rPr lang="it-IT" sz="3600" b="1" u="sng" dirty="0" smtClean="0">
                <a:effectLst>
                  <a:outerShdw blurRad="38100" dist="38100" dir="2700000" algn="tl">
                    <a:srgbClr val="000000">
                      <a:alpha val="43137"/>
                    </a:srgbClr>
                  </a:outerShdw>
                </a:effectLst>
              </a:rPr>
              <a:t>A</a:t>
            </a:r>
            <a:r>
              <a:rPr lang="it-IT" sz="3600" b="1" dirty="0" smtClean="0"/>
              <a:t>).</a:t>
            </a:r>
            <a:endParaRPr lang="it-IT" sz="3600" b="1" dirty="0"/>
          </a:p>
          <a:p>
            <a:pPr marL="0" indent="0">
              <a:buNone/>
            </a:pPr>
            <a:endParaRPr lang="it-IT" sz="3600" b="1" dirty="0" smtClean="0"/>
          </a:p>
          <a:p>
            <a:pPr marL="0" indent="0">
              <a:buNone/>
            </a:pPr>
            <a:r>
              <a:rPr lang="it-IT" sz="3600" dirty="0"/>
              <a:t>		</a:t>
            </a:r>
          </a:p>
        </p:txBody>
      </p:sp>
      <p:sp>
        <p:nvSpPr>
          <p:cNvPr id="4" name="Segnaposto numero diapositiva 3"/>
          <p:cNvSpPr>
            <a:spLocks noGrp="1"/>
          </p:cNvSpPr>
          <p:nvPr>
            <p:ph type="sldNum" sz="quarter" idx="12"/>
          </p:nvPr>
        </p:nvSpPr>
        <p:spPr/>
        <p:txBody>
          <a:bodyPr/>
          <a:lstStyle/>
          <a:p>
            <a:fld id="{66C0E5D1-ED83-4A09-BAA7-8C13419E776E}" type="slidenum">
              <a:rPr lang="it-IT" smtClean="0"/>
              <a:t>10</a:t>
            </a:fld>
            <a:endParaRPr lang="it-IT"/>
          </a:p>
        </p:txBody>
      </p:sp>
    </p:spTree>
    <p:extLst>
      <p:ext uri="{BB962C8B-B14F-4D97-AF65-F5344CB8AC3E}">
        <p14:creationId xmlns:p14="http://schemas.microsoft.com/office/powerpoint/2010/main" val="3820019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lstStyle/>
          <a:p>
            <a:r>
              <a:rPr lang="it-IT" b="1" dirty="0" smtClean="0"/>
              <a:t>Campionamento </a:t>
            </a:r>
            <a:endParaRPr lang="it-IT" b="1" dirty="0"/>
          </a:p>
        </p:txBody>
      </p:sp>
      <p:sp>
        <p:nvSpPr>
          <p:cNvPr id="3" name="Segnaposto contenuto 2"/>
          <p:cNvSpPr>
            <a:spLocks noGrp="1"/>
          </p:cNvSpPr>
          <p:nvPr>
            <p:ph idx="1"/>
          </p:nvPr>
        </p:nvSpPr>
        <p:spPr>
          <a:xfrm>
            <a:off x="457200" y="1268760"/>
            <a:ext cx="8229600" cy="4857403"/>
          </a:xfrm>
        </p:spPr>
        <p:txBody>
          <a:bodyPr>
            <a:normAutofit/>
          </a:bodyPr>
          <a:lstStyle/>
          <a:p>
            <a:pPr marL="0" indent="0">
              <a:buNone/>
            </a:pPr>
            <a:r>
              <a:rPr lang="it-IT" dirty="0" smtClean="0"/>
              <a:t>	Il </a:t>
            </a:r>
            <a:r>
              <a:rPr lang="it-IT" dirty="0"/>
              <a:t> </a:t>
            </a:r>
            <a:r>
              <a:rPr lang="it-IT" dirty="0">
                <a:hlinkClick r:id="rId2" tooltip="Teorema del campionamento di Nyquist-Shannon"/>
              </a:rPr>
              <a:t>teorema del campionamento</a:t>
            </a:r>
            <a:r>
              <a:rPr lang="it-IT" dirty="0"/>
              <a:t>, </a:t>
            </a:r>
            <a:r>
              <a:rPr lang="it-IT" dirty="0" smtClean="0"/>
              <a:t>studia </a:t>
            </a:r>
            <a:r>
              <a:rPr lang="it-IT" dirty="0"/>
              <a:t>la rappresentazione di un </a:t>
            </a:r>
            <a:r>
              <a:rPr lang="it-IT" b="1" dirty="0"/>
              <a:t>segnale continuo </a:t>
            </a:r>
            <a:r>
              <a:rPr lang="it-IT" dirty="0"/>
              <a:t>(</a:t>
            </a:r>
            <a:r>
              <a:rPr lang="it-IT" dirty="0">
                <a:hlinkClick r:id="rId3" tooltip="Analogico"/>
              </a:rPr>
              <a:t>analogico</a:t>
            </a:r>
            <a:r>
              <a:rPr lang="it-IT" dirty="0"/>
              <a:t>) mediante un </a:t>
            </a:r>
            <a:r>
              <a:rPr lang="it-IT" b="1" dirty="0"/>
              <a:t>insieme discreto </a:t>
            </a:r>
            <a:r>
              <a:rPr lang="it-IT" dirty="0"/>
              <a:t>di campioni a intervalli regolari (</a:t>
            </a:r>
            <a:r>
              <a:rPr lang="it-IT" dirty="0">
                <a:hlinkClick r:id="rId4" tooltip="Digitalizzazione"/>
              </a:rPr>
              <a:t>digitalizzazione</a:t>
            </a:r>
            <a:r>
              <a:rPr lang="it-IT" dirty="0"/>
              <a:t>).</a:t>
            </a:r>
          </a:p>
          <a:p>
            <a:pPr marL="0" indent="0">
              <a:buNone/>
            </a:pPr>
            <a:r>
              <a:rPr lang="it-IT" dirty="0" smtClean="0"/>
              <a:t>	Teorema </a:t>
            </a:r>
            <a:r>
              <a:rPr lang="it-IT" dirty="0"/>
              <a:t>del campionamento: se i </a:t>
            </a:r>
            <a:r>
              <a:rPr lang="it-IT" b="1" dirty="0"/>
              <a:t>campioni </a:t>
            </a:r>
            <a:r>
              <a:rPr lang="it-IT" dirty="0"/>
              <a:t>sono raccolti con una </a:t>
            </a:r>
            <a:r>
              <a:rPr lang="it-IT" b="1" dirty="0"/>
              <a:t>frequenza </a:t>
            </a:r>
            <a:r>
              <a:rPr lang="it-IT" dirty="0"/>
              <a:t>sufficientemente </a:t>
            </a:r>
            <a:r>
              <a:rPr lang="it-IT" b="1" dirty="0"/>
              <a:t>elevata</a:t>
            </a:r>
            <a:r>
              <a:rPr lang="it-IT" dirty="0"/>
              <a:t> questi forniscono tutta </a:t>
            </a:r>
            <a:r>
              <a:rPr lang="it-IT" b="1" dirty="0"/>
              <a:t>l’informazione contenuta nel segnale continuo</a:t>
            </a:r>
            <a:r>
              <a:rPr lang="it-IT" dirty="0"/>
              <a:t>. </a:t>
            </a:r>
          </a:p>
        </p:txBody>
      </p:sp>
      <p:sp>
        <p:nvSpPr>
          <p:cNvPr id="4" name="Segnaposto numero diapositiva 3"/>
          <p:cNvSpPr>
            <a:spLocks noGrp="1"/>
          </p:cNvSpPr>
          <p:nvPr>
            <p:ph type="sldNum" sz="quarter" idx="12"/>
          </p:nvPr>
        </p:nvSpPr>
        <p:spPr/>
        <p:txBody>
          <a:bodyPr/>
          <a:lstStyle/>
          <a:p>
            <a:fld id="{33B65D07-8E64-4676-B43A-FCA40122754A}" type="slidenum">
              <a:rPr lang="it-IT" smtClean="0"/>
              <a:t>11</a:t>
            </a:fld>
            <a:endParaRPr lang="it-IT"/>
          </a:p>
        </p:txBody>
      </p:sp>
    </p:spTree>
    <p:extLst>
      <p:ext uri="{BB962C8B-B14F-4D97-AF65-F5344CB8AC3E}">
        <p14:creationId xmlns:p14="http://schemas.microsoft.com/office/powerpoint/2010/main" val="374787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562074"/>
          </a:xfrm>
        </p:spPr>
        <p:txBody>
          <a:bodyPr>
            <a:noAutofit/>
          </a:bodyPr>
          <a:lstStyle/>
          <a:p>
            <a:r>
              <a:rPr lang="it-IT" sz="3600" b="1" dirty="0" smtClean="0"/>
              <a:t>Analogico e digitale</a:t>
            </a:r>
            <a:endParaRPr lang="it-IT" sz="3600" b="1" dirty="0"/>
          </a:p>
        </p:txBody>
      </p:sp>
      <p:sp>
        <p:nvSpPr>
          <p:cNvPr id="3" name="Segnaposto contenuto 2"/>
          <p:cNvSpPr>
            <a:spLocks noGrp="1"/>
          </p:cNvSpPr>
          <p:nvPr>
            <p:ph idx="1"/>
          </p:nvPr>
        </p:nvSpPr>
        <p:spPr>
          <a:xfrm>
            <a:off x="457200" y="1124744"/>
            <a:ext cx="8229600" cy="5001419"/>
          </a:xfrm>
        </p:spPr>
        <p:txBody>
          <a:bodyPr>
            <a:normAutofit lnSpcReduction="10000"/>
          </a:bodyPr>
          <a:lstStyle/>
          <a:p>
            <a:pPr marL="0" indent="0">
              <a:buNone/>
            </a:pPr>
            <a:r>
              <a:rPr lang="it-IT" dirty="0" smtClean="0"/>
              <a:t>	Shannon </a:t>
            </a:r>
            <a:r>
              <a:rPr lang="it-IT" dirty="0"/>
              <a:t>dimostra che con scelte opportune del </a:t>
            </a:r>
            <a:r>
              <a:rPr lang="it-IT" b="1" dirty="0"/>
              <a:t>campionamento </a:t>
            </a:r>
            <a:r>
              <a:rPr lang="it-IT" dirty="0"/>
              <a:t>la rappresentazione digitale può sostituire la rappresentazione analogica. </a:t>
            </a:r>
            <a:endParaRPr lang="it-IT" dirty="0" smtClean="0"/>
          </a:p>
          <a:p>
            <a:pPr marL="0" indent="0">
              <a:buNone/>
            </a:pPr>
            <a:endParaRPr lang="it-IT" sz="1200" dirty="0"/>
          </a:p>
          <a:p>
            <a:pPr marL="0" indent="0">
              <a:buNone/>
            </a:pPr>
            <a:r>
              <a:rPr lang="it-IT" dirty="0" smtClean="0"/>
              <a:t>	Una spezzata può rappresentare una funzione continua e una </a:t>
            </a:r>
            <a:r>
              <a:rPr lang="it-IT" b="1" dirty="0" smtClean="0"/>
              <a:t>somma può approssimare un integrale.</a:t>
            </a:r>
          </a:p>
          <a:p>
            <a:pPr marL="0" indent="0">
              <a:buNone/>
            </a:pPr>
            <a:endParaRPr lang="it-IT" sz="1200" dirty="0"/>
          </a:p>
          <a:p>
            <a:pPr marL="0" indent="0">
              <a:buNone/>
            </a:pPr>
            <a:r>
              <a:rPr lang="it-IT" dirty="0" smtClean="0"/>
              <a:t>	Una </a:t>
            </a:r>
            <a:r>
              <a:rPr lang="it-IT" b="1" dirty="0" smtClean="0"/>
              <a:t>equazione differenziale </a:t>
            </a:r>
            <a:r>
              <a:rPr lang="it-IT" dirty="0" smtClean="0"/>
              <a:t>può essere integrata numericamente per passi successivi.</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12</a:t>
            </a:fld>
            <a:endParaRPr lang="it-IT"/>
          </a:p>
        </p:txBody>
      </p:sp>
    </p:spTree>
    <p:extLst>
      <p:ext uri="{BB962C8B-B14F-4D97-AF65-F5344CB8AC3E}">
        <p14:creationId xmlns:p14="http://schemas.microsoft.com/office/powerpoint/2010/main" val="328196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b="1" dirty="0" smtClean="0"/>
              <a:t>ENIAC </a:t>
            </a:r>
            <a:r>
              <a:rPr lang="it-IT" sz="3600" b="1" dirty="0" smtClean="0">
                <a:sym typeface="Wingdings" panose="05000000000000000000" pitchFamily="2" charset="2"/>
              </a:rPr>
              <a:t> NUMERICAL INTEGRATOR</a:t>
            </a:r>
            <a:endParaRPr lang="it-IT" sz="3600" b="1" dirty="0"/>
          </a:p>
        </p:txBody>
      </p:sp>
      <p:sp>
        <p:nvSpPr>
          <p:cNvPr id="3" name="Segnaposto contenuto 2"/>
          <p:cNvSpPr>
            <a:spLocks noGrp="1"/>
          </p:cNvSpPr>
          <p:nvPr>
            <p:ph idx="1"/>
          </p:nvPr>
        </p:nvSpPr>
        <p:spPr>
          <a:xfrm>
            <a:off x="457200" y="980728"/>
            <a:ext cx="8229600" cy="5688632"/>
          </a:xfrm>
        </p:spPr>
        <p:txBody>
          <a:bodyPr>
            <a:normAutofit fontScale="62500" lnSpcReduction="20000"/>
          </a:bodyPr>
          <a:lstStyle/>
          <a:p>
            <a:pPr marL="0" indent="0">
              <a:buNone/>
            </a:pPr>
            <a:r>
              <a:rPr lang="it-IT" dirty="0" smtClean="0"/>
              <a:t>	</a:t>
            </a:r>
            <a:r>
              <a:rPr lang="it-IT" sz="5800" dirty="0" smtClean="0"/>
              <a:t>Shannon </a:t>
            </a:r>
            <a:r>
              <a:rPr lang="it-IT" sz="5800" dirty="0"/>
              <a:t>dimostra la superiorità delle macchine digitali rispetto a quelle analogiche</a:t>
            </a:r>
            <a:r>
              <a:rPr lang="it-IT" sz="5800" dirty="0" smtClean="0"/>
              <a:t>.</a:t>
            </a:r>
          </a:p>
          <a:p>
            <a:pPr marL="0" indent="0">
              <a:buNone/>
            </a:pPr>
            <a:endParaRPr lang="it-IT" sz="1500" dirty="0"/>
          </a:p>
          <a:p>
            <a:pPr marL="0" indent="0">
              <a:buNone/>
            </a:pPr>
            <a:r>
              <a:rPr lang="it-IT" sz="5800" dirty="0"/>
              <a:t>	Il problema del momento era il calcolo di traiettorie, quindi integrazione di equazioni </a:t>
            </a:r>
            <a:r>
              <a:rPr lang="it-IT" sz="5800" dirty="0" smtClean="0"/>
              <a:t>differenziali.</a:t>
            </a:r>
          </a:p>
          <a:p>
            <a:pPr marL="0" indent="0">
              <a:buNone/>
            </a:pPr>
            <a:endParaRPr lang="it-IT" sz="1500" dirty="0" smtClean="0"/>
          </a:p>
          <a:p>
            <a:pPr marL="0" indent="0">
              <a:buNone/>
            </a:pPr>
            <a:r>
              <a:rPr lang="it-IT" sz="5800" dirty="0"/>
              <a:t>	</a:t>
            </a:r>
            <a:r>
              <a:rPr lang="it-IT" sz="5800" dirty="0" smtClean="0"/>
              <a:t>ENIAC (Electronic </a:t>
            </a:r>
            <a:r>
              <a:rPr lang="it-IT" sz="5800" b="1" dirty="0" smtClean="0"/>
              <a:t>Numerical Integrator</a:t>
            </a:r>
            <a:r>
              <a:rPr lang="it-IT" sz="5800" dirty="0" smtClean="0"/>
              <a:t> And Computer), nel 1945 era il dispositivo operativo più avanzato </a:t>
            </a:r>
          </a:p>
          <a:p>
            <a:pPr marL="0" indent="0">
              <a:buNone/>
            </a:pPr>
            <a:endParaRPr lang="it-IT" sz="3600" dirty="0"/>
          </a:p>
          <a:p>
            <a:pPr marL="0" indent="0">
              <a:buNone/>
            </a:pPr>
            <a:endParaRPr lang="it-IT" sz="3600" dirty="0"/>
          </a:p>
          <a:p>
            <a:pPr marL="0" indent="0">
              <a:buNone/>
            </a:pPr>
            <a:r>
              <a:rPr lang="it-IT" dirty="0"/>
              <a:t>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13</a:t>
            </a:fld>
            <a:endParaRPr lang="it-IT"/>
          </a:p>
        </p:txBody>
      </p:sp>
    </p:spTree>
    <p:extLst>
      <p:ext uri="{BB962C8B-B14F-4D97-AF65-F5344CB8AC3E}">
        <p14:creationId xmlns:p14="http://schemas.microsoft.com/office/powerpoint/2010/main" val="131853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sz="4000" b="1" dirty="0" smtClean="0"/>
              <a:t>Contributi di Shannon</a:t>
            </a:r>
            <a:endParaRPr lang="it-IT" sz="4000" b="1" dirty="0"/>
          </a:p>
        </p:txBody>
      </p:sp>
      <p:sp>
        <p:nvSpPr>
          <p:cNvPr id="3" name="Segnaposto contenuto 2"/>
          <p:cNvSpPr>
            <a:spLocks noGrp="1"/>
          </p:cNvSpPr>
          <p:nvPr>
            <p:ph idx="1"/>
          </p:nvPr>
        </p:nvSpPr>
        <p:spPr>
          <a:xfrm>
            <a:off x="457200" y="908720"/>
            <a:ext cx="8229600" cy="5688632"/>
          </a:xfrm>
        </p:spPr>
        <p:txBody>
          <a:bodyPr>
            <a:normAutofit/>
          </a:bodyPr>
          <a:lstStyle/>
          <a:p>
            <a:pPr marL="0" indent="0">
              <a:buNone/>
            </a:pPr>
            <a:r>
              <a:rPr lang="it-IT" b="1" dirty="0" smtClean="0"/>
              <a:t>	Teoria </a:t>
            </a:r>
            <a:r>
              <a:rPr lang="it-IT" b="1" dirty="0"/>
              <a:t>dell’informazione </a:t>
            </a:r>
            <a:r>
              <a:rPr lang="it-IT" dirty="0"/>
              <a:t>introduce il bit </a:t>
            </a:r>
            <a:r>
              <a:rPr lang="it-IT" dirty="0" smtClean="0"/>
              <a:t>per misurare l’informazione di un messaggio. </a:t>
            </a:r>
          </a:p>
          <a:p>
            <a:pPr marL="0" indent="0">
              <a:buNone/>
            </a:pPr>
            <a:endParaRPr lang="it-IT" sz="800" dirty="0" smtClean="0"/>
          </a:p>
          <a:p>
            <a:pPr marL="0" indent="0">
              <a:buNone/>
            </a:pPr>
            <a:r>
              <a:rPr lang="it-IT" b="1" dirty="0" smtClean="0"/>
              <a:t>	Applicazioni </a:t>
            </a:r>
            <a:r>
              <a:rPr lang="it-IT" b="1" dirty="0"/>
              <a:t>della </a:t>
            </a:r>
            <a:r>
              <a:rPr lang="it-IT" b="1" dirty="0" smtClean="0"/>
              <a:t>ridondanza </a:t>
            </a:r>
            <a:r>
              <a:rPr lang="it-IT" dirty="0" smtClean="0"/>
              <a:t>per risolvere il problema del rumore.</a:t>
            </a:r>
          </a:p>
          <a:p>
            <a:pPr marL="0" indent="0">
              <a:buNone/>
            </a:pPr>
            <a:endParaRPr lang="it-IT" sz="800" dirty="0"/>
          </a:p>
          <a:p>
            <a:pPr marL="0" indent="0">
              <a:buNone/>
            </a:pPr>
            <a:r>
              <a:rPr lang="it-IT" b="1" dirty="0" smtClean="0"/>
              <a:t>	Teorema </a:t>
            </a:r>
            <a:r>
              <a:rPr lang="it-IT" b="1" dirty="0"/>
              <a:t>del </a:t>
            </a:r>
            <a:r>
              <a:rPr lang="it-IT" b="1" dirty="0" smtClean="0"/>
              <a:t>campionamento </a:t>
            </a:r>
            <a:r>
              <a:rPr lang="it-IT" dirty="0" smtClean="0"/>
              <a:t> per sostituire il calcolo analogico con quello digitale. </a:t>
            </a:r>
          </a:p>
          <a:p>
            <a:pPr marL="0" indent="0">
              <a:buNone/>
            </a:pPr>
            <a:endParaRPr lang="it-IT" sz="800" dirty="0" smtClean="0"/>
          </a:p>
          <a:p>
            <a:pPr marL="0" indent="0">
              <a:buNone/>
            </a:pPr>
            <a:r>
              <a:rPr lang="it-IT" b="1" dirty="0" smtClean="0"/>
              <a:t>	Uso dell’algebra di Boole per descrivere e progettare circuiti elettronici digitali. </a:t>
            </a:r>
            <a:endParaRPr lang="it-IT" b="1"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14</a:t>
            </a:fld>
            <a:endParaRPr lang="it-IT"/>
          </a:p>
        </p:txBody>
      </p:sp>
    </p:spTree>
    <p:extLst>
      <p:ext uri="{BB962C8B-B14F-4D97-AF65-F5344CB8AC3E}">
        <p14:creationId xmlns:p14="http://schemas.microsoft.com/office/powerpoint/2010/main" val="169996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634082"/>
          </a:xfrm>
        </p:spPr>
        <p:txBody>
          <a:bodyPr>
            <a:normAutofit fontScale="90000"/>
          </a:bodyPr>
          <a:lstStyle/>
          <a:p>
            <a:r>
              <a:rPr lang="it-IT" dirty="0" smtClean="0"/>
              <a:t>Cibernetica e Enigma-Colossus</a:t>
            </a:r>
            <a:endParaRPr lang="it-IT" dirty="0"/>
          </a:p>
        </p:txBody>
      </p:sp>
      <p:sp>
        <p:nvSpPr>
          <p:cNvPr id="3" name="Segnaposto contenuto 2"/>
          <p:cNvSpPr>
            <a:spLocks noGrp="1"/>
          </p:cNvSpPr>
          <p:nvPr>
            <p:ph idx="1"/>
          </p:nvPr>
        </p:nvSpPr>
        <p:spPr>
          <a:xfrm>
            <a:off x="457200" y="1124744"/>
            <a:ext cx="8229600" cy="5472608"/>
          </a:xfrm>
        </p:spPr>
        <p:txBody>
          <a:bodyPr>
            <a:normAutofit lnSpcReduction="10000"/>
          </a:bodyPr>
          <a:lstStyle/>
          <a:p>
            <a:pPr marL="0" indent="0">
              <a:buNone/>
            </a:pPr>
            <a:r>
              <a:rPr lang="it-IT" b="1" dirty="0" smtClean="0"/>
              <a:t>	Esempi di contaminazioni nel crogiolo delle discipline scientifiche.</a:t>
            </a:r>
          </a:p>
          <a:p>
            <a:pPr marL="0" indent="0">
              <a:buNone/>
            </a:pPr>
            <a:r>
              <a:rPr lang="it-IT" dirty="0" smtClean="0"/>
              <a:t>	Due progetti che intersecano la realizzazione del primo computer stimolando esperienze e competenze:</a:t>
            </a:r>
          </a:p>
          <a:p>
            <a:pPr marL="0" indent="0">
              <a:buNone/>
            </a:pPr>
            <a:endParaRPr lang="it-IT" sz="800" dirty="0" smtClean="0"/>
          </a:p>
          <a:p>
            <a:pPr marL="0" indent="0">
              <a:buNone/>
            </a:pPr>
            <a:r>
              <a:rPr lang="it-IT" b="1" dirty="0" smtClean="0"/>
              <a:t>	la </a:t>
            </a:r>
            <a:r>
              <a:rPr lang="it-IT" b="1" u="sng" dirty="0" smtClean="0"/>
              <a:t>Cibernetica</a:t>
            </a:r>
            <a:r>
              <a:rPr lang="it-IT" b="1" dirty="0" smtClean="0"/>
              <a:t> con von Neumann, in modo effettivo, per un dispositivo general purpose</a:t>
            </a:r>
          </a:p>
          <a:p>
            <a:pPr marL="0" indent="0">
              <a:buNone/>
            </a:pPr>
            <a:endParaRPr lang="it-IT" sz="800" dirty="0" smtClean="0"/>
          </a:p>
          <a:p>
            <a:pPr marL="0" indent="0">
              <a:buNone/>
            </a:pPr>
            <a:r>
              <a:rPr lang="it-IT" b="1" dirty="0" smtClean="0"/>
              <a:t>	il problema Enigma e il dispositivo </a:t>
            </a:r>
            <a:r>
              <a:rPr lang="it-IT" b="1" u="sng" dirty="0" smtClean="0"/>
              <a:t>Colossus</a:t>
            </a:r>
            <a:r>
              <a:rPr lang="it-IT" b="1" dirty="0" smtClean="0"/>
              <a:t> con Flowers e Newman, per un dispositivo special purpose. </a:t>
            </a:r>
            <a:endParaRPr lang="it-IT" dirty="0" smtClean="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15</a:t>
            </a:fld>
            <a:endParaRPr lang="it-IT"/>
          </a:p>
        </p:txBody>
      </p:sp>
    </p:spTree>
    <p:extLst>
      <p:ext uri="{BB962C8B-B14F-4D97-AF65-F5344CB8AC3E}">
        <p14:creationId xmlns:p14="http://schemas.microsoft.com/office/powerpoint/2010/main" val="297396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dirty="0" smtClean="0"/>
              <a:t>CIBERNETICA : la disciplina</a:t>
            </a:r>
            <a:endParaRPr lang="it-IT" sz="3600" dirty="0"/>
          </a:p>
        </p:txBody>
      </p:sp>
      <p:sp>
        <p:nvSpPr>
          <p:cNvPr id="3" name="Segnaposto contenuto 2"/>
          <p:cNvSpPr>
            <a:spLocks noGrp="1"/>
          </p:cNvSpPr>
          <p:nvPr>
            <p:ph idx="1"/>
          </p:nvPr>
        </p:nvSpPr>
        <p:spPr>
          <a:xfrm>
            <a:off x="457200" y="980728"/>
            <a:ext cx="8229600" cy="5877272"/>
          </a:xfrm>
        </p:spPr>
        <p:txBody>
          <a:bodyPr>
            <a:normAutofit/>
          </a:bodyPr>
          <a:lstStyle/>
          <a:p>
            <a:pPr marL="0" indent="0">
              <a:buNone/>
            </a:pPr>
            <a:r>
              <a:rPr lang="it-IT" dirty="0" smtClean="0"/>
              <a:t>«Disciplina </a:t>
            </a:r>
            <a:r>
              <a:rPr lang="it-IT" dirty="0"/>
              <a:t>che si occupa dello studio unitario dei </a:t>
            </a:r>
            <a:r>
              <a:rPr lang="it-IT" u="sng" dirty="0"/>
              <a:t>processi</a:t>
            </a:r>
            <a:r>
              <a:rPr lang="it-IT" dirty="0"/>
              <a:t> </a:t>
            </a:r>
            <a:r>
              <a:rPr lang="it-IT" dirty="0" smtClean="0"/>
              <a:t>di </a:t>
            </a:r>
          </a:p>
          <a:p>
            <a:r>
              <a:rPr lang="it-IT" dirty="0" smtClean="0"/>
              <a:t>comunicazione </a:t>
            </a:r>
            <a:r>
              <a:rPr lang="it-IT" dirty="0"/>
              <a:t>e </a:t>
            </a:r>
            <a:endParaRPr lang="it-IT" dirty="0" smtClean="0"/>
          </a:p>
          <a:p>
            <a:r>
              <a:rPr lang="it-IT" dirty="0" smtClean="0"/>
              <a:t>controllo </a:t>
            </a:r>
          </a:p>
          <a:p>
            <a:pPr marL="0" indent="0">
              <a:buNone/>
            </a:pPr>
            <a:r>
              <a:rPr lang="it-IT" u="sng" dirty="0" smtClean="0"/>
              <a:t>mediati dalla informazione </a:t>
            </a:r>
          </a:p>
          <a:p>
            <a:r>
              <a:rPr lang="it-IT" dirty="0" smtClean="0"/>
              <a:t>nell’animale </a:t>
            </a:r>
            <a:r>
              <a:rPr lang="it-IT" dirty="0"/>
              <a:t>e </a:t>
            </a:r>
            <a:endParaRPr lang="it-IT" dirty="0" smtClean="0"/>
          </a:p>
          <a:p>
            <a:r>
              <a:rPr lang="it-IT" dirty="0" smtClean="0"/>
              <a:t>nelle macchine» </a:t>
            </a:r>
          </a:p>
        </p:txBody>
      </p:sp>
      <p:sp>
        <p:nvSpPr>
          <p:cNvPr id="4" name="Segnaposto numero diapositiva 3"/>
          <p:cNvSpPr>
            <a:spLocks noGrp="1"/>
          </p:cNvSpPr>
          <p:nvPr>
            <p:ph type="sldNum" sz="quarter" idx="12"/>
          </p:nvPr>
        </p:nvSpPr>
        <p:spPr/>
        <p:txBody>
          <a:bodyPr/>
          <a:lstStyle/>
          <a:p>
            <a:fld id="{33B65D07-8E64-4676-B43A-FCA40122754A}" type="slidenum">
              <a:rPr lang="it-IT" smtClean="0"/>
              <a:t>16</a:t>
            </a:fld>
            <a:endParaRPr lang="it-IT"/>
          </a:p>
        </p:txBody>
      </p:sp>
    </p:spTree>
    <p:extLst>
      <p:ext uri="{BB962C8B-B14F-4D97-AF65-F5344CB8AC3E}">
        <p14:creationId xmlns:p14="http://schemas.microsoft.com/office/powerpoint/2010/main" val="75496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LA SINGOLARITA’ DELLA CIBERNETICA</a:t>
            </a:r>
            <a:endParaRPr lang="it-IT" dirty="0"/>
          </a:p>
        </p:txBody>
      </p:sp>
      <p:sp>
        <p:nvSpPr>
          <p:cNvPr id="3" name="Segnaposto contenuto 2"/>
          <p:cNvSpPr>
            <a:spLocks noGrp="1"/>
          </p:cNvSpPr>
          <p:nvPr>
            <p:ph idx="1"/>
          </p:nvPr>
        </p:nvSpPr>
        <p:spPr/>
        <p:txBody>
          <a:bodyPr>
            <a:normAutofit/>
          </a:bodyPr>
          <a:lstStyle/>
          <a:p>
            <a:pPr marL="0" indent="0">
              <a:buNone/>
            </a:pPr>
            <a:r>
              <a:rPr lang="it-IT" b="1" u="sng" dirty="0" smtClean="0"/>
              <a:t>La cibernetica non solo studia il controllo di processi , ma si propone anche di progettare e </a:t>
            </a:r>
          </a:p>
          <a:p>
            <a:pPr marL="0" indent="0">
              <a:buNone/>
            </a:pPr>
            <a:r>
              <a:rPr lang="it-IT" b="1" u="sng" dirty="0"/>
              <a:t>s</a:t>
            </a:r>
            <a:r>
              <a:rPr lang="it-IT" b="1" u="sng" dirty="0" smtClean="0"/>
              <a:t>perimentare dispositivi operativi per eseguire la funzione di controllo, cioè macchine capaci di simulare funzioni cognitive superiori.</a:t>
            </a:r>
          </a:p>
          <a:p>
            <a:pPr marL="0" indent="0">
              <a:buNone/>
            </a:pPr>
            <a:endParaRPr lang="it-IT" b="1" u="sng" dirty="0"/>
          </a:p>
          <a:p>
            <a:pPr marL="0" indent="0">
              <a:buNone/>
            </a:pPr>
            <a:r>
              <a:rPr lang="it-IT" b="1" dirty="0" smtClean="0"/>
              <a:t>Dalle </a:t>
            </a:r>
            <a:r>
              <a:rPr lang="it-IT" b="1" dirty="0"/>
              <a:t>macchine di Babbage a ENIAC i dispositivi sono solo </a:t>
            </a:r>
            <a:r>
              <a:rPr lang="it-IT" b="1" dirty="0" smtClean="0"/>
              <a:t>macchine per calcoli numerici! </a:t>
            </a:r>
            <a:endParaRPr lang="it-IT" b="1"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17</a:t>
            </a:fld>
            <a:endParaRPr lang="it-IT"/>
          </a:p>
        </p:txBody>
      </p:sp>
    </p:spTree>
    <p:extLst>
      <p:ext uri="{BB962C8B-B14F-4D97-AF65-F5344CB8AC3E}">
        <p14:creationId xmlns:p14="http://schemas.microsoft.com/office/powerpoint/2010/main" val="51919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340768"/>
          </a:xfrm>
        </p:spPr>
        <p:txBody>
          <a:bodyPr>
            <a:normAutofit fontScale="90000"/>
          </a:bodyPr>
          <a:lstStyle/>
          <a:p>
            <a:r>
              <a:rPr lang="it-IT" dirty="0" smtClean="0"/>
              <a:t>CIBERNETICA e INFORMATICA</a:t>
            </a:r>
            <a:r>
              <a:rPr lang="it-IT" dirty="0"/>
              <a:t/>
            </a:r>
            <a:br>
              <a:rPr lang="it-IT" dirty="0"/>
            </a:br>
            <a:r>
              <a:rPr lang="it-IT" dirty="0" smtClean="0"/>
              <a:t>manipolazione di segnali</a:t>
            </a:r>
            <a:endParaRPr lang="it-IT" dirty="0"/>
          </a:p>
        </p:txBody>
      </p:sp>
      <p:sp>
        <p:nvSpPr>
          <p:cNvPr id="3" name="Segnaposto contenuto 2"/>
          <p:cNvSpPr>
            <a:spLocks noGrp="1"/>
          </p:cNvSpPr>
          <p:nvPr>
            <p:ph idx="1"/>
          </p:nvPr>
        </p:nvSpPr>
        <p:spPr>
          <a:xfrm>
            <a:off x="457200" y="1412776"/>
            <a:ext cx="8229600" cy="4713387"/>
          </a:xfrm>
        </p:spPr>
        <p:txBody>
          <a:bodyPr>
            <a:normAutofit/>
          </a:bodyPr>
          <a:lstStyle/>
          <a:p>
            <a:pPr marL="0" indent="0">
              <a:buNone/>
            </a:pPr>
            <a:r>
              <a:rPr lang="it-IT" dirty="0"/>
              <a:t> </a:t>
            </a:r>
            <a:r>
              <a:rPr lang="it-IT" sz="3600" dirty="0" smtClean="0"/>
              <a:t>La Cibernetica ipotizza che</a:t>
            </a:r>
          </a:p>
          <a:p>
            <a:r>
              <a:rPr lang="it-IT" sz="3600" dirty="0" smtClean="0"/>
              <a:t>ci sia analogia </a:t>
            </a:r>
            <a:r>
              <a:rPr lang="it-IT" sz="3600" dirty="0"/>
              <a:t>tra i </a:t>
            </a:r>
            <a:r>
              <a:rPr lang="it-IT" sz="3600" b="1" dirty="0" smtClean="0"/>
              <a:t>meccanismi </a:t>
            </a:r>
            <a:r>
              <a:rPr lang="it-IT" sz="3600" b="1" dirty="0"/>
              <a:t>di </a:t>
            </a:r>
            <a:r>
              <a:rPr lang="it-IT" sz="3600" b="1" dirty="0" smtClean="0"/>
              <a:t>regolazione</a:t>
            </a:r>
            <a:r>
              <a:rPr lang="it-IT" sz="3600" dirty="0" smtClean="0"/>
              <a:t> nelle </a:t>
            </a:r>
            <a:r>
              <a:rPr lang="it-IT" sz="3600" dirty="0"/>
              <a:t>macchine e quelli </a:t>
            </a:r>
            <a:r>
              <a:rPr lang="it-IT" sz="3600" dirty="0" smtClean="0"/>
              <a:t>negli </a:t>
            </a:r>
            <a:r>
              <a:rPr lang="it-IT" sz="3600" dirty="0"/>
              <a:t>esseri viventi e </a:t>
            </a:r>
            <a:endParaRPr lang="it-IT" sz="3600" dirty="0" smtClean="0"/>
          </a:p>
          <a:p>
            <a:r>
              <a:rPr lang="it-IT" sz="3600" dirty="0" smtClean="0"/>
              <a:t>questi </a:t>
            </a:r>
            <a:r>
              <a:rPr lang="it-IT" sz="3600" dirty="0"/>
              <a:t>meccanismi </a:t>
            </a:r>
            <a:r>
              <a:rPr lang="it-IT" sz="3600" dirty="0" smtClean="0"/>
              <a:t>siano </a:t>
            </a:r>
            <a:r>
              <a:rPr lang="it-IT" sz="3600" b="1" dirty="0"/>
              <a:t>processi di comunicazione </a:t>
            </a:r>
            <a:r>
              <a:rPr lang="it-IT" sz="3600" b="1" dirty="0" smtClean="0"/>
              <a:t>di segnali e </a:t>
            </a:r>
            <a:r>
              <a:rPr lang="it-IT" sz="3600" b="1" dirty="0"/>
              <a:t>di analisi di </a:t>
            </a:r>
            <a:r>
              <a:rPr lang="it-IT" sz="3600" b="1" dirty="0" smtClean="0"/>
              <a:t>informazioni</a:t>
            </a:r>
          </a:p>
        </p:txBody>
      </p:sp>
      <p:sp>
        <p:nvSpPr>
          <p:cNvPr id="4" name="Segnaposto numero diapositiva 3"/>
          <p:cNvSpPr>
            <a:spLocks noGrp="1"/>
          </p:cNvSpPr>
          <p:nvPr>
            <p:ph type="sldNum" sz="quarter" idx="12"/>
          </p:nvPr>
        </p:nvSpPr>
        <p:spPr/>
        <p:txBody>
          <a:bodyPr/>
          <a:lstStyle/>
          <a:p>
            <a:fld id="{33B65D07-8E64-4676-B43A-FCA40122754A}" type="slidenum">
              <a:rPr lang="it-IT" smtClean="0"/>
              <a:t>18</a:t>
            </a:fld>
            <a:endParaRPr lang="it-IT"/>
          </a:p>
        </p:txBody>
      </p:sp>
    </p:spTree>
    <p:extLst>
      <p:ext uri="{BB962C8B-B14F-4D97-AF65-F5344CB8AC3E}">
        <p14:creationId xmlns:p14="http://schemas.microsoft.com/office/powerpoint/2010/main" val="174463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Autofit/>
          </a:bodyPr>
          <a:lstStyle/>
          <a:p>
            <a:r>
              <a:rPr lang="it-IT" sz="3200" dirty="0"/>
              <a:t>CIBERNETICA e </a:t>
            </a:r>
            <a:r>
              <a:rPr lang="it-IT" sz="3200" dirty="0" smtClean="0"/>
              <a:t>IA implementazione di sistemi</a:t>
            </a:r>
            <a:endParaRPr lang="it-IT" sz="3200" dirty="0"/>
          </a:p>
        </p:txBody>
      </p:sp>
      <p:sp>
        <p:nvSpPr>
          <p:cNvPr id="3" name="Segnaposto contenuto 2"/>
          <p:cNvSpPr>
            <a:spLocks noGrp="1"/>
          </p:cNvSpPr>
          <p:nvPr>
            <p:ph idx="1"/>
          </p:nvPr>
        </p:nvSpPr>
        <p:spPr>
          <a:xfrm>
            <a:off x="179512" y="836712"/>
            <a:ext cx="8445624" cy="5760640"/>
          </a:xfrm>
        </p:spPr>
        <p:txBody>
          <a:bodyPr>
            <a:normAutofit/>
          </a:bodyPr>
          <a:lstStyle/>
          <a:p>
            <a:pPr marL="0" indent="0">
              <a:buNone/>
            </a:pPr>
            <a:r>
              <a:rPr lang="it-IT" dirty="0" smtClean="0"/>
              <a:t>La cibernetica si propone un obiettivo interpretabile in modo </a:t>
            </a:r>
            <a:r>
              <a:rPr lang="it-IT" b="1" u="sng" dirty="0" smtClean="0"/>
              <a:t>attivo e uno passivo:</a:t>
            </a:r>
          </a:p>
          <a:p>
            <a:r>
              <a:rPr lang="it-IT" dirty="0" smtClean="0"/>
              <a:t>studiare </a:t>
            </a:r>
            <a:r>
              <a:rPr lang="it-IT" dirty="0"/>
              <a:t>e </a:t>
            </a:r>
            <a:r>
              <a:rPr lang="it-IT" b="1" dirty="0" smtClean="0"/>
              <a:t>realizzare </a:t>
            </a:r>
            <a:r>
              <a:rPr lang="it-IT" b="1" dirty="0"/>
              <a:t>macchine </a:t>
            </a:r>
            <a:r>
              <a:rPr lang="it-IT" dirty="0"/>
              <a:t>ad alto grado di automatismo, atte a </a:t>
            </a:r>
            <a:r>
              <a:rPr lang="it-IT" b="1" dirty="0"/>
              <a:t>sostituire l’uomo nella sua funzione di controllore e di pilota</a:t>
            </a:r>
            <a:r>
              <a:rPr lang="it-IT" dirty="0"/>
              <a:t> di macchine e di impianti, e </a:t>
            </a:r>
          </a:p>
          <a:p>
            <a:r>
              <a:rPr lang="it-IT" b="1" dirty="0" smtClean="0"/>
              <a:t>servirsi di queste </a:t>
            </a:r>
            <a:r>
              <a:rPr lang="it-IT" b="1" dirty="0"/>
              <a:t>macchine per studiare determinate funzioni fisiologiche e </a:t>
            </a:r>
            <a:r>
              <a:rPr lang="it-IT" b="1" dirty="0" smtClean="0"/>
              <a:t>dell’intelligenza nell’uomo.</a:t>
            </a:r>
          </a:p>
          <a:p>
            <a:pPr marL="0" indent="0">
              <a:buNone/>
            </a:pPr>
            <a:r>
              <a:rPr lang="it-IT" sz="800" b="1" dirty="0" smtClean="0"/>
              <a:t>======================================================================================================================================== </a:t>
            </a:r>
          </a:p>
          <a:p>
            <a:pPr marL="0" indent="0">
              <a:buNone/>
            </a:pPr>
            <a:r>
              <a:rPr lang="it-IT" sz="2400" b="1" dirty="0" smtClean="0"/>
              <a:t>Situazione analoga riproposta dai fisici col computer quantistico:</a:t>
            </a:r>
          </a:p>
          <a:p>
            <a:pPr marL="0" indent="0">
              <a:buNone/>
            </a:pPr>
            <a:r>
              <a:rPr lang="it-IT" sz="2400" b="1" dirty="0" smtClean="0"/>
              <a:t>Realizzare macchine per studiare la fisica! (Jim Al-Khalili).</a:t>
            </a:r>
            <a:endParaRPr lang="it-IT" sz="2400"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19</a:t>
            </a:fld>
            <a:endParaRPr lang="it-IT"/>
          </a:p>
        </p:txBody>
      </p:sp>
    </p:spTree>
    <p:extLst>
      <p:ext uri="{BB962C8B-B14F-4D97-AF65-F5344CB8AC3E}">
        <p14:creationId xmlns:p14="http://schemas.microsoft.com/office/powerpoint/2010/main" val="231539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lstStyle/>
          <a:p>
            <a:r>
              <a:rPr lang="it-IT" dirty="0" smtClean="0"/>
              <a:t>Due dispositivi per due mondi</a:t>
            </a:r>
            <a:endParaRPr lang="it-IT" dirty="0"/>
          </a:p>
        </p:txBody>
      </p:sp>
      <p:sp>
        <p:nvSpPr>
          <p:cNvPr id="3" name="Segnaposto contenuto 2"/>
          <p:cNvSpPr>
            <a:spLocks noGrp="1"/>
          </p:cNvSpPr>
          <p:nvPr>
            <p:ph idx="1"/>
          </p:nvPr>
        </p:nvSpPr>
        <p:spPr>
          <a:xfrm>
            <a:off x="395536" y="908720"/>
            <a:ext cx="8424936" cy="5949280"/>
          </a:xfrm>
        </p:spPr>
        <p:txBody>
          <a:bodyPr>
            <a:normAutofit fontScale="92500" lnSpcReduction="10000"/>
          </a:bodyPr>
          <a:lstStyle/>
          <a:p>
            <a:pPr marL="0" indent="0">
              <a:buNone/>
            </a:pPr>
            <a:r>
              <a:rPr lang="it-IT" sz="3600" b="1" dirty="0" smtClean="0"/>
              <a:t>I dispositivi linguistici </a:t>
            </a:r>
            <a:r>
              <a:rPr lang="it-IT" sz="3600" b="1" i="1" dirty="0" smtClean="0"/>
              <a:t>generali e universali </a:t>
            </a:r>
            <a:r>
              <a:rPr lang="it-IT" sz="3600" dirty="0" smtClean="0"/>
              <a:t>sono pensati esclusivamente per </a:t>
            </a:r>
            <a:r>
              <a:rPr lang="it-IT" sz="3600" i="1" dirty="0" smtClean="0"/>
              <a:t>esecutori </a:t>
            </a:r>
            <a:r>
              <a:rPr lang="it-IT" sz="3600" dirty="0" smtClean="0"/>
              <a:t> umani.  (Hammurabi, Aristotele, Leibniz, Boole, Frege-Russell, Turing).</a:t>
            </a:r>
          </a:p>
          <a:p>
            <a:pPr marL="0" indent="0">
              <a:buNone/>
            </a:pPr>
            <a:endParaRPr lang="it-IT" sz="1000" dirty="0"/>
          </a:p>
          <a:p>
            <a:pPr marL="0" indent="0">
              <a:buNone/>
            </a:pPr>
            <a:r>
              <a:rPr lang="it-IT" sz="3600" b="1" dirty="0" smtClean="0"/>
              <a:t>I dispositivi operativi</a:t>
            </a:r>
            <a:r>
              <a:rPr lang="it-IT" sz="3600" dirty="0" smtClean="0"/>
              <a:t> possono essere utilizzati solo con l’aritmetica e linguaggi specifici. </a:t>
            </a:r>
          </a:p>
          <a:p>
            <a:pPr marL="0" indent="0">
              <a:buNone/>
            </a:pPr>
            <a:r>
              <a:rPr lang="it-IT" sz="3600" dirty="0" smtClean="0"/>
              <a:t>(Schickard, Pascal, Babbage, Hollerith, </a:t>
            </a:r>
            <a:r>
              <a:rPr lang="it-IT" sz="3600" i="1" dirty="0" smtClean="0"/>
              <a:t>cespugli</a:t>
            </a:r>
            <a:r>
              <a:rPr lang="it-IT" sz="3600" dirty="0" smtClean="0"/>
              <a:t>).</a:t>
            </a:r>
          </a:p>
          <a:p>
            <a:pPr marL="0" indent="0">
              <a:buNone/>
            </a:pPr>
            <a:endParaRPr lang="it-IT" sz="1000" dirty="0"/>
          </a:p>
          <a:p>
            <a:pPr marL="0" indent="0">
              <a:buNone/>
            </a:pPr>
            <a:r>
              <a:rPr lang="it-IT" sz="3600" dirty="0" smtClean="0"/>
              <a:t>All’inizio del 1945 non è stato ancora concepito</a:t>
            </a:r>
            <a:r>
              <a:rPr lang="it-IT" sz="3600" b="1" dirty="0" smtClean="0"/>
              <a:t> il dispositivo automatico universale</a:t>
            </a:r>
            <a:r>
              <a:rPr lang="it-IT" sz="3600" dirty="0" smtClean="0"/>
              <a:t> capace di eseguire il </a:t>
            </a:r>
            <a:r>
              <a:rPr lang="it-IT" sz="3600" i="1" dirty="0" smtClean="0"/>
              <a:t>calculemus</a:t>
            </a:r>
            <a:r>
              <a:rPr lang="it-IT" sz="3600" dirty="0" smtClean="0"/>
              <a:t> di Leibniz.</a:t>
            </a:r>
            <a:endParaRPr lang="it-IT" sz="3600" b="1" dirty="0"/>
          </a:p>
          <a:p>
            <a:pPr marL="0" indent="0">
              <a:buNone/>
            </a:pPr>
            <a:r>
              <a:rPr lang="it-IT" dirty="0" smtClean="0"/>
              <a:t> </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a:t>
            </a:fld>
            <a:endParaRPr lang="it-IT"/>
          </a:p>
        </p:txBody>
      </p:sp>
    </p:spTree>
    <p:extLst>
      <p:ext uri="{BB962C8B-B14F-4D97-AF65-F5344CB8AC3E}">
        <p14:creationId xmlns:p14="http://schemas.microsoft.com/office/powerpoint/2010/main" val="308793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normAutofit/>
          </a:bodyPr>
          <a:lstStyle/>
          <a:p>
            <a:r>
              <a:rPr lang="it-IT" sz="3200" dirty="0"/>
              <a:t>CIBERNETICA e IA implementazione di sistemi</a:t>
            </a:r>
          </a:p>
        </p:txBody>
      </p:sp>
      <p:sp>
        <p:nvSpPr>
          <p:cNvPr id="3" name="Segnaposto contenuto 2"/>
          <p:cNvSpPr>
            <a:spLocks noGrp="1"/>
          </p:cNvSpPr>
          <p:nvPr>
            <p:ph idx="1"/>
          </p:nvPr>
        </p:nvSpPr>
        <p:spPr>
          <a:xfrm>
            <a:off x="467544" y="1196752"/>
            <a:ext cx="8373616" cy="4958011"/>
          </a:xfrm>
        </p:spPr>
        <p:txBody>
          <a:bodyPr/>
          <a:lstStyle/>
          <a:p>
            <a:pPr marL="0" indent="0">
              <a:buNone/>
            </a:pPr>
            <a:r>
              <a:rPr lang="it-IT" dirty="0"/>
              <a:t>Da un punto di vista più generale la </a:t>
            </a:r>
            <a:r>
              <a:rPr lang="it-IT" dirty="0" smtClean="0"/>
              <a:t>cibernetica </a:t>
            </a:r>
            <a:r>
              <a:rPr lang="it-IT" dirty="0"/>
              <a:t>può essere definita come </a:t>
            </a:r>
            <a:endParaRPr lang="it-IT" dirty="0" smtClean="0"/>
          </a:p>
          <a:p>
            <a:pPr marL="0" indent="0">
              <a:buNone/>
            </a:pPr>
            <a:r>
              <a:rPr lang="it-IT" sz="3600" b="1" dirty="0" smtClean="0"/>
              <a:t>lo </a:t>
            </a:r>
            <a:r>
              <a:rPr lang="it-IT" sz="3600" b="1" dirty="0"/>
              <a:t>studio generale di sistemi complessi altamente organizzati, indipendentemente dalla loro </a:t>
            </a:r>
            <a:r>
              <a:rPr lang="it-IT" sz="3600" b="1" dirty="0" smtClean="0"/>
              <a:t>natura (</a:t>
            </a:r>
            <a:r>
              <a:rPr lang="it-IT" sz="3600" b="1" u="sng" dirty="0" smtClean="0">
                <a:effectLst>
                  <a:outerShdw blurRad="38100" dist="38100" dir="2700000" algn="tl">
                    <a:srgbClr val="000000">
                      <a:alpha val="43137"/>
                    </a:srgbClr>
                  </a:outerShdw>
                </a:effectLst>
              </a:rPr>
              <a:t>umana o artificiale</a:t>
            </a:r>
            <a:r>
              <a:rPr lang="it-IT" sz="3600" b="1" dirty="0" smtClean="0"/>
              <a:t>). </a:t>
            </a:r>
          </a:p>
          <a:p>
            <a:pPr marL="0" indent="0">
              <a:buNone/>
            </a:pPr>
            <a:endParaRPr lang="it-IT" sz="3600" b="1" dirty="0"/>
          </a:p>
          <a:p>
            <a:pPr marL="0" indent="0">
              <a:buNone/>
            </a:pPr>
            <a:r>
              <a:rPr lang="it-IT" sz="3600" b="1" dirty="0" smtClean="0"/>
              <a:t>N.B. l’idea di Intelligenza Artificiale è nata prima dell’idea di Informatica!!!</a:t>
            </a:r>
            <a:endParaRPr lang="it-IT" sz="3600" b="1"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20</a:t>
            </a:fld>
            <a:endParaRPr lang="it-IT"/>
          </a:p>
        </p:txBody>
      </p:sp>
    </p:spTree>
    <p:extLst>
      <p:ext uri="{BB962C8B-B14F-4D97-AF65-F5344CB8AC3E}">
        <p14:creationId xmlns:p14="http://schemas.microsoft.com/office/powerpoint/2010/main" val="36927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lstStyle/>
          <a:p>
            <a:r>
              <a:rPr lang="it-IT" dirty="0" smtClean="0"/>
              <a:t>NEURONE e CIBERNETICA</a:t>
            </a:r>
            <a:endParaRPr lang="it-IT" dirty="0"/>
          </a:p>
        </p:txBody>
      </p:sp>
      <p:sp>
        <p:nvSpPr>
          <p:cNvPr id="3" name="Segnaposto contenuto 2"/>
          <p:cNvSpPr>
            <a:spLocks noGrp="1"/>
          </p:cNvSpPr>
          <p:nvPr>
            <p:ph idx="1"/>
          </p:nvPr>
        </p:nvSpPr>
        <p:spPr>
          <a:xfrm>
            <a:off x="457200" y="836712"/>
            <a:ext cx="8229600" cy="5289451"/>
          </a:xfrm>
        </p:spPr>
        <p:txBody>
          <a:bodyPr>
            <a:normAutofit/>
          </a:bodyPr>
          <a:lstStyle/>
          <a:p>
            <a:pPr marL="0" indent="0">
              <a:buNone/>
            </a:pPr>
            <a:r>
              <a:rPr lang="it-IT" sz="3600" b="1" dirty="0" smtClean="0"/>
              <a:t>Il progetto inizia con la realizzazione di un modello artificiale del neurone.</a:t>
            </a:r>
          </a:p>
          <a:p>
            <a:pPr marL="0" indent="0">
              <a:buNone/>
            </a:pPr>
            <a:endParaRPr lang="it-IT" sz="800" dirty="0"/>
          </a:p>
          <a:p>
            <a:pPr marL="0" indent="0">
              <a:buNone/>
            </a:pPr>
            <a:r>
              <a:rPr lang="it-IT" sz="3600" dirty="0" smtClean="0"/>
              <a:t>Il</a:t>
            </a:r>
            <a:r>
              <a:rPr lang="it-IT" sz="3600" dirty="0"/>
              <a:t> </a:t>
            </a:r>
            <a:r>
              <a:rPr lang="it-IT" sz="3600" b="1" dirty="0" smtClean="0"/>
              <a:t>neurone,</a:t>
            </a:r>
            <a:r>
              <a:rPr lang="it-IT" sz="3600" dirty="0" smtClean="0"/>
              <a:t> </a:t>
            </a:r>
            <a:r>
              <a:rPr lang="it-IT" sz="3600" dirty="0"/>
              <a:t>l'unità </a:t>
            </a:r>
            <a:r>
              <a:rPr lang="it-IT" sz="3600" u="sng" dirty="0">
                <a:hlinkClick r:id="rId2" tooltip="Cellula"/>
              </a:rPr>
              <a:t>cellulare</a:t>
            </a:r>
            <a:r>
              <a:rPr lang="it-IT" sz="3600" dirty="0"/>
              <a:t> che costituisce il </a:t>
            </a:r>
            <a:r>
              <a:rPr lang="it-IT" sz="3600" u="sng" dirty="0">
                <a:hlinkClick r:id="rId3" tooltip="Tessuto nervoso"/>
              </a:rPr>
              <a:t>tessuto nervoso</a:t>
            </a:r>
            <a:r>
              <a:rPr lang="it-IT" sz="3600" dirty="0"/>
              <a:t>, è in grado di </a:t>
            </a:r>
            <a:endParaRPr lang="it-IT" sz="3600" dirty="0" smtClean="0"/>
          </a:p>
          <a:p>
            <a:r>
              <a:rPr lang="it-IT" sz="3600" dirty="0" smtClean="0"/>
              <a:t>ricevere</a:t>
            </a:r>
            <a:r>
              <a:rPr lang="it-IT" sz="3600" dirty="0"/>
              <a:t>, </a:t>
            </a:r>
            <a:endParaRPr lang="it-IT" sz="3600" dirty="0" smtClean="0"/>
          </a:p>
          <a:p>
            <a:r>
              <a:rPr lang="it-IT" sz="3600" dirty="0" smtClean="0"/>
              <a:t>elaborare e </a:t>
            </a:r>
          </a:p>
          <a:p>
            <a:r>
              <a:rPr lang="it-IT" sz="3600" dirty="0" smtClean="0"/>
              <a:t>trasmettere </a:t>
            </a:r>
          </a:p>
          <a:p>
            <a:pPr marL="0" indent="0">
              <a:buNone/>
            </a:pPr>
            <a:r>
              <a:rPr lang="it-IT" sz="3600" dirty="0" smtClean="0"/>
              <a:t>impulsi </a:t>
            </a:r>
            <a:r>
              <a:rPr lang="it-IT" sz="3600" dirty="0"/>
              <a:t>nervosi sia eccitatori che </a:t>
            </a:r>
            <a:r>
              <a:rPr lang="it-IT" sz="3600" dirty="0" smtClean="0"/>
              <a:t>inibitori.</a:t>
            </a:r>
            <a:endParaRPr lang="it-IT" sz="3600"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21</a:t>
            </a:fld>
            <a:endParaRPr lang="it-IT"/>
          </a:p>
        </p:txBody>
      </p:sp>
    </p:spTree>
    <p:extLst>
      <p:ext uri="{BB962C8B-B14F-4D97-AF65-F5344CB8AC3E}">
        <p14:creationId xmlns:p14="http://schemas.microsoft.com/office/powerpoint/2010/main" val="183070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412776"/>
          </a:xfrm>
        </p:spPr>
        <p:txBody>
          <a:bodyPr>
            <a:normAutofit fontScale="90000"/>
          </a:bodyPr>
          <a:lstStyle/>
          <a:p>
            <a:r>
              <a:rPr lang="it-IT" sz="4000" b="1" dirty="0" smtClean="0"/>
              <a:t/>
            </a:r>
            <a:br>
              <a:rPr lang="it-IT" sz="4000" b="1" dirty="0" smtClean="0"/>
            </a:br>
            <a:r>
              <a:rPr lang="it-IT" sz="4000" b="1" dirty="0" smtClean="0"/>
              <a:t>Golgi </a:t>
            </a:r>
            <a:r>
              <a:rPr lang="it-IT" sz="4000" b="1" dirty="0"/>
              <a:t>nel 1906 riceve il Nobel</a:t>
            </a:r>
            <a:r>
              <a:rPr lang="it-IT" sz="4000" dirty="0"/>
              <a:t> per essere riuscito a riprodurre la forma del neurone.</a:t>
            </a:r>
            <a:r>
              <a:rPr lang="it-IT" dirty="0"/>
              <a:t/>
            </a:r>
            <a:br>
              <a:rPr lang="it-IT" dirty="0"/>
            </a:b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22</a:t>
            </a:fld>
            <a:endParaRPr lang="it-IT"/>
          </a:p>
        </p:txBody>
      </p:sp>
      <p:pic>
        <p:nvPicPr>
          <p:cNvPr id="6" name="Segnaposto contenuto 4" descr="https://miro.medium.com/max/1030/1*1Oh53dNdPITVnoOVGCCUF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7"/>
            <a:ext cx="8229600" cy="4248472"/>
          </a:xfrm>
          <a:prstGeom prst="rect">
            <a:avLst/>
          </a:prstGeom>
          <a:noFill/>
          <a:ln>
            <a:noFill/>
          </a:ln>
        </p:spPr>
      </p:pic>
    </p:spTree>
    <p:extLst>
      <p:ext uri="{BB962C8B-B14F-4D97-AF65-F5344CB8AC3E}">
        <p14:creationId xmlns:p14="http://schemas.microsoft.com/office/powerpoint/2010/main" val="470583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188640"/>
            <a:ext cx="8712968" cy="1800200"/>
          </a:xfrm>
        </p:spPr>
        <p:txBody>
          <a:bodyPr>
            <a:normAutofit fontScale="90000"/>
          </a:bodyPr>
          <a:lstStyle/>
          <a:p>
            <a:pPr algn="l"/>
            <a:r>
              <a:rPr lang="it-IT" sz="3100" b="1" dirty="0" smtClean="0"/>
              <a:t/>
            </a:r>
            <a:br>
              <a:rPr lang="it-IT" sz="3100" b="1" dirty="0" smtClean="0"/>
            </a:br>
            <a:r>
              <a:rPr lang="it-IT" sz="3100" b="1" dirty="0" smtClean="0"/>
              <a:t>Dendriti-input</a:t>
            </a:r>
            <a:r>
              <a:rPr lang="it-IT" sz="3100" dirty="0"/>
              <a:t> : </a:t>
            </a:r>
            <a:r>
              <a:rPr lang="it-IT" sz="3100" dirty="0" smtClean="0"/>
              <a:t>ricevono </a:t>
            </a:r>
            <a:r>
              <a:rPr lang="it-IT" sz="3100" dirty="0"/>
              <a:t>segnali da altri neuroni</a:t>
            </a:r>
            <a:br>
              <a:rPr lang="it-IT" sz="3100" dirty="0"/>
            </a:br>
            <a:r>
              <a:rPr lang="it-IT" sz="3100" b="1" dirty="0"/>
              <a:t>Soma-CPU</a:t>
            </a:r>
            <a:r>
              <a:rPr lang="it-IT" sz="3100" dirty="0"/>
              <a:t> : elabora le informazioni</a:t>
            </a:r>
            <a:br>
              <a:rPr lang="it-IT" sz="3100" dirty="0"/>
            </a:br>
            <a:r>
              <a:rPr lang="it-IT" sz="3100" b="1" dirty="0"/>
              <a:t>Assone-bus</a:t>
            </a:r>
            <a:r>
              <a:rPr lang="it-IT" sz="3100" dirty="0"/>
              <a:t> : trasmette l'output </a:t>
            </a:r>
            <a:r>
              <a:rPr lang="it-IT" sz="3100" dirty="0" smtClean="0"/>
              <a:t>dell’elaborazione</a:t>
            </a:r>
            <a:br>
              <a:rPr lang="it-IT" sz="3100" dirty="0" smtClean="0"/>
            </a:br>
            <a:r>
              <a:rPr lang="it-IT" sz="3100" b="1" dirty="0" smtClean="0"/>
              <a:t>Sinapsi-output</a:t>
            </a:r>
            <a:r>
              <a:rPr lang="it-IT" sz="3100" dirty="0"/>
              <a:t> : </a:t>
            </a:r>
            <a:r>
              <a:rPr lang="it-IT" sz="3100" dirty="0" smtClean="0"/>
              <a:t>punti </a:t>
            </a:r>
            <a:r>
              <a:rPr lang="it-IT" sz="3100" dirty="0"/>
              <a:t>di connessione con altri neuroni</a:t>
            </a:r>
            <a:r>
              <a:rPr lang="it-IT" dirty="0"/>
              <a:t/>
            </a:r>
            <a:br>
              <a:rPr lang="it-IT" dirty="0"/>
            </a:b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23</a:t>
            </a:fld>
            <a:endParaRPr lang="it-IT"/>
          </a:p>
        </p:txBody>
      </p:sp>
      <p:pic>
        <p:nvPicPr>
          <p:cNvPr id="5" name="Segnaposto contenuto 4" descr="https://miro.medium.com/max/1030/1*1Oh53dNdPITVnoOVGCCUF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639" y="2060575"/>
            <a:ext cx="7974722" cy="4537075"/>
          </a:xfrm>
          <a:prstGeom prst="rect">
            <a:avLst/>
          </a:prstGeom>
          <a:noFill/>
          <a:ln>
            <a:noFill/>
          </a:ln>
        </p:spPr>
      </p:pic>
    </p:spTree>
    <p:extLst>
      <p:ext uri="{BB962C8B-B14F-4D97-AF65-F5344CB8AC3E}">
        <p14:creationId xmlns:p14="http://schemas.microsoft.com/office/powerpoint/2010/main" val="364983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normAutofit/>
          </a:bodyPr>
          <a:lstStyle/>
          <a:p>
            <a:r>
              <a:rPr lang="it-IT" dirty="0" smtClean="0"/>
              <a:t>Il ruolo dei neuroni</a:t>
            </a:r>
            <a:endParaRPr lang="it-IT" dirty="0"/>
          </a:p>
        </p:txBody>
      </p:sp>
      <p:sp>
        <p:nvSpPr>
          <p:cNvPr id="3" name="Segnaposto contenuto 2"/>
          <p:cNvSpPr>
            <a:spLocks noGrp="1"/>
          </p:cNvSpPr>
          <p:nvPr>
            <p:ph idx="1"/>
          </p:nvPr>
        </p:nvSpPr>
        <p:spPr>
          <a:xfrm>
            <a:off x="457200" y="1052736"/>
            <a:ext cx="8229600" cy="5073427"/>
          </a:xfrm>
        </p:spPr>
        <p:txBody>
          <a:bodyPr>
            <a:normAutofit fontScale="92500" lnSpcReduction="10000"/>
          </a:bodyPr>
          <a:lstStyle/>
          <a:p>
            <a:r>
              <a:rPr lang="it-IT" dirty="0"/>
              <a:t>I nostri organi di senso interagiscono con il mondo esterno e inviano le informazioni </a:t>
            </a:r>
            <a:r>
              <a:rPr lang="it-IT" dirty="0" smtClean="0"/>
              <a:t>(visive, sonore, tattili) </a:t>
            </a:r>
            <a:r>
              <a:rPr lang="it-IT" dirty="0"/>
              <a:t>ai neuroni. </a:t>
            </a:r>
          </a:p>
          <a:p>
            <a:pPr marL="0" indent="0">
              <a:buNone/>
            </a:pPr>
            <a:endParaRPr lang="it-IT" sz="900" dirty="0"/>
          </a:p>
          <a:p>
            <a:r>
              <a:rPr lang="it-IT" dirty="0" smtClean="0"/>
              <a:t>Le </a:t>
            </a:r>
            <a:r>
              <a:rPr lang="it-IT" dirty="0"/>
              <a:t>informazioni che il </a:t>
            </a:r>
            <a:r>
              <a:rPr lang="it-IT" dirty="0" smtClean="0"/>
              <a:t>cervello </a:t>
            </a:r>
            <a:r>
              <a:rPr lang="it-IT" dirty="0"/>
              <a:t>riceve sono prese </a:t>
            </a:r>
            <a:r>
              <a:rPr lang="it-IT" dirty="0" smtClean="0"/>
              <a:t>in input da un insieme </a:t>
            </a:r>
            <a:r>
              <a:rPr lang="it-IT" dirty="0"/>
              <a:t>di neuroni </a:t>
            </a:r>
            <a:r>
              <a:rPr lang="it-IT" dirty="0" smtClean="0"/>
              <a:t> </a:t>
            </a:r>
            <a:r>
              <a:rPr lang="it-IT" dirty="0"/>
              <a:t>che </a:t>
            </a:r>
            <a:r>
              <a:rPr lang="it-IT" dirty="0" smtClean="0"/>
              <a:t> </a:t>
            </a:r>
            <a:r>
              <a:rPr lang="it-IT" dirty="0"/>
              <a:t>aiuteranno a </a:t>
            </a:r>
            <a:r>
              <a:rPr lang="it-IT" dirty="0" smtClean="0"/>
              <a:t>decidere un comportamento conseguente alla sollecitazione ricevuta </a:t>
            </a:r>
          </a:p>
          <a:p>
            <a:pPr marL="0" indent="0">
              <a:buNone/>
            </a:pPr>
            <a:endParaRPr lang="it-IT" sz="900" dirty="0"/>
          </a:p>
          <a:p>
            <a:r>
              <a:rPr lang="it-IT" dirty="0" smtClean="0"/>
              <a:t>Nel nostro cervello, c'è </a:t>
            </a:r>
            <a:r>
              <a:rPr lang="it-IT" dirty="0"/>
              <a:t>una rete interconnessa massicciamente parallela di 10¹¹ neuroni (100 miliardi</a:t>
            </a:r>
            <a:r>
              <a:rPr lang="it-IT" dirty="0" smtClean="0"/>
              <a:t>).</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24</a:t>
            </a:fld>
            <a:endParaRPr lang="it-IT"/>
          </a:p>
        </p:txBody>
      </p:sp>
    </p:spTree>
    <p:extLst>
      <p:ext uri="{BB962C8B-B14F-4D97-AF65-F5344CB8AC3E}">
        <p14:creationId xmlns:p14="http://schemas.microsoft.com/office/powerpoint/2010/main" val="1325734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052736"/>
          </a:xfrm>
        </p:spPr>
        <p:txBody>
          <a:bodyPr>
            <a:noAutofit/>
          </a:bodyPr>
          <a:lstStyle/>
          <a:p>
            <a:r>
              <a:rPr lang="it-IT" sz="3600" dirty="0" smtClean="0"/>
              <a:t>Informatica e Cibernetica</a:t>
            </a:r>
            <a:endParaRPr lang="it-IT" sz="3600" dirty="0"/>
          </a:p>
        </p:txBody>
      </p:sp>
      <p:sp>
        <p:nvSpPr>
          <p:cNvPr id="3" name="Segnaposto contenuto 2"/>
          <p:cNvSpPr>
            <a:spLocks noGrp="1"/>
          </p:cNvSpPr>
          <p:nvPr>
            <p:ph idx="1"/>
          </p:nvPr>
        </p:nvSpPr>
        <p:spPr>
          <a:xfrm>
            <a:off x="457200" y="692696"/>
            <a:ext cx="8229600" cy="6165304"/>
          </a:xfrm>
        </p:spPr>
        <p:txBody>
          <a:bodyPr>
            <a:normAutofit/>
          </a:bodyPr>
          <a:lstStyle/>
          <a:p>
            <a:pPr marL="0" indent="0">
              <a:buNone/>
            </a:pPr>
            <a:endParaRPr lang="it-IT" sz="1000" dirty="0"/>
          </a:p>
          <a:p>
            <a:pPr marL="0" indent="0">
              <a:buNone/>
            </a:pPr>
            <a:r>
              <a:rPr lang="it-IT" sz="3600" b="1" dirty="0" smtClean="0"/>
              <a:t>Nel 1943 McCulloch e Pitts</a:t>
            </a:r>
            <a:r>
              <a:rPr lang="it-IT" sz="3600" dirty="0" smtClean="0"/>
              <a:t> presentano un modello di neurone artificiale col quale è possibile</a:t>
            </a:r>
          </a:p>
          <a:p>
            <a:r>
              <a:rPr lang="it-IT" sz="3600" dirty="0" smtClean="0"/>
              <a:t>implementare i connettivi logici dell’algebra di Boole</a:t>
            </a:r>
          </a:p>
          <a:p>
            <a:r>
              <a:rPr lang="it-IT" sz="3600" dirty="0" smtClean="0"/>
              <a:t>realizzare una rete con capacità di apprendimento </a:t>
            </a:r>
          </a:p>
          <a:p>
            <a:r>
              <a:rPr lang="it-IT" sz="3600" dirty="0" smtClean="0"/>
              <a:t>costruire un dispositivo operativo artificiale per il calcolo proposizionale</a:t>
            </a:r>
          </a:p>
          <a:p>
            <a:pPr marL="0" indent="0">
              <a:buNone/>
            </a:pPr>
            <a:endParaRPr lang="it-IT" sz="800"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25</a:t>
            </a:fld>
            <a:endParaRPr lang="it-IT"/>
          </a:p>
        </p:txBody>
      </p:sp>
    </p:spTree>
    <p:extLst>
      <p:ext uri="{BB962C8B-B14F-4D97-AF65-F5344CB8AC3E}">
        <p14:creationId xmlns:p14="http://schemas.microsoft.com/office/powerpoint/2010/main" val="1371650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Autofit/>
          </a:bodyPr>
          <a:lstStyle/>
          <a:p>
            <a:r>
              <a:rPr lang="it-IT" sz="3200" dirty="0" smtClean="0"/>
              <a:t>Modello di neurone artificiale</a:t>
            </a:r>
            <a:endParaRPr lang="it-IT" sz="3200"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26</a:t>
            </a:fld>
            <a:endParaRPr lang="it-IT"/>
          </a:p>
        </p:txBody>
      </p:sp>
      <p:sp>
        <p:nvSpPr>
          <p:cNvPr id="6" name="Segnaposto contenuto 5"/>
          <p:cNvSpPr>
            <a:spLocks noGrp="1"/>
          </p:cNvSpPr>
          <p:nvPr>
            <p:ph idx="1"/>
          </p:nvPr>
        </p:nvSpPr>
        <p:spPr>
          <a:xfrm>
            <a:off x="457200" y="620688"/>
            <a:ext cx="8229600" cy="6237312"/>
          </a:xfrm>
        </p:spPr>
        <p:txBody>
          <a:bodyPr>
            <a:normAutofit/>
          </a:bodyPr>
          <a:lstStyle/>
          <a:p>
            <a:pPr marL="0" indent="0">
              <a:buNone/>
            </a:pPr>
            <a:r>
              <a:rPr lang="it-IT" sz="2400" dirty="0"/>
              <a:t>Il primo modello di neurone è stato proposto da </a:t>
            </a:r>
            <a:r>
              <a:rPr lang="it-IT" sz="2400" dirty="0" smtClean="0"/>
              <a:t>Warren </a:t>
            </a:r>
            <a:r>
              <a:rPr lang="it-IT" sz="2400" dirty="0"/>
              <a:t>MuCulloch (neuroscienziato) </a:t>
            </a:r>
            <a:r>
              <a:rPr lang="it-IT" sz="2400" dirty="0" smtClean="0"/>
              <a:t>e Walter </a:t>
            </a:r>
            <a:r>
              <a:rPr lang="it-IT" sz="2400" dirty="0"/>
              <a:t>Pitts (logico) nel </a:t>
            </a:r>
            <a:r>
              <a:rPr lang="it-IT" sz="2400" dirty="0" smtClean="0"/>
              <a:t>1943</a:t>
            </a:r>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pPr marL="0" indent="0">
              <a:buNone/>
            </a:pPr>
            <a:endParaRPr lang="it-IT" dirty="0" smtClean="0"/>
          </a:p>
          <a:p>
            <a:pPr marL="0" indent="0">
              <a:buNone/>
            </a:pPr>
            <a:r>
              <a:rPr lang="it-IT" dirty="0" smtClean="0"/>
              <a:t>g </a:t>
            </a:r>
            <a:r>
              <a:rPr lang="it-IT" dirty="0"/>
              <a:t>accumula </a:t>
            </a:r>
            <a:r>
              <a:rPr lang="it-IT" dirty="0" smtClean="0"/>
              <a:t>gli </a:t>
            </a:r>
            <a:r>
              <a:rPr lang="it-IT" dirty="0"/>
              <a:t>ingressi </a:t>
            </a:r>
            <a:r>
              <a:rPr lang="it-IT" dirty="0" smtClean="0"/>
              <a:t>f </a:t>
            </a:r>
            <a:r>
              <a:rPr lang="it-IT" dirty="0"/>
              <a:t>decide l’output. </a:t>
            </a:r>
          </a:p>
          <a:p>
            <a:pPr marL="0" indent="0">
              <a:buNone/>
            </a:pPr>
            <a:r>
              <a:rPr lang="it-IT" dirty="0" smtClean="0"/>
              <a:t>Appendice G-2 Cibernetica</a:t>
            </a:r>
          </a:p>
          <a:p>
            <a:pPr marL="0" indent="0">
              <a:buNone/>
            </a:pPr>
            <a:r>
              <a:rPr lang="it-IT" dirty="0" smtClean="0"/>
              <a:t>Appendice G-3 Mc Culloch e Pitts </a:t>
            </a:r>
          </a:p>
          <a:p>
            <a:pPr marL="0" indent="0">
              <a:buNone/>
            </a:pPr>
            <a:r>
              <a:rPr lang="it-IT" b="1" dirty="0" smtClean="0"/>
              <a:t>Appendice G-4 Esempi !!!</a:t>
            </a:r>
            <a:endParaRPr lang="it-IT" b="1" dirty="0"/>
          </a:p>
        </p:txBody>
      </p:sp>
      <p:pic>
        <p:nvPicPr>
          <p:cNvPr id="7" name="Immagine 6" descr="https://miro.medium.com/max/369/1*fDHlg9iNo0LLK4czQqqO9A.png"/>
          <p:cNvPicPr/>
          <p:nvPr/>
        </p:nvPicPr>
        <p:blipFill>
          <a:blip r:embed="rId2">
            <a:extLst>
              <a:ext uri="{28A0092B-C50C-407E-A947-70E740481C1C}">
                <a14:useLocalDpi xmlns:a14="http://schemas.microsoft.com/office/drawing/2010/main" val="0"/>
              </a:ext>
            </a:extLst>
          </a:blip>
          <a:srcRect/>
          <a:stretch>
            <a:fillRect/>
          </a:stretch>
        </p:blipFill>
        <p:spPr bwMode="auto">
          <a:xfrm>
            <a:off x="1043609" y="1556792"/>
            <a:ext cx="5285754" cy="2880319"/>
          </a:xfrm>
          <a:prstGeom prst="rect">
            <a:avLst/>
          </a:prstGeom>
          <a:noFill/>
          <a:ln>
            <a:noFill/>
          </a:ln>
        </p:spPr>
      </p:pic>
    </p:spTree>
    <p:extLst>
      <p:ext uri="{BB962C8B-B14F-4D97-AF65-F5344CB8AC3E}">
        <p14:creationId xmlns:p14="http://schemas.microsoft.com/office/powerpoint/2010/main" val="2445027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Informatica e Cibernetica</a:t>
            </a:r>
          </a:p>
        </p:txBody>
      </p:sp>
      <p:sp>
        <p:nvSpPr>
          <p:cNvPr id="3" name="Segnaposto contenuto 2"/>
          <p:cNvSpPr>
            <a:spLocks noGrp="1"/>
          </p:cNvSpPr>
          <p:nvPr>
            <p:ph idx="1"/>
          </p:nvPr>
        </p:nvSpPr>
        <p:spPr/>
        <p:txBody>
          <a:bodyPr>
            <a:normAutofit fontScale="92500" lnSpcReduction="20000"/>
          </a:bodyPr>
          <a:lstStyle/>
          <a:p>
            <a:pPr marL="0" indent="0">
              <a:buNone/>
            </a:pPr>
            <a:r>
              <a:rPr lang="it-IT" sz="4000" b="1" dirty="0"/>
              <a:t>Il modello era basato su tre punti fondamentali</a:t>
            </a:r>
          </a:p>
          <a:p>
            <a:r>
              <a:rPr lang="it-IT" sz="4000" dirty="0"/>
              <a:t>L’analisi fisiologica del cervello</a:t>
            </a:r>
          </a:p>
          <a:p>
            <a:r>
              <a:rPr lang="it-IT" sz="4000" dirty="0"/>
              <a:t>La teoria della computazione di </a:t>
            </a:r>
            <a:r>
              <a:rPr lang="it-IT" sz="4000" b="1" dirty="0"/>
              <a:t>Turing</a:t>
            </a:r>
          </a:p>
          <a:p>
            <a:r>
              <a:rPr lang="it-IT" sz="4000" dirty="0"/>
              <a:t>La macchina di </a:t>
            </a:r>
            <a:r>
              <a:rPr lang="it-IT" sz="4000" b="1" dirty="0"/>
              <a:t>Frege-Russell </a:t>
            </a:r>
          </a:p>
          <a:p>
            <a:pPr marL="0" indent="0">
              <a:buNone/>
            </a:pPr>
            <a:r>
              <a:rPr lang="it-IT" sz="4000" b="1" dirty="0"/>
              <a:t>Questo lavoro è il precursore di entrambi i modelli di IA, quello connessionista e quello logico.</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27</a:t>
            </a:fld>
            <a:endParaRPr lang="it-IT"/>
          </a:p>
        </p:txBody>
      </p:sp>
    </p:spTree>
    <p:extLst>
      <p:ext uri="{BB962C8B-B14F-4D97-AF65-F5344CB8AC3E}">
        <p14:creationId xmlns:p14="http://schemas.microsoft.com/office/powerpoint/2010/main" val="564444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a:t>I neuroni di McCulloch e Pitts</a:t>
            </a:r>
          </a:p>
        </p:txBody>
      </p:sp>
      <p:sp>
        <p:nvSpPr>
          <p:cNvPr id="3" name="Segnaposto contenuto 2"/>
          <p:cNvSpPr>
            <a:spLocks noGrp="1"/>
          </p:cNvSpPr>
          <p:nvPr>
            <p:ph idx="1"/>
          </p:nvPr>
        </p:nvSpPr>
        <p:spPr>
          <a:xfrm>
            <a:off x="457200" y="812800"/>
            <a:ext cx="8229600" cy="5568528"/>
          </a:xfrm>
        </p:spPr>
        <p:txBody>
          <a:bodyPr>
            <a:normAutofit/>
          </a:bodyPr>
          <a:lstStyle/>
          <a:p>
            <a:pPr marL="0" indent="0">
              <a:buNone/>
            </a:pPr>
            <a:r>
              <a:rPr lang="it-IT" dirty="0" smtClean="0"/>
              <a:t>I valori delle variabili di input e di output di un neurone  possono essere solo 0 e 1.</a:t>
            </a:r>
          </a:p>
          <a:p>
            <a:pPr marL="0" indent="0">
              <a:buNone/>
            </a:pPr>
            <a:endParaRPr lang="it-IT" sz="800" dirty="0"/>
          </a:p>
          <a:p>
            <a:pPr marL="0" indent="0">
              <a:buNone/>
            </a:pPr>
            <a:r>
              <a:rPr lang="it-IT" dirty="0" smtClean="0"/>
              <a:t>Una rete di neuroni MP può descrivere l’algebra di Boole </a:t>
            </a:r>
          </a:p>
          <a:p>
            <a:pPr marL="0" indent="0">
              <a:buNone/>
            </a:pPr>
            <a:endParaRPr lang="it-IT" sz="800" dirty="0"/>
          </a:p>
          <a:p>
            <a:pPr marL="0" indent="0">
              <a:buNone/>
            </a:pPr>
            <a:r>
              <a:rPr lang="it-IT" dirty="0" smtClean="0"/>
              <a:t>La funzione di un neurone può essere svolta da una valvola elettronica </a:t>
            </a:r>
          </a:p>
          <a:p>
            <a:pPr marL="0" indent="0">
              <a:buNone/>
            </a:pPr>
            <a:endParaRPr lang="it-IT" sz="800" dirty="0"/>
          </a:p>
          <a:p>
            <a:pPr marL="0" indent="0">
              <a:buNone/>
            </a:pPr>
            <a:r>
              <a:rPr lang="it-IT" dirty="0" smtClean="0"/>
              <a:t>La teoria di Shannon e la contaminazione di von Neumann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28</a:t>
            </a:fld>
            <a:endParaRPr lang="it-IT"/>
          </a:p>
        </p:txBody>
      </p:sp>
    </p:spTree>
    <p:extLst>
      <p:ext uri="{BB962C8B-B14F-4D97-AF65-F5344CB8AC3E}">
        <p14:creationId xmlns:p14="http://schemas.microsoft.com/office/powerpoint/2010/main" val="40398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CIBERNETICA e INFORMATICA</a:t>
            </a:r>
            <a:endParaRPr lang="it-IT" dirty="0"/>
          </a:p>
        </p:txBody>
      </p:sp>
      <p:sp>
        <p:nvSpPr>
          <p:cNvPr id="3" name="Segnaposto contenuto 2"/>
          <p:cNvSpPr>
            <a:spLocks noGrp="1"/>
          </p:cNvSpPr>
          <p:nvPr>
            <p:ph idx="1"/>
          </p:nvPr>
        </p:nvSpPr>
        <p:spPr>
          <a:xfrm>
            <a:off x="457200" y="692696"/>
            <a:ext cx="8229600" cy="5832648"/>
          </a:xfrm>
        </p:spPr>
        <p:txBody>
          <a:bodyPr/>
          <a:lstStyle/>
          <a:p>
            <a:pPr marL="0" indent="0">
              <a:buNone/>
            </a:pPr>
            <a:r>
              <a:rPr lang="it-IT" dirty="0"/>
              <a:t>Il modello di </a:t>
            </a:r>
            <a:r>
              <a:rPr lang="it-IT" dirty="0" smtClean="0"/>
              <a:t>Macchina universale di Turing e quello di neurone di McCulloch </a:t>
            </a:r>
            <a:r>
              <a:rPr lang="it-IT" dirty="0"/>
              <a:t>e Pitts </a:t>
            </a:r>
            <a:r>
              <a:rPr lang="it-IT" dirty="0" smtClean="0"/>
              <a:t>stimolano </a:t>
            </a:r>
            <a:r>
              <a:rPr lang="it-IT" dirty="0"/>
              <a:t>von Neumann a </a:t>
            </a:r>
          </a:p>
          <a:p>
            <a:r>
              <a:rPr lang="it-IT" dirty="0"/>
              <a:t>Usare la memoria per contenere il </a:t>
            </a:r>
            <a:r>
              <a:rPr lang="it-IT" dirty="0" smtClean="0"/>
              <a:t>programma come rete di neuroni </a:t>
            </a:r>
            <a:endParaRPr lang="it-IT" dirty="0"/>
          </a:p>
          <a:p>
            <a:r>
              <a:rPr lang="it-IT" dirty="0"/>
              <a:t>Estendere il parallelismo fra neuroni e triodi a quello tra cervello e computer.  </a:t>
            </a:r>
          </a:p>
          <a:p>
            <a:pPr marL="0" indent="0">
              <a:buNone/>
            </a:pPr>
            <a:endParaRPr lang="it-IT" sz="900" dirty="0"/>
          </a:p>
          <a:p>
            <a:pPr marL="0" indent="0">
              <a:buNone/>
            </a:pPr>
            <a:r>
              <a:rPr lang="it-IT" dirty="0"/>
              <a:t>L’ultimo impegno di von Neumann è stata la preparazione di un seminario sul «Computer come cervello elettronico»</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29</a:t>
            </a:fld>
            <a:endParaRPr lang="it-IT"/>
          </a:p>
        </p:txBody>
      </p:sp>
    </p:spTree>
    <p:extLst>
      <p:ext uri="{BB962C8B-B14F-4D97-AF65-F5344CB8AC3E}">
        <p14:creationId xmlns:p14="http://schemas.microsoft.com/office/powerpoint/2010/main" val="382857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dirty="0" smtClean="0"/>
              <a:t>I calcolatori non ancora general purpose</a:t>
            </a:r>
            <a:endParaRPr lang="it-IT" sz="3600" dirty="0"/>
          </a:p>
        </p:txBody>
      </p:sp>
      <p:sp>
        <p:nvSpPr>
          <p:cNvPr id="3" name="Segnaposto contenuto 2"/>
          <p:cNvSpPr>
            <a:spLocks noGrp="1"/>
          </p:cNvSpPr>
          <p:nvPr>
            <p:ph idx="1"/>
          </p:nvPr>
        </p:nvSpPr>
        <p:spPr>
          <a:xfrm>
            <a:off x="179512" y="1124744"/>
            <a:ext cx="8640960" cy="5001419"/>
          </a:xfrm>
        </p:spPr>
        <p:txBody>
          <a:bodyPr>
            <a:normAutofit/>
          </a:bodyPr>
          <a:lstStyle/>
          <a:p>
            <a:pPr marL="0" indent="0">
              <a:buNone/>
            </a:pPr>
            <a:r>
              <a:rPr lang="it-IT" b="1" dirty="0"/>
              <a:t>Prima del </a:t>
            </a:r>
            <a:r>
              <a:rPr lang="it-IT" b="1" dirty="0" smtClean="0"/>
              <a:t>1945 </a:t>
            </a:r>
            <a:r>
              <a:rPr lang="it-IT" b="1" dirty="0"/>
              <a:t>non c’è consapevolezza che </a:t>
            </a:r>
            <a:endParaRPr lang="it-IT" dirty="0"/>
          </a:p>
          <a:p>
            <a:pPr marL="400050" lvl="1" indent="0">
              <a:buNone/>
            </a:pPr>
            <a:r>
              <a:rPr lang="it-IT" dirty="0"/>
              <a:t>Problemi di fisica matematica</a:t>
            </a:r>
          </a:p>
          <a:p>
            <a:pPr marL="400050" lvl="1" indent="0">
              <a:buNone/>
            </a:pPr>
            <a:r>
              <a:rPr lang="it-IT" dirty="0"/>
              <a:t>Transazioni economiche finanziarie </a:t>
            </a:r>
          </a:p>
          <a:p>
            <a:pPr marL="400050" lvl="1" indent="0">
              <a:buNone/>
            </a:pPr>
            <a:r>
              <a:rPr lang="it-IT" dirty="0"/>
              <a:t>Gestione della produzione industriale</a:t>
            </a:r>
          </a:p>
          <a:p>
            <a:pPr marL="400050" lvl="1" indent="0">
              <a:buNone/>
            </a:pPr>
            <a:r>
              <a:rPr lang="it-IT" dirty="0"/>
              <a:t>Amministrazione di Enti pubblici e privati</a:t>
            </a:r>
          </a:p>
          <a:p>
            <a:pPr marL="400050" lvl="1" indent="0">
              <a:buNone/>
            </a:pPr>
            <a:r>
              <a:rPr lang="it-IT" dirty="0"/>
              <a:t>Dimostrazione di teoremi</a:t>
            </a:r>
          </a:p>
          <a:p>
            <a:pPr marL="0" indent="0">
              <a:buNone/>
            </a:pPr>
            <a:r>
              <a:rPr lang="it-IT" b="1" dirty="0" smtClean="0"/>
              <a:t>possano </a:t>
            </a:r>
            <a:r>
              <a:rPr lang="it-IT" b="1" dirty="0"/>
              <a:t>essere </a:t>
            </a:r>
            <a:r>
              <a:rPr lang="it-IT" b="1" dirty="0" smtClean="0"/>
              <a:t>tutti risolti </a:t>
            </a:r>
            <a:r>
              <a:rPr lang="it-IT" b="1" dirty="0"/>
              <a:t>con </a:t>
            </a:r>
            <a:r>
              <a:rPr lang="it-IT" b="1" dirty="0" smtClean="0"/>
              <a:t>il dispositivo operativo emergente dalle applicazioni meccanografiche o dalle sperimentazioni militari.</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a:t>
            </a:fld>
            <a:endParaRPr lang="it-IT" dirty="0"/>
          </a:p>
        </p:txBody>
      </p:sp>
    </p:spTree>
    <p:extLst>
      <p:ext uri="{BB962C8B-B14F-4D97-AF65-F5344CB8AC3E}">
        <p14:creationId xmlns:p14="http://schemas.microsoft.com/office/powerpoint/2010/main" val="3826132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smtClean="0"/>
              <a:t>Enigma</a:t>
            </a:r>
            <a:endParaRPr lang="it-IT" dirty="0"/>
          </a:p>
        </p:txBody>
      </p:sp>
      <p:sp>
        <p:nvSpPr>
          <p:cNvPr id="3" name="Segnaposto contenuto 2"/>
          <p:cNvSpPr>
            <a:spLocks noGrp="1"/>
          </p:cNvSpPr>
          <p:nvPr>
            <p:ph idx="1"/>
          </p:nvPr>
        </p:nvSpPr>
        <p:spPr>
          <a:xfrm>
            <a:off x="457200" y="908720"/>
            <a:ext cx="8229600" cy="5217443"/>
          </a:xfrm>
        </p:spPr>
        <p:txBody>
          <a:bodyPr>
            <a:normAutofit fontScale="92500" lnSpcReduction="20000"/>
          </a:bodyPr>
          <a:lstStyle/>
          <a:p>
            <a:pPr marL="0" indent="0">
              <a:buNone/>
            </a:pPr>
            <a:r>
              <a:rPr lang="it-IT" dirty="0"/>
              <a:t>LA MACCHINA ENIGMA </a:t>
            </a:r>
          </a:p>
          <a:p>
            <a:pPr marL="0" indent="0">
              <a:buNone/>
            </a:pPr>
            <a:r>
              <a:rPr lang="it-IT" dirty="0" smtClean="0"/>
              <a:t>È  </a:t>
            </a:r>
            <a:r>
              <a:rPr lang="it-IT" dirty="0"/>
              <a:t>un sistema che trasforma ogni carattere battuto su una tastiera </a:t>
            </a:r>
            <a:r>
              <a:rPr lang="it-IT" dirty="0" smtClean="0"/>
              <a:t>meccanica nella </a:t>
            </a:r>
            <a:r>
              <a:rPr lang="it-IT" dirty="0"/>
              <a:t>accensione di un carattere su una tastiera luminosa.</a:t>
            </a:r>
          </a:p>
          <a:p>
            <a:pPr marL="0" indent="0">
              <a:buNone/>
            </a:pPr>
            <a:r>
              <a:rPr lang="it-IT" dirty="0"/>
              <a:t> </a:t>
            </a:r>
          </a:p>
          <a:p>
            <a:pPr marL="0" indent="0">
              <a:buNone/>
            </a:pPr>
            <a:r>
              <a:rPr lang="it-IT" dirty="0"/>
              <a:t>IL FUNZIONAMENTO</a:t>
            </a:r>
          </a:p>
          <a:p>
            <a:pPr marL="0" indent="0">
              <a:buNone/>
            </a:pPr>
            <a:r>
              <a:rPr lang="it-IT" dirty="0"/>
              <a:t>Tastiera meccanica </a:t>
            </a:r>
            <a:r>
              <a:rPr lang="it-IT" dirty="0" smtClean="0">
                <a:sym typeface="Wingdings" panose="05000000000000000000" pitchFamily="2" charset="2"/>
              </a:rPr>
              <a:t></a:t>
            </a:r>
            <a:endParaRPr lang="it-IT" dirty="0" smtClean="0"/>
          </a:p>
          <a:p>
            <a:pPr marL="0" indent="0">
              <a:buNone/>
            </a:pPr>
            <a:r>
              <a:rPr lang="it-IT" dirty="0" smtClean="0"/>
              <a:t>                       MECCANISMO-ENIGMA  </a:t>
            </a:r>
          </a:p>
          <a:p>
            <a:pPr marL="0" indent="0">
              <a:buNone/>
            </a:pPr>
            <a:r>
              <a:rPr lang="it-IT" dirty="0">
                <a:sym typeface="Wingdings"/>
              </a:rPr>
              <a:t> </a:t>
            </a:r>
            <a:r>
              <a:rPr lang="it-IT" dirty="0" smtClean="0">
                <a:sym typeface="Wingdings"/>
              </a:rPr>
              <a:t>                                              </a:t>
            </a:r>
            <a:r>
              <a:rPr lang="it-IT" dirty="0" smtClean="0"/>
              <a:t>  Tastiera </a:t>
            </a:r>
            <a:r>
              <a:rPr lang="it-IT" dirty="0"/>
              <a:t>luminosa </a:t>
            </a:r>
          </a:p>
          <a:p>
            <a:pPr marL="0" indent="0">
              <a:buNone/>
            </a:pPr>
            <a:endParaRPr lang="it-IT" dirty="0" smtClean="0"/>
          </a:p>
          <a:p>
            <a:pPr marL="0" indent="0">
              <a:buNone/>
            </a:pPr>
            <a:r>
              <a:rPr lang="it-IT" b="1" dirty="0" smtClean="0"/>
              <a:t>Appendice G-6 ENIGMA</a:t>
            </a:r>
            <a:endParaRPr lang="it-IT" b="1"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30</a:t>
            </a:fld>
            <a:endParaRPr lang="it-IT"/>
          </a:p>
        </p:txBody>
      </p:sp>
    </p:spTree>
    <p:extLst>
      <p:ext uri="{BB962C8B-B14F-4D97-AF65-F5344CB8AC3E}">
        <p14:creationId xmlns:p14="http://schemas.microsoft.com/office/powerpoint/2010/main" val="45952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Enigma</a:t>
            </a:r>
            <a:endParaRPr lang="it-IT" dirty="0"/>
          </a:p>
        </p:txBody>
      </p:sp>
      <p:sp>
        <p:nvSpPr>
          <p:cNvPr id="3" name="Segnaposto contenuto 2"/>
          <p:cNvSpPr>
            <a:spLocks noGrp="1"/>
          </p:cNvSpPr>
          <p:nvPr>
            <p:ph idx="1"/>
          </p:nvPr>
        </p:nvSpPr>
        <p:spPr/>
        <p:txBody>
          <a:bodyPr>
            <a:normAutofit/>
          </a:bodyPr>
          <a:lstStyle/>
          <a:p>
            <a:pPr marL="0" indent="0">
              <a:buNone/>
            </a:pPr>
            <a:r>
              <a:rPr lang="it-IT" sz="3600" b="1" dirty="0"/>
              <a:t>LA CIFRATURA</a:t>
            </a:r>
            <a:r>
              <a:rPr lang="it-IT" sz="3600" dirty="0"/>
              <a:t>. </a:t>
            </a:r>
            <a:endParaRPr lang="it-IT" sz="3600" dirty="0" smtClean="0"/>
          </a:p>
          <a:p>
            <a:pPr marL="0" indent="0">
              <a:buNone/>
            </a:pPr>
            <a:r>
              <a:rPr lang="it-IT" sz="3600" dirty="0" smtClean="0"/>
              <a:t>Il </a:t>
            </a:r>
            <a:r>
              <a:rPr lang="it-IT" sz="3600" dirty="0"/>
              <a:t>messaggio originale viene battuto sulla tastiera meccanica e </a:t>
            </a:r>
            <a:r>
              <a:rPr lang="it-IT" sz="3600" dirty="0" smtClean="0"/>
              <a:t>carattere dopo carattere viene </a:t>
            </a:r>
            <a:r>
              <a:rPr lang="it-IT" sz="3600" dirty="0"/>
              <a:t>trasmessa la lista dei corrispondenti caratteri luminosi così come si susseguono nella tavola luminosa.</a:t>
            </a:r>
          </a:p>
          <a:p>
            <a:pPr marL="0" indent="0">
              <a:buNone/>
            </a:pPr>
            <a:endParaRPr lang="it-IT" sz="3600"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31</a:t>
            </a:fld>
            <a:endParaRPr lang="it-IT"/>
          </a:p>
        </p:txBody>
      </p:sp>
    </p:spTree>
    <p:extLst>
      <p:ext uri="{BB962C8B-B14F-4D97-AF65-F5344CB8AC3E}">
        <p14:creationId xmlns:p14="http://schemas.microsoft.com/office/powerpoint/2010/main" val="2076368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Enigma</a:t>
            </a:r>
          </a:p>
        </p:txBody>
      </p:sp>
      <p:sp>
        <p:nvSpPr>
          <p:cNvPr id="3" name="Segnaposto contenuto 2"/>
          <p:cNvSpPr>
            <a:spLocks noGrp="1"/>
          </p:cNvSpPr>
          <p:nvPr>
            <p:ph idx="1"/>
          </p:nvPr>
        </p:nvSpPr>
        <p:spPr/>
        <p:txBody>
          <a:bodyPr>
            <a:normAutofit/>
          </a:bodyPr>
          <a:lstStyle/>
          <a:p>
            <a:pPr marL="0" indent="0">
              <a:buNone/>
            </a:pPr>
            <a:r>
              <a:rPr lang="it-IT" sz="3600" b="1" dirty="0"/>
              <a:t>LA DECIFRATURA</a:t>
            </a:r>
            <a:r>
              <a:rPr lang="it-IT" sz="3600" dirty="0"/>
              <a:t>. </a:t>
            </a:r>
            <a:endParaRPr lang="it-IT" sz="3600" dirty="0" smtClean="0"/>
          </a:p>
          <a:p>
            <a:pPr marL="0" indent="0">
              <a:buNone/>
            </a:pPr>
            <a:r>
              <a:rPr lang="it-IT" sz="3600" dirty="0" smtClean="0"/>
              <a:t>Il </a:t>
            </a:r>
            <a:r>
              <a:rPr lang="it-IT" sz="3600" dirty="0"/>
              <a:t>messaggio cifrato viene battuto sulla tastiera meccanica e la lista dei caratteri che compaiono sulla tastiera luminosa riproduce il messaggio originale.</a:t>
            </a:r>
          </a:p>
          <a:p>
            <a:pPr marL="0" indent="0">
              <a:buNone/>
            </a:pPr>
            <a:endParaRPr lang="it-IT" sz="3600"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32</a:t>
            </a:fld>
            <a:endParaRPr lang="it-IT"/>
          </a:p>
        </p:txBody>
      </p:sp>
    </p:spTree>
    <p:extLst>
      <p:ext uri="{BB962C8B-B14F-4D97-AF65-F5344CB8AC3E}">
        <p14:creationId xmlns:p14="http://schemas.microsoft.com/office/powerpoint/2010/main" val="556769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78098"/>
          </a:xfrm>
        </p:spPr>
        <p:txBody>
          <a:bodyPr/>
          <a:lstStyle/>
          <a:p>
            <a:r>
              <a:rPr lang="it-IT" dirty="0"/>
              <a:t>Enigma</a:t>
            </a:r>
          </a:p>
        </p:txBody>
      </p:sp>
      <p:sp>
        <p:nvSpPr>
          <p:cNvPr id="3" name="Segnaposto contenuto 2"/>
          <p:cNvSpPr>
            <a:spLocks noGrp="1"/>
          </p:cNvSpPr>
          <p:nvPr>
            <p:ph idx="1"/>
          </p:nvPr>
        </p:nvSpPr>
        <p:spPr>
          <a:xfrm>
            <a:off x="457200" y="1340768"/>
            <a:ext cx="8229600" cy="5517232"/>
          </a:xfrm>
        </p:spPr>
        <p:txBody>
          <a:bodyPr>
            <a:normAutofit/>
          </a:bodyPr>
          <a:lstStyle/>
          <a:p>
            <a:pPr marL="0" indent="0">
              <a:buNone/>
            </a:pPr>
            <a:r>
              <a:rPr lang="it-IT" dirty="0"/>
              <a:t>FUNZIONE A</a:t>
            </a:r>
          </a:p>
          <a:p>
            <a:r>
              <a:rPr lang="it-IT" dirty="0"/>
              <a:t>Il meccanismo si </a:t>
            </a:r>
            <a:r>
              <a:rPr lang="it-IT" dirty="0" smtClean="0"/>
              <a:t>modifica dopo </a:t>
            </a:r>
            <a:r>
              <a:rPr lang="it-IT" dirty="0"/>
              <a:t>ogni carattere: la sequenza AAA verrebbe crittografata con tre caratteri diversi!</a:t>
            </a:r>
          </a:p>
          <a:p>
            <a:pPr marL="0" indent="0">
              <a:buNone/>
            </a:pPr>
            <a:endParaRPr lang="it-IT" sz="800" dirty="0"/>
          </a:p>
          <a:p>
            <a:pPr marL="0" indent="0">
              <a:buNone/>
            </a:pPr>
            <a:r>
              <a:rPr lang="it-IT" dirty="0" smtClean="0"/>
              <a:t>FUNZIONE </a:t>
            </a:r>
            <a:r>
              <a:rPr lang="it-IT" dirty="0"/>
              <a:t>B</a:t>
            </a:r>
          </a:p>
          <a:p>
            <a:r>
              <a:rPr lang="it-IT" dirty="0"/>
              <a:t>Ogni giorno il meccanismo viene aggiornato: uno stesso messaggio, in giorni diversi, verrebbe crittografato in modi diversi!</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33</a:t>
            </a:fld>
            <a:endParaRPr lang="it-IT"/>
          </a:p>
        </p:txBody>
      </p:sp>
    </p:spTree>
    <p:extLst>
      <p:ext uri="{BB962C8B-B14F-4D97-AF65-F5344CB8AC3E}">
        <p14:creationId xmlns:p14="http://schemas.microsoft.com/office/powerpoint/2010/main" val="100635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Enigma</a:t>
            </a:r>
          </a:p>
        </p:txBody>
      </p:sp>
      <p:sp>
        <p:nvSpPr>
          <p:cNvPr id="3" name="Segnaposto contenuto 2"/>
          <p:cNvSpPr>
            <a:spLocks noGrp="1"/>
          </p:cNvSpPr>
          <p:nvPr>
            <p:ph idx="1"/>
          </p:nvPr>
        </p:nvSpPr>
        <p:spPr/>
        <p:txBody>
          <a:bodyPr/>
          <a:lstStyle/>
          <a:p>
            <a:pPr marL="0" indent="0">
              <a:buNone/>
            </a:pPr>
            <a:r>
              <a:rPr lang="it-IT" dirty="0"/>
              <a:t>Il cuore della macchina sono dischi rappresentabili come due alfabeti che si sovrappongono ma sfasati! </a:t>
            </a:r>
          </a:p>
          <a:p>
            <a:pPr marL="0" indent="0">
              <a:buNone/>
            </a:pPr>
            <a:r>
              <a:rPr lang="it-IT" dirty="0"/>
              <a:t>Nell’esempio che segue si suppone che la macchina contenga tre dischi. </a:t>
            </a:r>
            <a:endParaRPr lang="it-IT" dirty="0" smtClean="0"/>
          </a:p>
          <a:p>
            <a:pPr marL="0" indent="0">
              <a:buNone/>
            </a:pPr>
            <a:endParaRPr lang="it-IT" b="1" dirty="0"/>
          </a:p>
          <a:p>
            <a:pPr marL="0" indent="0">
              <a:buNone/>
            </a:pPr>
            <a:r>
              <a:rPr lang="it-IT" b="1" dirty="0" smtClean="0"/>
              <a:t>Appendice </a:t>
            </a:r>
            <a:r>
              <a:rPr lang="it-IT" b="1" dirty="0"/>
              <a:t>G-6 </a:t>
            </a:r>
            <a:r>
              <a:rPr lang="it-IT" b="1" dirty="0" smtClean="0"/>
              <a:t>ENIGMA  funzionamento </a:t>
            </a:r>
          </a:p>
          <a:p>
            <a:pPr marL="0" indent="0">
              <a:buNone/>
            </a:pPr>
            <a:r>
              <a:rPr lang="it-IT" b="1" dirty="0" smtClean="0"/>
              <a:t>Appendice </a:t>
            </a:r>
            <a:r>
              <a:rPr lang="it-IT" b="1" smtClean="0"/>
              <a:t>G-7 Esempio</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34</a:t>
            </a:fld>
            <a:endParaRPr lang="it-IT"/>
          </a:p>
        </p:txBody>
      </p:sp>
    </p:spTree>
    <p:extLst>
      <p:ext uri="{BB962C8B-B14F-4D97-AF65-F5344CB8AC3E}">
        <p14:creationId xmlns:p14="http://schemas.microsoft.com/office/powerpoint/2010/main" val="3718765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Enigma</a:t>
            </a:r>
          </a:p>
        </p:txBody>
      </p:sp>
      <p:sp>
        <p:nvSpPr>
          <p:cNvPr id="3" name="Segnaposto contenuto 2"/>
          <p:cNvSpPr>
            <a:spLocks noGrp="1"/>
          </p:cNvSpPr>
          <p:nvPr>
            <p:ph idx="1"/>
          </p:nvPr>
        </p:nvSpPr>
        <p:spPr/>
        <p:txBody>
          <a:bodyPr>
            <a:normAutofit fontScale="92500" lnSpcReduction="10000"/>
          </a:bodyPr>
          <a:lstStyle/>
          <a:p>
            <a:pPr marL="0" indent="0">
              <a:buNone/>
            </a:pPr>
            <a:r>
              <a:rPr lang="it-IT" dirty="0" smtClean="0"/>
              <a:t>Gli scatti in avanti dei dischi.</a:t>
            </a:r>
          </a:p>
          <a:p>
            <a:pPr marL="0" indent="0">
              <a:buNone/>
            </a:pPr>
            <a:r>
              <a:rPr lang="it-IT" dirty="0"/>
              <a:t>Durante la cifratura dopo ogni carattere </a:t>
            </a:r>
            <a:r>
              <a:rPr lang="it-IT" dirty="0" smtClean="0"/>
              <a:t>il </a:t>
            </a:r>
            <a:r>
              <a:rPr lang="it-IT" dirty="0"/>
              <a:t>primo disco si sposta di una lettera.</a:t>
            </a:r>
          </a:p>
          <a:p>
            <a:pPr marL="0" indent="0">
              <a:buNone/>
            </a:pPr>
            <a:r>
              <a:rPr lang="it-IT" dirty="0" smtClean="0"/>
              <a:t>Per </a:t>
            </a:r>
            <a:r>
              <a:rPr lang="it-IT" dirty="0"/>
              <a:t>aumentare questa discontinuità, erano previsti spostamenti dei rimanenti dischi, con frequenza più bassa.</a:t>
            </a:r>
          </a:p>
          <a:p>
            <a:pPr marL="0" indent="0">
              <a:buNone/>
            </a:pPr>
            <a:r>
              <a:rPr lang="it-IT" dirty="0"/>
              <a:t>Quando avveniva un particolare accoppiamento fra disco 1 e disco 2, anche il disco 2 faceva uno scatto; in modo analogo un accoppiamento fra disco 2 e disco3 faceva scattare di un posto il disco 3.</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35</a:t>
            </a:fld>
            <a:endParaRPr lang="it-IT"/>
          </a:p>
        </p:txBody>
      </p:sp>
    </p:spTree>
    <p:extLst>
      <p:ext uri="{BB962C8B-B14F-4D97-AF65-F5344CB8AC3E}">
        <p14:creationId xmlns:p14="http://schemas.microsoft.com/office/powerpoint/2010/main" val="198569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a:t>Enigma</a:t>
            </a:r>
          </a:p>
        </p:txBody>
      </p:sp>
      <p:sp>
        <p:nvSpPr>
          <p:cNvPr id="3" name="Segnaposto contenuto 2"/>
          <p:cNvSpPr>
            <a:spLocks noGrp="1"/>
          </p:cNvSpPr>
          <p:nvPr>
            <p:ph idx="1"/>
          </p:nvPr>
        </p:nvSpPr>
        <p:spPr>
          <a:xfrm>
            <a:off x="457200" y="764704"/>
            <a:ext cx="8229600" cy="6093296"/>
          </a:xfrm>
        </p:spPr>
        <p:txBody>
          <a:bodyPr/>
          <a:lstStyle/>
          <a:p>
            <a:pPr marL="0" indent="0">
              <a:buNone/>
            </a:pPr>
            <a:r>
              <a:rPr lang="it-IT" dirty="0"/>
              <a:t>IL RIFLETTORE</a:t>
            </a:r>
          </a:p>
          <a:p>
            <a:pPr marL="0" indent="0">
              <a:buNone/>
            </a:pPr>
            <a:r>
              <a:rPr lang="it-IT" dirty="0"/>
              <a:t>Dopo aver attraversato i tre dischi in andata, il segnale passava da un disco con funzione di riflettore a partire dal quale iniziava il percorso inverso di ritorno attraversando i medesimi tre dischi fino alla tastiera luminosa. Il riflettore realizzava una permutazione monoalfabetica fissa. La struttura complessiva della macchina era la seguente illustrata dal percorso giallo in andata e dal percorso azzurro nel ritorno</a:t>
            </a:r>
            <a:r>
              <a:rPr lang="it-IT" dirty="0" smtClean="0"/>
              <a:t>.</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36</a:t>
            </a:fld>
            <a:endParaRPr lang="it-IT"/>
          </a:p>
        </p:txBody>
      </p:sp>
    </p:spTree>
    <p:extLst>
      <p:ext uri="{BB962C8B-B14F-4D97-AF65-F5344CB8AC3E}">
        <p14:creationId xmlns:p14="http://schemas.microsoft.com/office/powerpoint/2010/main" val="2457151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a:t>Enigma</a:t>
            </a:r>
          </a:p>
        </p:txBody>
      </p:sp>
      <p:sp>
        <p:nvSpPr>
          <p:cNvPr id="3" name="Segnaposto contenuto 2"/>
          <p:cNvSpPr>
            <a:spLocks noGrp="1"/>
          </p:cNvSpPr>
          <p:nvPr>
            <p:ph idx="1"/>
          </p:nvPr>
        </p:nvSpPr>
        <p:spPr>
          <a:xfrm>
            <a:off x="457200" y="908720"/>
            <a:ext cx="8229600" cy="5217443"/>
          </a:xfrm>
        </p:spPr>
        <p:txBody>
          <a:bodyPr/>
          <a:lstStyle/>
          <a:p>
            <a:pPr marL="0" indent="0">
              <a:buNone/>
            </a:pPr>
            <a:r>
              <a:rPr lang="it-IT" dirty="0"/>
              <a:t>LA CHIAVE DEL GIORNO.</a:t>
            </a:r>
          </a:p>
          <a:p>
            <a:pPr marL="0" indent="0">
              <a:buNone/>
            </a:pPr>
            <a:r>
              <a:rPr lang="it-IT" dirty="0"/>
              <a:t>Ogni rotore poteva essere sistemato in 26 posizioni diverse individuate dalla lettera visibile dalla feritoia posta in alto. La posizione dei tre dischi sopra illustrati ad esempio corrisponde alla chiave  AJF. Con chiave DMW, i tre dischi sarebbero stati sistemati </a:t>
            </a:r>
            <a:r>
              <a:rPr lang="it-IT" dirty="0" smtClean="0"/>
              <a:t>in </a:t>
            </a:r>
            <a:r>
              <a:rPr lang="it-IT" dirty="0"/>
              <a:t>modo </a:t>
            </a:r>
            <a:r>
              <a:rPr lang="it-IT" dirty="0" smtClean="0"/>
              <a:t>diverso.</a:t>
            </a:r>
          </a:p>
          <a:p>
            <a:pPr marL="0" indent="0">
              <a:buNone/>
            </a:pPr>
            <a:r>
              <a:rPr lang="it-IT" dirty="0" smtClean="0"/>
              <a:t>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37</a:t>
            </a:fld>
            <a:endParaRPr lang="it-IT"/>
          </a:p>
        </p:txBody>
      </p:sp>
      <p:pic>
        <p:nvPicPr>
          <p:cNvPr id="5" name="Immagine 4"/>
          <p:cNvPicPr/>
          <p:nvPr/>
        </p:nvPicPr>
        <p:blipFill>
          <a:blip r:embed="rId2">
            <a:extLst>
              <a:ext uri="{28A0092B-C50C-407E-A947-70E740481C1C}">
                <a14:useLocalDpi xmlns:a14="http://schemas.microsoft.com/office/drawing/2010/main" val="0"/>
              </a:ext>
            </a:extLst>
          </a:blip>
          <a:srcRect/>
          <a:stretch>
            <a:fillRect/>
          </a:stretch>
        </p:blipFill>
        <p:spPr bwMode="auto">
          <a:xfrm>
            <a:off x="-504190" y="-378142"/>
            <a:ext cx="10152380" cy="7614285"/>
          </a:xfrm>
          <a:prstGeom prst="rect">
            <a:avLst/>
          </a:prstGeom>
          <a:noFill/>
        </p:spPr>
      </p:pic>
    </p:spTree>
    <p:extLst>
      <p:ext uri="{BB962C8B-B14F-4D97-AF65-F5344CB8AC3E}">
        <p14:creationId xmlns:p14="http://schemas.microsoft.com/office/powerpoint/2010/main" val="272929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dirty="0"/>
              <a:t>Enigma</a:t>
            </a:r>
          </a:p>
        </p:txBody>
      </p:sp>
      <p:sp>
        <p:nvSpPr>
          <p:cNvPr id="3" name="Segnaposto contenuto 2"/>
          <p:cNvSpPr>
            <a:spLocks noGrp="1"/>
          </p:cNvSpPr>
          <p:nvPr>
            <p:ph idx="1"/>
          </p:nvPr>
        </p:nvSpPr>
        <p:spPr>
          <a:xfrm>
            <a:off x="457200" y="908720"/>
            <a:ext cx="8686800" cy="5217443"/>
          </a:xfrm>
        </p:spPr>
        <p:txBody>
          <a:bodyPr>
            <a:normAutofit/>
          </a:bodyPr>
          <a:lstStyle/>
          <a:p>
            <a:r>
              <a:rPr lang="it-IT" b="1" dirty="0"/>
              <a:t>LA PREDISPOSIZIONE DELLA MACCHINA </a:t>
            </a:r>
            <a:endParaRPr lang="it-IT" dirty="0"/>
          </a:p>
          <a:p>
            <a:r>
              <a:rPr lang="it-IT" b="1" dirty="0"/>
              <a:t>chiave del “mese”</a:t>
            </a:r>
            <a:r>
              <a:rPr lang="it-IT" dirty="0"/>
              <a:t>       </a:t>
            </a:r>
            <a:r>
              <a:rPr lang="it-IT" dirty="0" smtClean="0"/>
              <a:t>ordine </a:t>
            </a:r>
            <a:r>
              <a:rPr lang="it-IT" dirty="0"/>
              <a:t>dei rotori</a:t>
            </a:r>
            <a:r>
              <a:rPr lang="it-IT" dirty="0" smtClean="0"/>
              <a:t>:  </a:t>
            </a:r>
            <a:r>
              <a:rPr lang="it-IT" dirty="0"/>
              <a:t>II  I  </a:t>
            </a:r>
            <a:r>
              <a:rPr lang="it-IT" dirty="0" smtClean="0"/>
              <a:t>III</a:t>
            </a:r>
            <a:endParaRPr lang="it-IT" dirty="0"/>
          </a:p>
          <a:p>
            <a:r>
              <a:rPr lang="it-IT" b="1" dirty="0"/>
              <a:t>chiave del “giorno”</a:t>
            </a:r>
            <a:r>
              <a:rPr lang="it-IT" dirty="0"/>
              <a:t>	     lettere per posizionare le tacche	</a:t>
            </a:r>
            <a:r>
              <a:rPr lang="it-IT" dirty="0" smtClean="0"/>
              <a:t>PFM                  </a:t>
            </a:r>
            <a:endParaRPr lang="it-IT" dirty="0"/>
          </a:p>
          <a:p>
            <a:r>
              <a:rPr lang="it-IT" b="1" dirty="0"/>
              <a:t>pannello di commutazione</a:t>
            </a:r>
            <a:r>
              <a:rPr lang="it-IT" dirty="0"/>
              <a:t>: per esempio </a:t>
            </a:r>
            <a:endParaRPr lang="it-IT" dirty="0" smtClean="0"/>
          </a:p>
          <a:p>
            <a:pPr marL="0" indent="0">
              <a:buNone/>
            </a:pPr>
            <a:r>
              <a:rPr lang="it-IT" dirty="0"/>
              <a:t> </a:t>
            </a:r>
            <a:r>
              <a:rPr lang="it-IT" dirty="0" smtClean="0"/>
              <a:t>   (</a:t>
            </a:r>
            <a:r>
              <a:rPr lang="it-IT" dirty="0"/>
              <a:t>BD) (FK) (GZ) (ER) (TD) (W B)</a:t>
            </a:r>
          </a:p>
          <a:p>
            <a:r>
              <a:rPr lang="it-IT" b="1" dirty="0"/>
              <a:t>chiave del “messaggio”</a:t>
            </a:r>
            <a:r>
              <a:rPr lang="it-IT" dirty="0"/>
              <a:t>	    tre lettere scelte dall’operatore:  </a:t>
            </a:r>
            <a:r>
              <a:rPr lang="it-IT" dirty="0" smtClean="0"/>
              <a:t>ACK</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38</a:t>
            </a:fld>
            <a:endParaRPr lang="it-IT"/>
          </a:p>
        </p:txBody>
      </p:sp>
    </p:spTree>
    <p:extLst>
      <p:ext uri="{BB962C8B-B14F-4D97-AF65-F5344CB8AC3E}">
        <p14:creationId xmlns:p14="http://schemas.microsoft.com/office/powerpoint/2010/main" val="425603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smtClean="0"/>
              <a:t>Enigma</a:t>
            </a:r>
            <a:endParaRPr lang="it-IT" dirty="0"/>
          </a:p>
        </p:txBody>
      </p:sp>
      <p:sp>
        <p:nvSpPr>
          <p:cNvPr id="3" name="Segnaposto contenuto 2"/>
          <p:cNvSpPr>
            <a:spLocks noGrp="1"/>
          </p:cNvSpPr>
          <p:nvPr>
            <p:ph idx="1"/>
          </p:nvPr>
        </p:nvSpPr>
        <p:spPr>
          <a:xfrm>
            <a:off x="457200" y="764704"/>
            <a:ext cx="8229600" cy="5832648"/>
          </a:xfrm>
        </p:spPr>
        <p:txBody>
          <a:bodyPr/>
          <a:lstStyle/>
          <a:p>
            <a:r>
              <a:rPr lang="it-IT" b="1" dirty="0"/>
              <a:t>NUMERO DELLE COMBINAZIONI POSSIBILI</a:t>
            </a:r>
            <a:endParaRPr lang="it-IT" dirty="0"/>
          </a:p>
          <a:p>
            <a:r>
              <a:rPr lang="it-IT" dirty="0"/>
              <a:t>disposizione dei 3 rotori		</a:t>
            </a:r>
            <a:r>
              <a:rPr lang="it-IT" dirty="0" smtClean="0"/>
              <a:t>3</a:t>
            </a:r>
            <a:r>
              <a:rPr lang="it-IT" dirty="0"/>
              <a:t>! = 6  (60 co 3 rotori su 5)</a:t>
            </a:r>
          </a:p>
          <a:p>
            <a:r>
              <a:rPr lang="it-IT" dirty="0"/>
              <a:t>posizionamento delle tacche	26</a:t>
            </a:r>
            <a:r>
              <a:rPr lang="it-IT" baseline="30000" dirty="0"/>
              <a:t>2</a:t>
            </a:r>
            <a:r>
              <a:rPr lang="it-IT" dirty="0"/>
              <a:t> = 676 </a:t>
            </a:r>
          </a:p>
          <a:p>
            <a:r>
              <a:rPr lang="it-IT" dirty="0"/>
              <a:t>posizione iniziale dei 3 rotori	26</a:t>
            </a:r>
            <a:r>
              <a:rPr lang="it-IT" baseline="30000" dirty="0"/>
              <a:t>3</a:t>
            </a:r>
            <a:r>
              <a:rPr lang="it-IT" dirty="0"/>
              <a:t> = 17576 </a:t>
            </a:r>
          </a:p>
          <a:p>
            <a:r>
              <a:rPr lang="it-IT" dirty="0"/>
              <a:t>pannello di commutazione	</a:t>
            </a:r>
            <a:r>
              <a:rPr lang="it-IT" dirty="0" smtClean="0"/>
              <a:t>6 </a:t>
            </a:r>
            <a:r>
              <a:rPr lang="it-IT" dirty="0"/>
              <a:t>cavi  10</a:t>
            </a:r>
            <a:r>
              <a:rPr lang="it-IT" baseline="30000" dirty="0"/>
              <a:t>11</a:t>
            </a:r>
            <a:endParaRPr lang="it-IT" dirty="0"/>
          </a:p>
          <a:p>
            <a:r>
              <a:rPr lang="it-IT" dirty="0"/>
              <a:t>numero totale di disposizioni possibili  6x26</a:t>
            </a:r>
            <a:r>
              <a:rPr lang="it-IT" baseline="30000" dirty="0"/>
              <a:t>2</a:t>
            </a:r>
            <a:r>
              <a:rPr lang="it-IT" dirty="0"/>
              <a:t>x26</a:t>
            </a:r>
            <a:r>
              <a:rPr lang="it-IT" baseline="30000" dirty="0"/>
              <a:t>3</a:t>
            </a:r>
            <a:r>
              <a:rPr lang="it-IT" dirty="0"/>
              <a:t>x10</a:t>
            </a:r>
            <a:r>
              <a:rPr lang="it-IT" baseline="30000" dirty="0"/>
              <a:t>11</a:t>
            </a:r>
            <a:r>
              <a:rPr lang="it-IT" dirty="0"/>
              <a:t>  </a:t>
            </a:r>
            <a:r>
              <a:rPr lang="it-IT" dirty="0" smtClean="0"/>
              <a:t>circa </a:t>
            </a:r>
            <a:r>
              <a:rPr lang="it-IT" dirty="0"/>
              <a:t>10</a:t>
            </a:r>
            <a:r>
              <a:rPr lang="it-IT" baseline="30000" dirty="0"/>
              <a:t>16</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39</a:t>
            </a:fld>
            <a:endParaRPr lang="it-IT"/>
          </a:p>
        </p:txBody>
      </p:sp>
    </p:spTree>
    <p:extLst>
      <p:ext uri="{BB962C8B-B14F-4D97-AF65-F5344CB8AC3E}">
        <p14:creationId xmlns:p14="http://schemas.microsoft.com/office/powerpoint/2010/main" val="145591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smtClean="0"/>
              <a:t>NUOVA DISCIPLINA PER NUOVO DISPOSITIVO</a:t>
            </a:r>
            <a:endParaRPr lang="it-IT" sz="3200" dirty="0"/>
          </a:p>
        </p:txBody>
      </p:sp>
      <p:sp>
        <p:nvSpPr>
          <p:cNvPr id="3" name="Segnaposto contenuto 2"/>
          <p:cNvSpPr>
            <a:spLocks noGrp="1"/>
          </p:cNvSpPr>
          <p:nvPr>
            <p:ph idx="1"/>
          </p:nvPr>
        </p:nvSpPr>
        <p:spPr/>
        <p:txBody>
          <a:bodyPr>
            <a:normAutofit/>
          </a:bodyPr>
          <a:lstStyle/>
          <a:p>
            <a:r>
              <a:rPr lang="it-IT" dirty="0"/>
              <a:t>Nel decennio 1936-46 una nuova disciplina nasce con il proposito di realizzare un dispositivo operativo capace di </a:t>
            </a:r>
            <a:r>
              <a:rPr lang="it-IT" b="1" dirty="0"/>
              <a:t>imitare l’uomo in compiti cognitivi e di</a:t>
            </a:r>
            <a:r>
              <a:rPr lang="it-IT" dirty="0"/>
              <a:t> </a:t>
            </a:r>
            <a:r>
              <a:rPr lang="it-IT" b="1" dirty="0"/>
              <a:t>sostituirlo nella sua funzione di controllore e di pilota</a:t>
            </a:r>
            <a:r>
              <a:rPr lang="it-IT" dirty="0"/>
              <a:t> </a:t>
            </a:r>
            <a:r>
              <a:rPr lang="it-IT" b="1" dirty="0"/>
              <a:t>di macchine e di impianti</a:t>
            </a:r>
            <a:r>
              <a:rPr lang="it-IT" dirty="0"/>
              <a:t>. </a:t>
            </a:r>
          </a:p>
        </p:txBody>
      </p:sp>
      <p:sp>
        <p:nvSpPr>
          <p:cNvPr id="4" name="Segnaposto numero diapositiva 3"/>
          <p:cNvSpPr>
            <a:spLocks noGrp="1"/>
          </p:cNvSpPr>
          <p:nvPr>
            <p:ph type="sldNum" sz="quarter" idx="12"/>
          </p:nvPr>
        </p:nvSpPr>
        <p:spPr/>
        <p:txBody>
          <a:bodyPr/>
          <a:lstStyle/>
          <a:p>
            <a:fld id="{33B65D07-8E64-4676-B43A-FCA40122754A}" type="slidenum">
              <a:rPr lang="it-IT" smtClean="0"/>
              <a:t>4</a:t>
            </a:fld>
            <a:endParaRPr lang="it-IT"/>
          </a:p>
        </p:txBody>
      </p:sp>
    </p:spTree>
    <p:extLst>
      <p:ext uri="{BB962C8B-B14F-4D97-AF65-F5344CB8AC3E}">
        <p14:creationId xmlns:p14="http://schemas.microsoft.com/office/powerpoint/2010/main" val="1096333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smtClean="0"/>
              <a:t>Enigma</a:t>
            </a:r>
            <a:endParaRPr lang="it-IT" dirty="0"/>
          </a:p>
        </p:txBody>
      </p:sp>
      <p:sp>
        <p:nvSpPr>
          <p:cNvPr id="3" name="Segnaposto contenuto 2"/>
          <p:cNvSpPr>
            <a:spLocks noGrp="1"/>
          </p:cNvSpPr>
          <p:nvPr>
            <p:ph idx="1"/>
          </p:nvPr>
        </p:nvSpPr>
        <p:spPr>
          <a:xfrm>
            <a:off x="457200" y="692696"/>
            <a:ext cx="8229600" cy="5904656"/>
          </a:xfrm>
        </p:spPr>
        <p:txBody>
          <a:bodyPr>
            <a:normAutofit/>
          </a:bodyPr>
          <a:lstStyle/>
          <a:p>
            <a:pPr marL="0" indent="0">
              <a:buNone/>
            </a:pPr>
            <a:r>
              <a:rPr lang="it-IT" b="1" dirty="0"/>
              <a:t>LA CODIFICA </a:t>
            </a:r>
            <a:r>
              <a:rPr lang="it-IT" b="1" dirty="0" smtClean="0"/>
              <a:t>DEL </a:t>
            </a:r>
            <a:r>
              <a:rPr lang="it-IT" b="1" dirty="0"/>
              <a:t>MESSAGGIO</a:t>
            </a:r>
            <a:endParaRPr lang="it-IT" dirty="0"/>
          </a:p>
          <a:p>
            <a:pPr marL="0" indent="0">
              <a:buNone/>
            </a:pPr>
            <a:r>
              <a:rPr lang="it-IT" dirty="0"/>
              <a:t>PRIMA PARTE</a:t>
            </a:r>
          </a:p>
          <a:p>
            <a:r>
              <a:rPr lang="it-IT" dirty="0"/>
              <a:t>impostazione della macchina: chiave del mese + chiave del giorno + pannello di commutazione; </a:t>
            </a:r>
          </a:p>
          <a:p>
            <a:r>
              <a:rPr lang="it-IT" dirty="0"/>
              <a:t>scelta della chiave di messaggio (es.: </a:t>
            </a:r>
            <a:r>
              <a:rPr lang="it-IT" dirty="0" smtClean="0"/>
              <a:t>ACK) </a:t>
            </a:r>
            <a:r>
              <a:rPr lang="it-IT" dirty="0"/>
              <a:t>e codifica della chiave di messaggio </a:t>
            </a:r>
            <a:r>
              <a:rPr lang="it-IT" b="1" dirty="0"/>
              <a:t>duplicata</a:t>
            </a:r>
            <a:r>
              <a:rPr lang="it-IT" dirty="0"/>
              <a:t> (es.: </a:t>
            </a:r>
            <a:r>
              <a:rPr lang="it-IT" dirty="0" smtClean="0"/>
              <a:t>ACKACK→ </a:t>
            </a:r>
            <a:r>
              <a:rPr lang="it-IT" dirty="0"/>
              <a:t>KPZDTF) </a:t>
            </a:r>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40</a:t>
            </a:fld>
            <a:endParaRPr lang="it-IT"/>
          </a:p>
        </p:txBody>
      </p:sp>
    </p:spTree>
    <p:extLst>
      <p:ext uri="{BB962C8B-B14F-4D97-AF65-F5344CB8AC3E}">
        <p14:creationId xmlns:p14="http://schemas.microsoft.com/office/powerpoint/2010/main" val="3793148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Enigma</a:t>
            </a:r>
            <a:endParaRPr lang="it-IT" dirty="0"/>
          </a:p>
        </p:txBody>
      </p:sp>
      <p:sp>
        <p:nvSpPr>
          <p:cNvPr id="3" name="Segnaposto contenuto 2"/>
          <p:cNvSpPr>
            <a:spLocks noGrp="1"/>
          </p:cNvSpPr>
          <p:nvPr>
            <p:ph idx="1"/>
          </p:nvPr>
        </p:nvSpPr>
        <p:spPr>
          <a:xfrm>
            <a:off x="457200" y="692696"/>
            <a:ext cx="8229600" cy="5433467"/>
          </a:xfrm>
        </p:spPr>
        <p:txBody>
          <a:bodyPr>
            <a:normAutofit/>
          </a:bodyPr>
          <a:lstStyle/>
          <a:p>
            <a:pPr marL="0" indent="0">
              <a:buNone/>
            </a:pPr>
            <a:r>
              <a:rPr lang="it-IT" dirty="0" smtClean="0"/>
              <a:t> </a:t>
            </a:r>
            <a:r>
              <a:rPr lang="it-IT" b="1" dirty="0" smtClean="0"/>
              <a:t>LA </a:t>
            </a:r>
            <a:r>
              <a:rPr lang="it-IT" b="1" dirty="0"/>
              <a:t>CODIFICA E TRASMISSIONE DEL </a:t>
            </a:r>
            <a:r>
              <a:rPr lang="it-IT" b="1" dirty="0" smtClean="0"/>
              <a:t>MESSAGGIO</a:t>
            </a:r>
          </a:p>
          <a:p>
            <a:pPr marL="0" indent="0">
              <a:buNone/>
            </a:pPr>
            <a:endParaRPr lang="it-IT" b="1" dirty="0"/>
          </a:p>
          <a:p>
            <a:r>
              <a:rPr lang="it-IT" dirty="0"/>
              <a:t>SECONDA PARTE</a:t>
            </a:r>
          </a:p>
          <a:p>
            <a:pPr marL="0" indent="0">
              <a:buNone/>
            </a:pPr>
            <a:r>
              <a:rPr lang="it-IT" dirty="0"/>
              <a:t>Riposizionamento dei rotori con la chiave del messaggio e codifica del testo del messaggio. </a:t>
            </a:r>
          </a:p>
          <a:p>
            <a:pPr marL="0" indent="0">
              <a:buNone/>
            </a:pPr>
            <a:r>
              <a:rPr lang="it-IT" dirty="0" smtClean="0"/>
              <a:t>TRASMISSIONE</a:t>
            </a:r>
            <a:endParaRPr lang="it-IT" dirty="0"/>
          </a:p>
          <a:p>
            <a:pPr marL="0" indent="0">
              <a:buNone/>
            </a:pPr>
            <a:r>
              <a:rPr lang="it-IT" dirty="0"/>
              <a:t>Trasmissione, per telegrafo o telefono, del testo codificato con in testa la chiave di messaggio, precedentemente codificata, (duplicata).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41</a:t>
            </a:fld>
            <a:endParaRPr lang="it-IT"/>
          </a:p>
        </p:txBody>
      </p:sp>
    </p:spTree>
    <p:extLst>
      <p:ext uri="{BB962C8B-B14F-4D97-AF65-F5344CB8AC3E}">
        <p14:creationId xmlns:p14="http://schemas.microsoft.com/office/powerpoint/2010/main" val="3496944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Enigma</a:t>
            </a:r>
            <a:endParaRPr lang="it-IT" dirty="0"/>
          </a:p>
        </p:txBody>
      </p:sp>
      <p:sp>
        <p:nvSpPr>
          <p:cNvPr id="3" name="Segnaposto contenuto 2"/>
          <p:cNvSpPr>
            <a:spLocks noGrp="1"/>
          </p:cNvSpPr>
          <p:nvPr>
            <p:ph idx="1"/>
          </p:nvPr>
        </p:nvSpPr>
        <p:spPr>
          <a:xfrm>
            <a:off x="457200" y="836712"/>
            <a:ext cx="8229600" cy="5289451"/>
          </a:xfrm>
        </p:spPr>
        <p:txBody>
          <a:bodyPr>
            <a:normAutofit fontScale="85000" lnSpcReduction="10000"/>
          </a:bodyPr>
          <a:lstStyle/>
          <a:p>
            <a:pPr marL="0" indent="0">
              <a:buNone/>
            </a:pPr>
            <a:r>
              <a:rPr lang="it-IT" b="1" dirty="0"/>
              <a:t>OPERAZIONI DI DECODIFICA</a:t>
            </a:r>
            <a:endParaRPr lang="it-IT" dirty="0"/>
          </a:p>
          <a:p>
            <a:pPr marL="0" indent="0">
              <a:buNone/>
            </a:pPr>
            <a:r>
              <a:rPr lang="it-IT" dirty="0"/>
              <a:t>PRIMA PARTE</a:t>
            </a:r>
          </a:p>
          <a:p>
            <a:r>
              <a:rPr lang="it-IT" dirty="0"/>
              <a:t>Impostazione della macchina: chiave del mese + chiave del giorno + pannello di commutazione; </a:t>
            </a:r>
          </a:p>
          <a:p>
            <a:r>
              <a:rPr lang="it-IT" dirty="0"/>
              <a:t>Decodifica dei primi 6 caratteri del messaggio cifrato per conoscere la chiave del messaggio </a:t>
            </a:r>
            <a:r>
              <a:rPr lang="it-IT" b="1" dirty="0"/>
              <a:t>duplicata</a:t>
            </a:r>
            <a:r>
              <a:rPr lang="it-IT" dirty="0"/>
              <a:t> (es.: </a:t>
            </a:r>
            <a:r>
              <a:rPr lang="it-IT" dirty="0" smtClean="0"/>
              <a:t>FQVFQV </a:t>
            </a:r>
            <a:r>
              <a:rPr lang="it-IT" dirty="0"/>
              <a:t>→ KPZDTF) posta in testa del messaggio.</a:t>
            </a:r>
          </a:p>
          <a:p>
            <a:pPr marL="0" indent="0">
              <a:buNone/>
            </a:pPr>
            <a:r>
              <a:rPr lang="it-IT" dirty="0"/>
              <a:t>SECONDA PARTE</a:t>
            </a:r>
          </a:p>
          <a:p>
            <a:r>
              <a:rPr lang="it-IT" dirty="0"/>
              <a:t>Riposizionamento dei rotori con la chiave del </a:t>
            </a:r>
            <a:r>
              <a:rPr lang="it-IT" dirty="0" smtClean="0"/>
              <a:t>messaggio. </a:t>
            </a:r>
            <a:endParaRPr lang="it-IT" dirty="0"/>
          </a:p>
          <a:p>
            <a:r>
              <a:rPr lang="it-IT" dirty="0"/>
              <a:t>TERZA PARTE</a:t>
            </a:r>
          </a:p>
          <a:p>
            <a:r>
              <a:rPr lang="it-IT" dirty="0"/>
              <a:t>Decodifica del messaggio.</a:t>
            </a:r>
          </a:p>
        </p:txBody>
      </p:sp>
      <p:sp>
        <p:nvSpPr>
          <p:cNvPr id="4" name="Segnaposto numero diapositiva 3"/>
          <p:cNvSpPr>
            <a:spLocks noGrp="1"/>
          </p:cNvSpPr>
          <p:nvPr>
            <p:ph type="sldNum" sz="quarter" idx="12"/>
          </p:nvPr>
        </p:nvSpPr>
        <p:spPr/>
        <p:txBody>
          <a:bodyPr/>
          <a:lstStyle/>
          <a:p>
            <a:fld id="{33B65D07-8E64-4676-B43A-FCA40122754A}" type="slidenum">
              <a:rPr lang="it-IT" smtClean="0"/>
              <a:t>42</a:t>
            </a:fld>
            <a:endParaRPr lang="it-IT"/>
          </a:p>
        </p:txBody>
      </p:sp>
    </p:spTree>
    <p:extLst>
      <p:ext uri="{BB962C8B-B14F-4D97-AF65-F5344CB8AC3E}">
        <p14:creationId xmlns:p14="http://schemas.microsoft.com/office/powerpoint/2010/main" val="217869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sz="3600" dirty="0" smtClean="0"/>
              <a:t>ENIGMA: Decifratura polacca</a:t>
            </a:r>
            <a:endParaRPr lang="it-IT" sz="3600" dirty="0"/>
          </a:p>
        </p:txBody>
      </p:sp>
      <p:sp>
        <p:nvSpPr>
          <p:cNvPr id="3" name="Segnaposto contenuto 2"/>
          <p:cNvSpPr>
            <a:spLocks noGrp="1"/>
          </p:cNvSpPr>
          <p:nvPr>
            <p:ph idx="1"/>
          </p:nvPr>
        </p:nvSpPr>
        <p:spPr>
          <a:xfrm>
            <a:off x="457200" y="476672"/>
            <a:ext cx="8229600" cy="6381328"/>
          </a:xfrm>
        </p:spPr>
        <p:txBody>
          <a:bodyPr>
            <a:normAutofit fontScale="85000" lnSpcReduction="20000"/>
          </a:bodyPr>
          <a:lstStyle/>
          <a:p>
            <a:pPr marL="514350" indent="-514350">
              <a:buAutoNum type="arabicPeriod"/>
            </a:pPr>
            <a:r>
              <a:rPr lang="it-IT" sz="3900" dirty="0" smtClean="0"/>
              <a:t>Le conoscenze linguistiche (matematica delle permutazioni)</a:t>
            </a:r>
          </a:p>
          <a:p>
            <a:pPr marL="514350" indent="-514350">
              <a:buAutoNum type="arabicPeriod"/>
            </a:pPr>
            <a:r>
              <a:rPr lang="it-IT" sz="3900" dirty="0" smtClean="0"/>
              <a:t>Le conoscenze sulla struttura del dispositivo reale (spionaggio e cattura di una stazione ENIGMA completa con manuali) </a:t>
            </a:r>
          </a:p>
          <a:p>
            <a:pPr marL="514350" indent="-514350">
              <a:buAutoNum type="arabicPeriod"/>
            </a:pPr>
            <a:r>
              <a:rPr lang="it-IT" sz="3900" dirty="0" smtClean="0"/>
              <a:t>Lo sfruttamento della doppia trasmissione della chiave di messaggio </a:t>
            </a:r>
          </a:p>
          <a:p>
            <a:pPr marL="514350" indent="-514350">
              <a:buAutoNum type="arabicPeriod"/>
            </a:pPr>
            <a:r>
              <a:rPr lang="it-IT" sz="3900" dirty="0" smtClean="0"/>
              <a:t>L’utilizzo di simulatori di ENIGMA (le BOMBE polacche)</a:t>
            </a:r>
          </a:p>
          <a:p>
            <a:pPr marL="514350" indent="-514350">
              <a:buAutoNum type="arabicPeriod"/>
            </a:pPr>
            <a:endParaRPr lang="it-IT" sz="1000" dirty="0" smtClean="0"/>
          </a:p>
          <a:p>
            <a:pPr marL="0" indent="0">
              <a:buNone/>
            </a:pPr>
            <a:r>
              <a:rPr lang="it-IT" sz="3900" dirty="0"/>
              <a:t>Questi metodi forniscono risultati soddisfacenti finché la chiave di messaggio viene trasmessa duplicata.</a:t>
            </a:r>
          </a:p>
          <a:p>
            <a:pPr marL="0" indent="0">
              <a:buNone/>
            </a:pPr>
            <a:endParaRPr lang="it-IT" dirty="0" smtClean="0"/>
          </a:p>
          <a:p>
            <a:pPr marL="0" indent="0">
              <a:buNone/>
            </a:pPr>
            <a:r>
              <a:rPr lang="it-IT" dirty="0" smtClean="0"/>
              <a:t> </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43</a:t>
            </a:fld>
            <a:endParaRPr lang="it-IT"/>
          </a:p>
        </p:txBody>
      </p:sp>
    </p:spTree>
    <p:extLst>
      <p:ext uri="{BB962C8B-B14F-4D97-AF65-F5344CB8AC3E}">
        <p14:creationId xmlns:p14="http://schemas.microsoft.com/office/powerpoint/2010/main" val="2431624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a:t>ENIGMA: Decifratura </a:t>
            </a:r>
            <a:r>
              <a:rPr lang="it-IT" dirty="0" smtClean="0"/>
              <a:t>inglese</a:t>
            </a:r>
            <a:endParaRPr lang="it-IT" dirty="0"/>
          </a:p>
        </p:txBody>
      </p:sp>
      <p:sp>
        <p:nvSpPr>
          <p:cNvPr id="3" name="Segnaposto contenuto 2"/>
          <p:cNvSpPr>
            <a:spLocks noGrp="1"/>
          </p:cNvSpPr>
          <p:nvPr>
            <p:ph idx="1"/>
          </p:nvPr>
        </p:nvSpPr>
        <p:spPr>
          <a:xfrm>
            <a:off x="457200" y="908720"/>
            <a:ext cx="8229600" cy="5949280"/>
          </a:xfrm>
        </p:spPr>
        <p:txBody>
          <a:bodyPr>
            <a:normAutofit fontScale="92500" lnSpcReduction="10000"/>
          </a:bodyPr>
          <a:lstStyle/>
          <a:p>
            <a:pPr marL="0" indent="0">
              <a:buNone/>
            </a:pPr>
            <a:r>
              <a:rPr lang="it-IT" dirty="0"/>
              <a:t>Due difficoltà: </a:t>
            </a:r>
            <a:endParaRPr lang="it-IT" dirty="0" smtClean="0"/>
          </a:p>
          <a:p>
            <a:pPr marL="0" indent="0">
              <a:buNone/>
            </a:pPr>
            <a:r>
              <a:rPr lang="it-IT" dirty="0" smtClean="0"/>
              <a:t>1</a:t>
            </a:r>
            <a:r>
              <a:rPr lang="it-IT" dirty="0"/>
              <a:t>) non sono più trasmesse le chiavi duplicate e </a:t>
            </a:r>
          </a:p>
          <a:p>
            <a:pPr marL="0" indent="0">
              <a:buNone/>
            </a:pPr>
            <a:r>
              <a:rPr lang="it-IT" dirty="0" smtClean="0"/>
              <a:t>2</a:t>
            </a:r>
            <a:r>
              <a:rPr lang="it-IT" dirty="0"/>
              <a:t>) si passa da tre a cinque dischi </a:t>
            </a:r>
            <a:r>
              <a:rPr lang="it-IT" dirty="0" smtClean="0"/>
              <a:t>.</a:t>
            </a:r>
          </a:p>
          <a:p>
            <a:pPr marL="0" indent="0">
              <a:buNone/>
            </a:pPr>
            <a:endParaRPr lang="it-IT" sz="800" dirty="0"/>
          </a:p>
          <a:p>
            <a:pPr marL="0" indent="0">
              <a:buNone/>
            </a:pPr>
            <a:r>
              <a:rPr lang="it-IT" dirty="0"/>
              <a:t>Unico attacco possibile (già realizzato con relativo successo dai polacchi negli ultimi tempi) rimane il </a:t>
            </a:r>
            <a:r>
              <a:rPr lang="it-IT" i="1" dirty="0"/>
              <a:t>plain text attack</a:t>
            </a:r>
            <a:r>
              <a:rPr lang="it-IT" dirty="0"/>
              <a:t>. Si ipotizzano (parti di) testi oggetto delle comunicazioni tedesche e si costruiscono sistemi che, simulando ENIGMA, ne forniscono una versione crittografata. </a:t>
            </a:r>
          </a:p>
          <a:p>
            <a:pPr marL="0" indent="0">
              <a:buNone/>
            </a:pPr>
            <a:r>
              <a:rPr lang="it-IT" dirty="0"/>
              <a:t>Obbiettivo: individuare la chiave di messaggio </a:t>
            </a:r>
            <a:r>
              <a:rPr lang="it-IT" dirty="0" smtClean="0"/>
              <a:t>posta all’inizio del messaggio, che definisce la posizione dei rotori. </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44</a:t>
            </a:fld>
            <a:endParaRPr lang="it-IT"/>
          </a:p>
        </p:txBody>
      </p:sp>
    </p:spTree>
    <p:extLst>
      <p:ext uri="{BB962C8B-B14F-4D97-AF65-F5344CB8AC3E}">
        <p14:creationId xmlns:p14="http://schemas.microsoft.com/office/powerpoint/2010/main" val="2591952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a:bodyPr>
          <a:lstStyle/>
          <a:p>
            <a:r>
              <a:rPr lang="it-IT" sz="3600" dirty="0"/>
              <a:t>ENIGMA: Decifratura inglese</a:t>
            </a:r>
          </a:p>
        </p:txBody>
      </p:sp>
      <p:sp>
        <p:nvSpPr>
          <p:cNvPr id="3" name="Segnaposto contenuto 2"/>
          <p:cNvSpPr>
            <a:spLocks noGrp="1"/>
          </p:cNvSpPr>
          <p:nvPr>
            <p:ph idx="1"/>
          </p:nvPr>
        </p:nvSpPr>
        <p:spPr>
          <a:xfrm>
            <a:off x="457200" y="908720"/>
            <a:ext cx="8229600" cy="5217443"/>
          </a:xfrm>
        </p:spPr>
        <p:txBody>
          <a:bodyPr/>
          <a:lstStyle/>
          <a:p>
            <a:pPr marL="0" indent="0">
              <a:buNone/>
            </a:pPr>
            <a:r>
              <a:rPr lang="it-IT" dirty="0"/>
              <a:t>Si </a:t>
            </a:r>
            <a:r>
              <a:rPr lang="it-IT" dirty="0" smtClean="0"/>
              <a:t>utilizza </a:t>
            </a:r>
            <a:r>
              <a:rPr lang="it-IT" dirty="0"/>
              <a:t>un vincolo “matematico”: per esempio nessuna lettera può essere trasformata in se stessa; e si adotta lo stratagemma dei </a:t>
            </a:r>
            <a:r>
              <a:rPr lang="it-IT" i="1" dirty="0"/>
              <a:t>crib</a:t>
            </a:r>
            <a:r>
              <a:rPr lang="it-IT" dirty="0"/>
              <a:t> e del </a:t>
            </a:r>
            <a:r>
              <a:rPr lang="it-IT" i="1" dirty="0"/>
              <a:t>gardening</a:t>
            </a:r>
            <a:r>
              <a:rPr lang="it-IT" dirty="0"/>
              <a:t>. Si continua ad usare macchine che simulano le funzioni di ENIGMA (le bombe </a:t>
            </a:r>
            <a:r>
              <a:rPr lang="it-IT" dirty="0" smtClean="0"/>
              <a:t>elettromeccaniche </a:t>
            </a:r>
            <a:r>
              <a:rPr lang="it-IT" dirty="0"/>
              <a:t>e Colossus</a:t>
            </a:r>
            <a:r>
              <a:rPr lang="it-IT" dirty="0" smtClean="0"/>
              <a:t>).</a:t>
            </a:r>
          </a:p>
          <a:p>
            <a:pPr marL="0" indent="0">
              <a:buNone/>
            </a:pPr>
            <a:r>
              <a:rPr lang="en-US" b="1" dirty="0" smtClean="0"/>
              <a:t>Viene usato il metodo </a:t>
            </a:r>
            <a:r>
              <a:rPr lang="en-US" b="1" u="sng" dirty="0" smtClean="0">
                <a:hlinkClick r:id="rId2" tooltip="Sequential analysis"/>
              </a:rPr>
              <a:t>sequential</a:t>
            </a:r>
            <a:r>
              <a:rPr lang="en-US" b="1" dirty="0"/>
              <a:t> </a:t>
            </a:r>
            <a:r>
              <a:rPr lang="en-US" b="1" u="sng" dirty="0">
                <a:hlinkClick r:id="rId3" tooltip="Conditional probability"/>
              </a:rPr>
              <a:t>conditional probability</a:t>
            </a:r>
            <a:r>
              <a:rPr lang="en-US" b="1" dirty="0"/>
              <a:t> </a:t>
            </a:r>
            <a:r>
              <a:rPr lang="en-US" b="1" dirty="0" smtClean="0"/>
              <a:t>per capire la probabile posizione dei rotori nella </a:t>
            </a:r>
            <a:r>
              <a:rPr lang="en-US" b="1" dirty="0"/>
              <a:t>Enigma </a:t>
            </a:r>
            <a:r>
              <a:rPr lang="en-US" b="1" dirty="0" smtClean="0"/>
              <a:t>del giorno.</a:t>
            </a:r>
            <a:endParaRPr lang="it-IT" b="1"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45</a:t>
            </a:fld>
            <a:endParaRPr lang="it-IT"/>
          </a:p>
        </p:txBody>
      </p:sp>
    </p:spTree>
    <p:extLst>
      <p:ext uri="{BB962C8B-B14F-4D97-AF65-F5344CB8AC3E}">
        <p14:creationId xmlns:p14="http://schemas.microsoft.com/office/powerpoint/2010/main" val="1839296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a:t>ENIGMA: Decifratura inglese</a:t>
            </a:r>
          </a:p>
        </p:txBody>
      </p:sp>
      <p:sp>
        <p:nvSpPr>
          <p:cNvPr id="3" name="Segnaposto contenuto 2"/>
          <p:cNvSpPr>
            <a:spLocks noGrp="1"/>
          </p:cNvSpPr>
          <p:nvPr>
            <p:ph idx="1"/>
          </p:nvPr>
        </p:nvSpPr>
        <p:spPr>
          <a:xfrm>
            <a:off x="457200" y="908720"/>
            <a:ext cx="8229600" cy="5217443"/>
          </a:xfrm>
        </p:spPr>
        <p:txBody>
          <a:bodyPr>
            <a:normAutofit/>
          </a:bodyPr>
          <a:lstStyle/>
          <a:p>
            <a:pPr marL="0" indent="0">
              <a:buNone/>
            </a:pPr>
            <a:r>
              <a:rPr lang="it-IT" dirty="0"/>
              <a:t>Turing e Newmann suggeriscono </a:t>
            </a:r>
            <a:r>
              <a:rPr lang="it-IT" dirty="0" smtClean="0"/>
              <a:t>di </a:t>
            </a:r>
            <a:r>
              <a:rPr lang="it-IT" dirty="0"/>
              <a:t>ipotizzare che il messaggio contenga qualche parola chiave (per esempio “</a:t>
            </a:r>
            <a:r>
              <a:rPr lang="it-IT" dirty="0" err="1"/>
              <a:t>wettervorhersage</a:t>
            </a:r>
            <a:r>
              <a:rPr lang="it-IT" dirty="0"/>
              <a:t>” (previsione del tempo) e fare ipotesi sulla struttura di ENIGMA verificando la comparsa di queste parole e scartando sistematicamente le ipotesi che trasformavano una lettera in se stessa. </a:t>
            </a:r>
            <a:endParaRPr lang="it-IT" dirty="0" smtClean="0"/>
          </a:p>
          <a:p>
            <a:pPr marL="0" indent="0">
              <a:buNone/>
            </a:pPr>
            <a:r>
              <a:rPr lang="it-IT" b="1" dirty="0" smtClean="0"/>
              <a:t>Le </a:t>
            </a:r>
            <a:r>
              <a:rPr lang="it-IT" b="1" dirty="0"/>
              <a:t>previsioni del tempo </a:t>
            </a:r>
            <a:r>
              <a:rPr lang="it-IT" b="1" dirty="0" smtClean="0"/>
              <a:t>sull’Atlantico, </a:t>
            </a:r>
            <a:r>
              <a:rPr lang="it-IT" b="1" dirty="0"/>
              <a:t>scritte nello stesso formato in ogni </a:t>
            </a:r>
            <a:r>
              <a:rPr lang="it-IT" b="1" dirty="0" smtClean="0"/>
              <a:t>giorno, </a:t>
            </a:r>
            <a:r>
              <a:rPr lang="it-IT" b="1" dirty="0"/>
              <a:t>sono risultate cruciali.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46</a:t>
            </a:fld>
            <a:endParaRPr lang="it-IT"/>
          </a:p>
        </p:txBody>
      </p:sp>
    </p:spTree>
    <p:extLst>
      <p:ext uri="{BB962C8B-B14F-4D97-AF65-F5344CB8AC3E}">
        <p14:creationId xmlns:p14="http://schemas.microsoft.com/office/powerpoint/2010/main" val="2512239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Autofit/>
          </a:bodyPr>
          <a:lstStyle/>
          <a:p>
            <a:r>
              <a:rPr lang="it-IT" sz="3600" dirty="0" smtClean="0"/>
              <a:t>ENIGMA e COLOSSUS</a:t>
            </a:r>
            <a:endParaRPr lang="it-IT" sz="3600" dirty="0"/>
          </a:p>
        </p:txBody>
      </p:sp>
      <p:sp>
        <p:nvSpPr>
          <p:cNvPr id="3" name="Segnaposto contenuto 2"/>
          <p:cNvSpPr>
            <a:spLocks noGrp="1"/>
          </p:cNvSpPr>
          <p:nvPr>
            <p:ph idx="1"/>
          </p:nvPr>
        </p:nvSpPr>
        <p:spPr>
          <a:xfrm>
            <a:off x="457200" y="692696"/>
            <a:ext cx="8686800" cy="6165304"/>
          </a:xfrm>
        </p:spPr>
        <p:txBody>
          <a:bodyPr>
            <a:normAutofit fontScale="92500" lnSpcReduction="20000"/>
          </a:bodyPr>
          <a:lstStyle/>
          <a:p>
            <a:pPr marL="0" indent="0">
              <a:buNone/>
            </a:pPr>
            <a:r>
              <a:rPr lang="it-IT" dirty="0"/>
              <a:t>Il contributo di Turing </a:t>
            </a:r>
            <a:r>
              <a:rPr lang="it-IT" dirty="0" smtClean="0"/>
              <a:t>è </a:t>
            </a:r>
            <a:r>
              <a:rPr lang="it-IT" dirty="0"/>
              <a:t>determinante per sfruttare la parte linguistica/matematica del </a:t>
            </a:r>
            <a:r>
              <a:rPr lang="it-IT" dirty="0" smtClean="0"/>
              <a:t>progetto; </a:t>
            </a:r>
            <a:r>
              <a:rPr lang="it-IT" dirty="0"/>
              <a:t>Tommy Flowers e Max Newmann sono determinanti per la costruzione di Colossus</a:t>
            </a:r>
            <a:r>
              <a:rPr lang="it-IT" dirty="0" smtClean="0"/>
              <a:t>.</a:t>
            </a:r>
            <a:endParaRPr lang="it-IT" dirty="0"/>
          </a:p>
          <a:p>
            <a:pPr marL="0" indent="0">
              <a:buNone/>
            </a:pPr>
            <a:r>
              <a:rPr lang="it-IT" dirty="0"/>
              <a:t>Colossus può essere definito come il primo calcolatore elettronico digitale programmabile; ma </a:t>
            </a:r>
            <a:r>
              <a:rPr lang="it-IT" b="1" dirty="0"/>
              <a:t>Colossus non è un computer</a:t>
            </a:r>
            <a:r>
              <a:rPr lang="it-IT" dirty="0"/>
              <a:t>: infatti</a:t>
            </a:r>
          </a:p>
          <a:p>
            <a:r>
              <a:rPr lang="it-IT" dirty="0"/>
              <a:t>1 era programmato con interruttori e cavetti di collegamento e non con un programma memorizzato e</a:t>
            </a:r>
          </a:p>
          <a:p>
            <a:r>
              <a:rPr lang="it-IT" dirty="0"/>
              <a:t>2 poteva eseguire solo calcoli di tipo combinatorio per riconoscimento di configurazioni</a:t>
            </a:r>
          </a:p>
          <a:p>
            <a:r>
              <a:rPr lang="it-IT" dirty="0"/>
              <a:t>3 non era general </a:t>
            </a:r>
            <a:r>
              <a:rPr lang="it-IT" dirty="0" smtClean="0"/>
              <a:t>purpose.</a:t>
            </a:r>
          </a:p>
          <a:p>
            <a:pPr marL="0" indent="0">
              <a:buNone/>
            </a:pPr>
            <a:endParaRPr lang="it-IT" dirty="0" smtClean="0"/>
          </a:p>
          <a:p>
            <a:pPr marL="0" indent="0">
              <a:buNone/>
            </a:pPr>
            <a:r>
              <a:rPr lang="it-IT" dirty="0" smtClean="0"/>
              <a:t>Appendice G-6 ENIGMA  Appendice G-8 Colossus</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47</a:t>
            </a:fld>
            <a:endParaRPr lang="it-IT"/>
          </a:p>
        </p:txBody>
      </p:sp>
    </p:spTree>
    <p:extLst>
      <p:ext uri="{BB962C8B-B14F-4D97-AF65-F5344CB8AC3E}">
        <p14:creationId xmlns:p14="http://schemas.microsoft.com/office/powerpoint/2010/main" val="3339196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720080"/>
          </a:xfrm>
        </p:spPr>
        <p:txBody>
          <a:bodyPr>
            <a:normAutofit fontScale="90000"/>
          </a:bodyPr>
          <a:lstStyle/>
          <a:p>
            <a:r>
              <a:rPr lang="it-IT" dirty="0" smtClean="0"/>
              <a:t>Von Neumann</a:t>
            </a:r>
            <a:endParaRPr lang="it-IT" dirty="0"/>
          </a:p>
        </p:txBody>
      </p:sp>
      <p:sp>
        <p:nvSpPr>
          <p:cNvPr id="3" name="Segnaposto contenuto 2"/>
          <p:cNvSpPr>
            <a:spLocks noGrp="1"/>
          </p:cNvSpPr>
          <p:nvPr>
            <p:ph idx="1"/>
          </p:nvPr>
        </p:nvSpPr>
        <p:spPr>
          <a:xfrm>
            <a:off x="457200" y="1052736"/>
            <a:ext cx="8229600" cy="5073427"/>
          </a:xfrm>
        </p:spPr>
        <p:txBody>
          <a:bodyPr>
            <a:normAutofit lnSpcReduction="10000"/>
          </a:bodyPr>
          <a:lstStyle/>
          <a:p>
            <a:pPr marL="0" indent="0">
              <a:buNone/>
            </a:pPr>
            <a:r>
              <a:rPr lang="it-IT" dirty="0" smtClean="0"/>
              <a:t>È un personaggio geniale tipo Leibniz.</a:t>
            </a:r>
          </a:p>
          <a:p>
            <a:r>
              <a:rPr lang="it-IT" dirty="0" smtClean="0"/>
              <a:t>Matematico di valore in teoria dei giochi con esperienza di problemi di analisi numerica per soluzioni approssimate.</a:t>
            </a:r>
          </a:p>
          <a:p>
            <a:r>
              <a:rPr lang="it-IT" dirty="0" smtClean="0"/>
              <a:t>Fisico impegnato nel progetto Manhattan.</a:t>
            </a:r>
          </a:p>
          <a:p>
            <a:r>
              <a:rPr lang="it-IT" dirty="0" smtClean="0"/>
              <a:t>Esperto di cibernetica.</a:t>
            </a:r>
          </a:p>
          <a:p>
            <a:r>
              <a:rPr lang="it-IT" dirty="0" smtClean="0"/>
              <a:t>Logico con conoscenza diretta dei problemi di Hilbert e delle «soluzioni» proposte da Gödel e da Turing. </a:t>
            </a:r>
          </a:p>
          <a:p>
            <a:pPr marL="0" indent="0">
              <a:buNone/>
            </a:pPr>
            <a:r>
              <a:rPr lang="it-IT" dirty="0" smtClean="0"/>
              <a:t>Appendice G-10</a:t>
            </a:r>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48</a:t>
            </a:fld>
            <a:endParaRPr lang="it-IT" dirty="0"/>
          </a:p>
        </p:txBody>
      </p:sp>
    </p:spTree>
    <p:extLst>
      <p:ext uri="{BB962C8B-B14F-4D97-AF65-F5344CB8AC3E}">
        <p14:creationId xmlns:p14="http://schemas.microsoft.com/office/powerpoint/2010/main" val="4176206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sz="3600" dirty="0" smtClean="0"/>
              <a:t>Contaminazione e fusione di von Neumann</a:t>
            </a:r>
            <a:endParaRPr lang="it-IT" sz="3600" dirty="0"/>
          </a:p>
        </p:txBody>
      </p:sp>
      <p:sp>
        <p:nvSpPr>
          <p:cNvPr id="3" name="Segnaposto contenuto 2"/>
          <p:cNvSpPr>
            <a:spLocks noGrp="1"/>
          </p:cNvSpPr>
          <p:nvPr>
            <p:ph idx="1"/>
          </p:nvPr>
        </p:nvSpPr>
        <p:spPr>
          <a:xfrm>
            <a:off x="457200" y="692696"/>
            <a:ext cx="8229600" cy="6165304"/>
          </a:xfrm>
        </p:spPr>
        <p:txBody>
          <a:bodyPr>
            <a:normAutofit/>
          </a:bodyPr>
          <a:lstStyle/>
          <a:p>
            <a:pPr marL="0" indent="0">
              <a:buNone/>
            </a:pPr>
            <a:r>
              <a:rPr lang="it-IT" dirty="0" smtClean="0"/>
              <a:t>La logica e la calcolabilità </a:t>
            </a:r>
          </a:p>
          <a:p>
            <a:pPr marL="0" indent="0">
              <a:buNone/>
            </a:pPr>
            <a:r>
              <a:rPr lang="it-IT" sz="2400" dirty="0" smtClean="0"/>
              <a:t>Leibniz, Boole, Frege, Russell, </a:t>
            </a:r>
            <a:r>
              <a:rPr lang="it-IT" sz="2400" dirty="0"/>
              <a:t>von Neumann, Church</a:t>
            </a:r>
            <a:r>
              <a:rPr lang="it-IT" sz="2400" dirty="0" smtClean="0"/>
              <a:t>, Turing</a:t>
            </a:r>
          </a:p>
          <a:p>
            <a:pPr marL="0" indent="0">
              <a:buNone/>
            </a:pPr>
            <a:r>
              <a:rPr lang="it-IT" dirty="0" smtClean="0"/>
              <a:t>L’automazione del calcolo proposizionale</a:t>
            </a:r>
          </a:p>
          <a:p>
            <a:pPr marL="0" indent="0">
              <a:buNone/>
            </a:pPr>
            <a:r>
              <a:rPr lang="it-IT" sz="2400" dirty="0" smtClean="0"/>
              <a:t>Boole, Shannon</a:t>
            </a:r>
          </a:p>
          <a:p>
            <a:pPr marL="0" indent="0">
              <a:buNone/>
            </a:pPr>
            <a:r>
              <a:rPr lang="it-IT" dirty="0" smtClean="0"/>
              <a:t>L’automazione del calcolo numerico</a:t>
            </a:r>
          </a:p>
          <a:p>
            <a:pPr marL="0" indent="0">
              <a:buNone/>
            </a:pPr>
            <a:r>
              <a:rPr lang="it-IT" sz="2400" dirty="0" smtClean="0"/>
              <a:t>Babbage, Aiken, …, ENIAC, </a:t>
            </a:r>
          </a:p>
          <a:p>
            <a:pPr marL="0" indent="0">
              <a:buNone/>
            </a:pPr>
            <a:r>
              <a:rPr lang="it-IT" dirty="0" smtClean="0"/>
              <a:t>La cibernetica, l’elettronica e il cervello artificiale</a:t>
            </a:r>
          </a:p>
          <a:p>
            <a:pPr marL="0" indent="0">
              <a:buNone/>
            </a:pPr>
            <a:r>
              <a:rPr lang="it-IT" sz="2400" dirty="0" smtClean="0"/>
              <a:t>Il neurone naturale, il neurone  artificiale  di  McCulloch e Pitts,  le valvole termoioniche, il «cervello artificiale» </a:t>
            </a:r>
          </a:p>
          <a:p>
            <a:pPr marL="0" indent="0">
              <a:buNone/>
            </a:pPr>
            <a:r>
              <a:rPr lang="it-IT" dirty="0" smtClean="0"/>
              <a:t>Esigenza di fare calcoli impegnativi (</a:t>
            </a:r>
            <a:r>
              <a:rPr lang="it-IT" sz="2400" dirty="0" smtClean="0"/>
              <a:t>Progetto Manhattan)</a:t>
            </a:r>
            <a:endParaRPr lang="it-IT" sz="2400"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49</a:t>
            </a:fld>
            <a:endParaRPr lang="it-IT" dirty="0"/>
          </a:p>
        </p:txBody>
      </p:sp>
    </p:spTree>
    <p:extLst>
      <p:ext uri="{BB962C8B-B14F-4D97-AF65-F5344CB8AC3E}">
        <p14:creationId xmlns:p14="http://schemas.microsoft.com/office/powerpoint/2010/main" val="2088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«CERVELLO ELETTRONICO» </a:t>
            </a:r>
            <a:r>
              <a:rPr lang="it-IT" sz="3600" dirty="0" smtClean="0">
                <a:sym typeface="Wingdings" panose="05000000000000000000" pitchFamily="2" charset="2"/>
              </a:rPr>
              <a:t> COMPUTER</a:t>
            </a:r>
            <a:endParaRPr lang="it-IT" sz="3600" dirty="0"/>
          </a:p>
        </p:txBody>
      </p:sp>
      <p:sp>
        <p:nvSpPr>
          <p:cNvPr id="3" name="Segnaposto contenuto 2"/>
          <p:cNvSpPr>
            <a:spLocks noGrp="1"/>
          </p:cNvSpPr>
          <p:nvPr>
            <p:ph idx="1"/>
          </p:nvPr>
        </p:nvSpPr>
        <p:spPr/>
        <p:txBody>
          <a:bodyPr/>
          <a:lstStyle/>
          <a:p>
            <a:pPr marL="0" indent="0">
              <a:buNone/>
            </a:pPr>
            <a:r>
              <a:rPr lang="it-IT" dirty="0"/>
              <a:t>La </a:t>
            </a:r>
            <a:r>
              <a:rPr lang="it-IT" b="1" dirty="0"/>
              <a:t>contaminazione</a:t>
            </a:r>
            <a:r>
              <a:rPr lang="it-IT" dirty="0"/>
              <a:t> di </a:t>
            </a:r>
            <a:endParaRPr lang="it-IT" dirty="0" smtClean="0"/>
          </a:p>
          <a:p>
            <a:pPr marL="0" indent="0">
              <a:buNone/>
            </a:pPr>
            <a:endParaRPr lang="it-IT" sz="1000" dirty="0"/>
          </a:p>
          <a:p>
            <a:pPr marL="0" indent="0">
              <a:buNone/>
            </a:pPr>
            <a:r>
              <a:rPr lang="it-IT" dirty="0" smtClean="0"/>
              <a:t>matematica</a:t>
            </a:r>
            <a:r>
              <a:rPr lang="it-IT" dirty="0"/>
              <a:t>, logica, fisica e neurologia </a:t>
            </a:r>
            <a:endParaRPr lang="it-IT" dirty="0" smtClean="0"/>
          </a:p>
          <a:p>
            <a:pPr marL="0" indent="0">
              <a:buNone/>
            </a:pPr>
            <a:endParaRPr lang="it-IT" sz="1000" dirty="0"/>
          </a:p>
          <a:p>
            <a:pPr marL="0" indent="0">
              <a:buNone/>
            </a:pPr>
            <a:r>
              <a:rPr lang="it-IT" dirty="0" smtClean="0"/>
              <a:t>consentirà </a:t>
            </a:r>
            <a:r>
              <a:rPr lang="it-IT" dirty="0"/>
              <a:t>a </a:t>
            </a:r>
            <a:r>
              <a:rPr lang="it-IT" b="1" dirty="0"/>
              <a:t>von Neumann </a:t>
            </a:r>
            <a:r>
              <a:rPr lang="it-IT" dirty="0"/>
              <a:t>di proporre il </a:t>
            </a:r>
            <a:r>
              <a:rPr lang="it-IT" b="1" dirty="0"/>
              <a:t>computer</a:t>
            </a:r>
            <a:r>
              <a:rPr lang="it-IT" dirty="0"/>
              <a:t> come imitazione di un </a:t>
            </a:r>
            <a:endParaRPr lang="it-IT" dirty="0" smtClean="0"/>
          </a:p>
          <a:p>
            <a:pPr marL="0" indent="0">
              <a:buNone/>
            </a:pPr>
            <a:endParaRPr lang="it-IT" sz="1000" b="1" dirty="0"/>
          </a:p>
          <a:p>
            <a:pPr marL="0" indent="0">
              <a:buNone/>
            </a:pPr>
            <a:r>
              <a:rPr lang="it-IT" b="1" dirty="0" smtClean="0"/>
              <a:t>«</a:t>
            </a:r>
            <a:r>
              <a:rPr lang="it-IT" b="1" dirty="0"/>
              <a:t>cervello elettronico</a:t>
            </a:r>
            <a:r>
              <a:rPr lang="it-IT" b="1" dirty="0" smtClean="0"/>
              <a:t>»  che interagisce linguisticamente.</a:t>
            </a:r>
            <a:endParaRPr lang="it-IT" dirty="0"/>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a:t>
            </a:fld>
            <a:endParaRPr lang="it-IT"/>
          </a:p>
        </p:txBody>
      </p:sp>
    </p:spTree>
    <p:extLst>
      <p:ext uri="{BB962C8B-B14F-4D97-AF65-F5344CB8AC3E}">
        <p14:creationId xmlns:p14="http://schemas.microsoft.com/office/powerpoint/2010/main" val="3298116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5680"/>
            <a:ext cx="8229600" cy="908720"/>
          </a:xfrm>
        </p:spPr>
        <p:txBody>
          <a:bodyPr>
            <a:normAutofit/>
          </a:bodyPr>
          <a:lstStyle/>
          <a:p>
            <a:r>
              <a:rPr lang="it-IT" sz="3600" dirty="0" smtClean="0"/>
              <a:t>EDVAC E SISTEMA NERVOSO</a:t>
            </a:r>
            <a:endParaRPr lang="it-IT" sz="3600" dirty="0"/>
          </a:p>
        </p:txBody>
      </p:sp>
      <p:sp>
        <p:nvSpPr>
          <p:cNvPr id="3" name="Segnaposto contenuto 2"/>
          <p:cNvSpPr>
            <a:spLocks noGrp="1"/>
          </p:cNvSpPr>
          <p:nvPr>
            <p:ph idx="1"/>
          </p:nvPr>
        </p:nvSpPr>
        <p:spPr>
          <a:xfrm>
            <a:off x="457200" y="908720"/>
            <a:ext cx="8229600" cy="5217443"/>
          </a:xfrm>
        </p:spPr>
        <p:txBody>
          <a:bodyPr>
            <a:normAutofit fontScale="92500"/>
          </a:bodyPr>
          <a:lstStyle/>
          <a:p>
            <a:pPr marL="0" indent="0">
              <a:buNone/>
            </a:pPr>
            <a:r>
              <a:rPr lang="it-IT" dirty="0"/>
              <a:t>L’articolo di McCulloch e Pitts costituì uno dei punti di partenza per von Neumann nello sviluppo del progetto </a:t>
            </a:r>
            <a:r>
              <a:rPr lang="it-IT" dirty="0" smtClean="0"/>
              <a:t>di EDVAC</a:t>
            </a:r>
            <a:r>
              <a:rPr lang="it-IT" dirty="0"/>
              <a:t>.</a:t>
            </a:r>
          </a:p>
          <a:p>
            <a:pPr marL="0" indent="0">
              <a:buNone/>
            </a:pPr>
            <a:endParaRPr lang="it-IT" sz="900" dirty="0"/>
          </a:p>
          <a:p>
            <a:pPr marL="0" indent="0">
              <a:buNone/>
            </a:pPr>
            <a:r>
              <a:rPr lang="it-IT" dirty="0"/>
              <a:t>Von Neumann nel progetto espone </a:t>
            </a:r>
            <a:r>
              <a:rPr lang="it-IT" b="1" dirty="0"/>
              <a:t>l’analogia tra il calcolatore EDVAC e il sistema nervoso </a:t>
            </a:r>
            <a:r>
              <a:rPr lang="it-IT" dirty="0"/>
              <a:t>partendo da due presupposti fondamentali: </a:t>
            </a:r>
          </a:p>
          <a:p>
            <a:pPr lvl="0"/>
            <a:r>
              <a:rPr lang="it-IT" b="1" dirty="0"/>
              <a:t>si tratta </a:t>
            </a:r>
            <a:r>
              <a:rPr lang="it-IT" b="1" dirty="0" smtClean="0"/>
              <a:t>in entrambi i casi di sistemi </a:t>
            </a:r>
            <a:r>
              <a:rPr lang="it-IT" b="1" dirty="0"/>
              <a:t>di trattamento dell’informazione </a:t>
            </a:r>
          </a:p>
          <a:p>
            <a:pPr lvl="0"/>
            <a:r>
              <a:rPr lang="it-IT" b="1" dirty="0"/>
              <a:t> i triodi elettronici di EDVAC  </a:t>
            </a:r>
            <a:r>
              <a:rPr lang="it-IT" b="1" dirty="0" smtClean="0"/>
              <a:t>svolgono </a:t>
            </a:r>
            <a:r>
              <a:rPr lang="it-IT" b="1" dirty="0"/>
              <a:t>la stessa funzione dei neuroni ideali di McCulloch e Pitts.</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50</a:t>
            </a:fld>
            <a:endParaRPr lang="it-IT"/>
          </a:p>
        </p:txBody>
      </p:sp>
    </p:spTree>
    <p:extLst>
      <p:ext uri="{BB962C8B-B14F-4D97-AF65-F5344CB8AC3E}">
        <p14:creationId xmlns:p14="http://schemas.microsoft.com/office/powerpoint/2010/main" val="574425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528" y="0"/>
            <a:ext cx="9217024" cy="1268760"/>
          </a:xfrm>
        </p:spPr>
        <p:txBody>
          <a:bodyPr>
            <a:noAutofit/>
          </a:bodyPr>
          <a:lstStyle/>
          <a:p>
            <a:r>
              <a:rPr lang="it-IT" sz="3200" dirty="0" smtClean="0"/>
              <a:t>Computer:</a:t>
            </a:r>
            <a:br>
              <a:rPr lang="it-IT" sz="3200" dirty="0" smtClean="0"/>
            </a:br>
            <a:r>
              <a:rPr lang="it-IT" sz="3200" dirty="0" smtClean="0"/>
              <a:t>linguaggio Turing completo-programma memorizzato</a:t>
            </a:r>
            <a:r>
              <a:rPr lang="it-IT" sz="2800" dirty="0" smtClean="0"/>
              <a:t> </a:t>
            </a:r>
            <a:endParaRPr lang="it-IT" sz="2800" dirty="0"/>
          </a:p>
        </p:txBody>
      </p:sp>
      <p:sp>
        <p:nvSpPr>
          <p:cNvPr id="3" name="Segnaposto contenuto 2"/>
          <p:cNvSpPr>
            <a:spLocks noGrp="1"/>
          </p:cNvSpPr>
          <p:nvPr>
            <p:ph idx="1"/>
          </p:nvPr>
        </p:nvSpPr>
        <p:spPr>
          <a:xfrm>
            <a:off x="467544" y="1340768"/>
            <a:ext cx="8229600" cy="5040560"/>
          </a:xfrm>
        </p:spPr>
        <p:txBody>
          <a:bodyPr>
            <a:normAutofit lnSpcReduction="10000"/>
          </a:bodyPr>
          <a:lstStyle/>
          <a:p>
            <a:pPr marL="0" indent="0">
              <a:buNone/>
            </a:pPr>
            <a:r>
              <a:rPr lang="it-IT" dirty="0" smtClean="0"/>
              <a:t>L’architettura di von Neumann </a:t>
            </a:r>
            <a:r>
              <a:rPr lang="it-IT" b="1" dirty="0" smtClean="0"/>
              <a:t>definisce </a:t>
            </a:r>
            <a:r>
              <a:rPr lang="it-IT" b="1" dirty="0"/>
              <a:t>il progetto del primo </a:t>
            </a:r>
            <a:r>
              <a:rPr lang="it-IT" b="1" dirty="0" smtClean="0"/>
              <a:t>computer, </a:t>
            </a:r>
            <a:r>
              <a:rPr lang="it-IT" dirty="0" smtClean="0"/>
              <a:t>elenca tutte </a:t>
            </a:r>
            <a:r>
              <a:rPr lang="it-IT" dirty="0"/>
              <a:t>le </a:t>
            </a:r>
            <a:r>
              <a:rPr lang="it-IT" dirty="0" smtClean="0"/>
              <a:t>caratteristiche </a:t>
            </a:r>
            <a:r>
              <a:rPr lang="it-IT" dirty="0"/>
              <a:t>necessarie per </a:t>
            </a:r>
            <a:r>
              <a:rPr lang="it-IT" b="1" dirty="0"/>
              <a:t>trasformare </a:t>
            </a:r>
            <a:endParaRPr lang="it-IT" b="1" dirty="0" smtClean="0"/>
          </a:p>
          <a:p>
            <a:r>
              <a:rPr lang="it-IT" dirty="0" smtClean="0"/>
              <a:t>un </a:t>
            </a:r>
            <a:r>
              <a:rPr lang="it-IT" dirty="0"/>
              <a:t>calcolatore elettronico con funzionamento definito da un </a:t>
            </a:r>
            <a:r>
              <a:rPr lang="it-IT" dirty="0" smtClean="0"/>
              <a:t>programma (ENIAC) </a:t>
            </a:r>
            <a:r>
              <a:rPr lang="it-IT" dirty="0"/>
              <a:t>in </a:t>
            </a:r>
            <a:endParaRPr lang="it-IT" dirty="0" smtClean="0"/>
          </a:p>
          <a:p>
            <a:r>
              <a:rPr lang="it-IT" dirty="0" smtClean="0"/>
              <a:t>un </a:t>
            </a:r>
            <a:r>
              <a:rPr lang="it-IT" dirty="0"/>
              <a:t>computer, cioè in un manufatto </a:t>
            </a:r>
            <a:r>
              <a:rPr lang="it-IT" dirty="0" smtClean="0"/>
              <a:t>elettronico</a:t>
            </a:r>
          </a:p>
          <a:p>
            <a:pPr marL="971550" lvl="1" indent="-571500"/>
            <a:r>
              <a:rPr lang="it-IT" sz="3600" b="1" dirty="0" smtClean="0"/>
              <a:t>a </a:t>
            </a:r>
            <a:r>
              <a:rPr lang="it-IT" sz="3600" b="1" dirty="0"/>
              <a:t>programma memorizzato potenzialmente </a:t>
            </a:r>
            <a:r>
              <a:rPr lang="it-IT" sz="3600" b="1" dirty="0" smtClean="0"/>
              <a:t>autoaggiornabile</a:t>
            </a:r>
          </a:p>
          <a:p>
            <a:pPr marL="971550" lvl="1" indent="-571500"/>
            <a:r>
              <a:rPr lang="it-IT" sz="3600" b="1" dirty="0" smtClean="0"/>
              <a:t>dotato di linguaggio Turing completo </a:t>
            </a:r>
          </a:p>
          <a:p>
            <a:pPr marL="400050" lvl="1" indent="0">
              <a:buNone/>
            </a:pPr>
            <a:endParaRPr lang="it-IT" sz="600" b="1" dirty="0"/>
          </a:p>
          <a:p>
            <a:pPr marL="400050" lvl="1" indent="0">
              <a:buNone/>
            </a:pPr>
            <a:endParaRPr lang="it-IT" sz="700" dirty="0" smtClean="0"/>
          </a:p>
        </p:txBody>
      </p:sp>
      <p:sp>
        <p:nvSpPr>
          <p:cNvPr id="5" name="Segnaposto numero diapositiva 4"/>
          <p:cNvSpPr>
            <a:spLocks noGrp="1"/>
          </p:cNvSpPr>
          <p:nvPr>
            <p:ph type="sldNum" sz="quarter" idx="12"/>
          </p:nvPr>
        </p:nvSpPr>
        <p:spPr/>
        <p:txBody>
          <a:bodyPr/>
          <a:lstStyle/>
          <a:p>
            <a:fld id="{33B65D07-8E64-4676-B43A-FCA40122754A}" type="slidenum">
              <a:rPr lang="it-IT" smtClean="0"/>
              <a:t>51</a:t>
            </a:fld>
            <a:endParaRPr lang="it-IT" dirty="0"/>
          </a:p>
        </p:txBody>
      </p:sp>
    </p:spTree>
    <p:extLst>
      <p:ext uri="{BB962C8B-B14F-4D97-AF65-F5344CB8AC3E}">
        <p14:creationId xmlns:p14="http://schemas.microsoft.com/office/powerpoint/2010/main" val="4286867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smtClean="0"/>
              <a:t>L’architettura di von Neumann</a:t>
            </a:r>
            <a:endParaRPr lang="it-IT" dirty="0"/>
          </a:p>
        </p:txBody>
      </p:sp>
      <p:sp>
        <p:nvSpPr>
          <p:cNvPr id="3" name="Segnaposto contenuto 2"/>
          <p:cNvSpPr>
            <a:spLocks noGrp="1"/>
          </p:cNvSpPr>
          <p:nvPr>
            <p:ph idx="1"/>
          </p:nvPr>
        </p:nvSpPr>
        <p:spPr>
          <a:xfrm>
            <a:off x="457200" y="764704"/>
            <a:ext cx="8229600" cy="5904656"/>
          </a:xfrm>
        </p:spPr>
        <p:txBody>
          <a:bodyPr>
            <a:normAutofit lnSpcReduction="10000"/>
          </a:bodyPr>
          <a:lstStyle/>
          <a:p>
            <a:pPr marL="0" indent="0">
              <a:buNone/>
            </a:pPr>
            <a:r>
              <a:rPr lang="it-IT" dirty="0"/>
              <a:t>L’architettura di von Neumann consiste nelle seguenti caratteristiche:</a:t>
            </a:r>
          </a:p>
          <a:p>
            <a:pPr lvl="0"/>
            <a:r>
              <a:rPr lang="it-IT" dirty="0"/>
              <a:t>una sola memoria condivisa da dati e istruzioni</a:t>
            </a:r>
          </a:p>
          <a:p>
            <a:pPr lvl="0"/>
            <a:r>
              <a:rPr lang="it-IT" dirty="0"/>
              <a:t>un solo bus per accedere alla memoria</a:t>
            </a:r>
          </a:p>
          <a:p>
            <a:pPr lvl="0"/>
            <a:r>
              <a:rPr lang="it-IT" dirty="0"/>
              <a:t>una unità per l’aritmetica</a:t>
            </a:r>
          </a:p>
          <a:p>
            <a:pPr lvl="0"/>
            <a:r>
              <a:rPr lang="it-IT" dirty="0"/>
              <a:t>una unità per gestire l’esecuzione delle istruzioni. </a:t>
            </a:r>
            <a:endParaRPr lang="it-IT" dirty="0" smtClean="0"/>
          </a:p>
          <a:p>
            <a:pPr marL="0" indent="0">
              <a:buNone/>
            </a:pPr>
            <a:r>
              <a:rPr lang="it-IT" dirty="0" smtClean="0"/>
              <a:t>La macchina opera in serie con cicli di selezione ed esecuzione  </a:t>
            </a:r>
          </a:p>
          <a:p>
            <a:pPr marL="0" indent="0">
              <a:buNone/>
            </a:pPr>
            <a:r>
              <a:rPr lang="it-IT" b="1" dirty="0"/>
              <a:t>Appendice G-11 Architettura di von Neumann</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52</a:t>
            </a:fld>
            <a:endParaRPr lang="it-IT"/>
          </a:p>
        </p:txBody>
      </p:sp>
    </p:spTree>
    <p:extLst>
      <p:ext uri="{BB962C8B-B14F-4D97-AF65-F5344CB8AC3E}">
        <p14:creationId xmlns:p14="http://schemas.microsoft.com/office/powerpoint/2010/main" val="3052532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88640"/>
            <a:ext cx="8229600" cy="720080"/>
          </a:xfrm>
        </p:spPr>
        <p:txBody>
          <a:bodyPr>
            <a:normAutofit/>
          </a:bodyPr>
          <a:lstStyle/>
          <a:p>
            <a:r>
              <a:rPr lang="it-IT" sz="3600" dirty="0" smtClean="0"/>
              <a:t>Differenze ENIAC - EDVAC</a:t>
            </a:r>
            <a:endParaRPr lang="it-IT" sz="3600" dirty="0"/>
          </a:p>
        </p:txBody>
      </p:sp>
      <p:sp>
        <p:nvSpPr>
          <p:cNvPr id="3" name="Segnaposto contenuto 2"/>
          <p:cNvSpPr>
            <a:spLocks noGrp="1"/>
          </p:cNvSpPr>
          <p:nvPr>
            <p:ph idx="1"/>
          </p:nvPr>
        </p:nvSpPr>
        <p:spPr>
          <a:xfrm>
            <a:off x="457200" y="1124744"/>
            <a:ext cx="8229600" cy="5001419"/>
          </a:xfrm>
        </p:spPr>
        <p:txBody>
          <a:bodyPr/>
          <a:lstStyle/>
          <a:p>
            <a:pPr marL="0" indent="0">
              <a:buNone/>
            </a:pPr>
            <a:r>
              <a:rPr lang="it-IT" dirty="0" smtClean="0"/>
              <a:t>In ENIAC (la macchina reale di Eckert e Mauchly) il programma era costruito, non scritto e la macchina era composta da due parti:</a:t>
            </a:r>
          </a:p>
          <a:p>
            <a:r>
              <a:rPr lang="it-IT" b="1" dirty="0" smtClean="0"/>
              <a:t>Parte fissa </a:t>
            </a:r>
            <a:r>
              <a:rPr lang="it-IT" dirty="0" smtClean="0"/>
              <a:t>per eseguire le manipolazioni di simboli</a:t>
            </a:r>
          </a:p>
          <a:p>
            <a:r>
              <a:rPr lang="it-IT" b="1" dirty="0" smtClean="0"/>
              <a:t>Parte variabile </a:t>
            </a:r>
            <a:r>
              <a:rPr lang="it-IT" dirty="0" smtClean="0"/>
              <a:t>per descrivere il programma delle specifiche manipolazioni. </a:t>
            </a:r>
          </a:p>
          <a:p>
            <a:pPr marL="0" indent="0">
              <a:buNone/>
            </a:pPr>
            <a:r>
              <a:rPr lang="it-IT" dirty="0" smtClean="0"/>
              <a:t>Per ogni nuova elaborazione andava </a:t>
            </a:r>
            <a:r>
              <a:rPr lang="it-IT" b="1" dirty="0" smtClean="0"/>
              <a:t>costruita</a:t>
            </a:r>
            <a:r>
              <a:rPr lang="it-IT" dirty="0" smtClean="0"/>
              <a:t>  la relativa parte variabile!</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53</a:t>
            </a:fld>
            <a:endParaRPr lang="it-IT" dirty="0"/>
          </a:p>
        </p:txBody>
      </p:sp>
    </p:spTree>
    <p:extLst>
      <p:ext uri="{BB962C8B-B14F-4D97-AF65-F5344CB8AC3E}">
        <p14:creationId xmlns:p14="http://schemas.microsoft.com/office/powerpoint/2010/main" val="3099891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dirty="0"/>
              <a:t>La nascita del computer: da ENIAC a EDVAC</a:t>
            </a:r>
          </a:p>
        </p:txBody>
      </p:sp>
      <p:sp>
        <p:nvSpPr>
          <p:cNvPr id="3" name="Segnaposto contenuto 2"/>
          <p:cNvSpPr>
            <a:spLocks noGrp="1"/>
          </p:cNvSpPr>
          <p:nvPr>
            <p:ph idx="1"/>
          </p:nvPr>
        </p:nvSpPr>
        <p:spPr>
          <a:xfrm>
            <a:off x="457200" y="908720"/>
            <a:ext cx="8229600" cy="5949280"/>
          </a:xfrm>
        </p:spPr>
        <p:txBody>
          <a:bodyPr>
            <a:normAutofit/>
          </a:bodyPr>
          <a:lstStyle/>
          <a:p>
            <a:pPr marL="0" indent="0">
              <a:buNone/>
            </a:pPr>
            <a:r>
              <a:rPr lang="it-IT" sz="3600" dirty="0" smtClean="0"/>
              <a:t>In EDVAC sono presenti due macchine</a:t>
            </a:r>
          </a:p>
          <a:p>
            <a:pPr marL="0" indent="0">
              <a:buNone/>
            </a:pPr>
            <a:endParaRPr lang="it-IT" sz="800" dirty="0" smtClean="0"/>
          </a:p>
          <a:p>
            <a:r>
              <a:rPr lang="it-IT" sz="3600" dirty="0" smtClean="0"/>
              <a:t>Un dispositivo operativo </a:t>
            </a:r>
            <a:r>
              <a:rPr lang="it-IT" sz="3600" b="1" i="1" u="sng" dirty="0" smtClean="0"/>
              <a:t>reale elettronico general purpose</a:t>
            </a:r>
            <a:r>
              <a:rPr lang="it-IT" sz="3600" dirty="0" smtClean="0"/>
              <a:t> progettato da Eckert, Mauchly e von Neumann, </a:t>
            </a:r>
          </a:p>
          <a:p>
            <a:r>
              <a:rPr lang="it-IT" sz="3600" dirty="0" smtClean="0"/>
              <a:t>Un dispositivo linguistico </a:t>
            </a:r>
            <a:r>
              <a:rPr lang="it-IT" sz="3600" b="1" i="1" u="sng" dirty="0" smtClean="0"/>
              <a:t>virtuale Turing completo</a:t>
            </a:r>
            <a:r>
              <a:rPr lang="it-IT" sz="3600" dirty="0" smtClean="0"/>
              <a:t>, il linguaggio macchina, progettato da von Neumann</a:t>
            </a:r>
          </a:p>
          <a:p>
            <a:pPr marL="0" indent="0">
              <a:buNone/>
            </a:pPr>
            <a:endParaRPr lang="it-IT" sz="800" dirty="0" smtClean="0"/>
          </a:p>
          <a:p>
            <a:pPr marL="0" indent="0">
              <a:buNone/>
            </a:pPr>
            <a:r>
              <a:rPr lang="it-IT" sz="3600" dirty="0" smtClean="0"/>
              <a:t>e una sola memoria, per i dati e per il programma. </a:t>
            </a:r>
            <a:r>
              <a:rPr lang="it-IT" sz="2800" dirty="0" smtClean="0"/>
              <a:t>Appendice G-12 EDVAC</a:t>
            </a:r>
            <a:endParaRPr lang="it-IT" sz="3600" dirty="0" smtClean="0"/>
          </a:p>
        </p:txBody>
      </p:sp>
      <p:sp>
        <p:nvSpPr>
          <p:cNvPr id="4" name="Segnaposto numero diapositiva 3"/>
          <p:cNvSpPr>
            <a:spLocks noGrp="1"/>
          </p:cNvSpPr>
          <p:nvPr>
            <p:ph type="sldNum" sz="quarter" idx="12"/>
          </p:nvPr>
        </p:nvSpPr>
        <p:spPr/>
        <p:txBody>
          <a:bodyPr/>
          <a:lstStyle/>
          <a:p>
            <a:fld id="{33B65D07-8E64-4676-B43A-FCA40122754A}" type="slidenum">
              <a:rPr lang="it-IT" smtClean="0"/>
              <a:t>54</a:t>
            </a:fld>
            <a:endParaRPr lang="it-IT" dirty="0"/>
          </a:p>
        </p:txBody>
      </p:sp>
    </p:spTree>
    <p:extLst>
      <p:ext uri="{BB962C8B-B14F-4D97-AF65-F5344CB8AC3E}">
        <p14:creationId xmlns:p14="http://schemas.microsoft.com/office/powerpoint/2010/main" val="286374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720080"/>
          </a:xfrm>
        </p:spPr>
        <p:txBody>
          <a:bodyPr>
            <a:normAutofit/>
          </a:bodyPr>
          <a:lstStyle/>
          <a:p>
            <a:r>
              <a:rPr lang="it-IT" sz="3600" dirty="0"/>
              <a:t>La nascita del computer: da ENIAC a EDVAC</a:t>
            </a:r>
          </a:p>
        </p:txBody>
      </p:sp>
      <p:sp>
        <p:nvSpPr>
          <p:cNvPr id="3" name="Segnaposto contenuto 2"/>
          <p:cNvSpPr>
            <a:spLocks noGrp="1"/>
          </p:cNvSpPr>
          <p:nvPr>
            <p:ph idx="1"/>
          </p:nvPr>
        </p:nvSpPr>
        <p:spPr/>
        <p:txBody>
          <a:bodyPr>
            <a:normAutofit fontScale="92500" lnSpcReduction="20000"/>
          </a:bodyPr>
          <a:lstStyle/>
          <a:p>
            <a:pPr marL="0" indent="0">
              <a:buNone/>
            </a:pPr>
            <a:r>
              <a:rPr lang="it-IT" sz="3600" b="1" dirty="0" smtClean="0"/>
              <a:t>Vantaggi della macchina linguistica </a:t>
            </a:r>
          </a:p>
          <a:p>
            <a:r>
              <a:rPr lang="it-IT" sz="3600" dirty="0" smtClean="0"/>
              <a:t>Un programma viene scritto e non costruito,</a:t>
            </a:r>
          </a:p>
          <a:p>
            <a:r>
              <a:rPr lang="it-IT" sz="3600" dirty="0" smtClean="0"/>
              <a:t>Il testo del programma nella memoria può essere gestito dal programmatore (debugging)</a:t>
            </a:r>
          </a:p>
          <a:p>
            <a:r>
              <a:rPr lang="it-IT" sz="3600" dirty="0" smtClean="0"/>
              <a:t>Il testo di un programma può essere gestito da se stesso e anche da altri programmi !!!</a:t>
            </a:r>
          </a:p>
          <a:p>
            <a:pPr marL="0" indent="0">
              <a:buNone/>
            </a:pPr>
            <a:r>
              <a:rPr lang="it-IT" sz="3600" dirty="0" smtClean="0"/>
              <a:t>Nascono sollecitazioni per Loader, </a:t>
            </a:r>
            <a:r>
              <a:rPr lang="it-IT" sz="3600" dirty="0"/>
              <a:t>Assembler, Debugger</a:t>
            </a:r>
            <a:r>
              <a:rPr lang="it-IT" sz="3600" dirty="0" smtClean="0"/>
              <a:t>, Interpreti, Compilatori </a:t>
            </a:r>
            <a:r>
              <a:rPr lang="it-IT" sz="3600" b="1" dirty="0" smtClean="0"/>
              <a:t>e programmi che apprendono!!!</a:t>
            </a:r>
            <a:endParaRPr lang="it-IT" sz="3600" b="1"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55</a:t>
            </a:fld>
            <a:endParaRPr lang="it-IT" dirty="0"/>
          </a:p>
        </p:txBody>
      </p:sp>
    </p:spTree>
    <p:extLst>
      <p:ext uri="{BB962C8B-B14F-4D97-AF65-F5344CB8AC3E}">
        <p14:creationId xmlns:p14="http://schemas.microsoft.com/office/powerpoint/2010/main" val="131073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a:t>La nascita del computer</a:t>
            </a:r>
          </a:p>
        </p:txBody>
      </p:sp>
      <p:sp>
        <p:nvSpPr>
          <p:cNvPr id="3" name="Segnaposto contenuto 2"/>
          <p:cNvSpPr>
            <a:spLocks noGrp="1"/>
          </p:cNvSpPr>
          <p:nvPr>
            <p:ph idx="1"/>
          </p:nvPr>
        </p:nvSpPr>
        <p:spPr>
          <a:xfrm>
            <a:off x="457200" y="980728"/>
            <a:ext cx="8229600" cy="5877272"/>
          </a:xfrm>
        </p:spPr>
        <p:txBody>
          <a:bodyPr>
            <a:normAutofit/>
          </a:bodyPr>
          <a:lstStyle/>
          <a:p>
            <a:pPr marL="0" indent="0">
              <a:buNone/>
            </a:pPr>
            <a:r>
              <a:rPr lang="it-IT" dirty="0" smtClean="0"/>
              <a:t>Eckert e Mauchly sono interessati a rendere ENIAC più veloce</a:t>
            </a:r>
          </a:p>
          <a:p>
            <a:pPr marL="0" indent="0">
              <a:buNone/>
            </a:pPr>
            <a:r>
              <a:rPr lang="it-IT" dirty="0" smtClean="0"/>
              <a:t>Von Neumann è interessato </a:t>
            </a:r>
          </a:p>
          <a:p>
            <a:r>
              <a:rPr lang="it-IT" dirty="0" smtClean="0"/>
              <a:t>alla </a:t>
            </a:r>
            <a:r>
              <a:rPr lang="it-IT" b="1" dirty="0" smtClean="0"/>
              <a:t>Turing-completezza </a:t>
            </a:r>
          </a:p>
          <a:p>
            <a:r>
              <a:rPr lang="it-IT" dirty="0" smtClean="0"/>
              <a:t>alla </a:t>
            </a:r>
            <a:r>
              <a:rPr lang="it-IT" b="1" dirty="0" smtClean="0"/>
              <a:t>trattabilità</a:t>
            </a:r>
            <a:r>
              <a:rPr lang="it-IT" dirty="0" smtClean="0"/>
              <a:t> dei problemi di calcolo numerico</a:t>
            </a:r>
          </a:p>
          <a:p>
            <a:pPr marL="0" indent="0">
              <a:buNone/>
            </a:pPr>
            <a:endParaRPr lang="it-IT" sz="900" dirty="0"/>
          </a:p>
          <a:p>
            <a:pPr marL="0" indent="0">
              <a:buNone/>
            </a:pPr>
            <a:r>
              <a:rPr lang="it-IT" dirty="0"/>
              <a:t>Il ruolo di von Neumann alle Moore School </a:t>
            </a:r>
            <a:r>
              <a:rPr lang="it-IT" dirty="0" smtClean="0"/>
              <a:t>Lectures </a:t>
            </a:r>
            <a:r>
              <a:rPr lang="it-IT" dirty="0"/>
              <a:t>del 1946</a:t>
            </a:r>
          </a:p>
          <a:p>
            <a:pPr marL="0" indent="0">
              <a:buNone/>
            </a:pPr>
            <a:r>
              <a:rPr lang="it-IT" dirty="0" smtClean="0"/>
              <a:t>Appendice G-13 Moore-School Lectures    </a:t>
            </a:r>
          </a:p>
          <a:p>
            <a:pPr marL="0" indent="0">
              <a:buNone/>
            </a:pPr>
            <a:r>
              <a:rPr lang="it-IT" dirty="0" smtClean="0"/>
              <a:t>Appendice G-14 MSL-1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56</a:t>
            </a:fld>
            <a:endParaRPr lang="it-IT" dirty="0"/>
          </a:p>
        </p:txBody>
      </p:sp>
    </p:spTree>
    <p:extLst>
      <p:ext uri="{BB962C8B-B14F-4D97-AF65-F5344CB8AC3E}">
        <p14:creationId xmlns:p14="http://schemas.microsoft.com/office/powerpoint/2010/main" val="1386779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normAutofit fontScale="90000"/>
          </a:bodyPr>
          <a:lstStyle/>
          <a:p>
            <a:pPr fontAlgn="base"/>
            <a:r>
              <a:rPr lang="it-IT" sz="3600" b="1" i="1" dirty="0"/>
              <a:t>Stabilire uno standard:  Von Neumann e IAS</a:t>
            </a:r>
            <a:endParaRPr lang="it-IT" b="1" i="1" dirty="0"/>
          </a:p>
        </p:txBody>
      </p:sp>
      <p:sp>
        <p:nvSpPr>
          <p:cNvPr id="3" name="Segnaposto contenuto 2"/>
          <p:cNvSpPr>
            <a:spLocks noGrp="1"/>
          </p:cNvSpPr>
          <p:nvPr>
            <p:ph idx="1"/>
          </p:nvPr>
        </p:nvSpPr>
        <p:spPr>
          <a:xfrm>
            <a:off x="457200" y="1052736"/>
            <a:ext cx="8229600" cy="5544616"/>
          </a:xfrm>
        </p:spPr>
        <p:txBody>
          <a:bodyPr>
            <a:normAutofit/>
          </a:bodyPr>
          <a:lstStyle/>
          <a:p>
            <a:pPr marL="0" indent="0">
              <a:buNone/>
            </a:pPr>
            <a:r>
              <a:rPr lang="it-IT" dirty="0" smtClean="0"/>
              <a:t>I </a:t>
            </a:r>
            <a:r>
              <a:rPr lang="it-IT" dirty="0"/>
              <a:t>primi calcolatori/computer </a:t>
            </a:r>
            <a:r>
              <a:rPr lang="it-IT" dirty="0" smtClean="0"/>
              <a:t>erano tutti </a:t>
            </a:r>
            <a:r>
              <a:rPr lang="it-IT" dirty="0"/>
              <a:t>esemplari unici</a:t>
            </a:r>
            <a:r>
              <a:rPr lang="it-IT" dirty="0" smtClean="0"/>
              <a:t>. </a:t>
            </a:r>
          </a:p>
          <a:p>
            <a:pPr marL="0" indent="0">
              <a:buNone/>
            </a:pPr>
            <a:endParaRPr lang="it-IT" sz="900" dirty="0"/>
          </a:p>
          <a:p>
            <a:pPr marL="0" indent="0">
              <a:buNone/>
            </a:pPr>
            <a:r>
              <a:rPr lang="it-IT" dirty="0" smtClean="0"/>
              <a:t>Col progetto IAS von Neumann ha stabilito uno standard per</a:t>
            </a:r>
          </a:p>
          <a:p>
            <a:r>
              <a:rPr lang="it-IT" dirty="0" smtClean="0"/>
              <a:t>Macchina reale con l’architettura hardware</a:t>
            </a:r>
          </a:p>
          <a:p>
            <a:r>
              <a:rPr lang="it-IT" b="1" dirty="0" smtClean="0"/>
              <a:t>Macchina virtuale con il set di istruzioni del così detto linguaggio macchina</a:t>
            </a:r>
          </a:p>
          <a:p>
            <a:pPr marL="0" indent="0">
              <a:buNone/>
            </a:pPr>
            <a:r>
              <a:rPr lang="it-IT" dirty="0" smtClean="0"/>
              <a:t>Appendice G-15 </a:t>
            </a:r>
            <a:r>
              <a:rPr lang="it-IT" dirty="0"/>
              <a:t>IAS un progetto per tutti </a:t>
            </a:r>
          </a:p>
          <a:p>
            <a:pPr marL="0" indent="0">
              <a:buNone/>
            </a:pPr>
            <a:r>
              <a:rPr lang="it-IT" dirty="0" smtClean="0"/>
              <a:t>Appendice G-16  set istruzioni  !!</a:t>
            </a:r>
          </a:p>
          <a:p>
            <a:pPr marL="0" indent="0">
              <a:buNone/>
            </a:pPr>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57</a:t>
            </a:fld>
            <a:endParaRPr lang="it-IT" dirty="0"/>
          </a:p>
        </p:txBody>
      </p:sp>
    </p:spTree>
    <p:extLst>
      <p:ext uri="{BB962C8B-B14F-4D97-AF65-F5344CB8AC3E}">
        <p14:creationId xmlns:p14="http://schemas.microsoft.com/office/powerpoint/2010/main" val="769676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normAutofit fontScale="90000"/>
          </a:bodyPr>
          <a:lstStyle/>
          <a:p>
            <a:r>
              <a:rPr lang="it-IT" sz="3600" b="1" dirty="0" smtClean="0"/>
              <a:t/>
            </a:r>
            <a:br>
              <a:rPr lang="it-IT" sz="3600" b="1" dirty="0" smtClean="0"/>
            </a:br>
            <a:r>
              <a:rPr lang="it-IT" sz="3100" b="1" dirty="0" smtClean="0"/>
              <a:t>LA </a:t>
            </a:r>
            <a:r>
              <a:rPr lang="it-IT" sz="3100" b="1" dirty="0"/>
              <a:t>MACCHINA UNIVERSALE DI VON NEUMANN</a:t>
            </a:r>
            <a:r>
              <a:rPr lang="it-IT" sz="4000" dirty="0"/>
              <a:t/>
            </a:r>
            <a:br>
              <a:rPr lang="it-IT" sz="4000" dirty="0"/>
            </a:br>
            <a:endParaRPr lang="it-IT" dirty="0"/>
          </a:p>
        </p:txBody>
      </p:sp>
      <p:sp>
        <p:nvSpPr>
          <p:cNvPr id="3" name="Segnaposto contenuto 2"/>
          <p:cNvSpPr>
            <a:spLocks noGrp="1"/>
          </p:cNvSpPr>
          <p:nvPr>
            <p:ph idx="1"/>
          </p:nvPr>
        </p:nvSpPr>
        <p:spPr>
          <a:xfrm>
            <a:off x="457200" y="836712"/>
            <a:ext cx="8229600" cy="5289451"/>
          </a:xfrm>
        </p:spPr>
        <p:txBody>
          <a:bodyPr>
            <a:normAutofit/>
          </a:bodyPr>
          <a:lstStyle/>
          <a:p>
            <a:endParaRPr lang="it-IT" dirty="0" smtClean="0"/>
          </a:p>
          <a:p>
            <a:r>
              <a:rPr lang="it-IT" dirty="0" smtClean="0"/>
              <a:t>Le </a:t>
            </a:r>
            <a:r>
              <a:rPr lang="it-IT" dirty="0"/>
              <a:t>parole sono di 40 bit</a:t>
            </a:r>
          </a:p>
          <a:p>
            <a:r>
              <a:rPr lang="it-IT" dirty="0"/>
              <a:t>La memoria M contiene 1024 parole M(1), M(2), … </a:t>
            </a:r>
            <a:r>
              <a:rPr lang="it-IT" dirty="0" smtClean="0"/>
              <a:t>M(1024)</a:t>
            </a:r>
          </a:p>
          <a:p>
            <a:r>
              <a:rPr lang="it-IT" dirty="0" smtClean="0"/>
              <a:t>Il </a:t>
            </a:r>
            <a:r>
              <a:rPr lang="it-IT" dirty="0"/>
              <a:t>sistema aveva </a:t>
            </a:r>
            <a:r>
              <a:rPr lang="it-IT" dirty="0" smtClean="0"/>
              <a:t>due registri nella CPU</a:t>
            </a:r>
          </a:p>
          <a:p>
            <a:pPr marL="800100" lvl="2" indent="0">
              <a:buNone/>
            </a:pPr>
            <a:r>
              <a:rPr lang="it-IT" sz="3200" dirty="0" smtClean="0"/>
              <a:t>AC per somme e sottrazioni </a:t>
            </a:r>
            <a:r>
              <a:rPr lang="it-IT" sz="3200" dirty="0"/>
              <a:t>e </a:t>
            </a:r>
            <a:endParaRPr lang="it-IT" sz="3200" dirty="0" smtClean="0"/>
          </a:p>
          <a:p>
            <a:pPr marL="800100" lvl="2" indent="0">
              <a:buNone/>
            </a:pPr>
            <a:r>
              <a:rPr lang="it-IT" sz="3200" dirty="0" smtClean="0"/>
              <a:t>MQ per moltiplicazioni e divisioni </a:t>
            </a:r>
          </a:p>
          <a:p>
            <a:r>
              <a:rPr lang="it-IT" dirty="0" smtClean="0"/>
              <a:t>Ogni parola conteneva due istruzioni</a:t>
            </a:r>
          </a:p>
          <a:p>
            <a:endParaRPr lang="it-IT" sz="4000" dirty="0" smtClean="0"/>
          </a:p>
          <a:p>
            <a:pPr marL="800100" lvl="2" indent="0">
              <a:buNone/>
            </a:pPr>
            <a:endParaRPr lang="it-IT" sz="3200"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58</a:t>
            </a:fld>
            <a:endParaRPr lang="it-IT"/>
          </a:p>
        </p:txBody>
      </p:sp>
    </p:spTree>
    <p:extLst>
      <p:ext uri="{BB962C8B-B14F-4D97-AF65-F5344CB8AC3E}">
        <p14:creationId xmlns:p14="http://schemas.microsoft.com/office/powerpoint/2010/main" val="2234374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418058"/>
          </a:xfrm>
        </p:spPr>
        <p:txBody>
          <a:bodyPr>
            <a:noAutofit/>
          </a:bodyPr>
          <a:lstStyle/>
          <a:p>
            <a:r>
              <a:rPr lang="it-IT" sz="2800" b="1" dirty="0"/>
              <a:t>LA MACCHINA UNIVERSALE DI VON NEUMANN</a:t>
            </a:r>
            <a:endParaRPr lang="it-IT" sz="2800" dirty="0"/>
          </a:p>
        </p:txBody>
      </p:sp>
      <p:sp>
        <p:nvSpPr>
          <p:cNvPr id="3" name="Segnaposto contenuto 2"/>
          <p:cNvSpPr>
            <a:spLocks noGrp="1"/>
          </p:cNvSpPr>
          <p:nvPr>
            <p:ph idx="1"/>
          </p:nvPr>
        </p:nvSpPr>
        <p:spPr>
          <a:xfrm>
            <a:off x="457200" y="1052736"/>
            <a:ext cx="8229600" cy="5073427"/>
          </a:xfrm>
        </p:spPr>
        <p:txBody>
          <a:bodyPr/>
          <a:lstStyle/>
          <a:p>
            <a:pPr marL="0" indent="0">
              <a:buNone/>
            </a:pPr>
            <a:r>
              <a:rPr lang="it-IT" sz="2800" dirty="0"/>
              <a:t>Le istruzioni, da 20 bit, erano </a:t>
            </a:r>
            <a:r>
              <a:rPr lang="it-IT" sz="2800" dirty="0" smtClean="0"/>
              <a:t>memorizzate </a:t>
            </a:r>
            <a:r>
              <a:rPr lang="it-IT" sz="2800" dirty="0"/>
              <a:t>a coppie in una singola parola di 40 bit.</a:t>
            </a:r>
          </a:p>
          <a:p>
            <a:pPr marL="0" indent="0">
              <a:buNone/>
            </a:pPr>
            <a:r>
              <a:rPr lang="it-IT" sz="2800" dirty="0"/>
              <a:t>Dei venti bit di ciascuna istruzione, otto erano usati per </a:t>
            </a:r>
            <a:r>
              <a:rPr lang="it-IT" sz="2800" dirty="0" smtClean="0"/>
              <a:t>il codice operativo, </a:t>
            </a:r>
            <a:r>
              <a:rPr lang="it-IT" sz="2800" dirty="0"/>
              <a:t>mentre i restanti 12 ospitavano un indirizzo a una parola della memoria.</a:t>
            </a:r>
            <a:endParaRPr lang="it-IT" dirty="0"/>
          </a:p>
          <a:p>
            <a:pPr marL="0" indent="0">
              <a:buNone/>
            </a:pPr>
            <a:endParaRPr lang="it-IT" dirty="0"/>
          </a:p>
          <a:p>
            <a:pPr marL="0" indent="0">
              <a:buNone/>
            </a:pPr>
            <a:endParaRPr lang="it-IT" dirty="0" smtClean="0"/>
          </a:p>
          <a:p>
            <a:pPr marL="0" indent="0">
              <a:buNone/>
            </a:pPr>
            <a:endParaRPr lang="it-IT" dirty="0" smtClean="0"/>
          </a:p>
        </p:txBody>
      </p:sp>
      <p:sp>
        <p:nvSpPr>
          <p:cNvPr id="4" name="Segnaposto numero diapositiva 3"/>
          <p:cNvSpPr>
            <a:spLocks noGrp="1"/>
          </p:cNvSpPr>
          <p:nvPr>
            <p:ph type="sldNum" sz="quarter" idx="12"/>
          </p:nvPr>
        </p:nvSpPr>
        <p:spPr/>
        <p:txBody>
          <a:bodyPr/>
          <a:lstStyle/>
          <a:p>
            <a:fld id="{33B65D07-8E64-4676-B43A-FCA40122754A}" type="slidenum">
              <a:rPr lang="it-IT" smtClean="0"/>
              <a:t>59</a:t>
            </a:fld>
            <a:endParaRPr lang="it-IT"/>
          </a:p>
        </p:txBody>
      </p:sp>
      <p:graphicFrame>
        <p:nvGraphicFramePr>
          <p:cNvPr id="5" name="Tabella 4"/>
          <p:cNvGraphicFramePr>
            <a:graphicFrameLocks noGrp="1"/>
          </p:cNvGraphicFramePr>
          <p:nvPr>
            <p:extLst>
              <p:ext uri="{D42A27DB-BD31-4B8C-83A1-F6EECF244321}">
                <p14:modId xmlns:p14="http://schemas.microsoft.com/office/powerpoint/2010/main" val="2873519072"/>
              </p:ext>
            </p:extLst>
          </p:nvPr>
        </p:nvGraphicFramePr>
        <p:xfrm>
          <a:off x="467544" y="3645024"/>
          <a:ext cx="8291482" cy="2169410"/>
        </p:xfrm>
        <a:graphic>
          <a:graphicData uri="http://schemas.openxmlformats.org/drawingml/2006/table">
            <a:tbl>
              <a:tblPr firstRow="1" firstCol="1" bandRow="1">
                <a:tableStyleId>{5C22544A-7EE6-4342-B048-85BDC9FD1C3A}</a:tableStyleId>
              </a:tblPr>
              <a:tblGrid>
                <a:gridCol w="3168352"/>
                <a:gridCol w="5123130"/>
              </a:tblGrid>
              <a:tr h="1080120">
                <a:tc>
                  <a:txBody>
                    <a:bodyPr/>
                    <a:lstStyle/>
                    <a:p>
                      <a:pPr>
                        <a:lnSpc>
                          <a:spcPct val="115000"/>
                        </a:lnSpc>
                        <a:spcAft>
                          <a:spcPts val="0"/>
                        </a:spcAft>
                      </a:pPr>
                      <a:r>
                        <a:rPr lang="it-IT" sz="2400" dirty="0" smtClean="0">
                          <a:effectLst/>
                        </a:rPr>
                        <a:t> 0.1.2.3.4.5.6.7</a:t>
                      </a:r>
                    </a:p>
                    <a:p>
                      <a:pPr>
                        <a:lnSpc>
                          <a:spcPct val="115000"/>
                        </a:lnSpc>
                        <a:spcAft>
                          <a:spcPts val="0"/>
                        </a:spcAft>
                      </a:pPr>
                      <a:r>
                        <a:rPr lang="it-IT" sz="2400" dirty="0" smtClean="0">
                          <a:effectLst/>
                          <a:latin typeface="Calibri"/>
                          <a:ea typeface="Calibri"/>
                          <a:cs typeface="Times New Roman"/>
                        </a:rPr>
                        <a:t>20.21.22…...27</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smtClean="0">
                          <a:effectLst/>
                        </a:rPr>
                        <a:t>8.9.10.11.12.13.14.15.16.17.18.19</a:t>
                      </a:r>
                    </a:p>
                    <a:p>
                      <a:pPr>
                        <a:lnSpc>
                          <a:spcPct val="115000"/>
                        </a:lnSpc>
                        <a:spcAft>
                          <a:spcPts val="0"/>
                        </a:spcAft>
                      </a:pPr>
                      <a:r>
                        <a:rPr lang="it-IT" sz="2400" dirty="0" smtClean="0">
                          <a:effectLst/>
                          <a:latin typeface="Calibri"/>
                          <a:ea typeface="Calibri"/>
                          <a:cs typeface="Times New Roman"/>
                        </a:rPr>
                        <a:t>28.29.30.31……………………………..39</a:t>
                      </a:r>
                      <a:endParaRPr lang="it-IT" sz="2400" dirty="0">
                        <a:effectLst/>
                        <a:latin typeface="Calibri"/>
                        <a:ea typeface="Calibri"/>
                        <a:cs typeface="Times New Roman"/>
                      </a:endParaRPr>
                    </a:p>
                  </a:txBody>
                  <a:tcPr marL="68580" marR="68580" marT="0" marB="0"/>
                </a:tc>
              </a:tr>
              <a:tr h="1089290">
                <a:tc>
                  <a:txBody>
                    <a:bodyPr/>
                    <a:lstStyle/>
                    <a:p>
                      <a:pPr>
                        <a:lnSpc>
                          <a:spcPct val="115000"/>
                        </a:lnSpc>
                        <a:spcAft>
                          <a:spcPts val="0"/>
                        </a:spcAft>
                      </a:pPr>
                      <a:r>
                        <a:rPr lang="it-IT" sz="2400" dirty="0">
                          <a:effectLst/>
                        </a:rPr>
                        <a:t>Codice operativo</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Indirizzo di parola in memoria</a:t>
                      </a:r>
                      <a:endParaRPr lang="it-IT" sz="2400" dirty="0">
                        <a:effectLst/>
                        <a:latin typeface="Calibri"/>
                        <a:ea typeface="Calibri"/>
                        <a:cs typeface="Times New Roman"/>
                      </a:endParaRPr>
                    </a:p>
                  </a:txBody>
                  <a:tcPr marL="68580" marR="68580" marT="0" marB="0"/>
                </a:tc>
              </a:tr>
            </a:tbl>
          </a:graphicData>
        </a:graphic>
      </p:graphicFrame>
      <p:sp>
        <p:nvSpPr>
          <p:cNvPr id="6" name="Rectangle 1"/>
          <p:cNvSpPr>
            <a:spLocks noChangeArrowheads="1"/>
          </p:cNvSpPr>
          <p:nvPr/>
        </p:nvSpPr>
        <p:spPr bwMode="auto">
          <a:xfrm>
            <a:off x="329426" y="39545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250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490066"/>
          </a:xfrm>
        </p:spPr>
        <p:txBody>
          <a:bodyPr>
            <a:normAutofit fontScale="90000"/>
          </a:bodyPr>
          <a:lstStyle/>
          <a:p>
            <a:r>
              <a:rPr lang="it-IT" sz="4000" dirty="0"/>
              <a:t>Dieci anni cruciali</a:t>
            </a:r>
          </a:p>
        </p:txBody>
      </p:sp>
      <p:sp>
        <p:nvSpPr>
          <p:cNvPr id="3" name="Segnaposto contenuto 2"/>
          <p:cNvSpPr>
            <a:spLocks noGrp="1"/>
          </p:cNvSpPr>
          <p:nvPr>
            <p:ph idx="1"/>
          </p:nvPr>
        </p:nvSpPr>
        <p:spPr>
          <a:xfrm>
            <a:off x="457200" y="1268760"/>
            <a:ext cx="8229600" cy="4857403"/>
          </a:xfrm>
        </p:spPr>
        <p:txBody>
          <a:bodyPr>
            <a:normAutofit/>
          </a:bodyPr>
          <a:lstStyle/>
          <a:p>
            <a:pPr marL="0" indent="0">
              <a:buNone/>
            </a:pPr>
            <a:r>
              <a:rPr lang="it-IT" b="1" dirty="0" smtClean="0"/>
              <a:t>Il ruolo strategico dell’elettronica</a:t>
            </a:r>
            <a:r>
              <a:rPr lang="it-IT" dirty="0" smtClean="0"/>
              <a:t> </a:t>
            </a:r>
          </a:p>
          <a:p>
            <a:r>
              <a:rPr lang="it-IT" dirty="0" smtClean="0"/>
              <a:t>Si </a:t>
            </a:r>
            <a:r>
              <a:rPr lang="it-IT" dirty="0"/>
              <a:t>diffondono applicazioni </a:t>
            </a:r>
            <a:r>
              <a:rPr lang="it-IT" dirty="0" smtClean="0"/>
              <a:t>sperimentali  </a:t>
            </a:r>
          </a:p>
          <a:p>
            <a:r>
              <a:rPr lang="it-IT" dirty="0" smtClean="0"/>
              <a:t>Si </a:t>
            </a:r>
            <a:r>
              <a:rPr lang="it-IT" dirty="0"/>
              <a:t>propongono strategie di utilizzo sicure</a:t>
            </a:r>
          </a:p>
          <a:p>
            <a:r>
              <a:rPr lang="it-IT" dirty="0"/>
              <a:t>Viene sfruttata tutta </a:t>
            </a:r>
            <a:r>
              <a:rPr lang="it-IT" b="1" dirty="0"/>
              <a:t>la sua </a:t>
            </a:r>
            <a:r>
              <a:rPr lang="it-IT" dirty="0" smtClean="0"/>
              <a:t>potenzialità </a:t>
            </a:r>
          </a:p>
          <a:p>
            <a:r>
              <a:rPr lang="it-IT" dirty="0" smtClean="0"/>
              <a:t>Avviene una </a:t>
            </a:r>
            <a:r>
              <a:rPr lang="it-IT" b="1" dirty="0" smtClean="0"/>
              <a:t>contaminazione</a:t>
            </a:r>
            <a:r>
              <a:rPr lang="it-IT" dirty="0" smtClean="0"/>
              <a:t> singolare tra discipline affini: matematica, fisica, neurologia e </a:t>
            </a:r>
            <a:r>
              <a:rPr lang="it-IT" b="1" dirty="0" smtClean="0"/>
              <a:t>cibernetica</a:t>
            </a:r>
          </a:p>
          <a:p>
            <a:pPr marL="0" indent="0">
              <a:buNone/>
            </a:pPr>
            <a:r>
              <a:rPr lang="it-IT" b="1" dirty="0" smtClean="0"/>
              <a:t>Nel 1945 s</a:t>
            </a:r>
            <a:r>
              <a:rPr lang="it-IT" dirty="0" smtClean="0"/>
              <a:t>i </a:t>
            </a:r>
            <a:r>
              <a:rPr lang="it-IT" b="1" dirty="0" smtClean="0"/>
              <a:t>formula l’idea geniale </a:t>
            </a:r>
          </a:p>
          <a:p>
            <a:pPr marL="0" indent="0">
              <a:buNone/>
            </a:pPr>
            <a:endParaRPr lang="it-IT" b="1"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a:t>
            </a:fld>
            <a:endParaRPr lang="it-IT"/>
          </a:p>
        </p:txBody>
      </p:sp>
    </p:spTree>
    <p:extLst>
      <p:ext uri="{BB962C8B-B14F-4D97-AF65-F5344CB8AC3E}">
        <p14:creationId xmlns:p14="http://schemas.microsoft.com/office/powerpoint/2010/main" val="1312748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dirty="0" smtClean="0"/>
              <a:t>Istruzioni per trasferimento dati</a:t>
            </a:r>
            <a:endParaRPr lang="it-IT" dirty="0"/>
          </a:p>
        </p:txBody>
      </p:sp>
      <p:sp>
        <p:nvSpPr>
          <p:cNvPr id="3" name="Segnaposto contenuto 2"/>
          <p:cNvSpPr>
            <a:spLocks noGrp="1"/>
          </p:cNvSpPr>
          <p:nvPr>
            <p:ph idx="1"/>
          </p:nvPr>
        </p:nvSpPr>
        <p:spPr>
          <a:xfrm>
            <a:off x="457200" y="692696"/>
            <a:ext cx="8229600" cy="5433467"/>
          </a:xfrm>
        </p:spPr>
        <p:txBody>
          <a:bodyPr>
            <a:normAutofit fontScale="92500"/>
          </a:bodyPr>
          <a:lstStyle/>
          <a:p>
            <a:pPr marL="0" indent="0">
              <a:buNone/>
            </a:pPr>
            <a:r>
              <a:rPr lang="it-IT" sz="2600" b="1" dirty="0" smtClean="0"/>
              <a:t>               CODICE </a:t>
            </a:r>
          </a:p>
          <a:p>
            <a:pPr marL="0" indent="0">
              <a:buNone/>
            </a:pPr>
            <a:r>
              <a:rPr lang="it-IT" sz="2600" b="1" dirty="0" smtClean="0"/>
              <a:t>BINARIO          MNEMONICO             DESCRIZIONE</a:t>
            </a:r>
            <a:endParaRPr lang="it-IT" sz="2600" dirty="0"/>
          </a:p>
          <a:p>
            <a:pPr marL="0" indent="0">
              <a:buNone/>
            </a:pPr>
            <a:r>
              <a:rPr lang="en-US" dirty="0"/>
              <a:t>00001010 	</a:t>
            </a:r>
            <a:r>
              <a:rPr lang="en-US" dirty="0" smtClean="0"/>
              <a:t>LOAD </a:t>
            </a:r>
            <a:r>
              <a:rPr lang="en-US" dirty="0"/>
              <a:t>MQ </a:t>
            </a:r>
            <a:r>
              <a:rPr lang="en-US" dirty="0" smtClean="0"/>
              <a:t>           Transfer  </a:t>
            </a:r>
            <a:r>
              <a:rPr lang="en-US" dirty="0"/>
              <a:t>MQ to </a:t>
            </a:r>
            <a:r>
              <a:rPr lang="en-US" dirty="0" smtClean="0"/>
              <a:t>AC</a:t>
            </a:r>
            <a:endParaRPr lang="it-IT" dirty="0"/>
          </a:p>
          <a:p>
            <a:pPr marL="0" indent="0">
              <a:buNone/>
            </a:pPr>
            <a:r>
              <a:rPr lang="en-US" dirty="0"/>
              <a:t>00001001 	</a:t>
            </a:r>
            <a:r>
              <a:rPr lang="en-US" dirty="0" smtClean="0"/>
              <a:t>LOAD M(X</a:t>
            </a:r>
            <a:r>
              <a:rPr lang="en-US" dirty="0"/>
              <a:t>) </a:t>
            </a:r>
            <a:r>
              <a:rPr lang="en-US" dirty="0" smtClean="0"/>
              <a:t>         Transfer M(X) </a:t>
            </a:r>
            <a:r>
              <a:rPr lang="en-US" dirty="0"/>
              <a:t>to MQ</a:t>
            </a:r>
            <a:endParaRPr lang="it-IT" dirty="0"/>
          </a:p>
          <a:p>
            <a:pPr marL="0" indent="0">
              <a:buNone/>
            </a:pPr>
            <a:r>
              <a:rPr lang="en-US" dirty="0" smtClean="0"/>
              <a:t>00100001 </a:t>
            </a:r>
            <a:r>
              <a:rPr lang="en-US" dirty="0"/>
              <a:t>	</a:t>
            </a:r>
            <a:r>
              <a:rPr lang="en-US" dirty="0" smtClean="0"/>
              <a:t>STOR </a:t>
            </a:r>
            <a:r>
              <a:rPr lang="en-US" dirty="0"/>
              <a:t>M(X) 	</a:t>
            </a:r>
            <a:r>
              <a:rPr lang="en-US" dirty="0" smtClean="0"/>
              <a:t>        Transfer AC to M(X)</a:t>
            </a:r>
            <a:endParaRPr lang="it-IT" dirty="0"/>
          </a:p>
          <a:p>
            <a:pPr marL="0" indent="0">
              <a:buNone/>
            </a:pPr>
            <a:r>
              <a:rPr lang="en-US" dirty="0" smtClean="0"/>
              <a:t>00000100 </a:t>
            </a:r>
            <a:r>
              <a:rPr lang="en-US" dirty="0"/>
              <a:t>	</a:t>
            </a:r>
            <a:r>
              <a:rPr lang="en-US" dirty="0" smtClean="0"/>
              <a:t>LOAD </a:t>
            </a:r>
            <a:r>
              <a:rPr lang="en-US" dirty="0"/>
              <a:t>M(X) 	</a:t>
            </a:r>
            <a:r>
              <a:rPr lang="en-US" dirty="0" smtClean="0"/>
              <a:t>        Transfer </a:t>
            </a:r>
            <a:r>
              <a:rPr lang="en-US" dirty="0"/>
              <a:t>M(X) to </a:t>
            </a:r>
            <a:r>
              <a:rPr lang="en-US" dirty="0" smtClean="0"/>
              <a:t>AC </a:t>
            </a:r>
            <a:endParaRPr lang="it-IT" dirty="0"/>
          </a:p>
          <a:p>
            <a:pPr marL="0" indent="0">
              <a:buNone/>
            </a:pPr>
            <a:r>
              <a:rPr lang="en-US" dirty="0" smtClean="0"/>
              <a:t>00000010 </a:t>
            </a:r>
            <a:r>
              <a:rPr lang="en-US" dirty="0"/>
              <a:t>	</a:t>
            </a:r>
            <a:r>
              <a:rPr lang="en-US" dirty="0" smtClean="0"/>
              <a:t>LOAD </a:t>
            </a:r>
            <a:r>
              <a:rPr lang="en-US" dirty="0"/>
              <a:t>–M(X) </a:t>
            </a:r>
            <a:r>
              <a:rPr lang="en-US" dirty="0" smtClean="0"/>
              <a:t>      Transfer </a:t>
            </a:r>
            <a:r>
              <a:rPr lang="en-US" dirty="0"/>
              <a:t>- M(X) to </a:t>
            </a:r>
            <a:r>
              <a:rPr lang="it-IT" dirty="0" smtClean="0"/>
              <a:t>AC</a:t>
            </a:r>
            <a:endParaRPr lang="it-IT" dirty="0"/>
          </a:p>
          <a:p>
            <a:pPr marL="0" indent="0">
              <a:buNone/>
            </a:pPr>
            <a:r>
              <a:rPr lang="en-US" dirty="0" smtClean="0"/>
              <a:t>00000011 </a:t>
            </a:r>
            <a:r>
              <a:rPr lang="en-US" dirty="0"/>
              <a:t>	</a:t>
            </a:r>
            <a:r>
              <a:rPr lang="en-US" dirty="0" smtClean="0"/>
              <a:t>LOAD </a:t>
            </a:r>
            <a:r>
              <a:rPr lang="en-US" dirty="0"/>
              <a:t>|M(X)| </a:t>
            </a:r>
            <a:r>
              <a:rPr lang="en-US" dirty="0" smtClean="0"/>
              <a:t>    Transfer </a:t>
            </a:r>
            <a:r>
              <a:rPr lang="en-US" dirty="0"/>
              <a:t>|M(X)| </a:t>
            </a:r>
            <a:r>
              <a:rPr lang="en-US" dirty="0" smtClean="0"/>
              <a:t>to </a:t>
            </a:r>
            <a:r>
              <a:rPr lang="it-IT" dirty="0" smtClean="0"/>
              <a:t>AC</a:t>
            </a:r>
            <a:endParaRPr lang="it-IT" dirty="0"/>
          </a:p>
          <a:p>
            <a:pPr marL="0" indent="0">
              <a:buNone/>
            </a:pPr>
            <a:r>
              <a:rPr lang="en-US" dirty="0"/>
              <a:t>00000100 	</a:t>
            </a:r>
            <a:r>
              <a:rPr lang="en-US" dirty="0" smtClean="0"/>
              <a:t>LOAD </a:t>
            </a:r>
            <a:r>
              <a:rPr lang="en-US" dirty="0"/>
              <a:t>–|M(X)| </a:t>
            </a:r>
            <a:r>
              <a:rPr lang="en-US" dirty="0" smtClean="0"/>
              <a:t>  Transfer </a:t>
            </a:r>
            <a:r>
              <a:rPr lang="en-US" dirty="0"/>
              <a:t>-|M(X)| to </a:t>
            </a:r>
            <a:r>
              <a:rPr lang="it-IT" dirty="0" smtClean="0"/>
              <a:t>AC</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60</a:t>
            </a:fld>
            <a:endParaRPr lang="it-IT"/>
          </a:p>
        </p:txBody>
      </p:sp>
    </p:spTree>
    <p:extLst>
      <p:ext uri="{BB962C8B-B14F-4D97-AF65-F5344CB8AC3E}">
        <p14:creationId xmlns:p14="http://schemas.microsoft.com/office/powerpoint/2010/main" val="2861805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dirty="0" smtClean="0"/>
              <a:t>Istruzioni per trasferimento controllo</a:t>
            </a:r>
            <a:endParaRPr lang="it-IT" sz="3600" dirty="0"/>
          </a:p>
        </p:txBody>
      </p:sp>
      <p:sp>
        <p:nvSpPr>
          <p:cNvPr id="3" name="Segnaposto contenuto 2"/>
          <p:cNvSpPr>
            <a:spLocks noGrp="1"/>
          </p:cNvSpPr>
          <p:nvPr>
            <p:ph idx="1"/>
          </p:nvPr>
        </p:nvSpPr>
        <p:spPr>
          <a:xfrm>
            <a:off x="457200" y="692696"/>
            <a:ext cx="8507288" cy="6165304"/>
          </a:xfrm>
        </p:spPr>
        <p:txBody>
          <a:bodyPr>
            <a:normAutofit lnSpcReduction="10000"/>
          </a:bodyPr>
          <a:lstStyle/>
          <a:p>
            <a:pPr marL="0" indent="0">
              <a:buNone/>
            </a:pPr>
            <a:r>
              <a:rPr lang="en-US" b="1" dirty="0" smtClean="0"/>
              <a:t>Trasferimento incondizzionato</a:t>
            </a:r>
          </a:p>
          <a:p>
            <a:pPr marL="0" indent="0">
              <a:buNone/>
            </a:pPr>
            <a:r>
              <a:rPr lang="en-US" dirty="0" smtClean="0"/>
              <a:t>00001101   JUMP </a:t>
            </a:r>
            <a:r>
              <a:rPr lang="en-US" dirty="0"/>
              <a:t>M(X,0:19)  </a:t>
            </a:r>
            <a:r>
              <a:rPr lang="en-US" dirty="0" smtClean="0"/>
              <a:t> </a:t>
            </a:r>
            <a:r>
              <a:rPr lang="en-US" dirty="0"/>
              <a:t>next </a:t>
            </a:r>
            <a:r>
              <a:rPr lang="en-US" dirty="0" smtClean="0"/>
              <a:t>from </a:t>
            </a:r>
            <a:r>
              <a:rPr lang="en-US" dirty="0"/>
              <a:t>left half </a:t>
            </a:r>
            <a:r>
              <a:rPr lang="en-US" dirty="0" smtClean="0"/>
              <a:t>					             of M(X</a:t>
            </a:r>
            <a:r>
              <a:rPr lang="en-US" dirty="0"/>
              <a:t>)</a:t>
            </a:r>
            <a:endParaRPr lang="it-IT" dirty="0"/>
          </a:p>
          <a:p>
            <a:pPr marL="0" indent="0">
              <a:buNone/>
            </a:pPr>
            <a:r>
              <a:rPr lang="en-US" dirty="0" smtClean="0"/>
              <a:t>00001110   JUMP </a:t>
            </a:r>
            <a:r>
              <a:rPr lang="en-US" dirty="0"/>
              <a:t>M(X,20:39) </a:t>
            </a:r>
            <a:r>
              <a:rPr lang="en-US" dirty="0" smtClean="0"/>
              <a:t>next from </a:t>
            </a:r>
            <a:r>
              <a:rPr lang="en-US" dirty="0"/>
              <a:t>right half </a:t>
            </a:r>
            <a:r>
              <a:rPr lang="en-US" dirty="0" smtClean="0"/>
              <a:t>						    of M(X) </a:t>
            </a:r>
            <a:endParaRPr lang="en-US" sz="2400" dirty="0" smtClean="0"/>
          </a:p>
          <a:p>
            <a:pPr marL="0" indent="0">
              <a:buNone/>
            </a:pPr>
            <a:r>
              <a:rPr lang="it-IT" b="1" dirty="0" smtClean="0"/>
              <a:t>Trasferimento condizionato</a:t>
            </a:r>
            <a:endParaRPr lang="it-IT" b="1" dirty="0"/>
          </a:p>
          <a:p>
            <a:pPr marL="0" indent="0">
              <a:buNone/>
            </a:pPr>
            <a:r>
              <a:rPr lang="en-US" dirty="0" smtClean="0"/>
              <a:t>00001111   JUMP</a:t>
            </a:r>
            <a:r>
              <a:rPr lang="en-US" dirty="0"/>
              <a:t>+ M(X,0:19) </a:t>
            </a:r>
            <a:r>
              <a:rPr lang="en-US" dirty="0" smtClean="0"/>
              <a:t>If </a:t>
            </a:r>
            <a:r>
              <a:rPr lang="en-US" dirty="0"/>
              <a:t>number in </a:t>
            </a:r>
            <a:r>
              <a:rPr lang="en-US" dirty="0" smtClean="0"/>
              <a:t>AC is +</a:t>
            </a:r>
            <a:br>
              <a:rPr lang="en-US" dirty="0" smtClean="0"/>
            </a:br>
            <a:r>
              <a:rPr lang="en-US" dirty="0" smtClean="0"/>
              <a:t>                                                     next from left </a:t>
            </a:r>
            <a:r>
              <a:rPr lang="en-US" dirty="0"/>
              <a:t>half of </a:t>
            </a:r>
            <a:r>
              <a:rPr lang="en-US" dirty="0" smtClean="0"/>
              <a:t>					   M(X)</a:t>
            </a:r>
          </a:p>
          <a:p>
            <a:pPr marL="0" indent="0">
              <a:buNone/>
            </a:pPr>
            <a:r>
              <a:rPr lang="en-US" dirty="0" smtClean="0"/>
              <a:t>00010000</a:t>
            </a:r>
            <a:r>
              <a:rPr lang="en-US" dirty="0"/>
              <a:t>	JUMP-M(X,20:39</a:t>
            </a:r>
            <a:r>
              <a:rPr lang="en-US" dirty="0" smtClean="0"/>
              <a:t>) If </a:t>
            </a:r>
            <a:r>
              <a:rPr lang="en-US" dirty="0"/>
              <a:t>number in </a:t>
            </a:r>
            <a:r>
              <a:rPr lang="en-US" dirty="0" smtClean="0"/>
              <a:t>AC is -</a:t>
            </a:r>
            <a:endParaRPr lang="it-IT" dirty="0"/>
          </a:p>
          <a:p>
            <a:pPr marL="0" indent="0">
              <a:buNone/>
            </a:pPr>
            <a:r>
              <a:rPr lang="en-US" dirty="0"/>
              <a:t>					</a:t>
            </a:r>
            <a:r>
              <a:rPr lang="en-US" dirty="0" smtClean="0"/>
              <a:t>   next from right </a:t>
            </a:r>
            <a:r>
              <a:rPr lang="en-US" dirty="0"/>
              <a:t>half </a:t>
            </a:r>
            <a:r>
              <a:rPr lang="en-US" dirty="0" smtClean="0"/>
              <a:t>						   of M(X</a:t>
            </a:r>
            <a:r>
              <a:rPr lang="en-US" dirty="0"/>
              <a:t>)</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61</a:t>
            </a:fld>
            <a:endParaRPr lang="it-IT"/>
          </a:p>
        </p:txBody>
      </p:sp>
    </p:spTree>
    <p:extLst>
      <p:ext uri="{BB962C8B-B14F-4D97-AF65-F5344CB8AC3E}">
        <p14:creationId xmlns:p14="http://schemas.microsoft.com/office/powerpoint/2010/main" val="1451290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Istruzioni per l’aritmetica</a:t>
            </a:r>
            <a:endParaRPr lang="it-IT" dirty="0"/>
          </a:p>
        </p:txBody>
      </p:sp>
      <p:sp>
        <p:nvSpPr>
          <p:cNvPr id="3" name="Segnaposto contenuto 2"/>
          <p:cNvSpPr>
            <a:spLocks noGrp="1"/>
          </p:cNvSpPr>
          <p:nvPr>
            <p:ph idx="1"/>
          </p:nvPr>
        </p:nvSpPr>
        <p:spPr>
          <a:xfrm>
            <a:off x="457200" y="836712"/>
            <a:ext cx="8229600" cy="5832648"/>
          </a:xfrm>
        </p:spPr>
        <p:txBody>
          <a:bodyPr>
            <a:normAutofit fontScale="92500" lnSpcReduction="20000"/>
          </a:bodyPr>
          <a:lstStyle/>
          <a:p>
            <a:pPr marL="0" indent="0">
              <a:buNone/>
            </a:pPr>
            <a:r>
              <a:rPr lang="en-US" dirty="0" smtClean="0"/>
              <a:t>00000101  </a:t>
            </a:r>
            <a:r>
              <a:rPr lang="en-US" dirty="0"/>
              <a:t>	ADD M(X) 	</a:t>
            </a:r>
            <a:r>
              <a:rPr lang="en-US" dirty="0" smtClean="0"/>
              <a:t>  AC =  </a:t>
            </a:r>
            <a:r>
              <a:rPr lang="en-US" dirty="0"/>
              <a:t>M(X</a:t>
            </a:r>
            <a:r>
              <a:rPr lang="en-US" dirty="0" smtClean="0"/>
              <a:t>) + AC</a:t>
            </a:r>
            <a:r>
              <a:rPr lang="en-US" dirty="0"/>
              <a:t>;  </a:t>
            </a:r>
            <a:endParaRPr lang="it-IT" dirty="0"/>
          </a:p>
          <a:p>
            <a:pPr marL="0" indent="0">
              <a:buNone/>
            </a:pPr>
            <a:r>
              <a:rPr lang="en-US" dirty="0"/>
              <a:t>00000111 	ADD |M(X)| </a:t>
            </a:r>
            <a:r>
              <a:rPr lang="en-US" dirty="0" smtClean="0"/>
              <a:t>AC = |</a:t>
            </a:r>
            <a:r>
              <a:rPr lang="en-US" dirty="0"/>
              <a:t>M(X)| </a:t>
            </a:r>
            <a:r>
              <a:rPr lang="en-US" dirty="0" smtClean="0"/>
              <a:t>+ </a:t>
            </a:r>
            <a:r>
              <a:rPr lang="en-US" dirty="0"/>
              <a:t>AC</a:t>
            </a:r>
            <a:r>
              <a:rPr lang="en-US" dirty="0" smtClean="0"/>
              <a:t>;</a:t>
            </a:r>
            <a:r>
              <a:rPr lang="en-US" dirty="0"/>
              <a:t> </a:t>
            </a:r>
            <a:endParaRPr lang="it-IT" dirty="0"/>
          </a:p>
          <a:p>
            <a:pPr marL="0" indent="0">
              <a:buNone/>
            </a:pPr>
            <a:r>
              <a:rPr lang="en-US" dirty="0"/>
              <a:t>00000110 	SUB M(X) 	</a:t>
            </a:r>
            <a:r>
              <a:rPr lang="en-US" dirty="0" smtClean="0"/>
              <a:t>  AC = AC - M(X</a:t>
            </a:r>
            <a:r>
              <a:rPr lang="en-US" dirty="0"/>
              <a:t>)  </a:t>
            </a:r>
            <a:endParaRPr lang="it-IT" dirty="0"/>
          </a:p>
          <a:p>
            <a:pPr marL="0" indent="0">
              <a:buNone/>
            </a:pPr>
            <a:r>
              <a:rPr lang="en-US" dirty="0" smtClean="0"/>
              <a:t>00001000 	SUB </a:t>
            </a:r>
            <a:r>
              <a:rPr lang="en-US" dirty="0"/>
              <a:t>|M(X</a:t>
            </a:r>
            <a:r>
              <a:rPr lang="en-US" dirty="0" smtClean="0"/>
              <a:t>)|</a:t>
            </a:r>
            <a:r>
              <a:rPr lang="en-US" dirty="0"/>
              <a:t>	</a:t>
            </a:r>
            <a:r>
              <a:rPr lang="en-US" dirty="0" smtClean="0"/>
              <a:t>  AC = AC - |</a:t>
            </a:r>
            <a:r>
              <a:rPr lang="en-US" dirty="0"/>
              <a:t>M(X</a:t>
            </a:r>
            <a:r>
              <a:rPr lang="en-US" dirty="0" smtClean="0"/>
              <a:t>)|</a:t>
            </a:r>
            <a:endParaRPr lang="it-IT" dirty="0"/>
          </a:p>
          <a:p>
            <a:pPr marL="0" indent="0">
              <a:buNone/>
            </a:pPr>
            <a:r>
              <a:rPr lang="en-US" dirty="0"/>
              <a:t>00001011 	MUL M(X) 	</a:t>
            </a:r>
            <a:r>
              <a:rPr lang="en-US" dirty="0" smtClean="0"/>
              <a:t>  AC = M(X)*MQ; put </a:t>
            </a:r>
            <a:r>
              <a:rPr lang="en-US" dirty="0"/>
              <a:t>least</a:t>
            </a:r>
            <a:endParaRPr lang="it-IT" dirty="0"/>
          </a:p>
          <a:p>
            <a:pPr marL="0" indent="0">
              <a:buNone/>
            </a:pPr>
            <a:r>
              <a:rPr lang="en-US" dirty="0"/>
              <a:t>				</a:t>
            </a:r>
            <a:r>
              <a:rPr lang="en-US" dirty="0" smtClean="0"/>
              <a:t>  significant </a:t>
            </a:r>
            <a:r>
              <a:rPr lang="en-US" dirty="0"/>
              <a:t>bits in MQ</a:t>
            </a:r>
            <a:endParaRPr lang="it-IT" dirty="0"/>
          </a:p>
          <a:p>
            <a:pPr marL="0" indent="0">
              <a:buNone/>
            </a:pPr>
            <a:r>
              <a:rPr lang="en-US" dirty="0" smtClean="0"/>
              <a:t>00001100 	DIV </a:t>
            </a:r>
            <a:r>
              <a:rPr lang="en-US" dirty="0"/>
              <a:t>M(X) 	</a:t>
            </a:r>
            <a:r>
              <a:rPr lang="en-US" dirty="0" smtClean="0"/>
              <a:t>  MQ = AC/M(X); resto </a:t>
            </a:r>
          </a:p>
          <a:p>
            <a:pPr marL="0" indent="0">
              <a:buNone/>
            </a:pPr>
            <a:r>
              <a:rPr lang="en-US" dirty="0" smtClean="0"/>
              <a:t>                                               In AC   </a:t>
            </a:r>
          </a:p>
          <a:p>
            <a:pPr marL="0" indent="0">
              <a:buNone/>
            </a:pPr>
            <a:r>
              <a:rPr lang="en-US" dirty="0" smtClean="0"/>
              <a:t>00010100 	LSH </a:t>
            </a:r>
            <a:r>
              <a:rPr lang="en-US" dirty="0"/>
              <a:t>		</a:t>
            </a:r>
            <a:r>
              <a:rPr lang="en-US" dirty="0" smtClean="0"/>
              <a:t>AC = 2*AC shift left one </a:t>
            </a:r>
          </a:p>
          <a:p>
            <a:pPr marL="0" indent="0">
              <a:buNone/>
            </a:pPr>
            <a:r>
              <a:rPr lang="en-US" dirty="0" smtClean="0"/>
              <a:t>                                           position </a:t>
            </a:r>
            <a:endParaRPr lang="it-IT" dirty="0"/>
          </a:p>
          <a:p>
            <a:pPr marL="0" indent="0">
              <a:buNone/>
            </a:pPr>
            <a:r>
              <a:rPr lang="en-US" dirty="0" smtClean="0"/>
              <a:t>00010101 	RSH </a:t>
            </a:r>
            <a:r>
              <a:rPr lang="en-US" dirty="0"/>
              <a:t>		</a:t>
            </a:r>
            <a:r>
              <a:rPr lang="en-US" dirty="0" smtClean="0"/>
              <a:t>AC =AC/2., </a:t>
            </a:r>
            <a:r>
              <a:rPr lang="en-US" dirty="0"/>
              <a:t>shift </a:t>
            </a:r>
            <a:r>
              <a:rPr lang="en-US" dirty="0" smtClean="0"/>
              <a:t>right one  </a:t>
            </a:r>
          </a:p>
          <a:p>
            <a:pPr marL="0" indent="0">
              <a:buNone/>
            </a:pPr>
            <a:r>
              <a:rPr lang="en-US" dirty="0" smtClean="0"/>
              <a:t>                                           position</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62</a:t>
            </a:fld>
            <a:endParaRPr lang="it-IT"/>
          </a:p>
        </p:txBody>
      </p:sp>
    </p:spTree>
    <p:extLst>
      <p:ext uri="{BB962C8B-B14F-4D97-AF65-F5344CB8AC3E}">
        <p14:creationId xmlns:p14="http://schemas.microsoft.com/office/powerpoint/2010/main" val="3296560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smtClean="0"/>
              <a:t/>
            </a:r>
            <a:br>
              <a:rPr lang="it-IT" dirty="0" smtClean="0"/>
            </a:br>
            <a:r>
              <a:rPr lang="it-IT" dirty="0" smtClean="0"/>
              <a:t>Istruzioni per modificare istruzioni !</a:t>
            </a:r>
            <a:br>
              <a:rPr lang="it-IT" dirty="0" smtClean="0"/>
            </a:br>
            <a:endParaRPr lang="it-IT" dirty="0"/>
          </a:p>
        </p:txBody>
      </p:sp>
      <p:sp>
        <p:nvSpPr>
          <p:cNvPr id="3" name="Segnaposto contenuto 2"/>
          <p:cNvSpPr>
            <a:spLocks noGrp="1"/>
          </p:cNvSpPr>
          <p:nvPr>
            <p:ph idx="1"/>
          </p:nvPr>
        </p:nvSpPr>
        <p:spPr>
          <a:xfrm>
            <a:off x="457200" y="764704"/>
            <a:ext cx="8229600" cy="6093296"/>
          </a:xfrm>
        </p:spPr>
        <p:txBody>
          <a:bodyPr>
            <a:normAutofit/>
          </a:bodyPr>
          <a:lstStyle/>
          <a:p>
            <a:pPr marL="0" indent="0">
              <a:buNone/>
            </a:pPr>
            <a:r>
              <a:rPr lang="en-US" dirty="0" smtClean="0"/>
              <a:t>00010010	     STOR </a:t>
            </a:r>
            <a:r>
              <a:rPr lang="en-US" dirty="0"/>
              <a:t>M(X,8:19) 	</a:t>
            </a:r>
            <a:endParaRPr lang="en-US" dirty="0" smtClean="0"/>
          </a:p>
          <a:p>
            <a:pPr marL="0" indent="0">
              <a:buNone/>
            </a:pPr>
            <a:r>
              <a:rPr lang="en-US" dirty="0" smtClean="0"/>
              <a:t>                         Replace </a:t>
            </a:r>
            <a:r>
              <a:rPr lang="en-US" dirty="0"/>
              <a:t>left address field at M(X) </a:t>
            </a:r>
            <a:r>
              <a:rPr lang="en-US" dirty="0" smtClean="0"/>
              <a:t>   		     by 12 rightmost </a:t>
            </a:r>
            <a:r>
              <a:rPr lang="en-US" dirty="0"/>
              <a:t>bits of AC</a:t>
            </a:r>
            <a:endParaRPr lang="it-IT" dirty="0"/>
          </a:p>
          <a:p>
            <a:pPr marL="0" indent="0">
              <a:buNone/>
            </a:pPr>
            <a:endParaRPr lang="en-US" sz="800" dirty="0" smtClean="0"/>
          </a:p>
          <a:p>
            <a:pPr marL="0" indent="0">
              <a:buNone/>
            </a:pPr>
            <a:r>
              <a:rPr lang="en-US" dirty="0" smtClean="0"/>
              <a:t>00010011 	     STOR </a:t>
            </a:r>
            <a:r>
              <a:rPr lang="en-US" dirty="0"/>
              <a:t>M(X,28:39) 	</a:t>
            </a:r>
            <a:endParaRPr lang="en-US" dirty="0" smtClean="0"/>
          </a:p>
          <a:p>
            <a:pPr marL="0" indent="0">
              <a:buNone/>
            </a:pPr>
            <a:r>
              <a:rPr lang="en-US" dirty="0" smtClean="0"/>
              <a:t>		     Replace </a:t>
            </a:r>
            <a:r>
              <a:rPr lang="en-US" dirty="0"/>
              <a:t>right address field at M(X) </a:t>
            </a:r>
            <a:r>
              <a:rPr lang="en-US" dirty="0" smtClean="0"/>
              <a:t>		     by 12 leftmost </a:t>
            </a:r>
            <a:r>
              <a:rPr lang="en-US" dirty="0"/>
              <a:t>bits of AC </a:t>
            </a:r>
            <a:r>
              <a:rPr lang="en-US" dirty="0" smtClean="0"/>
              <a:t> </a:t>
            </a:r>
          </a:p>
          <a:p>
            <a:pPr marL="0" indent="0">
              <a:buNone/>
            </a:pPr>
            <a:endParaRPr lang="en-US" sz="800" dirty="0" smtClean="0"/>
          </a:p>
          <a:p>
            <a:pPr marL="0" indent="0">
              <a:buNone/>
            </a:pPr>
            <a:r>
              <a:rPr lang="en-US" sz="800" dirty="0" smtClean="0"/>
              <a:t>------------------------------------------------------------------------------------------------------------------------------------------------------------------------------------------------------------------------------------------------------_---  </a:t>
            </a:r>
          </a:p>
          <a:p>
            <a:pPr marL="0" indent="0">
              <a:buNone/>
            </a:pPr>
            <a:endParaRPr lang="en-US" sz="2800" b="1"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63</a:t>
            </a:fld>
            <a:endParaRPr lang="it-IT"/>
          </a:p>
        </p:txBody>
      </p:sp>
      <p:graphicFrame>
        <p:nvGraphicFramePr>
          <p:cNvPr id="5" name="Tabella 4"/>
          <p:cNvGraphicFramePr>
            <a:graphicFrameLocks noGrp="1"/>
          </p:cNvGraphicFramePr>
          <p:nvPr>
            <p:extLst>
              <p:ext uri="{D42A27DB-BD31-4B8C-83A1-F6EECF244321}">
                <p14:modId xmlns:p14="http://schemas.microsoft.com/office/powerpoint/2010/main" val="543646512"/>
              </p:ext>
            </p:extLst>
          </p:nvPr>
        </p:nvGraphicFramePr>
        <p:xfrm>
          <a:off x="0" y="4818856"/>
          <a:ext cx="9144000" cy="2621280"/>
        </p:xfrm>
        <a:graphic>
          <a:graphicData uri="http://schemas.openxmlformats.org/drawingml/2006/table">
            <a:tbl>
              <a:tblPr firstRow="1" bandRow="1">
                <a:tableStyleId>{5C22544A-7EE6-4342-B048-85BDC9FD1C3A}</a:tableStyleId>
              </a:tblPr>
              <a:tblGrid>
                <a:gridCol w="4211960"/>
                <a:gridCol w="4932040"/>
              </a:tblGrid>
              <a:tr h="914400">
                <a:tc>
                  <a:txBody>
                    <a:bodyPr/>
                    <a:lstStyle/>
                    <a:p>
                      <a:r>
                        <a:rPr lang="en-US" sz="3200" b="1" dirty="0" smtClean="0"/>
                        <a:t>Istruzione 1 </a:t>
                      </a:r>
                      <a:endParaRPr lang="it-IT"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Istruzione 2</a:t>
                      </a:r>
                    </a:p>
                    <a:p>
                      <a:endParaRPr lang="it-IT" sz="3200" dirty="0"/>
                    </a:p>
                  </a:txBody>
                  <a:tcPr/>
                </a:tc>
              </a:tr>
              <a:tr h="720080">
                <a:tc>
                  <a:txBody>
                    <a:bodyPr/>
                    <a:lstStyle/>
                    <a:p>
                      <a:r>
                        <a:rPr lang="en-US" sz="3200" b="1" dirty="0" smtClean="0"/>
                        <a:t>0 codice 7-8 indirizzo 19</a:t>
                      </a:r>
                      <a:endParaRPr lang="it-IT" sz="3200" dirty="0"/>
                    </a:p>
                  </a:txBody>
                  <a:tcPr/>
                </a:tc>
                <a:tc>
                  <a:txBody>
                    <a:bodyPr/>
                    <a:lstStyle/>
                    <a:p>
                      <a:pPr marL="0" indent="0">
                        <a:buNone/>
                      </a:pPr>
                      <a:r>
                        <a:rPr lang="en-US" sz="3200" b="1" dirty="0" smtClean="0"/>
                        <a:t>20 codice 27-28 indirizzo 39 </a:t>
                      </a:r>
                    </a:p>
                    <a:p>
                      <a:pPr marL="0" indent="0">
                        <a:buNone/>
                      </a:pPr>
                      <a:endParaRPr lang="en-US" sz="3200" b="1" dirty="0" smtClean="0"/>
                    </a:p>
                    <a:p>
                      <a:endParaRPr lang="it-IT" sz="3200" dirty="0"/>
                    </a:p>
                  </a:txBody>
                  <a:tcPr/>
                </a:tc>
              </a:tr>
            </a:tbl>
          </a:graphicData>
        </a:graphic>
      </p:graphicFrame>
    </p:spTree>
    <p:extLst>
      <p:ext uri="{BB962C8B-B14F-4D97-AF65-F5344CB8AC3E}">
        <p14:creationId xmlns:p14="http://schemas.microsoft.com/office/powerpoint/2010/main" val="3877955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dirty="0"/>
              <a:t>Istruzioni per modificare istruzioni</a:t>
            </a:r>
          </a:p>
        </p:txBody>
      </p:sp>
      <p:sp>
        <p:nvSpPr>
          <p:cNvPr id="3" name="Segnaposto contenuto 2"/>
          <p:cNvSpPr>
            <a:spLocks noGrp="1"/>
          </p:cNvSpPr>
          <p:nvPr>
            <p:ph idx="1"/>
          </p:nvPr>
        </p:nvSpPr>
        <p:spPr>
          <a:xfrm>
            <a:off x="457200" y="764704"/>
            <a:ext cx="8229600" cy="5361459"/>
          </a:xfrm>
        </p:spPr>
        <p:txBody>
          <a:bodyPr>
            <a:normAutofit/>
          </a:bodyPr>
          <a:lstStyle/>
          <a:p>
            <a:pPr marL="0" lvl="0" indent="0">
              <a:buNone/>
            </a:pPr>
            <a:r>
              <a:rPr lang="it-IT" dirty="0" smtClean="0"/>
              <a:t>Programmi che si automodificano. </a:t>
            </a:r>
          </a:p>
          <a:p>
            <a:pPr marL="0" lvl="0" indent="0">
              <a:buNone/>
            </a:pPr>
            <a:r>
              <a:rPr lang="it-IT" dirty="0" smtClean="0"/>
              <a:t>Fu </a:t>
            </a:r>
            <a:r>
              <a:rPr lang="it-IT" dirty="0"/>
              <a:t>riconosciuta l’importanza dell’eseguire la stessa computazione su diversi gruppi di dati. </a:t>
            </a:r>
            <a:endParaRPr lang="it-IT" dirty="0" smtClean="0"/>
          </a:p>
          <a:p>
            <a:pPr marL="0" lvl="0" indent="0">
              <a:buNone/>
            </a:pPr>
            <a:endParaRPr lang="it-IT" sz="900" dirty="0"/>
          </a:p>
          <a:p>
            <a:pPr marL="0" lvl="0" indent="0">
              <a:buNone/>
            </a:pPr>
            <a:r>
              <a:rPr lang="it-IT" b="1" dirty="0" smtClean="0"/>
              <a:t>Per esempio calcolare il prodotto scalare</a:t>
            </a:r>
          </a:p>
          <a:p>
            <a:pPr marL="0" lvl="0" indent="0">
              <a:buNone/>
            </a:pPr>
            <a:r>
              <a:rPr lang="it-IT" b="1" dirty="0" smtClean="0"/>
              <a:t>S = A(1)*B(1)  + A(2)*B(2) + … A(n)*B(n)</a:t>
            </a:r>
          </a:p>
          <a:p>
            <a:pPr marL="0" lvl="0" indent="0">
              <a:buNone/>
            </a:pPr>
            <a:endParaRPr lang="it-IT" sz="900" dirty="0" smtClean="0"/>
          </a:p>
          <a:p>
            <a:pPr marL="0" lvl="0" indent="0">
              <a:buNone/>
            </a:pPr>
            <a:r>
              <a:rPr lang="it-IT" dirty="0" smtClean="0"/>
              <a:t>Questo </a:t>
            </a:r>
            <a:r>
              <a:rPr lang="it-IT" dirty="0"/>
              <a:t>obiettivo è raggiunto tramite la capacità di modificare </a:t>
            </a:r>
            <a:r>
              <a:rPr lang="it-IT" dirty="0" smtClean="0"/>
              <a:t>indirizzi durante l’esecuzione.</a:t>
            </a:r>
          </a:p>
          <a:p>
            <a:pPr marL="0" lvl="0" indent="0">
              <a:buNone/>
            </a:pPr>
            <a:r>
              <a:rPr lang="it-IT" dirty="0" smtClean="0"/>
              <a:t>Questa possibilità si ottiene mediante l’uso delle </a:t>
            </a:r>
            <a:r>
              <a:rPr lang="it-IT" dirty="0"/>
              <a:t>istruzioni </a:t>
            </a:r>
            <a:r>
              <a:rPr lang="it-IT" dirty="0" smtClean="0"/>
              <a:t>che modificano istruzioni</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64</a:t>
            </a:fld>
            <a:endParaRPr lang="it-IT"/>
          </a:p>
        </p:txBody>
      </p:sp>
    </p:spTree>
    <p:extLst>
      <p:ext uri="{BB962C8B-B14F-4D97-AF65-F5344CB8AC3E}">
        <p14:creationId xmlns:p14="http://schemas.microsoft.com/office/powerpoint/2010/main" val="507216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pPr marL="0" indent="0">
              <a:buNone/>
            </a:pPr>
            <a:r>
              <a:rPr lang="en-US" dirty="0"/>
              <a:t>00010010	     STOR M(X,8:19) 	</a:t>
            </a:r>
          </a:p>
          <a:p>
            <a:pPr marL="0" indent="0">
              <a:buNone/>
            </a:pPr>
            <a:r>
              <a:rPr lang="en-US" dirty="0"/>
              <a:t>                         Replace left address field at M(X)    		     by 12 rightmost bits of AC</a:t>
            </a:r>
            <a:endParaRPr lang="it-IT" dirty="0"/>
          </a:p>
          <a:p>
            <a:pPr marL="0" indent="0">
              <a:buNone/>
            </a:pPr>
            <a:endParaRPr lang="en-US" sz="800" dirty="0"/>
          </a:p>
          <a:p>
            <a:pPr marL="0" indent="0">
              <a:buNone/>
            </a:pPr>
            <a:r>
              <a:rPr lang="en-US" dirty="0"/>
              <a:t>00010011 	     STOR M(X,28:39) 	</a:t>
            </a:r>
          </a:p>
          <a:p>
            <a:pPr marL="0" indent="0">
              <a:buNone/>
            </a:pPr>
            <a:r>
              <a:rPr lang="en-US" dirty="0"/>
              <a:t>		     Replace right address field at M(X) 		     by 12 leftmost bits of AC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65</a:t>
            </a:fld>
            <a:endParaRPr lang="it-IT"/>
          </a:p>
        </p:txBody>
      </p:sp>
    </p:spTree>
    <p:extLst>
      <p:ext uri="{BB962C8B-B14F-4D97-AF65-F5344CB8AC3E}">
        <p14:creationId xmlns:p14="http://schemas.microsoft.com/office/powerpoint/2010/main" val="1160897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08720"/>
          </a:xfrm>
        </p:spPr>
        <p:txBody>
          <a:bodyPr/>
          <a:lstStyle/>
          <a:p>
            <a:r>
              <a:rPr lang="it-IT" dirty="0" smtClean="0"/>
              <a:t>Von Neumann bottleneck</a:t>
            </a:r>
            <a:endParaRPr lang="it-IT" dirty="0"/>
          </a:p>
        </p:txBody>
      </p:sp>
      <p:sp>
        <p:nvSpPr>
          <p:cNvPr id="3" name="Segnaposto contenuto 2"/>
          <p:cNvSpPr>
            <a:spLocks noGrp="1"/>
          </p:cNvSpPr>
          <p:nvPr>
            <p:ph idx="1"/>
          </p:nvPr>
        </p:nvSpPr>
        <p:spPr>
          <a:xfrm>
            <a:off x="457200" y="980728"/>
            <a:ext cx="8229600" cy="5145435"/>
          </a:xfrm>
        </p:spPr>
        <p:txBody>
          <a:bodyPr>
            <a:normAutofit/>
          </a:bodyPr>
          <a:lstStyle/>
          <a:p>
            <a:pPr marL="0" indent="0" fontAlgn="base">
              <a:buNone/>
            </a:pPr>
            <a:r>
              <a:rPr lang="en-US" dirty="0" smtClean="0"/>
              <a:t>L’automodifica è una sorgente di bottleneck.</a:t>
            </a:r>
          </a:p>
          <a:p>
            <a:pPr marL="0" indent="0" fontAlgn="base">
              <a:buNone/>
            </a:pPr>
            <a:r>
              <a:rPr lang="en-US" dirty="0" smtClean="0"/>
              <a:t>Un modo per risolvere il problema  sarà quello di usare istruzioni appropriate per il linguaggio macchina, come per esempio un </a:t>
            </a:r>
            <a:r>
              <a:rPr lang="en-US" b="1" dirty="0" smtClean="0"/>
              <a:t>Reduced </a:t>
            </a:r>
            <a:r>
              <a:rPr lang="en-US" b="1" dirty="0"/>
              <a:t>Instruction Set Computers</a:t>
            </a:r>
            <a:r>
              <a:rPr lang="en-US" dirty="0"/>
              <a:t> (RISC</a:t>
            </a:r>
            <a:r>
              <a:rPr lang="en-US" dirty="0" smtClean="0"/>
              <a:t>).</a:t>
            </a:r>
          </a:p>
          <a:p>
            <a:pPr marL="0" indent="0" fontAlgn="base">
              <a:buNone/>
            </a:pPr>
            <a:endParaRPr lang="en-US" sz="1200" dirty="0"/>
          </a:p>
          <a:p>
            <a:pPr marL="0" indent="0" fontAlgn="base">
              <a:buNone/>
            </a:pPr>
            <a:r>
              <a:rPr lang="en-US" dirty="0" smtClean="0"/>
              <a:t>L’obiettivo principale del RISC è quello di ridurre il numero di riferimenti alla  memoria da parte della CPU con l’adozione di un maggior numero di registri interni.</a:t>
            </a:r>
            <a:endParaRPr lang="en-US"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66</a:t>
            </a:fld>
            <a:endParaRPr lang="it-IT"/>
          </a:p>
        </p:txBody>
      </p:sp>
    </p:spTree>
    <p:extLst>
      <p:ext uri="{BB962C8B-B14F-4D97-AF65-F5344CB8AC3E}">
        <p14:creationId xmlns:p14="http://schemas.microsoft.com/office/powerpoint/2010/main" val="68925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b="1" i="1" dirty="0"/>
              <a:t>Stabilire uno standard:  Von Neumann e IAS</a:t>
            </a:r>
            <a:endParaRPr lang="it-IT" sz="3200" dirty="0"/>
          </a:p>
        </p:txBody>
      </p:sp>
      <p:sp>
        <p:nvSpPr>
          <p:cNvPr id="3" name="Segnaposto contenuto 2"/>
          <p:cNvSpPr>
            <a:spLocks noGrp="1"/>
          </p:cNvSpPr>
          <p:nvPr>
            <p:ph idx="1"/>
          </p:nvPr>
        </p:nvSpPr>
        <p:spPr>
          <a:xfrm>
            <a:off x="457200" y="1600200"/>
            <a:ext cx="8229600" cy="5257800"/>
          </a:xfrm>
        </p:spPr>
        <p:txBody>
          <a:bodyPr/>
          <a:lstStyle/>
          <a:p>
            <a:pPr marL="0" indent="0">
              <a:buNone/>
            </a:pPr>
            <a:r>
              <a:rPr lang="it-IT" dirty="0"/>
              <a:t>I progetti furono distribuiti a università, società e privati interessati alla macchina. </a:t>
            </a:r>
            <a:endParaRPr lang="it-IT" dirty="0" smtClean="0"/>
          </a:p>
          <a:p>
            <a:pPr marL="0" indent="0">
              <a:buNone/>
            </a:pPr>
            <a:r>
              <a:rPr lang="it-IT" dirty="0" smtClean="0"/>
              <a:t>Questo </a:t>
            </a:r>
            <a:r>
              <a:rPr lang="it-IT" dirty="0"/>
              <a:t>portò alla realizzazione di quindici macchine derivate dall'IAS machine, che mostrarono vari gradi di compatibilità con l'originale</a:t>
            </a:r>
            <a:r>
              <a:rPr lang="it-IT" dirty="0" smtClean="0"/>
              <a:t>.</a:t>
            </a:r>
          </a:p>
          <a:p>
            <a:pPr marL="0" indent="0">
              <a:buNone/>
            </a:pPr>
            <a:r>
              <a:rPr lang="it-IT" dirty="0" smtClean="0"/>
              <a:t>Le macchine IAS hanno hardware diversi!!! </a:t>
            </a:r>
          </a:p>
          <a:p>
            <a:pPr marL="0" indent="0">
              <a:buNone/>
            </a:pPr>
            <a:r>
              <a:rPr lang="it-IT" dirty="0" smtClean="0"/>
              <a:t>Hanno linguaggi macchina funzionalmente equivalenti</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67</a:t>
            </a:fld>
            <a:endParaRPr lang="it-IT" dirty="0"/>
          </a:p>
        </p:txBody>
      </p:sp>
    </p:spTree>
    <p:extLst>
      <p:ext uri="{BB962C8B-B14F-4D97-AF65-F5344CB8AC3E}">
        <p14:creationId xmlns:p14="http://schemas.microsoft.com/office/powerpoint/2010/main" val="1436993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476672"/>
          </a:xfrm>
        </p:spPr>
        <p:txBody>
          <a:bodyPr>
            <a:noAutofit/>
          </a:bodyPr>
          <a:lstStyle/>
          <a:p>
            <a:r>
              <a:rPr lang="it-IT" sz="3200" b="1" i="1" dirty="0"/>
              <a:t>Stabilire uno standard:  Von Neumann e IAS</a:t>
            </a:r>
            <a:endParaRPr lang="it-IT" sz="3200" dirty="0"/>
          </a:p>
        </p:txBody>
      </p:sp>
      <p:sp>
        <p:nvSpPr>
          <p:cNvPr id="3" name="Segnaposto contenuto 2"/>
          <p:cNvSpPr>
            <a:spLocks noGrp="1"/>
          </p:cNvSpPr>
          <p:nvPr>
            <p:ph idx="1"/>
          </p:nvPr>
        </p:nvSpPr>
        <p:spPr>
          <a:xfrm>
            <a:off x="457200" y="476672"/>
            <a:ext cx="8229600" cy="5649491"/>
          </a:xfrm>
        </p:spPr>
        <p:txBody>
          <a:bodyPr>
            <a:normAutofit fontScale="77500" lnSpcReduction="20000"/>
          </a:bodyPr>
          <a:lstStyle/>
          <a:p>
            <a:pPr lvl="0"/>
            <a:r>
              <a:rPr lang="it-IT" dirty="0">
                <a:hlinkClick r:id="rId2" tooltip="AVIDAC (la pagina non esiste)"/>
              </a:rPr>
              <a:t>AVIDAC</a:t>
            </a:r>
            <a:r>
              <a:rPr lang="it-IT" dirty="0"/>
              <a:t> (</a:t>
            </a:r>
            <a:r>
              <a:rPr lang="it-IT" dirty="0" err="1">
                <a:hlinkClick r:id="rId3" tooltip="Argonne National Laboratory"/>
              </a:rPr>
              <a:t>Argonne</a:t>
            </a:r>
            <a:r>
              <a:rPr lang="it-IT" dirty="0">
                <a:hlinkClick r:id="rId3" tooltip="Argonne National Laboratory"/>
              </a:rPr>
              <a:t> National Laboratory</a:t>
            </a:r>
            <a:r>
              <a:rPr lang="it-IT" dirty="0"/>
              <a:t>)</a:t>
            </a:r>
          </a:p>
          <a:p>
            <a:pPr lvl="0"/>
            <a:r>
              <a:rPr lang="it-IT" dirty="0">
                <a:hlinkClick r:id="rId4" tooltip="BESK (la pagina non esiste)"/>
              </a:rPr>
              <a:t>BESK</a:t>
            </a:r>
            <a:r>
              <a:rPr lang="it-IT" dirty="0"/>
              <a:t> (Stoccolma)</a:t>
            </a:r>
          </a:p>
          <a:p>
            <a:pPr lvl="0"/>
            <a:r>
              <a:rPr lang="it-IT" dirty="0">
                <a:hlinkClick r:id="rId5" tooltip="BESM"/>
              </a:rPr>
              <a:t>BESM</a:t>
            </a:r>
            <a:r>
              <a:rPr lang="it-IT" dirty="0"/>
              <a:t> (Mosca)</a:t>
            </a:r>
          </a:p>
          <a:p>
            <a:pPr lvl="0"/>
            <a:r>
              <a:rPr lang="it-IT" dirty="0">
                <a:hlinkClick r:id="rId6" tooltip="CYCLONE (la pagina non esiste)"/>
              </a:rPr>
              <a:t>CYCLONE</a:t>
            </a:r>
            <a:r>
              <a:rPr lang="it-IT" dirty="0"/>
              <a:t> (</a:t>
            </a:r>
            <a:r>
              <a:rPr lang="it-IT" dirty="0">
                <a:hlinkClick r:id="rId7" tooltip="Iowa State University"/>
              </a:rPr>
              <a:t>Iowa State University</a:t>
            </a:r>
            <a:r>
              <a:rPr lang="it-IT" dirty="0"/>
              <a:t>)</a:t>
            </a:r>
          </a:p>
          <a:p>
            <a:pPr lvl="0"/>
            <a:r>
              <a:rPr lang="it-IT" dirty="0">
                <a:hlinkClick r:id="rId8" tooltip="ILLIAC I (la pagina non esiste)"/>
              </a:rPr>
              <a:t>ILLIAC I</a:t>
            </a:r>
            <a:r>
              <a:rPr lang="it-IT" dirty="0"/>
              <a:t> (</a:t>
            </a:r>
            <a:r>
              <a:rPr lang="it-IT" dirty="0">
                <a:hlinkClick r:id="rId9" tooltip="Università dell'Illinois all'Urbana-Champaign"/>
              </a:rPr>
              <a:t>Università dell'Illinois all'Urbana-Champaign</a:t>
            </a:r>
            <a:r>
              <a:rPr lang="it-IT" dirty="0"/>
              <a:t>)</a:t>
            </a:r>
          </a:p>
          <a:p>
            <a:pPr lvl="0"/>
            <a:r>
              <a:rPr lang="it-IT" dirty="0">
                <a:hlinkClick r:id="rId10" tooltip="GEORGE (computer) (la pagina non esiste)"/>
              </a:rPr>
              <a:t>GEORGE</a:t>
            </a:r>
            <a:r>
              <a:rPr lang="it-IT" dirty="0"/>
              <a:t> (</a:t>
            </a:r>
            <a:r>
              <a:rPr lang="it-IT" dirty="0" err="1"/>
              <a:t>Argonne</a:t>
            </a:r>
            <a:r>
              <a:rPr lang="it-IT" dirty="0"/>
              <a:t> National Laboratory)</a:t>
            </a:r>
          </a:p>
          <a:p>
            <a:pPr lvl="0"/>
            <a:r>
              <a:rPr lang="it-IT" dirty="0">
                <a:hlinkClick r:id="rId11" tooltip="JOHNNIAC (la pagina non esiste)"/>
              </a:rPr>
              <a:t>JOHNNIAC</a:t>
            </a:r>
            <a:r>
              <a:rPr lang="it-IT" dirty="0"/>
              <a:t> (</a:t>
            </a:r>
            <a:r>
              <a:rPr lang="it-IT" dirty="0">
                <a:hlinkClick r:id="rId12" tooltip="RAND"/>
              </a:rPr>
              <a:t>RAND</a:t>
            </a:r>
            <a:r>
              <a:rPr lang="it-IT" dirty="0"/>
              <a:t>)</a:t>
            </a:r>
          </a:p>
          <a:p>
            <a:pPr lvl="0"/>
            <a:r>
              <a:rPr lang="en-US" dirty="0">
                <a:hlinkClick r:id="rId13" tooltip="MANIAC I (la pagina non esiste)"/>
              </a:rPr>
              <a:t>MANIAC I</a:t>
            </a:r>
            <a:r>
              <a:rPr lang="en-US" dirty="0"/>
              <a:t> (</a:t>
            </a:r>
            <a:r>
              <a:rPr lang="en-US" dirty="0">
                <a:hlinkClick r:id="rId14" tooltip="Los Alamos National Laboratory"/>
              </a:rPr>
              <a:t>Los Alamos National Laboratory</a:t>
            </a:r>
            <a:r>
              <a:rPr lang="en-US" dirty="0"/>
              <a:t>)</a:t>
            </a:r>
            <a:endParaRPr lang="it-IT" dirty="0"/>
          </a:p>
          <a:p>
            <a:pPr lvl="0"/>
            <a:r>
              <a:rPr lang="it-IT" dirty="0">
                <a:hlinkClick r:id="rId15" tooltip="MISTIC (la pagina non esiste)"/>
              </a:rPr>
              <a:t>MISTIC</a:t>
            </a:r>
            <a:r>
              <a:rPr lang="it-IT" dirty="0"/>
              <a:t> (</a:t>
            </a:r>
            <a:r>
              <a:rPr lang="it-IT" dirty="0">
                <a:hlinkClick r:id="rId16" tooltip="Michigan State University"/>
              </a:rPr>
              <a:t>Michigan State University</a:t>
            </a:r>
            <a:r>
              <a:rPr lang="it-IT" dirty="0"/>
              <a:t>)</a:t>
            </a:r>
          </a:p>
          <a:p>
            <a:pPr lvl="0"/>
            <a:r>
              <a:rPr lang="en-US" dirty="0">
                <a:hlinkClick r:id="rId17" tooltip="ORACLE (computer) (la pagina non esiste)"/>
              </a:rPr>
              <a:t>ORACLE</a:t>
            </a:r>
            <a:r>
              <a:rPr lang="en-US" dirty="0"/>
              <a:t> (</a:t>
            </a:r>
            <a:r>
              <a:rPr lang="en-US" dirty="0">
                <a:hlinkClick r:id="rId18" tooltip="Oak Ridge National Laboratory"/>
              </a:rPr>
              <a:t>Oak Ridge National Laboratory</a:t>
            </a:r>
            <a:r>
              <a:rPr lang="en-US" dirty="0"/>
              <a:t>)</a:t>
            </a:r>
            <a:endParaRPr lang="it-IT" dirty="0"/>
          </a:p>
          <a:p>
            <a:pPr lvl="0"/>
            <a:r>
              <a:rPr lang="it-IT" dirty="0">
                <a:hlinkClick r:id="rId19" tooltip="ORDVAC (la pagina non esiste)"/>
              </a:rPr>
              <a:t>ORDVAC</a:t>
            </a:r>
            <a:r>
              <a:rPr lang="it-IT" dirty="0"/>
              <a:t> (</a:t>
            </a:r>
            <a:r>
              <a:rPr lang="it-IT" dirty="0">
                <a:hlinkClick r:id="rId20" tooltip="Aberdeen Proving Ground"/>
              </a:rPr>
              <a:t>Aberdeen </a:t>
            </a:r>
            <a:r>
              <a:rPr lang="it-IT" dirty="0" err="1">
                <a:hlinkClick r:id="rId20" tooltip="Aberdeen Proving Ground"/>
              </a:rPr>
              <a:t>Proving</a:t>
            </a:r>
            <a:r>
              <a:rPr lang="it-IT" dirty="0">
                <a:hlinkClick r:id="rId20" tooltip="Aberdeen Proving Ground"/>
              </a:rPr>
              <a:t> Ground</a:t>
            </a:r>
            <a:r>
              <a:rPr lang="it-IT" dirty="0"/>
              <a:t>)</a:t>
            </a:r>
          </a:p>
          <a:p>
            <a:pPr lvl="0"/>
            <a:r>
              <a:rPr lang="it-IT" dirty="0">
                <a:hlinkClick r:id="rId21" tooltip="SILLIAC (la pagina non esiste)"/>
              </a:rPr>
              <a:t>SILLIAC</a:t>
            </a:r>
            <a:r>
              <a:rPr lang="it-IT" dirty="0"/>
              <a:t> (</a:t>
            </a:r>
            <a:r>
              <a:rPr lang="it-IT" dirty="0">
                <a:hlinkClick r:id="rId22" tooltip="University of Sydney"/>
              </a:rPr>
              <a:t>University of Sydney</a:t>
            </a:r>
            <a:r>
              <a:rPr lang="it-IT" dirty="0"/>
              <a:t>)</a:t>
            </a:r>
          </a:p>
          <a:p>
            <a:pPr lvl="0"/>
            <a:r>
              <a:rPr lang="it-IT" dirty="0">
                <a:hlinkClick r:id="rId23" tooltip="Siffermaskinen i Lund (la pagina non esiste)"/>
              </a:rPr>
              <a:t>SMIL</a:t>
            </a:r>
            <a:r>
              <a:rPr lang="it-IT" dirty="0"/>
              <a:t> (</a:t>
            </a:r>
            <a:r>
              <a:rPr lang="it-IT" dirty="0">
                <a:hlinkClick r:id="rId24" tooltip="Lund University (la pagina non esiste)"/>
              </a:rPr>
              <a:t>Lund University</a:t>
            </a:r>
            <a:r>
              <a:rPr lang="it-IT" dirty="0"/>
              <a:t>)</a:t>
            </a:r>
          </a:p>
          <a:p>
            <a:pPr lvl="0"/>
            <a:r>
              <a:rPr lang="it-IT" dirty="0">
                <a:hlinkClick r:id="rId25" tooltip="WEIZAC (la pagina non esiste)"/>
              </a:rPr>
              <a:t>WEIZAC</a:t>
            </a:r>
            <a:r>
              <a:rPr lang="it-IT" dirty="0"/>
              <a:t> (</a:t>
            </a:r>
            <a:r>
              <a:rPr lang="it-IT" dirty="0" err="1">
                <a:hlinkClick r:id="rId26" tooltip="Weizmann Institute"/>
              </a:rPr>
              <a:t>Weizmann</a:t>
            </a:r>
            <a:r>
              <a:rPr lang="it-IT" dirty="0">
                <a:hlinkClick r:id="rId26" tooltip="Weizmann Institute"/>
              </a:rPr>
              <a:t> </a:t>
            </a:r>
            <a:r>
              <a:rPr lang="it-IT" dirty="0" err="1">
                <a:hlinkClick r:id="rId26" tooltip="Weizmann Institute"/>
              </a:rPr>
              <a:t>Institute</a:t>
            </a:r>
            <a:r>
              <a:rPr lang="it-IT" dirty="0"/>
              <a:t>)</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68</a:t>
            </a:fld>
            <a:endParaRPr lang="it-IT"/>
          </a:p>
        </p:txBody>
      </p:sp>
    </p:spTree>
    <p:extLst>
      <p:ext uri="{BB962C8B-B14F-4D97-AF65-F5344CB8AC3E}">
        <p14:creationId xmlns:p14="http://schemas.microsoft.com/office/powerpoint/2010/main" val="1856311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La grande fusione</a:t>
            </a:r>
            <a:endParaRPr lang="it-IT" dirty="0"/>
          </a:p>
        </p:txBody>
      </p:sp>
      <p:sp>
        <p:nvSpPr>
          <p:cNvPr id="3" name="Segnaposto contenuto 2"/>
          <p:cNvSpPr>
            <a:spLocks noGrp="1"/>
          </p:cNvSpPr>
          <p:nvPr>
            <p:ph idx="1"/>
          </p:nvPr>
        </p:nvSpPr>
        <p:spPr>
          <a:xfrm>
            <a:off x="457200" y="764704"/>
            <a:ext cx="8229600" cy="5832648"/>
          </a:xfrm>
        </p:spPr>
        <p:txBody>
          <a:bodyPr>
            <a:normAutofit/>
          </a:bodyPr>
          <a:lstStyle/>
          <a:p>
            <a:pPr marL="0" indent="0">
              <a:buNone/>
            </a:pPr>
            <a:r>
              <a:rPr lang="it-IT" b="1" dirty="0" smtClean="0"/>
              <a:t>Cinque contributi cruciali</a:t>
            </a:r>
          </a:p>
          <a:p>
            <a:r>
              <a:rPr lang="it-IT" dirty="0"/>
              <a:t>Shannon </a:t>
            </a:r>
            <a:r>
              <a:rPr lang="it-IT" dirty="0" smtClean="0"/>
              <a:t>elettronica  digitale.</a:t>
            </a:r>
            <a:endParaRPr lang="it-IT" dirty="0"/>
          </a:p>
          <a:p>
            <a:r>
              <a:rPr lang="it-IT" dirty="0"/>
              <a:t>Turing e l’universalità del calcolo.</a:t>
            </a:r>
          </a:p>
          <a:p>
            <a:r>
              <a:rPr lang="en-GB" dirty="0"/>
              <a:t>Von Neumann </a:t>
            </a:r>
            <a:r>
              <a:rPr lang="en-GB" dirty="0" smtClean="0"/>
              <a:t>dalla calcolabilità  della MUT alla trattabilità di IAS.</a:t>
            </a:r>
            <a:endParaRPr lang="it-IT" dirty="0"/>
          </a:p>
          <a:p>
            <a:r>
              <a:rPr lang="it-IT" dirty="0"/>
              <a:t>Computing </a:t>
            </a:r>
            <a:r>
              <a:rPr lang="it-IT" dirty="0" smtClean="0"/>
              <a:t>Machinery </a:t>
            </a:r>
            <a:r>
              <a:rPr lang="it-IT" dirty="0"/>
              <a:t>and Intelligence.</a:t>
            </a:r>
          </a:p>
          <a:p>
            <a:r>
              <a:rPr lang="it-IT" dirty="0"/>
              <a:t>Una profezia formulata da von Neumann nel 1955.</a:t>
            </a:r>
          </a:p>
          <a:p>
            <a:pPr marL="0" indent="0">
              <a:buNone/>
            </a:pPr>
            <a:endParaRPr lang="it-IT" sz="800" dirty="0"/>
          </a:p>
          <a:p>
            <a:pPr marL="0" indent="0">
              <a:buNone/>
            </a:pPr>
            <a:r>
              <a:rPr lang="it-IT" dirty="0" smtClean="0"/>
              <a:t>Appendice G-17 </a:t>
            </a:r>
            <a:r>
              <a:rPr lang="it-IT" dirty="0"/>
              <a:t>La grande </a:t>
            </a:r>
            <a:r>
              <a:rPr lang="it-IT" dirty="0" smtClean="0"/>
              <a:t>fusione !!</a:t>
            </a:r>
          </a:p>
          <a:p>
            <a:pPr marL="0" indent="0">
              <a:buNone/>
            </a:pPr>
            <a:r>
              <a:rPr lang="it-IT" dirty="0" smtClean="0"/>
              <a:t>Appendice G-18 good programming</a:t>
            </a:r>
            <a:endParaRPr lang="it-IT" dirty="0"/>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69</a:t>
            </a:fld>
            <a:endParaRPr lang="it-IT"/>
          </a:p>
        </p:txBody>
      </p:sp>
    </p:spTree>
    <p:extLst>
      <p:ext uri="{BB962C8B-B14F-4D97-AF65-F5344CB8AC3E}">
        <p14:creationId xmlns:p14="http://schemas.microsoft.com/office/powerpoint/2010/main" val="255150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smtClean="0"/>
              <a:t>Shannon</a:t>
            </a:r>
            <a:endParaRPr lang="it-IT" dirty="0"/>
          </a:p>
        </p:txBody>
      </p:sp>
      <p:sp>
        <p:nvSpPr>
          <p:cNvPr id="3" name="Segnaposto contenuto 2"/>
          <p:cNvSpPr>
            <a:spLocks noGrp="1"/>
          </p:cNvSpPr>
          <p:nvPr>
            <p:ph idx="1"/>
          </p:nvPr>
        </p:nvSpPr>
        <p:spPr>
          <a:xfrm>
            <a:off x="457200" y="908720"/>
            <a:ext cx="8229600" cy="5949280"/>
          </a:xfrm>
        </p:spPr>
        <p:txBody>
          <a:bodyPr>
            <a:normAutofit/>
          </a:bodyPr>
          <a:lstStyle/>
          <a:p>
            <a:pPr marL="0" indent="0">
              <a:buNone/>
            </a:pPr>
            <a:r>
              <a:rPr lang="it-IT" b="1" dirty="0" smtClean="0"/>
              <a:t>Dal calcolo analogico</a:t>
            </a:r>
          </a:p>
          <a:p>
            <a:pPr marL="0" indent="0">
              <a:buNone/>
            </a:pPr>
            <a:r>
              <a:rPr lang="it-IT" dirty="0" smtClean="0"/>
              <a:t>Ha iniziato a interessarsi di sistemi di calcolo lavorando su un analizzatore differenziale.</a:t>
            </a:r>
          </a:p>
          <a:p>
            <a:pPr marL="0" indent="0">
              <a:buNone/>
            </a:pPr>
            <a:endParaRPr lang="it-IT" sz="800" b="1" dirty="0" smtClean="0"/>
          </a:p>
          <a:p>
            <a:pPr marL="0" indent="0">
              <a:buNone/>
            </a:pPr>
            <a:r>
              <a:rPr lang="it-IT" b="1" dirty="0" smtClean="0"/>
              <a:t>Al calcolo digitale </a:t>
            </a:r>
          </a:p>
          <a:p>
            <a:pPr marL="0" indent="0">
              <a:buNone/>
            </a:pPr>
            <a:r>
              <a:rPr lang="it-IT" dirty="0" smtClean="0"/>
              <a:t>Nel</a:t>
            </a:r>
            <a:r>
              <a:rPr lang="it-IT" dirty="0"/>
              <a:t> </a:t>
            </a:r>
            <a:r>
              <a:rPr lang="it-IT" u="sng" dirty="0">
                <a:hlinkClick r:id="rId2" tooltip="1938"/>
              </a:rPr>
              <a:t>1938</a:t>
            </a:r>
            <a:r>
              <a:rPr lang="it-IT" dirty="0"/>
              <a:t> Shannon scrisse </a:t>
            </a:r>
            <a:r>
              <a:rPr lang="it-IT" b="1" i="1" dirty="0" smtClean="0"/>
              <a:t>Symbolic </a:t>
            </a:r>
            <a:r>
              <a:rPr lang="it-IT" b="1" i="1" dirty="0"/>
              <a:t>Analysis of Relay and Switching </a:t>
            </a:r>
            <a:r>
              <a:rPr lang="it-IT" b="1" i="1" dirty="0" smtClean="0"/>
              <a:t>Circuits</a:t>
            </a:r>
            <a:r>
              <a:rPr lang="it-IT" dirty="0" smtClean="0"/>
              <a:t>; </a:t>
            </a:r>
          </a:p>
          <a:p>
            <a:pPr marL="0" indent="0">
              <a:buNone/>
            </a:pPr>
            <a:r>
              <a:rPr lang="it-IT" dirty="0" smtClean="0"/>
              <a:t>è </a:t>
            </a:r>
            <a:r>
              <a:rPr lang="it-IT" dirty="0"/>
              <a:t>una tesi di laurea </a:t>
            </a:r>
            <a:r>
              <a:rPr lang="it-IT" dirty="0" smtClean="0"/>
              <a:t>su </a:t>
            </a:r>
            <a:r>
              <a:rPr lang="it-IT" u="sng" dirty="0" smtClean="0"/>
              <a:t>interruttori</a:t>
            </a:r>
            <a:r>
              <a:rPr lang="it-IT" dirty="0" smtClean="0"/>
              <a:t> e </a:t>
            </a:r>
            <a:r>
              <a:rPr lang="it-IT" u="sng" dirty="0" smtClean="0"/>
              <a:t>circuiti di commutazione</a:t>
            </a:r>
            <a:r>
              <a:rPr lang="it-IT" dirty="0" smtClean="0"/>
              <a:t> fondamentale </a:t>
            </a:r>
            <a:r>
              <a:rPr lang="it-IT" dirty="0"/>
              <a:t>per lo sviluppo </a:t>
            </a:r>
            <a:r>
              <a:rPr lang="it-IT" dirty="0" smtClean="0"/>
              <a:t>dell</a:t>
            </a:r>
            <a:r>
              <a:rPr lang="it-IT" u="sng" dirty="0" smtClean="0"/>
              <a:t>’elettronica digitale</a:t>
            </a:r>
            <a:r>
              <a:rPr lang="it-IT" dirty="0" smtClean="0"/>
              <a:t>. </a:t>
            </a:r>
          </a:p>
          <a:p>
            <a:pPr marL="0" indent="0">
              <a:buNone/>
            </a:pPr>
            <a:r>
              <a:rPr lang="it-IT" dirty="0" smtClean="0"/>
              <a:t>Appendice G-1 Shannon</a:t>
            </a:r>
            <a:endParaRPr lang="it-IT" dirty="0"/>
          </a:p>
          <a:p>
            <a:pPr marL="0" indent="0">
              <a:buNone/>
            </a:pPr>
            <a:endParaRPr lang="it-IT" sz="800"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a:t>
            </a:fld>
            <a:endParaRPr lang="it-IT"/>
          </a:p>
        </p:txBody>
      </p:sp>
    </p:spTree>
    <p:extLst>
      <p:ext uri="{BB962C8B-B14F-4D97-AF65-F5344CB8AC3E}">
        <p14:creationId xmlns:p14="http://schemas.microsoft.com/office/powerpoint/2010/main" val="2779452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507288" cy="692696"/>
          </a:xfrm>
        </p:spPr>
        <p:txBody>
          <a:bodyPr>
            <a:normAutofit/>
          </a:bodyPr>
          <a:lstStyle/>
          <a:p>
            <a:r>
              <a:rPr lang="it-IT" sz="3600" dirty="0"/>
              <a:t>Informatica linguistica: </a:t>
            </a:r>
            <a:r>
              <a:rPr lang="it-IT" sz="3600" i="1" dirty="0"/>
              <a:t>as we may </a:t>
            </a:r>
            <a:r>
              <a:rPr lang="it-IT" sz="3600" i="1" dirty="0" smtClean="0"/>
              <a:t>think (0)</a:t>
            </a:r>
            <a:endParaRPr lang="it-IT" sz="3600" dirty="0"/>
          </a:p>
        </p:txBody>
      </p:sp>
      <p:sp>
        <p:nvSpPr>
          <p:cNvPr id="3" name="Segnaposto contenuto 2"/>
          <p:cNvSpPr>
            <a:spLocks noGrp="1"/>
          </p:cNvSpPr>
          <p:nvPr>
            <p:ph idx="1"/>
          </p:nvPr>
        </p:nvSpPr>
        <p:spPr>
          <a:xfrm>
            <a:off x="457200" y="908720"/>
            <a:ext cx="8229600" cy="5760640"/>
          </a:xfrm>
        </p:spPr>
        <p:txBody>
          <a:bodyPr>
            <a:normAutofit fontScale="47500" lnSpcReduction="20000"/>
          </a:bodyPr>
          <a:lstStyle/>
          <a:p>
            <a:pPr marL="0" indent="0">
              <a:buNone/>
            </a:pPr>
            <a:r>
              <a:rPr lang="it-IT" sz="7600" dirty="0" smtClean="0"/>
              <a:t>Alcuni </a:t>
            </a:r>
            <a:r>
              <a:rPr lang="it-IT" sz="7600" dirty="0"/>
              <a:t>linguaggi </a:t>
            </a:r>
            <a:r>
              <a:rPr lang="it-IT" sz="7600" dirty="0" smtClean="0"/>
              <a:t>di programmazione sono </a:t>
            </a:r>
            <a:r>
              <a:rPr lang="it-IT" sz="7600" dirty="0"/>
              <a:t>più adatti di </a:t>
            </a:r>
            <a:r>
              <a:rPr lang="it-IT" sz="7600" dirty="0" smtClean="0"/>
              <a:t>altri </a:t>
            </a:r>
            <a:r>
              <a:rPr lang="it-IT" sz="7600" dirty="0"/>
              <a:t>Alcuni sono più evocativi, altri più sintetici, altri ancora più astratti, ma tutti con una forte propensione a influire sul modo di pensare ai problemi</a:t>
            </a:r>
            <a:r>
              <a:rPr lang="it-IT" sz="7600" dirty="0" smtClean="0"/>
              <a:t>.</a:t>
            </a:r>
          </a:p>
          <a:p>
            <a:pPr marL="0" indent="0">
              <a:buNone/>
            </a:pPr>
            <a:endParaRPr lang="it-IT" sz="2000" dirty="0" smtClean="0"/>
          </a:p>
          <a:p>
            <a:pPr marL="0" indent="0">
              <a:buNone/>
            </a:pPr>
            <a:r>
              <a:rPr lang="it-IT" sz="7600" u="sng" dirty="0" smtClean="0">
                <a:hlinkClick r:id="rId2"/>
              </a:rPr>
              <a:t>Vannevar </a:t>
            </a:r>
            <a:r>
              <a:rPr lang="it-IT" sz="7600" u="sng" dirty="0">
                <a:hlinkClick r:id="rId2"/>
              </a:rPr>
              <a:t>Bush</a:t>
            </a:r>
            <a:r>
              <a:rPr lang="it-IT" sz="7600" dirty="0"/>
              <a:t> </a:t>
            </a:r>
            <a:r>
              <a:rPr lang="it-IT" sz="7600" dirty="0" smtClean="0"/>
              <a:t>pubblica il lavoro</a:t>
            </a:r>
            <a:r>
              <a:rPr lang="it-IT" sz="7600" dirty="0"/>
              <a:t> </a:t>
            </a:r>
            <a:r>
              <a:rPr lang="it-IT" sz="7600" b="1" dirty="0"/>
              <a:t>As We May Think</a:t>
            </a:r>
            <a:r>
              <a:rPr lang="it-IT" sz="7600" dirty="0"/>
              <a:t> </a:t>
            </a:r>
            <a:r>
              <a:rPr lang="it-IT" sz="7600" dirty="0" smtClean="0"/>
              <a:t>(1945) in </a:t>
            </a:r>
            <a:r>
              <a:rPr lang="it-IT" sz="7600" dirty="0"/>
              <a:t>cui ipotizza </a:t>
            </a:r>
            <a:r>
              <a:rPr lang="it-IT" sz="7600" dirty="0" smtClean="0"/>
              <a:t>la </a:t>
            </a:r>
            <a:r>
              <a:rPr lang="it-IT" sz="7600" dirty="0"/>
              <a:t>macchina </a:t>
            </a:r>
            <a:r>
              <a:rPr lang="it-IT" sz="7600" dirty="0" smtClean="0"/>
              <a:t>(analogica) </a:t>
            </a:r>
            <a:r>
              <a:rPr lang="it-IT" sz="7600" b="1" dirty="0" smtClean="0"/>
              <a:t>Memex</a:t>
            </a:r>
            <a:r>
              <a:rPr lang="it-IT" sz="7600" dirty="0" smtClean="0"/>
              <a:t> dotata di un dispositivo linguistico adatto per gestire testi e immagini; il progetto è considerato un antesignano degli ipertesti multimediali.</a:t>
            </a:r>
            <a:endParaRPr lang="it-IT" sz="7600" dirty="0"/>
          </a:p>
          <a:p>
            <a:pPr marL="0" indent="0">
              <a:buNone/>
            </a:pPr>
            <a:endParaRPr lang="it-IT" dirty="0"/>
          </a:p>
          <a:p>
            <a:pPr marL="0" indent="0">
              <a:buNone/>
            </a:pPr>
            <a:r>
              <a:rPr lang="it-IT" dirty="0"/>
              <a:t>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70</a:t>
            </a:fld>
            <a:endParaRPr lang="it-IT"/>
          </a:p>
        </p:txBody>
      </p:sp>
    </p:spTree>
    <p:extLst>
      <p:ext uri="{BB962C8B-B14F-4D97-AF65-F5344CB8AC3E}">
        <p14:creationId xmlns:p14="http://schemas.microsoft.com/office/powerpoint/2010/main" val="894985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Informatica linguistica: </a:t>
            </a:r>
            <a:r>
              <a:rPr lang="it-IT" sz="3600" i="1" dirty="0" smtClean="0"/>
              <a:t>as we may think (1)</a:t>
            </a:r>
            <a:endParaRPr lang="it-IT" sz="3600" i="1" dirty="0"/>
          </a:p>
        </p:txBody>
      </p:sp>
      <p:sp>
        <p:nvSpPr>
          <p:cNvPr id="3" name="Segnaposto contenuto 2"/>
          <p:cNvSpPr>
            <a:spLocks noGrp="1"/>
          </p:cNvSpPr>
          <p:nvPr>
            <p:ph idx="1"/>
          </p:nvPr>
        </p:nvSpPr>
        <p:spPr/>
        <p:txBody>
          <a:bodyPr/>
          <a:lstStyle/>
          <a:p>
            <a:pPr marL="0" indent="0">
              <a:buNone/>
            </a:pPr>
            <a:r>
              <a:rPr lang="en-US" i="1" dirty="0" smtClean="0"/>
              <a:t>“A </a:t>
            </a:r>
            <a:r>
              <a:rPr lang="en-US" i="1" dirty="0"/>
              <a:t>good programming language is a </a:t>
            </a:r>
            <a:r>
              <a:rPr lang="en-US" i="1" dirty="0" smtClean="0"/>
              <a:t>conceptual universe </a:t>
            </a:r>
            <a:r>
              <a:rPr lang="en-US" i="1" dirty="0"/>
              <a:t>for thinking about programming</a:t>
            </a:r>
            <a:r>
              <a:rPr lang="en-US" i="1" dirty="0" smtClean="0"/>
              <a:t>". </a:t>
            </a:r>
          </a:p>
          <a:p>
            <a:pPr marL="0" indent="0">
              <a:buNone/>
            </a:pPr>
            <a:endParaRPr lang="en-US" sz="800" i="1" dirty="0"/>
          </a:p>
          <a:p>
            <a:pPr marL="0" indent="0">
              <a:buNone/>
            </a:pPr>
            <a:r>
              <a:rPr lang="it-IT" dirty="0"/>
              <a:t>Ogni linguaggio (naturale o artificiale)) è (innanzitutto) uno strumento per pensare.</a:t>
            </a:r>
          </a:p>
          <a:p>
            <a:pPr marL="0" indent="0">
              <a:buNone/>
            </a:pPr>
            <a:endParaRPr lang="it-IT" sz="800" dirty="0" smtClean="0"/>
          </a:p>
          <a:p>
            <a:pPr marL="0" indent="0">
              <a:buNone/>
            </a:pPr>
            <a:r>
              <a:rPr lang="it-IT" b="1" dirty="0"/>
              <a:t>I linguaggi di programmazione sono strumenti concettuali per </a:t>
            </a:r>
            <a:r>
              <a:rPr lang="it-IT" b="1" dirty="0" smtClean="0"/>
              <a:t>pensare al </a:t>
            </a:r>
            <a:r>
              <a:rPr lang="it-IT" b="1" dirty="0"/>
              <a:t>problem solving</a:t>
            </a:r>
            <a:r>
              <a:rPr lang="it-IT" dirty="0"/>
              <a:t>.     </a:t>
            </a:r>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71</a:t>
            </a:fld>
            <a:endParaRPr lang="it-IT"/>
          </a:p>
        </p:txBody>
      </p:sp>
    </p:spTree>
    <p:extLst>
      <p:ext uri="{BB962C8B-B14F-4D97-AF65-F5344CB8AC3E}">
        <p14:creationId xmlns:p14="http://schemas.microsoft.com/office/powerpoint/2010/main" val="1532737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507288" cy="836712"/>
          </a:xfrm>
        </p:spPr>
        <p:txBody>
          <a:bodyPr>
            <a:normAutofit fontScale="90000"/>
          </a:bodyPr>
          <a:lstStyle/>
          <a:p>
            <a:r>
              <a:rPr lang="it-IT" sz="4000" dirty="0"/>
              <a:t>Informatica linguistica: </a:t>
            </a:r>
            <a:r>
              <a:rPr lang="it-IT" sz="4000" i="1" dirty="0"/>
              <a:t>as we may </a:t>
            </a:r>
            <a:r>
              <a:rPr lang="it-IT" sz="4000" i="1" dirty="0" smtClean="0"/>
              <a:t>th</a:t>
            </a:r>
            <a:r>
              <a:rPr lang="it-IT" i="1" dirty="0" smtClean="0"/>
              <a:t>ink (2)</a:t>
            </a:r>
            <a:endParaRPr lang="it-IT" dirty="0"/>
          </a:p>
        </p:txBody>
      </p:sp>
      <p:sp>
        <p:nvSpPr>
          <p:cNvPr id="3" name="Segnaposto contenuto 2"/>
          <p:cNvSpPr>
            <a:spLocks noGrp="1"/>
          </p:cNvSpPr>
          <p:nvPr>
            <p:ph idx="1"/>
          </p:nvPr>
        </p:nvSpPr>
        <p:spPr>
          <a:xfrm>
            <a:off x="457200" y="1124744"/>
            <a:ext cx="8229600" cy="5472608"/>
          </a:xfrm>
        </p:spPr>
        <p:txBody>
          <a:bodyPr>
            <a:normAutofit/>
          </a:bodyPr>
          <a:lstStyle/>
          <a:p>
            <a:pPr marL="0" indent="0">
              <a:buNone/>
            </a:pPr>
            <a:r>
              <a:rPr lang="en-US" i="1" dirty="0" smtClean="0"/>
              <a:t>“A </a:t>
            </a:r>
            <a:r>
              <a:rPr lang="en-US" i="1" dirty="0"/>
              <a:t>language that doesn’t affect the way you </a:t>
            </a:r>
            <a:r>
              <a:rPr lang="en-US" i="1" dirty="0" smtClean="0"/>
              <a:t>think about </a:t>
            </a:r>
            <a:r>
              <a:rPr lang="en-US" i="1" dirty="0"/>
              <a:t>programming, is not worth knowing</a:t>
            </a:r>
            <a:r>
              <a:rPr lang="en-US" i="1" dirty="0" smtClean="0"/>
              <a:t>”.</a:t>
            </a:r>
          </a:p>
          <a:p>
            <a:pPr marL="0" indent="0">
              <a:buNone/>
            </a:pPr>
            <a:endParaRPr lang="en-US" sz="900" i="1" dirty="0"/>
          </a:p>
          <a:p>
            <a:pPr marL="0" indent="0">
              <a:buNone/>
            </a:pPr>
            <a:r>
              <a:rPr lang="en-US" i="1" dirty="0" smtClean="0"/>
              <a:t>Questo concetto ha stimolato l’evoluzione dei linguaggi di programmazione e quello dei linguaggi disciplinari </a:t>
            </a:r>
          </a:p>
          <a:p>
            <a:pPr marL="0" indent="0">
              <a:buNone/>
            </a:pPr>
            <a:endParaRPr lang="en-US" sz="800" i="1" dirty="0" smtClean="0"/>
          </a:p>
          <a:p>
            <a:pPr marL="0" indent="0">
              <a:buNone/>
            </a:pPr>
            <a:r>
              <a:rPr lang="it-IT" b="1" dirty="0"/>
              <a:t>Se un linguaggio di programmazione non caratterizza un metodo di problem solving può essere ignorato.</a:t>
            </a:r>
            <a:endParaRPr lang="it-IT" dirty="0"/>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72</a:t>
            </a:fld>
            <a:endParaRPr lang="it-IT"/>
          </a:p>
        </p:txBody>
      </p:sp>
    </p:spTree>
    <p:extLst>
      <p:ext uri="{BB962C8B-B14F-4D97-AF65-F5344CB8AC3E}">
        <p14:creationId xmlns:p14="http://schemas.microsoft.com/office/powerpoint/2010/main" val="2786643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normAutofit/>
          </a:bodyPr>
          <a:lstStyle/>
          <a:p>
            <a:r>
              <a:rPr lang="it-IT" sz="3600" dirty="0"/>
              <a:t>Informatica linguistica: </a:t>
            </a:r>
            <a:r>
              <a:rPr lang="it-IT" sz="3600" i="1" dirty="0"/>
              <a:t>as we may </a:t>
            </a:r>
            <a:r>
              <a:rPr lang="it-IT" sz="3600" i="1" dirty="0" smtClean="0"/>
              <a:t>think (3)</a:t>
            </a:r>
            <a:endParaRPr lang="it-IT" sz="3600" dirty="0"/>
          </a:p>
        </p:txBody>
      </p:sp>
      <p:sp>
        <p:nvSpPr>
          <p:cNvPr id="3" name="Segnaposto contenuto 2"/>
          <p:cNvSpPr>
            <a:spLocks noGrp="1"/>
          </p:cNvSpPr>
          <p:nvPr>
            <p:ph idx="1"/>
          </p:nvPr>
        </p:nvSpPr>
        <p:spPr>
          <a:xfrm>
            <a:off x="457200" y="1196752"/>
            <a:ext cx="8229600" cy="5661248"/>
          </a:xfrm>
        </p:spPr>
        <p:txBody>
          <a:bodyPr>
            <a:normAutofit fontScale="92500" lnSpcReduction="10000"/>
          </a:bodyPr>
          <a:lstStyle/>
          <a:p>
            <a:pPr marL="0" indent="0">
              <a:buNone/>
            </a:pPr>
            <a:r>
              <a:rPr lang="en-US" i="1" dirty="0" smtClean="0"/>
              <a:t>“</a:t>
            </a:r>
            <a:r>
              <a:rPr lang="en-US" b="1" i="1" dirty="0" smtClean="0"/>
              <a:t>There </a:t>
            </a:r>
            <a:r>
              <a:rPr lang="en-US" b="1" i="1" dirty="0"/>
              <a:t>will always be things we wish to say in our programs that in all known languages can only be said poorly</a:t>
            </a:r>
            <a:r>
              <a:rPr lang="en-US" i="1" dirty="0"/>
              <a:t>”.</a:t>
            </a:r>
            <a:endParaRPr lang="it-IT" dirty="0"/>
          </a:p>
          <a:p>
            <a:pPr marL="0" indent="0">
              <a:buNone/>
            </a:pPr>
            <a:endParaRPr lang="it-IT" sz="800" dirty="0" smtClean="0"/>
          </a:p>
          <a:p>
            <a:pPr marL="0" indent="0">
              <a:buNone/>
            </a:pPr>
            <a:r>
              <a:rPr lang="it-IT" dirty="0"/>
              <a:t>Questa tesi lascia aperta la possibilità di trovare linguaggi sempre più specifici e adatti per il problem solving  del futuro. </a:t>
            </a:r>
            <a:endParaRPr lang="it-IT" dirty="0" smtClean="0"/>
          </a:p>
          <a:p>
            <a:pPr marL="0" indent="0">
              <a:buNone/>
            </a:pPr>
            <a:endParaRPr lang="it-IT" sz="900" dirty="0"/>
          </a:p>
          <a:p>
            <a:pPr marL="0" indent="0">
              <a:buNone/>
            </a:pPr>
            <a:r>
              <a:rPr lang="it-IT" dirty="0"/>
              <a:t>Parafrasando Hilbert, questo è uno dei problemi che garantisce vitalità all’informatica! </a:t>
            </a:r>
            <a:endParaRPr lang="it-IT" dirty="0" smtClean="0"/>
          </a:p>
          <a:p>
            <a:pPr marL="0" indent="0">
              <a:buNone/>
            </a:pPr>
            <a:endParaRPr lang="it-IT" sz="900" dirty="0"/>
          </a:p>
          <a:p>
            <a:pPr marL="0" indent="0">
              <a:buNone/>
            </a:pPr>
            <a:r>
              <a:rPr lang="it-IT" dirty="0"/>
              <a:t>Ci saranno sempre problemi per la cui soluzione non esiste ancora un efficace linguaggio di programmazione. </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73</a:t>
            </a:fld>
            <a:endParaRPr lang="it-IT"/>
          </a:p>
        </p:txBody>
      </p:sp>
    </p:spTree>
    <p:extLst>
      <p:ext uri="{BB962C8B-B14F-4D97-AF65-F5344CB8AC3E}">
        <p14:creationId xmlns:p14="http://schemas.microsoft.com/office/powerpoint/2010/main" val="1290032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0"/>
            <a:ext cx="8229600" cy="836712"/>
          </a:xfrm>
        </p:spPr>
        <p:txBody>
          <a:bodyPr>
            <a:normAutofit/>
          </a:bodyPr>
          <a:lstStyle/>
          <a:p>
            <a:r>
              <a:rPr lang="it-IT" sz="3600" dirty="0"/>
              <a:t>Informatica linguistica: </a:t>
            </a:r>
            <a:r>
              <a:rPr lang="it-IT" sz="3600" i="1" dirty="0"/>
              <a:t>as we may </a:t>
            </a:r>
            <a:r>
              <a:rPr lang="it-IT" sz="3600" i="1" dirty="0" smtClean="0"/>
              <a:t>think (4)</a:t>
            </a:r>
            <a:endParaRPr lang="it-IT" sz="3600" dirty="0"/>
          </a:p>
        </p:txBody>
      </p:sp>
      <p:sp>
        <p:nvSpPr>
          <p:cNvPr id="3" name="Segnaposto contenuto 2"/>
          <p:cNvSpPr>
            <a:spLocks noGrp="1"/>
          </p:cNvSpPr>
          <p:nvPr>
            <p:ph idx="1"/>
          </p:nvPr>
        </p:nvSpPr>
        <p:spPr>
          <a:xfrm>
            <a:off x="457200" y="836712"/>
            <a:ext cx="8229600" cy="5616624"/>
          </a:xfrm>
        </p:spPr>
        <p:txBody>
          <a:bodyPr>
            <a:normAutofit/>
          </a:bodyPr>
          <a:lstStyle/>
          <a:p>
            <a:pPr marL="0" indent="0">
              <a:buNone/>
            </a:pPr>
            <a:r>
              <a:rPr lang="it-IT" dirty="0" smtClean="0"/>
              <a:t>Von Neumann </a:t>
            </a:r>
            <a:r>
              <a:rPr lang="it-IT" dirty="0"/>
              <a:t>ha iniziato</a:t>
            </a:r>
            <a:r>
              <a:rPr lang="it-IT" dirty="0" smtClean="0"/>
              <a:t> questa strategia evolutiva dei linguaggi di programmazione proponendo un linguaggio </a:t>
            </a:r>
          </a:p>
          <a:p>
            <a:r>
              <a:rPr lang="it-IT" b="1" dirty="0" smtClean="0"/>
              <a:t>Turing completo </a:t>
            </a:r>
          </a:p>
          <a:p>
            <a:r>
              <a:rPr lang="it-IT" b="1" dirty="0" smtClean="0"/>
              <a:t>Implementabile coi circuiti elettronici di Shannon sul primo computer</a:t>
            </a:r>
          </a:p>
          <a:p>
            <a:r>
              <a:rPr lang="it-IT" b="1" dirty="0" smtClean="0"/>
              <a:t>Adatto per il problem solving del calcolo numerico </a:t>
            </a:r>
          </a:p>
          <a:p>
            <a:pPr marL="0" indent="0">
              <a:buNone/>
            </a:pPr>
            <a:endParaRPr lang="it-IT" dirty="0" smtClean="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74</a:t>
            </a:fld>
            <a:endParaRPr lang="it-IT"/>
          </a:p>
        </p:txBody>
      </p:sp>
    </p:spTree>
    <p:extLst>
      <p:ext uri="{BB962C8B-B14F-4D97-AF65-F5344CB8AC3E}">
        <p14:creationId xmlns:p14="http://schemas.microsoft.com/office/powerpoint/2010/main" val="607981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Informatica linguistica: </a:t>
            </a:r>
            <a:r>
              <a:rPr lang="it-IT" sz="3600" i="1" dirty="0"/>
              <a:t>as we may think</a:t>
            </a:r>
            <a:endParaRPr lang="it-IT" sz="3600" dirty="0"/>
          </a:p>
        </p:txBody>
      </p:sp>
      <p:sp>
        <p:nvSpPr>
          <p:cNvPr id="3" name="Segnaposto contenuto 2"/>
          <p:cNvSpPr>
            <a:spLocks noGrp="1"/>
          </p:cNvSpPr>
          <p:nvPr>
            <p:ph idx="1"/>
          </p:nvPr>
        </p:nvSpPr>
        <p:spPr>
          <a:xfrm>
            <a:off x="457200" y="1600200"/>
            <a:ext cx="8686800" cy="4525963"/>
          </a:xfrm>
        </p:spPr>
        <p:txBody>
          <a:bodyPr/>
          <a:lstStyle/>
          <a:p>
            <a:pPr marL="0" indent="0">
              <a:buNone/>
            </a:pPr>
            <a:r>
              <a:rPr lang="it-IT" sz="4000" b="1" dirty="0" smtClean="0"/>
              <a:t>Commento finale (1)</a:t>
            </a:r>
          </a:p>
          <a:p>
            <a:pPr marL="0" indent="0">
              <a:buNone/>
            </a:pPr>
            <a:r>
              <a:rPr lang="it-IT" sz="4000" b="1" dirty="0" smtClean="0"/>
              <a:t> </a:t>
            </a:r>
            <a:r>
              <a:rPr lang="it-IT" sz="4000" b="1" dirty="0"/>
              <a:t>La MUT è utile </a:t>
            </a:r>
            <a:r>
              <a:rPr lang="it-IT" sz="4000" b="1" dirty="0" smtClean="0"/>
              <a:t>(in matematica) per </a:t>
            </a:r>
            <a:r>
              <a:rPr lang="it-IT" sz="4000" b="1" dirty="0"/>
              <a:t>definire la calcolabilità, ma non ha nessuna caratteristica per </a:t>
            </a:r>
            <a:r>
              <a:rPr lang="it-IT" sz="4000" b="1" dirty="0" smtClean="0"/>
              <a:t>essere usata (in informatica) come dispositivo per </a:t>
            </a:r>
            <a:r>
              <a:rPr lang="it-IT" sz="4000" b="1" dirty="0"/>
              <a:t>pensare al problem solving</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75</a:t>
            </a:fld>
            <a:endParaRPr lang="it-IT"/>
          </a:p>
        </p:txBody>
      </p:sp>
    </p:spTree>
    <p:extLst>
      <p:ext uri="{BB962C8B-B14F-4D97-AF65-F5344CB8AC3E}">
        <p14:creationId xmlns:p14="http://schemas.microsoft.com/office/powerpoint/2010/main" val="39091976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dirty="0"/>
              <a:t>Informatica linguistica: </a:t>
            </a:r>
            <a:r>
              <a:rPr lang="it-IT" sz="3600" i="1" dirty="0"/>
              <a:t>as we may think</a:t>
            </a:r>
            <a:endParaRPr lang="it-IT" sz="3600" dirty="0"/>
          </a:p>
        </p:txBody>
      </p:sp>
      <p:sp>
        <p:nvSpPr>
          <p:cNvPr id="3" name="Segnaposto contenuto 2"/>
          <p:cNvSpPr>
            <a:spLocks noGrp="1"/>
          </p:cNvSpPr>
          <p:nvPr>
            <p:ph idx="1"/>
          </p:nvPr>
        </p:nvSpPr>
        <p:spPr>
          <a:xfrm>
            <a:off x="457200" y="908720"/>
            <a:ext cx="8229600" cy="5217443"/>
          </a:xfrm>
        </p:spPr>
        <p:txBody>
          <a:bodyPr/>
          <a:lstStyle/>
          <a:p>
            <a:pPr marL="0" indent="0">
              <a:buNone/>
            </a:pPr>
            <a:r>
              <a:rPr lang="it-IT" b="1" dirty="0"/>
              <a:t>Commento finale </a:t>
            </a:r>
            <a:r>
              <a:rPr lang="it-IT" b="1" dirty="0" smtClean="0"/>
              <a:t>(2)</a:t>
            </a:r>
            <a:endParaRPr lang="it-IT" b="1" dirty="0"/>
          </a:p>
          <a:p>
            <a:pPr marL="0" indent="0">
              <a:buNone/>
            </a:pPr>
            <a:r>
              <a:rPr lang="it-IT" dirty="0" smtClean="0"/>
              <a:t>Il processo storico che ha portato alla percezione dell’informatica come disciplina autonoma si conclude con le due proposte di von Neumann per i due dispositivi (il linguistico e l’operativo) che caratterizzano questa disciplina:</a:t>
            </a:r>
          </a:p>
          <a:p>
            <a:r>
              <a:rPr lang="it-IT" b="1" dirty="0" smtClean="0"/>
              <a:t>Il linguaggio macchina per il computer IAS, </a:t>
            </a:r>
          </a:p>
          <a:p>
            <a:r>
              <a:rPr lang="it-IT" b="1" dirty="0" smtClean="0"/>
              <a:t>L’architettura hw della macchina IAS </a:t>
            </a:r>
          </a:p>
          <a:p>
            <a:pPr marL="0" indent="0">
              <a:buNone/>
            </a:pPr>
            <a:endParaRPr lang="it-IT" dirty="0" smtClean="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76</a:t>
            </a:fld>
            <a:endParaRPr lang="it-IT"/>
          </a:p>
        </p:txBody>
      </p:sp>
    </p:spTree>
    <p:extLst>
      <p:ext uri="{BB962C8B-B14F-4D97-AF65-F5344CB8AC3E}">
        <p14:creationId xmlns:p14="http://schemas.microsoft.com/office/powerpoint/2010/main" val="2247127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930226"/>
          </a:xfrm>
        </p:spPr>
        <p:txBody>
          <a:bodyPr>
            <a:noAutofit/>
          </a:bodyPr>
          <a:lstStyle/>
          <a:p>
            <a:r>
              <a:rPr lang="it-IT" sz="2800" dirty="0" smtClean="0"/>
              <a:t>ESERCIZIO: </a:t>
            </a:r>
            <a:br>
              <a:rPr lang="it-IT" sz="2800" dirty="0" smtClean="0"/>
            </a:br>
            <a:r>
              <a:rPr lang="it-IT" sz="2800" dirty="0" smtClean="0"/>
              <a:t>INSERIRE NELLA TABELLA IL CONTRIBUTO DI TURING </a:t>
            </a:r>
            <a:br>
              <a:rPr lang="it-IT" sz="2800" dirty="0" smtClean="0"/>
            </a:br>
            <a:r>
              <a:rPr lang="it-IT" sz="2800" dirty="0" smtClean="0"/>
              <a:t>(dispositivi linguistici o operativi)</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4842802"/>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smtClean="0">
                          <a:effectLst/>
                        </a:rPr>
                        <a:t>Dispositivi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646717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dirty="0"/>
              <a:t>ESERCIZIO: </a:t>
            </a:r>
            <a:br>
              <a:rPr lang="it-IT" sz="2800" dirty="0"/>
            </a:br>
            <a:r>
              <a:rPr lang="it-IT" sz="2800" dirty="0"/>
              <a:t>INSERIRE NELLA TABELLA IL CONTRIBUTO DI TURING</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103601476"/>
              </p:ext>
            </p:extLst>
          </p:nvPr>
        </p:nvGraphicFramePr>
        <p:xfrm>
          <a:off x="22515" y="2492897"/>
          <a:ext cx="8229600" cy="4214199"/>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600" dirty="0">
                          <a:effectLst/>
                        </a:rPr>
                        <a:t> </a:t>
                      </a:r>
                      <a:r>
                        <a:rPr lang="it-IT" sz="3600" dirty="0" smtClean="0">
                          <a:effectLst/>
                        </a:rPr>
                        <a:t>Macchina universale</a:t>
                      </a:r>
                      <a:endParaRPr lang="it-IT" sz="16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r>
                        <a:rPr lang="it-IT" sz="2400" dirty="0" smtClean="0">
                          <a:effectLst/>
                        </a:rPr>
                        <a:t>Macchine di Turing </a:t>
                      </a:r>
                    </a:p>
                    <a:p>
                      <a:pPr>
                        <a:lnSpc>
                          <a:spcPct val="115000"/>
                        </a:lnSpc>
                        <a:spcAft>
                          <a:spcPts val="0"/>
                        </a:spcAft>
                      </a:pPr>
                      <a:r>
                        <a:rPr lang="it-IT" sz="2400" dirty="0" smtClean="0">
                          <a:effectLst/>
                          <a:latin typeface="Calibri"/>
                          <a:ea typeface="Calibri"/>
                          <a:cs typeface="Times New Roman"/>
                        </a:rPr>
                        <a:t>algoritmi-programmi</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457200" y="3478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Dispositivi linguistici </a:t>
            </a:r>
            <a:endParaRPr kumimoji="0" lang="it-IT" altLang="it-IT"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46717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4638"/>
            <a:ext cx="9144000" cy="1143000"/>
          </a:xfrm>
        </p:spPr>
        <p:txBody>
          <a:bodyPr>
            <a:noAutofit/>
          </a:bodyPr>
          <a:lstStyle/>
          <a:p>
            <a:r>
              <a:rPr lang="it-IT" sz="2800" dirty="0"/>
              <a:t>ESERCIZIO: </a:t>
            </a:r>
            <a:br>
              <a:rPr lang="it-IT" sz="2800" dirty="0"/>
            </a:br>
            <a:r>
              <a:rPr lang="it-IT" sz="2800" dirty="0"/>
              <a:t>INSERIRE NELLA TABELLA IL CONTRIBUTO DI </a:t>
            </a:r>
            <a:r>
              <a:rPr lang="it-IT" sz="2800" dirty="0" smtClean="0"/>
              <a:t>VON NEUMANN</a:t>
            </a:r>
            <a:br>
              <a:rPr lang="it-IT" sz="2800" dirty="0" smtClean="0"/>
            </a:br>
            <a:r>
              <a:rPr lang="it-IT" sz="2800" dirty="0"/>
              <a:t>(dispositivi linguistici o operativi)</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554948113"/>
              </p:ext>
            </p:extLst>
          </p:nvPr>
        </p:nvGraphicFramePr>
        <p:xfrm>
          <a:off x="471601" y="2780928"/>
          <a:ext cx="7412767" cy="3888431"/>
        </p:xfrm>
        <a:graphic>
          <a:graphicData uri="http://schemas.openxmlformats.org/drawingml/2006/table">
            <a:tbl>
              <a:tblPr firstRow="1" firstCol="1" bandRow="1">
                <a:tableStyleId>{5C22544A-7EE6-4342-B048-85BDC9FD1C3A}</a:tableStyleId>
              </a:tblPr>
              <a:tblGrid>
                <a:gridCol w="2372207"/>
                <a:gridCol w="2592288"/>
                <a:gridCol w="2448272"/>
              </a:tblGrid>
              <a:tr h="1152127">
                <a:tc>
                  <a:txBody>
                    <a:bodyPr/>
                    <a:lstStyle/>
                    <a:p>
                      <a:pPr>
                        <a:lnSpc>
                          <a:spcPct val="115000"/>
                        </a:lnSpc>
                        <a:spcAft>
                          <a:spcPts val="0"/>
                        </a:spcAft>
                      </a:pPr>
                      <a:r>
                        <a:rPr lang="it-IT" sz="3200" dirty="0" smtClean="0">
                          <a:effectLst/>
                        </a:rPr>
                        <a:t>Dispositivi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9151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b="1" i="1" dirty="0"/>
              <a:t>Symbolic Analysis of Relay and Switching Circuits</a:t>
            </a:r>
            <a:endParaRPr lang="it-IT" sz="2800" dirty="0"/>
          </a:p>
        </p:txBody>
      </p:sp>
      <p:sp>
        <p:nvSpPr>
          <p:cNvPr id="3" name="Segnaposto contenuto 2"/>
          <p:cNvSpPr>
            <a:spLocks noGrp="1"/>
          </p:cNvSpPr>
          <p:nvPr>
            <p:ph idx="1"/>
          </p:nvPr>
        </p:nvSpPr>
        <p:spPr/>
        <p:txBody>
          <a:bodyPr>
            <a:normAutofit/>
          </a:bodyPr>
          <a:lstStyle/>
          <a:p>
            <a:pPr marL="0" indent="0">
              <a:buNone/>
            </a:pPr>
            <a:r>
              <a:rPr lang="it-IT" dirty="0" smtClean="0"/>
              <a:t>	Un </a:t>
            </a:r>
            <a:r>
              <a:rPr lang="it-IT" dirty="0"/>
              <a:t>circuito digitale può essere descritto </a:t>
            </a:r>
            <a:r>
              <a:rPr lang="it-IT" dirty="0" smtClean="0"/>
              <a:t>dal dispositivo linguistico booleano.</a:t>
            </a:r>
          </a:p>
          <a:p>
            <a:pPr marL="0" indent="0">
              <a:buNone/>
            </a:pPr>
            <a:r>
              <a:rPr lang="it-IT" dirty="0" smtClean="0"/>
              <a:t>	Questa descrizione </a:t>
            </a:r>
            <a:r>
              <a:rPr lang="it-IT" dirty="0"/>
              <a:t>può poi essere manipolata secondo le regole di </a:t>
            </a:r>
            <a:r>
              <a:rPr lang="it-IT" dirty="0" smtClean="0"/>
              <a:t>questa algebra. </a:t>
            </a:r>
          </a:p>
          <a:p>
            <a:pPr marL="0" indent="0">
              <a:buNone/>
            </a:pPr>
            <a:r>
              <a:rPr lang="it-IT" dirty="0" smtClean="0"/>
              <a:t>	Shannon </a:t>
            </a:r>
            <a:r>
              <a:rPr lang="it-IT" dirty="0"/>
              <a:t>definì così un efficace metodo per l'</a:t>
            </a:r>
            <a:r>
              <a:rPr lang="it-IT" b="1" dirty="0"/>
              <a:t>analisi </a:t>
            </a:r>
            <a:r>
              <a:rPr lang="it-IT" dirty="0"/>
              <a:t>e la</a:t>
            </a:r>
            <a:r>
              <a:rPr lang="it-IT" b="1" dirty="0"/>
              <a:t> progettazione </a:t>
            </a:r>
            <a:r>
              <a:rPr lang="it-IT" dirty="0"/>
              <a:t>dei </a:t>
            </a:r>
            <a:r>
              <a:rPr lang="it-IT" dirty="0" smtClean="0"/>
              <a:t>sistemi digitali</a:t>
            </a:r>
            <a:r>
              <a:rPr lang="it-IT" dirty="0"/>
              <a:t> </a:t>
            </a:r>
            <a:r>
              <a:rPr lang="it-IT" dirty="0" smtClean="0"/>
              <a:t>per gestire l’informazione.</a:t>
            </a:r>
            <a:endParaRPr lang="it-IT" dirty="0"/>
          </a:p>
          <a:p>
            <a:pPr marL="0" indent="0">
              <a:buNone/>
            </a:pPr>
            <a:r>
              <a:rPr lang="it-IT" dirty="0" smtClean="0"/>
              <a:t> </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8</a:t>
            </a:fld>
            <a:endParaRPr lang="it-IT"/>
          </a:p>
        </p:txBody>
      </p:sp>
    </p:spTree>
    <p:extLst>
      <p:ext uri="{BB962C8B-B14F-4D97-AF65-F5344CB8AC3E}">
        <p14:creationId xmlns:p14="http://schemas.microsoft.com/office/powerpoint/2010/main" val="7759914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4638"/>
            <a:ext cx="9144000" cy="1143000"/>
          </a:xfrm>
        </p:spPr>
        <p:txBody>
          <a:bodyPr>
            <a:noAutofit/>
          </a:bodyPr>
          <a:lstStyle/>
          <a:p>
            <a:r>
              <a:rPr lang="it-IT" sz="2800" dirty="0"/>
              <a:t>ESERCIZIO: </a:t>
            </a:r>
            <a:br>
              <a:rPr lang="it-IT" sz="2800" dirty="0"/>
            </a:br>
            <a:r>
              <a:rPr lang="it-IT" sz="2800" dirty="0"/>
              <a:t>INSERIRE NELLA TABELLA IL CONTRIBUTO DI </a:t>
            </a:r>
            <a:r>
              <a:rPr lang="it-IT" sz="2800" dirty="0" smtClean="0"/>
              <a:t>VON NEUMANN</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654293229"/>
              </p:ext>
            </p:extLst>
          </p:nvPr>
        </p:nvGraphicFramePr>
        <p:xfrm>
          <a:off x="471601" y="2780928"/>
          <a:ext cx="7412767" cy="3933783"/>
        </p:xfrm>
        <a:graphic>
          <a:graphicData uri="http://schemas.openxmlformats.org/drawingml/2006/table">
            <a:tbl>
              <a:tblPr firstRow="1" firstCol="1" bandRow="1">
                <a:tableStyleId>{5C22544A-7EE6-4342-B048-85BDC9FD1C3A}</a:tableStyleId>
              </a:tblPr>
              <a:tblGrid>
                <a:gridCol w="2372207"/>
                <a:gridCol w="2592288"/>
                <a:gridCol w="2448272"/>
              </a:tblGrid>
              <a:tr h="1152127">
                <a:tc>
                  <a:txBody>
                    <a:bodyPr/>
                    <a:lstStyle/>
                    <a:p>
                      <a:pPr>
                        <a:lnSpc>
                          <a:spcPct val="115000"/>
                        </a:lnSpc>
                        <a:spcAft>
                          <a:spcPts val="0"/>
                        </a:spcAft>
                      </a:pPr>
                      <a:r>
                        <a:rPr lang="it-IT" sz="3200" dirty="0" smtClean="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800" dirty="0">
                          <a:effectLst/>
                        </a:rPr>
                        <a:t> </a:t>
                      </a:r>
                      <a:r>
                        <a:rPr lang="it-IT" sz="2800" dirty="0" smtClean="0">
                          <a:effectLst/>
                        </a:rPr>
                        <a:t>linguaggio macchina EDVAC</a:t>
                      </a:r>
                      <a:endParaRPr lang="it-IT" sz="28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800" dirty="0">
                          <a:effectLst/>
                        </a:rPr>
                        <a:t> </a:t>
                      </a:r>
                      <a:endParaRPr lang="it-IT" sz="28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800" dirty="0">
                          <a:effectLst/>
                        </a:rPr>
                        <a:t> </a:t>
                      </a:r>
                      <a:r>
                        <a:rPr lang="it-IT" sz="2800" dirty="0" smtClean="0">
                          <a:effectLst/>
                        </a:rPr>
                        <a:t>Programmi</a:t>
                      </a:r>
                      <a:endParaRPr lang="it-IT" sz="28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75133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60648"/>
            <a:ext cx="9128026" cy="1143000"/>
          </a:xfrm>
        </p:spPr>
        <p:txBody>
          <a:bodyPr>
            <a:noAutofit/>
          </a:bodyPr>
          <a:lstStyle/>
          <a:p>
            <a:r>
              <a:rPr lang="it-IT" sz="2800" dirty="0"/>
              <a:t>ESERCIZIO: </a:t>
            </a:r>
            <a:br>
              <a:rPr lang="it-IT" sz="2800" dirty="0"/>
            </a:br>
            <a:r>
              <a:rPr lang="it-IT" sz="2800" dirty="0"/>
              <a:t>INSERIRE NELLA TABELLA IL CONTRIBUTO DI VON NEUMANN</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93570952"/>
              </p:ext>
            </p:extLst>
          </p:nvPr>
        </p:nvGraphicFramePr>
        <p:xfrm>
          <a:off x="471601" y="2780928"/>
          <a:ext cx="7412767" cy="3888431"/>
        </p:xfrm>
        <a:graphic>
          <a:graphicData uri="http://schemas.openxmlformats.org/drawingml/2006/table">
            <a:tbl>
              <a:tblPr firstRow="1" firstCol="1" bandRow="1">
                <a:tableStyleId>{5C22544A-7EE6-4342-B048-85BDC9FD1C3A}</a:tableStyleId>
              </a:tblPr>
              <a:tblGrid>
                <a:gridCol w="2372207"/>
                <a:gridCol w="2592288"/>
                <a:gridCol w="2448272"/>
              </a:tblGrid>
              <a:tr h="1152127">
                <a:tc>
                  <a:txBody>
                    <a:bodyPr/>
                    <a:lstStyle/>
                    <a:p>
                      <a:pPr>
                        <a:lnSpc>
                          <a:spcPct val="115000"/>
                        </a:lnSpc>
                        <a:spcAft>
                          <a:spcPts val="0"/>
                        </a:spcAft>
                      </a:pPr>
                      <a:r>
                        <a:rPr lang="it-IT" sz="3200" dirty="0" smtClean="0">
                          <a:effectLst/>
                        </a:rPr>
                        <a:t>Dispositivi operativi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296660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274638"/>
            <a:ext cx="9252520" cy="1143000"/>
          </a:xfrm>
        </p:spPr>
        <p:txBody>
          <a:bodyPr>
            <a:noAutofit/>
          </a:bodyPr>
          <a:lstStyle/>
          <a:p>
            <a:r>
              <a:rPr lang="it-IT" sz="2800" dirty="0"/>
              <a:t>ESERCIZIO: </a:t>
            </a:r>
            <a:br>
              <a:rPr lang="it-IT" sz="2800" dirty="0"/>
            </a:br>
            <a:r>
              <a:rPr lang="it-IT" sz="2800" dirty="0"/>
              <a:t>INSERIRE NELLA TABELLA IL CONTRIBUTO DI VON NEUMANN</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83128198"/>
              </p:ext>
            </p:extLst>
          </p:nvPr>
        </p:nvGraphicFramePr>
        <p:xfrm>
          <a:off x="471601" y="2780928"/>
          <a:ext cx="7412767" cy="3888431"/>
        </p:xfrm>
        <a:graphic>
          <a:graphicData uri="http://schemas.openxmlformats.org/drawingml/2006/table">
            <a:tbl>
              <a:tblPr firstRow="1" firstCol="1" bandRow="1">
                <a:tableStyleId>{5C22544A-7EE6-4342-B048-85BDC9FD1C3A}</a:tableStyleId>
              </a:tblPr>
              <a:tblGrid>
                <a:gridCol w="2372207"/>
                <a:gridCol w="2592288"/>
                <a:gridCol w="2448272"/>
              </a:tblGrid>
              <a:tr h="1152127">
                <a:tc>
                  <a:txBody>
                    <a:bodyPr/>
                    <a:lstStyle/>
                    <a:p>
                      <a:pPr>
                        <a:lnSpc>
                          <a:spcPct val="115000"/>
                        </a:lnSpc>
                        <a:spcAft>
                          <a:spcPts val="0"/>
                        </a:spcAft>
                      </a:pPr>
                      <a:r>
                        <a:rPr lang="it-IT" sz="3200" dirty="0" smtClean="0">
                          <a:effectLst/>
                        </a:rPr>
                        <a:t>Dispositivi operativi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r>
                        <a:rPr lang="it-IT" sz="3600" dirty="0" smtClean="0">
                          <a:effectLst/>
                        </a:rPr>
                        <a:t>COMPUTER</a:t>
                      </a:r>
                      <a:endParaRPr lang="it-IT" sz="36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8755063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dirty="0" smtClean="0"/>
              <a:t>ESERCIZIO:</a:t>
            </a:r>
            <a:br>
              <a:rPr lang="it-IT" sz="2800" dirty="0" smtClean="0"/>
            </a:br>
            <a:r>
              <a:rPr lang="it-IT" sz="2800" dirty="0" smtClean="0"/>
              <a:t>COMPLETARE LA SINOSSI COL CONTRIBUTO DI TURING</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14178147"/>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Problemi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smtClean="0">
                          <a:effectLst/>
                        </a:rPr>
                        <a:t>Dispositivi</a:t>
                      </a:r>
                      <a:r>
                        <a:rPr lang="it-IT" sz="3200" baseline="0" smtClean="0">
                          <a:effectLst/>
                        </a:rPr>
                        <a:t> operativi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197375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dirty="0" smtClean="0"/>
              <a:t>ESERCIZIO:</a:t>
            </a:r>
            <a:br>
              <a:rPr lang="it-IT" sz="2800" dirty="0" smtClean="0"/>
            </a:br>
            <a:r>
              <a:rPr lang="it-IT" sz="2800" dirty="0" smtClean="0"/>
              <a:t>COMPLETARE LA SINOSSI COL CONTRIBUTO DI TURING</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92603323"/>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Problemi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smtClean="0">
                          <a:effectLst/>
                        </a:rPr>
                        <a:t>Dispositivi</a:t>
                      </a:r>
                      <a:r>
                        <a:rPr lang="it-IT" sz="3200" baseline="0" smtClean="0">
                          <a:effectLst/>
                        </a:rPr>
                        <a:t> operativi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2400" dirty="0">
                          <a:effectLst/>
                        </a:rPr>
                        <a:t> </a:t>
                      </a:r>
                      <a:r>
                        <a:rPr lang="it-IT" sz="2400" dirty="0" smtClean="0">
                          <a:effectLst/>
                        </a:rPr>
                        <a:t>          MUT</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 </a:t>
                      </a:r>
                      <a:r>
                        <a:rPr lang="it-IT" sz="2400" dirty="0" smtClean="0">
                          <a:effectLst/>
                        </a:rPr>
                        <a:t>CALCOLABILITA’ DELLE FUNZIONI</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 </a:t>
                      </a:r>
                      <a:r>
                        <a:rPr lang="it-IT" sz="2400" dirty="0" smtClean="0">
                          <a:effectLst/>
                        </a:rPr>
                        <a:t>LOGICI, MATEMATICI</a:t>
                      </a:r>
                      <a:endParaRPr lang="it-IT" sz="24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37972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528" y="274638"/>
            <a:ext cx="9324528" cy="1143000"/>
          </a:xfrm>
        </p:spPr>
        <p:txBody>
          <a:bodyPr>
            <a:noAutofit/>
          </a:bodyPr>
          <a:lstStyle/>
          <a:p>
            <a:r>
              <a:rPr lang="it-IT" sz="2800" dirty="0" smtClean="0"/>
              <a:t>ESERCIZIO:</a:t>
            </a:r>
            <a:br>
              <a:rPr lang="it-IT" sz="2800" dirty="0" smtClean="0"/>
            </a:br>
            <a:r>
              <a:rPr lang="it-IT" sz="2800" dirty="0" smtClean="0"/>
              <a:t>COMPLETARE LA SINOSSI COI CONTRIBUTI DI VON NEUMANN</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188912251"/>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Problemi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smtClean="0">
                          <a:effectLst/>
                        </a:rPr>
                        <a:t>Dispositivi</a:t>
                      </a:r>
                      <a:r>
                        <a:rPr lang="it-IT" sz="3200" baseline="0" smtClean="0">
                          <a:effectLst/>
                        </a:rPr>
                        <a:t> operativi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37972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274638"/>
            <a:ext cx="9433048" cy="1143000"/>
          </a:xfrm>
        </p:spPr>
        <p:txBody>
          <a:bodyPr>
            <a:noAutofit/>
          </a:bodyPr>
          <a:lstStyle/>
          <a:p>
            <a:r>
              <a:rPr lang="it-IT" sz="2800" dirty="0" smtClean="0"/>
              <a:t>ESERCIZIO:</a:t>
            </a:r>
            <a:br>
              <a:rPr lang="it-IT" sz="2800" dirty="0" smtClean="0"/>
            </a:br>
            <a:r>
              <a:rPr lang="it-IT" sz="2800" dirty="0" smtClean="0"/>
              <a:t>COMPLETARE LA SINOSSI COI CONTRIBUTI DI VON NEUMANN</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699920750"/>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Problemi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smtClean="0">
                          <a:effectLst/>
                        </a:rPr>
                        <a:t>Dispositivi</a:t>
                      </a:r>
                      <a:r>
                        <a:rPr lang="it-IT" sz="3200" baseline="0" smtClean="0">
                          <a:effectLst/>
                        </a:rPr>
                        <a:t> operativi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2400" dirty="0">
                          <a:effectLst/>
                        </a:rPr>
                        <a:t> </a:t>
                      </a:r>
                      <a:r>
                        <a:rPr lang="it-IT" sz="2400" dirty="0" smtClean="0">
                          <a:effectLst/>
                        </a:rPr>
                        <a:t>Linguaggio macchina </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smtClean="0">
                          <a:effectLst/>
                        </a:rPr>
                        <a:t>TRATTABILITA’ dei   PROBLEMI</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 </a:t>
                      </a:r>
                      <a:r>
                        <a:rPr lang="it-IT" sz="2400" dirty="0" smtClean="0">
                          <a:effectLst/>
                        </a:rPr>
                        <a:t>PROGRAMMATORI</a:t>
                      </a:r>
                      <a:endParaRPr lang="it-IT" sz="24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379729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528" y="274638"/>
            <a:ext cx="9433048" cy="1143000"/>
          </a:xfrm>
        </p:spPr>
        <p:txBody>
          <a:bodyPr>
            <a:noAutofit/>
          </a:bodyPr>
          <a:lstStyle/>
          <a:p>
            <a:r>
              <a:rPr lang="it-IT" sz="2800" dirty="0" smtClean="0"/>
              <a:t>ESERCIZIO:</a:t>
            </a:r>
            <a:br>
              <a:rPr lang="it-IT" sz="2800" dirty="0" smtClean="0"/>
            </a:br>
            <a:r>
              <a:rPr lang="it-IT" sz="2800" dirty="0" smtClean="0"/>
              <a:t>COMPLETARE LA SINOSSI COL CONTRIBUTO DI VON NEUMANN</a:t>
            </a:r>
            <a:endParaRPr lang="it-IT" sz="28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119692409"/>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Problemi </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smtClean="0">
                          <a:effectLst/>
                        </a:rPr>
                        <a:t>Dispositivi</a:t>
                      </a:r>
                      <a:r>
                        <a:rPr lang="it-IT" sz="3200" baseline="0" smtClean="0">
                          <a:effectLst/>
                        </a:rPr>
                        <a:t> operativi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2400" dirty="0">
                          <a:effectLst/>
                        </a:rPr>
                        <a:t> </a:t>
                      </a:r>
                      <a:r>
                        <a:rPr lang="it-IT" sz="2400" dirty="0" smtClean="0">
                          <a:effectLst/>
                        </a:rPr>
                        <a:t>Linguaggio macchina di IAS</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 </a:t>
                      </a:r>
                      <a:r>
                        <a:rPr lang="it-IT" sz="2400" dirty="0" smtClean="0">
                          <a:effectLst/>
                        </a:rPr>
                        <a:t>TRATTABILITA’ dei PROBLEMI</a:t>
                      </a:r>
                      <a:endParaRPr lang="it-IT" sz="24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2400" dirty="0">
                          <a:effectLst/>
                        </a:rPr>
                        <a:t> </a:t>
                      </a:r>
                      <a:r>
                        <a:rPr lang="it-IT" sz="2400" dirty="0" smtClean="0">
                          <a:effectLst/>
                        </a:rPr>
                        <a:t>PROGRAMMATORI</a:t>
                      </a:r>
                      <a:endParaRPr lang="it-IT" sz="24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2400" dirty="0" smtClean="0">
                          <a:effectLst/>
                        </a:rPr>
                        <a:t>LINGUAGGI DI PROGRAMMAZIONE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r>
                        <a:rPr lang="it-IT" sz="2400" dirty="0" smtClean="0">
                          <a:effectLst/>
                        </a:rPr>
                        <a:t>PROBLEM SOLVING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r>
                        <a:rPr lang="it-IT" sz="2400" dirty="0" smtClean="0">
                          <a:effectLst/>
                        </a:rPr>
                        <a:t>PROGRAMMATORI E UTENTI</a:t>
                      </a:r>
                      <a:endParaRPr lang="it-IT" sz="1100" dirty="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05962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88</a:t>
            </a:fld>
            <a:endParaRPr lang="it-IT"/>
          </a:p>
        </p:txBody>
      </p:sp>
    </p:spTree>
    <p:extLst>
      <p:ext uri="{BB962C8B-B14F-4D97-AF65-F5344CB8AC3E}">
        <p14:creationId xmlns:p14="http://schemas.microsoft.com/office/powerpoint/2010/main" val="24485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b="1" dirty="0" smtClean="0"/>
              <a:t>Algebra e circuiti elettrici</a:t>
            </a:r>
            <a:endParaRPr lang="it-IT" b="1" dirty="0"/>
          </a:p>
        </p:txBody>
      </p:sp>
      <p:sp>
        <p:nvSpPr>
          <p:cNvPr id="3" name="Segnaposto contenuto 2"/>
          <p:cNvSpPr>
            <a:spLocks noGrp="1"/>
          </p:cNvSpPr>
          <p:nvPr>
            <p:ph idx="1"/>
          </p:nvPr>
        </p:nvSpPr>
        <p:spPr>
          <a:xfrm>
            <a:off x="457200" y="574158"/>
            <a:ext cx="8229600" cy="6283842"/>
          </a:xfrm>
        </p:spPr>
        <p:txBody>
          <a:bodyPr>
            <a:normAutofit/>
          </a:bodyPr>
          <a:lstStyle/>
          <a:p>
            <a:pPr marL="0" indent="0">
              <a:buNone/>
            </a:pPr>
            <a:r>
              <a:rPr lang="it-IT" dirty="0" smtClean="0"/>
              <a:t>	In questa tesi Shannon mostra che un</a:t>
            </a:r>
            <a:r>
              <a:rPr lang="it-IT" dirty="0"/>
              <a:t> </a:t>
            </a:r>
            <a:r>
              <a:rPr lang="it-IT" dirty="0">
                <a:hlinkClick r:id="rId2" tooltip="Segnale elettrico"/>
              </a:rPr>
              <a:t>segnale elettrico</a:t>
            </a:r>
            <a:r>
              <a:rPr lang="it-IT" dirty="0"/>
              <a:t> attraverso una rete di interruttori </a:t>
            </a:r>
            <a:r>
              <a:rPr lang="it-IT" dirty="0" smtClean="0"/>
              <a:t>può seguire </a:t>
            </a:r>
            <a:r>
              <a:rPr lang="it-IT" dirty="0"/>
              <a:t>esattamente le regole dell'</a:t>
            </a:r>
            <a:r>
              <a:rPr lang="it-IT" dirty="0">
                <a:hlinkClick r:id="rId3" tooltip="Algebra di Boole"/>
              </a:rPr>
              <a:t>algebra di Boole</a:t>
            </a:r>
            <a:r>
              <a:rPr lang="it-IT" dirty="0"/>
              <a:t>, se </a:t>
            </a:r>
            <a:endParaRPr lang="it-IT" dirty="0" smtClean="0"/>
          </a:p>
          <a:p>
            <a:r>
              <a:rPr lang="it-IT" dirty="0" smtClean="0"/>
              <a:t>si </a:t>
            </a:r>
            <a:r>
              <a:rPr lang="it-IT" dirty="0"/>
              <a:t>fanno corrispondere i due valori di verità </a:t>
            </a:r>
            <a:r>
              <a:rPr lang="it-IT" dirty="0" smtClean="0"/>
              <a:t>(</a:t>
            </a:r>
            <a:r>
              <a:rPr lang="it-IT" u="sng" dirty="0" smtClean="0"/>
              <a:t>FALSO</a:t>
            </a:r>
            <a:r>
              <a:rPr lang="it-IT" dirty="0" smtClean="0"/>
              <a:t> e </a:t>
            </a:r>
            <a:r>
              <a:rPr lang="it-IT" u="sng" dirty="0" smtClean="0"/>
              <a:t>VERO</a:t>
            </a:r>
            <a:r>
              <a:rPr lang="it-IT" dirty="0" smtClean="0"/>
              <a:t>) </a:t>
            </a:r>
            <a:r>
              <a:rPr lang="it-IT" dirty="0"/>
              <a:t>della </a:t>
            </a:r>
            <a:r>
              <a:rPr lang="it-IT" dirty="0">
                <a:hlinkClick r:id="rId4" tooltip="Logica simbolica"/>
              </a:rPr>
              <a:t>logica simbolica</a:t>
            </a:r>
            <a:r>
              <a:rPr lang="it-IT" dirty="0"/>
              <a:t> </a:t>
            </a:r>
            <a:endParaRPr lang="it-IT" dirty="0" smtClean="0"/>
          </a:p>
          <a:p>
            <a:r>
              <a:rPr lang="it-IT" dirty="0" smtClean="0"/>
              <a:t>allo </a:t>
            </a:r>
            <a:r>
              <a:rPr lang="it-IT" dirty="0"/>
              <a:t>stato </a:t>
            </a:r>
            <a:r>
              <a:rPr lang="it-IT" u="sng" dirty="0"/>
              <a:t>APERTO</a:t>
            </a:r>
            <a:r>
              <a:rPr lang="it-IT" dirty="0"/>
              <a:t> </a:t>
            </a:r>
            <a:r>
              <a:rPr lang="it-IT" dirty="0" smtClean="0"/>
              <a:t>e </a:t>
            </a:r>
            <a:r>
              <a:rPr lang="it-IT" u="sng" dirty="0"/>
              <a:t>CHIUSO</a:t>
            </a:r>
            <a:r>
              <a:rPr lang="it-IT" dirty="0"/>
              <a:t> di un </a:t>
            </a:r>
            <a:r>
              <a:rPr lang="it-IT" dirty="0">
                <a:hlinkClick r:id="rId5" tooltip="Interruttore"/>
              </a:rPr>
              <a:t>interruttore</a:t>
            </a:r>
            <a:r>
              <a:rPr lang="it-IT" dirty="0"/>
              <a:t>. </a:t>
            </a:r>
            <a:endParaRPr lang="it-IT" dirty="0" smtClean="0"/>
          </a:p>
          <a:p>
            <a:pPr marL="0" indent="0">
              <a:buNone/>
            </a:pPr>
            <a:endParaRPr lang="it-IT" sz="800" dirty="0"/>
          </a:p>
          <a:p>
            <a:pPr marL="0" indent="0">
              <a:buNone/>
            </a:pPr>
            <a:r>
              <a:rPr lang="it-IT" dirty="0" smtClean="0"/>
              <a:t>	Un </a:t>
            </a:r>
            <a:r>
              <a:rPr lang="it-IT" dirty="0"/>
              <a:t>circuito </a:t>
            </a:r>
            <a:r>
              <a:rPr lang="it-IT" dirty="0" smtClean="0"/>
              <a:t>digitale, così come una espressione del calcolo delle proposizioni, </a:t>
            </a:r>
            <a:r>
              <a:rPr lang="it-IT" dirty="0"/>
              <a:t>può essere descritto </a:t>
            </a:r>
            <a:r>
              <a:rPr lang="it-IT" dirty="0" smtClean="0"/>
              <a:t>col linguaggio di Boole. </a:t>
            </a:r>
          </a:p>
          <a:p>
            <a:pPr marL="0" indent="0">
              <a:buNone/>
            </a:pPr>
            <a:r>
              <a:rPr lang="it-IT" dirty="0" smtClean="0"/>
              <a:t>Appendice G-1-2 Shannon e Boole !</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9</a:t>
            </a:fld>
            <a:endParaRPr lang="it-IT"/>
          </a:p>
        </p:txBody>
      </p:sp>
    </p:spTree>
    <p:extLst>
      <p:ext uri="{BB962C8B-B14F-4D97-AF65-F5344CB8AC3E}">
        <p14:creationId xmlns:p14="http://schemas.microsoft.com/office/powerpoint/2010/main" val="6936195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5701</TotalTime>
  <Words>3419</Words>
  <Application>Microsoft Office PowerPoint</Application>
  <PresentationFormat>Presentazione su schermo (4:3)</PresentationFormat>
  <Paragraphs>729</Paragraphs>
  <Slides>88</Slides>
  <Notes>2</Notes>
  <HiddenSlides>0</HiddenSlides>
  <MMClips>0</MMClips>
  <ScaleCrop>false</ScaleCrop>
  <HeadingPairs>
    <vt:vector size="4" baseType="variant">
      <vt:variant>
        <vt:lpstr>Tema</vt:lpstr>
      </vt:variant>
      <vt:variant>
        <vt:i4>1</vt:i4>
      </vt:variant>
      <vt:variant>
        <vt:lpstr>Titoli diapositive</vt:lpstr>
      </vt:variant>
      <vt:variant>
        <vt:i4>88</vt:i4>
      </vt:variant>
    </vt:vector>
  </HeadingPairs>
  <TitlesOfParts>
    <vt:vector size="89" baseType="lpstr">
      <vt:lpstr>Tema di Office</vt:lpstr>
      <vt:lpstr>Storia dell’informatica e dei dispositivi di calcolo Cap-G</vt:lpstr>
      <vt:lpstr>Due dispositivi per due mondi</vt:lpstr>
      <vt:lpstr>I calcolatori non ancora general purpose</vt:lpstr>
      <vt:lpstr>NUOVA DISCIPLINA PER NUOVO DISPOSITIVO</vt:lpstr>
      <vt:lpstr>«CERVELLO ELETTRONICO»  COMPUTER</vt:lpstr>
      <vt:lpstr>Dieci anni cruciali</vt:lpstr>
      <vt:lpstr>Shannon</vt:lpstr>
      <vt:lpstr>Symbolic Analysis of Relay and Switching Circuits</vt:lpstr>
      <vt:lpstr>Algebra e circuiti elettrici</vt:lpstr>
      <vt:lpstr>Rumore e ridondanza</vt:lpstr>
      <vt:lpstr>Campionamento </vt:lpstr>
      <vt:lpstr>Analogico e digitale</vt:lpstr>
      <vt:lpstr>ENIAC  NUMERICAL INTEGRATOR</vt:lpstr>
      <vt:lpstr>Contributi di Shannon</vt:lpstr>
      <vt:lpstr>Cibernetica e Enigma-Colossus</vt:lpstr>
      <vt:lpstr>CIBERNETICA : la disciplina</vt:lpstr>
      <vt:lpstr>LA SINGOLARITA’ DELLA CIBERNETICA</vt:lpstr>
      <vt:lpstr>CIBERNETICA e INFORMATICA manipolazione di segnali</vt:lpstr>
      <vt:lpstr>CIBERNETICA e IA implementazione di sistemi</vt:lpstr>
      <vt:lpstr>CIBERNETICA e IA implementazione di sistemi</vt:lpstr>
      <vt:lpstr>NEURONE e CIBERNETICA</vt:lpstr>
      <vt:lpstr> Golgi nel 1906 riceve il Nobel per essere riuscito a riprodurre la forma del neurone. </vt:lpstr>
      <vt:lpstr> Dendriti-input : ricevono segnali da altri neuroni Soma-CPU : elabora le informazioni Assone-bus : trasmette l'output dell’elaborazione Sinapsi-output : punti di connessione con altri neuroni </vt:lpstr>
      <vt:lpstr>Il ruolo dei neuroni</vt:lpstr>
      <vt:lpstr>Informatica e Cibernetica</vt:lpstr>
      <vt:lpstr>Modello di neurone artificiale</vt:lpstr>
      <vt:lpstr>Informatica e Cibernetica</vt:lpstr>
      <vt:lpstr>I neuroni di McCulloch e Pitts</vt:lpstr>
      <vt:lpstr>CIBERNETICA e INFORMATICA</vt:lpstr>
      <vt:lpstr>Enigma</vt:lpstr>
      <vt:lpstr>Enigma</vt:lpstr>
      <vt:lpstr>Enigma</vt:lpstr>
      <vt:lpstr>Enigma</vt:lpstr>
      <vt:lpstr>Enigma</vt:lpstr>
      <vt:lpstr>Enigma</vt:lpstr>
      <vt:lpstr>Enigma</vt:lpstr>
      <vt:lpstr>Enigma</vt:lpstr>
      <vt:lpstr>Enigma</vt:lpstr>
      <vt:lpstr>Enigma</vt:lpstr>
      <vt:lpstr>Enigma</vt:lpstr>
      <vt:lpstr>Enigma</vt:lpstr>
      <vt:lpstr>Enigma</vt:lpstr>
      <vt:lpstr>ENIGMA: Decifratura polacca</vt:lpstr>
      <vt:lpstr>ENIGMA: Decifratura inglese</vt:lpstr>
      <vt:lpstr>ENIGMA: Decifratura inglese</vt:lpstr>
      <vt:lpstr>ENIGMA: Decifratura inglese</vt:lpstr>
      <vt:lpstr>ENIGMA e COLOSSUS</vt:lpstr>
      <vt:lpstr>Von Neumann</vt:lpstr>
      <vt:lpstr>Contaminazione e fusione di von Neumann</vt:lpstr>
      <vt:lpstr>EDVAC E SISTEMA NERVOSO</vt:lpstr>
      <vt:lpstr>Computer: linguaggio Turing completo-programma memorizzato </vt:lpstr>
      <vt:lpstr>L’architettura di von Neumann</vt:lpstr>
      <vt:lpstr>Differenze ENIAC - EDVAC</vt:lpstr>
      <vt:lpstr>La nascita del computer: da ENIAC a EDVAC</vt:lpstr>
      <vt:lpstr>La nascita del computer: da ENIAC a EDVAC</vt:lpstr>
      <vt:lpstr>La nascita del computer</vt:lpstr>
      <vt:lpstr>Stabilire uno standard:  Von Neumann e IAS</vt:lpstr>
      <vt:lpstr> LA MACCHINA UNIVERSALE DI VON NEUMANN </vt:lpstr>
      <vt:lpstr>LA MACCHINA UNIVERSALE DI VON NEUMANN</vt:lpstr>
      <vt:lpstr>Istruzioni per trasferimento dati</vt:lpstr>
      <vt:lpstr>Istruzioni per trasferimento controllo</vt:lpstr>
      <vt:lpstr>Istruzioni per l’aritmetica</vt:lpstr>
      <vt:lpstr> Istruzioni per modificare istruzioni ! </vt:lpstr>
      <vt:lpstr>Istruzioni per modificare istruzioni</vt:lpstr>
      <vt:lpstr>Presentazione standard di PowerPoint</vt:lpstr>
      <vt:lpstr>Von Neumann bottleneck</vt:lpstr>
      <vt:lpstr>Stabilire uno standard:  Von Neumann e IAS</vt:lpstr>
      <vt:lpstr>Stabilire uno standard:  Von Neumann e IAS</vt:lpstr>
      <vt:lpstr>La grande fusione</vt:lpstr>
      <vt:lpstr>Informatica linguistica: as we may think (0)</vt:lpstr>
      <vt:lpstr>Informatica linguistica: as we may think (1)</vt:lpstr>
      <vt:lpstr>Informatica linguistica: as we may think (2)</vt:lpstr>
      <vt:lpstr>Informatica linguistica: as we may think (3)</vt:lpstr>
      <vt:lpstr>Informatica linguistica: as we may think (4)</vt:lpstr>
      <vt:lpstr>Informatica linguistica: as we may think</vt:lpstr>
      <vt:lpstr>Informatica linguistica: as we may think</vt:lpstr>
      <vt:lpstr>ESERCIZIO:  INSERIRE NELLA TABELLA IL CONTRIBUTO DI TURING  (dispositivi linguistici o operativi)</vt:lpstr>
      <vt:lpstr>ESERCIZIO:  INSERIRE NELLA TABELLA IL CONTRIBUTO DI TURING</vt:lpstr>
      <vt:lpstr>ESERCIZIO:  INSERIRE NELLA TABELLA IL CONTRIBUTO DI VON NEUMANN (dispositivi linguistici o operativi)</vt:lpstr>
      <vt:lpstr>ESERCIZIO:  INSERIRE NELLA TABELLA IL CONTRIBUTO DI VON NEUMANN</vt:lpstr>
      <vt:lpstr>ESERCIZIO:  INSERIRE NELLA TABELLA IL CONTRIBUTO DI VON NEUMANN</vt:lpstr>
      <vt:lpstr>ESERCIZIO:  INSERIRE NELLA TABELLA IL CONTRIBUTO DI VON NEUMANN</vt:lpstr>
      <vt:lpstr>ESERCIZIO: COMPLETARE LA SINOSSI COL CONTRIBUTO DI TURING</vt:lpstr>
      <vt:lpstr>ESERCIZIO: COMPLETARE LA SINOSSI COL CONTRIBUTO DI TURING</vt:lpstr>
      <vt:lpstr>ESERCIZIO: COMPLETARE LA SINOSSI COI CONTRIBUTI DI VON NEUMANN</vt:lpstr>
      <vt:lpstr>ESERCIZIO: COMPLETARE LA SINOSSI COI CONTRIBUTI DI VON NEUMANN</vt:lpstr>
      <vt:lpstr>ESERCIZIO: COMPLETARE LA SINOSSI COL CONTRIBUTO DI VON NEUMANN</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storia</dc:title>
  <dc:creator>NOTE</dc:creator>
  <cp:lastModifiedBy>NOTE</cp:lastModifiedBy>
  <cp:revision>476</cp:revision>
  <dcterms:created xsi:type="dcterms:W3CDTF">2020-03-28T19:11:32Z</dcterms:created>
  <dcterms:modified xsi:type="dcterms:W3CDTF">2023-04-05T09:49:00Z</dcterms:modified>
</cp:coreProperties>
</file>