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handoutMasterIdLst>
    <p:handoutMasterId r:id="rId84"/>
  </p:handoutMasterIdLst>
  <p:sldIdLst>
    <p:sldId id="392" r:id="rId2"/>
    <p:sldId id="402" r:id="rId3"/>
    <p:sldId id="393" r:id="rId4"/>
    <p:sldId id="259" r:id="rId5"/>
    <p:sldId id="404" r:id="rId6"/>
    <p:sldId id="403" r:id="rId7"/>
    <p:sldId id="261" r:id="rId8"/>
    <p:sldId id="324" r:id="rId9"/>
    <p:sldId id="325" r:id="rId10"/>
    <p:sldId id="326" r:id="rId11"/>
    <p:sldId id="327" r:id="rId12"/>
    <p:sldId id="328" r:id="rId13"/>
    <p:sldId id="394" r:id="rId14"/>
    <p:sldId id="330" r:id="rId15"/>
    <p:sldId id="395" r:id="rId16"/>
    <p:sldId id="331" r:id="rId17"/>
    <p:sldId id="332" r:id="rId18"/>
    <p:sldId id="333" r:id="rId19"/>
    <p:sldId id="398" r:id="rId20"/>
    <p:sldId id="397" r:id="rId21"/>
    <p:sldId id="335" r:id="rId22"/>
    <p:sldId id="336" r:id="rId23"/>
    <p:sldId id="337" r:id="rId24"/>
    <p:sldId id="339" r:id="rId25"/>
    <p:sldId id="399" r:id="rId26"/>
    <p:sldId id="338" r:id="rId27"/>
    <p:sldId id="340" r:id="rId28"/>
    <p:sldId id="341" r:id="rId29"/>
    <p:sldId id="380" r:id="rId30"/>
    <p:sldId id="381" r:id="rId31"/>
    <p:sldId id="401" r:id="rId32"/>
    <p:sldId id="406" r:id="rId33"/>
    <p:sldId id="408" r:id="rId34"/>
    <p:sldId id="389" r:id="rId35"/>
    <p:sldId id="386" r:id="rId36"/>
    <p:sldId id="387" r:id="rId37"/>
    <p:sldId id="388" r:id="rId38"/>
    <p:sldId id="344" r:id="rId39"/>
    <p:sldId id="390" r:id="rId40"/>
    <p:sldId id="391" r:id="rId41"/>
    <p:sldId id="383" r:id="rId42"/>
    <p:sldId id="384" r:id="rId43"/>
    <p:sldId id="345" r:id="rId44"/>
    <p:sldId id="346" r:id="rId45"/>
    <p:sldId id="347" r:id="rId46"/>
    <p:sldId id="348" r:id="rId47"/>
    <p:sldId id="400"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405" r:id="rId64"/>
    <p:sldId id="364" r:id="rId65"/>
    <p:sldId id="365" r:id="rId66"/>
    <p:sldId id="366" r:id="rId67"/>
    <p:sldId id="367" r:id="rId68"/>
    <p:sldId id="368" r:id="rId69"/>
    <p:sldId id="369" r:id="rId70"/>
    <p:sldId id="370" r:id="rId71"/>
    <p:sldId id="371" r:id="rId72"/>
    <p:sldId id="409" r:id="rId73"/>
    <p:sldId id="372" r:id="rId74"/>
    <p:sldId id="373" r:id="rId75"/>
    <p:sldId id="374" r:id="rId76"/>
    <p:sldId id="375" r:id="rId77"/>
    <p:sldId id="376" r:id="rId78"/>
    <p:sldId id="377" r:id="rId79"/>
    <p:sldId id="378" r:id="rId80"/>
    <p:sldId id="410" r:id="rId81"/>
    <p:sldId id="411" r:id="rId82"/>
  </p:sldIdLst>
  <p:sldSz cx="9144000" cy="6858000" type="screen4x3"/>
  <p:notesSz cx="6781800" cy="99187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16" autoAdjust="0"/>
    <p:restoredTop sz="86373" autoAdjust="0"/>
  </p:normalViewPr>
  <p:slideViewPr>
    <p:cSldViewPr>
      <p:cViewPr varScale="1">
        <p:scale>
          <a:sx n="99" d="100"/>
          <a:sy n="99" d="100"/>
        </p:scale>
        <p:origin x="2310" y="78"/>
      </p:cViewPr>
      <p:guideLst>
        <p:guide orient="horz" pos="2160"/>
        <p:guide pos="2880"/>
      </p:guideLst>
    </p:cSldViewPr>
  </p:slideViewPr>
  <p:outlineViewPr>
    <p:cViewPr>
      <p:scale>
        <a:sx n="33" d="100"/>
        <a:sy n="33" d="100"/>
      </p:scale>
      <p:origin x="0" y="-111616"/>
    </p:cViewPr>
    <p:sldLst>
      <p:sld r:id="rId1" collapse="1"/>
    </p:sldLst>
  </p:outlineViewPr>
  <p:notesTextViewPr>
    <p:cViewPr>
      <p:scale>
        <a:sx n="100" d="100"/>
        <a:sy n="100" d="100"/>
      </p:scale>
      <p:origin x="0" y="0"/>
    </p:cViewPr>
  </p:notesTextViewPr>
  <p:sorterViewPr>
    <p:cViewPr>
      <p:scale>
        <a:sx n="66" d="100"/>
        <a:sy n="66" d="100"/>
      </p:scale>
      <p:origin x="0" y="-6352"/>
    </p:cViewPr>
  </p:sorterViewPr>
  <p:notesViewPr>
    <p:cSldViewPr>
      <p:cViewPr varScale="1">
        <p:scale>
          <a:sx n="44" d="100"/>
          <a:sy n="44" d="100"/>
        </p:scale>
        <p:origin x="2360" y="21"/>
      </p:cViewPr>
      <p:guideLst>
        <p:guide orient="horz" pos="3125"/>
        <p:guide pos="21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eaLnBrk="1" hangingPunct="1">
              <a:defRPr sz="1200">
                <a:latin typeface="Arial" charset="0"/>
                <a:cs typeface="Arial" charset="0"/>
              </a:defRPr>
            </a:lvl1pPr>
          </a:lstStyle>
          <a:p>
            <a:pPr>
              <a:defRPr/>
            </a:pPr>
            <a:endParaRPr lang="it-IT"/>
          </a:p>
        </p:txBody>
      </p:sp>
      <p:sp>
        <p:nvSpPr>
          <p:cNvPr id="16387" name="Rectangle 3"/>
          <p:cNvSpPr>
            <a:spLocks noGrp="1" noChangeArrowheads="1"/>
          </p:cNvSpPr>
          <p:nvPr>
            <p:ph type="dt" sz="quarter" idx="1"/>
          </p:nvPr>
        </p:nvSpPr>
        <p:spPr bwMode="auto">
          <a:xfrm>
            <a:off x="3841750" y="0"/>
            <a:ext cx="2938463" cy="4953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it-IT"/>
          </a:p>
        </p:txBody>
      </p:sp>
      <p:sp>
        <p:nvSpPr>
          <p:cNvPr id="16388" name="Rectangle 4"/>
          <p:cNvSpPr>
            <a:spLocks noGrp="1" noChangeArrowheads="1"/>
          </p:cNvSpPr>
          <p:nvPr>
            <p:ph type="ftr" sz="quarter" idx="2"/>
          </p:nvPr>
        </p:nvSpPr>
        <p:spPr bwMode="auto">
          <a:xfrm>
            <a:off x="0" y="9421813"/>
            <a:ext cx="2938463" cy="4953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eaLnBrk="1" hangingPunct="1">
              <a:defRPr sz="1200">
                <a:latin typeface="Arial" charset="0"/>
                <a:cs typeface="Arial" charset="0"/>
              </a:defRPr>
            </a:lvl1pPr>
          </a:lstStyle>
          <a:p>
            <a:pPr>
              <a:defRPr/>
            </a:pPr>
            <a:endParaRPr lang="it-IT"/>
          </a:p>
        </p:txBody>
      </p:sp>
      <p:sp>
        <p:nvSpPr>
          <p:cNvPr id="16389" name="Rectangle 5"/>
          <p:cNvSpPr>
            <a:spLocks noGrp="1" noChangeArrowheads="1"/>
          </p:cNvSpPr>
          <p:nvPr>
            <p:ph type="sldNum" sz="quarter" idx="3"/>
          </p:nvPr>
        </p:nvSpPr>
        <p:spPr bwMode="auto">
          <a:xfrm>
            <a:off x="3841750" y="9421813"/>
            <a:ext cx="2938463" cy="4953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1" hangingPunct="1">
              <a:defRPr sz="1200"/>
            </a:lvl1pPr>
          </a:lstStyle>
          <a:p>
            <a:pPr>
              <a:defRPr/>
            </a:pPr>
            <a:fld id="{8DA67E57-53AA-4CD2-BDA6-D7610596DB2A}" type="slidenum">
              <a:rPr lang="it-IT" altLang="it-IT"/>
              <a:pPr>
                <a:defRPr/>
              </a:pPr>
              <a:t>‹N›</a:t>
            </a:fld>
            <a:endParaRPr lang="it-IT" altLang="it-IT"/>
          </a:p>
        </p:txBody>
      </p:sp>
    </p:spTree>
    <p:extLst>
      <p:ext uri="{BB962C8B-B14F-4D97-AF65-F5344CB8AC3E}">
        <p14:creationId xmlns:p14="http://schemas.microsoft.com/office/powerpoint/2010/main" val="222503270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15:33:30.755"/>
    </inkml:context>
    <inkml:brush xml:id="br0">
      <inkml:brushProperty name="width" value="0.05" units="cm"/>
      <inkml:brushProperty name="height" value="0.05" units="cm"/>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15:33:30.76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15:33:30.76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15:33:30.756"/>
    </inkml:context>
    <inkml:brush xml:id="br0">
      <inkml:brushProperty name="width" value="0.05" units="cm"/>
      <inkml:brushProperty name="height" value="0.0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15:33:30.757"/>
    </inkml:context>
    <inkml:brush xml:id="br0">
      <inkml:brushProperty name="width" value="0.05" units="cm"/>
      <inkml:brushProperty name="height" value="0.05" units="cm"/>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15:33:30.75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15:33:30.75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15:33:30.76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15:33:30.76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0,'22'0,"7"0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15:33:30.7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15:33:30.76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1,'8'0,"2"0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eaLnBrk="1" hangingPunct="1">
              <a:defRPr sz="1200">
                <a:latin typeface="Arial" charset="0"/>
                <a:cs typeface="Arial" charset="0"/>
              </a:defRPr>
            </a:lvl1pPr>
          </a:lstStyle>
          <a:p>
            <a:pPr>
              <a:defRPr/>
            </a:pPr>
            <a:endParaRPr lang="it-IT"/>
          </a:p>
        </p:txBody>
      </p:sp>
      <p:sp>
        <p:nvSpPr>
          <p:cNvPr id="14339" name="Rectangle 3"/>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it-IT"/>
          </a:p>
        </p:txBody>
      </p:sp>
      <p:sp>
        <p:nvSpPr>
          <p:cNvPr id="2052" name="Rectangle 4"/>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14342" name="Rectangle 6"/>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eaLnBrk="1" hangingPunct="1">
              <a:defRPr sz="1200">
                <a:latin typeface="Arial" charset="0"/>
                <a:cs typeface="Arial" charset="0"/>
              </a:defRPr>
            </a:lvl1pPr>
          </a:lstStyle>
          <a:p>
            <a:pPr>
              <a:defRPr/>
            </a:pPr>
            <a:endParaRPr lang="it-IT"/>
          </a:p>
        </p:txBody>
      </p:sp>
      <p:sp>
        <p:nvSpPr>
          <p:cNvPr id="14343" name="Rectangle 7"/>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1" hangingPunct="1">
              <a:defRPr sz="1200"/>
            </a:lvl1pPr>
          </a:lstStyle>
          <a:p>
            <a:pPr>
              <a:defRPr/>
            </a:pPr>
            <a:fld id="{2B49C267-A4C4-4AB8-8E3A-F23B43102757}" type="slidenum">
              <a:rPr lang="it-IT" altLang="it-IT"/>
              <a:pPr>
                <a:defRPr/>
              </a:pPr>
              <a:t>‹N›</a:t>
            </a:fld>
            <a:endParaRPr lang="it-IT" altLang="it-IT"/>
          </a:p>
        </p:txBody>
      </p:sp>
    </p:spTree>
    <p:extLst>
      <p:ext uri="{BB962C8B-B14F-4D97-AF65-F5344CB8AC3E}">
        <p14:creationId xmlns:p14="http://schemas.microsoft.com/office/powerpoint/2010/main" val="22066019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B49C267-A4C4-4AB8-8E3A-F23B43102757}" type="slidenum">
              <a:rPr lang="it-IT" altLang="it-IT" smtClean="0"/>
              <a:pPr>
                <a:defRPr/>
              </a:pPr>
              <a:t>1</a:t>
            </a:fld>
            <a:endParaRPr lang="it-IT" altLang="it-IT"/>
          </a:p>
        </p:txBody>
      </p:sp>
    </p:spTree>
    <p:extLst>
      <p:ext uri="{BB962C8B-B14F-4D97-AF65-F5344CB8AC3E}">
        <p14:creationId xmlns:p14="http://schemas.microsoft.com/office/powerpoint/2010/main" val="35572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txBox="1">
            <a:spLocks noGrp="1" noChangeArrowheads="1"/>
          </p:cNvSpPr>
          <p:nvPr/>
        </p:nvSpPr>
        <p:spPr bwMode="auto">
          <a:xfrm>
            <a:off x="3841750" y="9421813"/>
            <a:ext cx="2938463"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8222F4F3-4734-4035-B0D3-A91B9A3A4D37}" type="slidenum">
              <a:rPr lang="it-IT" altLang="it-IT"/>
              <a:pPr algn="r" eaLnBrk="1" hangingPunct="1">
                <a:spcBef>
                  <a:spcPct val="0"/>
                </a:spcBef>
              </a:pPr>
              <a:t>8</a:t>
            </a:fld>
            <a:endParaRPr lang="it-IT" altLang="it-IT"/>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a:defRPr/>
            </a:pPr>
            <a:fld id="{2B49C267-A4C4-4AB8-8E3A-F23B43102757}" type="slidenum">
              <a:rPr lang="it-IT" altLang="it-IT" smtClean="0"/>
              <a:pPr>
                <a:defRPr/>
              </a:pPr>
              <a:t>80</a:t>
            </a:fld>
            <a:endParaRPr lang="it-IT" altLang="it-IT"/>
          </a:p>
        </p:txBody>
      </p:sp>
    </p:spTree>
    <p:extLst>
      <p:ext uri="{BB962C8B-B14F-4D97-AF65-F5344CB8AC3E}">
        <p14:creationId xmlns:p14="http://schemas.microsoft.com/office/powerpoint/2010/main" val="4179246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p:cNvSpPr>
            <a:spLocks noGrp="1" noChangeArrowheads="1"/>
          </p:cNvSpPr>
          <p:nvPr>
            <p:ph type="dt" sz="half" idx="10"/>
          </p:nvPr>
        </p:nvSpPr>
        <p:spPr>
          <a:ln/>
        </p:spPr>
        <p:txBody>
          <a:bodyPr/>
          <a:lstStyle>
            <a:lvl1pPr>
              <a:defRPr/>
            </a:lvl1pPr>
          </a:lstStyle>
          <a:p>
            <a:pPr>
              <a:defRPr/>
            </a:pPr>
            <a:fld id="{A709C8E7-8836-4F8C-BFF3-671DE78AF3DE}" type="datetimeFigureOut">
              <a:rPr lang="it-IT" altLang="it-IT"/>
              <a:pPr>
                <a:defRPr/>
              </a:pPr>
              <a:t>18/04/2023</a:t>
            </a:fld>
            <a:endParaRPr lang="it-IT" alt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p:cNvSpPr>
            <a:spLocks noGrp="1" noChangeArrowheads="1"/>
          </p:cNvSpPr>
          <p:nvPr>
            <p:ph type="sldNum" sz="quarter" idx="12"/>
          </p:nvPr>
        </p:nvSpPr>
        <p:spPr>
          <a:ln/>
        </p:spPr>
        <p:txBody>
          <a:bodyPr/>
          <a:lstStyle>
            <a:lvl1pPr>
              <a:defRPr/>
            </a:lvl1pPr>
          </a:lstStyle>
          <a:p>
            <a:pPr>
              <a:defRPr/>
            </a:pPr>
            <a:fld id="{BA56D982-F456-4762-9E3C-C3DFB3B3C947}" type="slidenum">
              <a:rPr lang="it-IT" altLang="it-IT"/>
              <a:pPr>
                <a:defRPr/>
              </a:pPr>
              <a:t>‹N›</a:t>
            </a:fld>
            <a:endParaRPr lang="it-IT" altLang="it-IT"/>
          </a:p>
        </p:txBody>
      </p:sp>
    </p:spTree>
    <p:extLst>
      <p:ext uri="{BB962C8B-B14F-4D97-AF65-F5344CB8AC3E}">
        <p14:creationId xmlns:p14="http://schemas.microsoft.com/office/powerpoint/2010/main" val="207341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fld id="{B86537E8-CC39-46AE-8BDD-BE635DF87AA4}" type="datetimeFigureOut">
              <a:rPr lang="it-IT" altLang="it-IT"/>
              <a:pPr>
                <a:defRPr/>
              </a:pPr>
              <a:t>18/04/2023</a:t>
            </a:fld>
            <a:endParaRPr lang="it-IT" alt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p:cNvSpPr>
            <a:spLocks noGrp="1" noChangeArrowheads="1"/>
          </p:cNvSpPr>
          <p:nvPr>
            <p:ph type="sldNum" sz="quarter" idx="12"/>
          </p:nvPr>
        </p:nvSpPr>
        <p:spPr>
          <a:ln/>
        </p:spPr>
        <p:txBody>
          <a:bodyPr/>
          <a:lstStyle>
            <a:lvl1pPr>
              <a:defRPr/>
            </a:lvl1pPr>
          </a:lstStyle>
          <a:p>
            <a:pPr>
              <a:defRPr/>
            </a:pPr>
            <a:fld id="{9A031538-815D-4EB1-9FD2-35235AA70841}" type="slidenum">
              <a:rPr lang="it-IT" altLang="it-IT"/>
              <a:pPr>
                <a:defRPr/>
              </a:pPr>
              <a:t>‹N›</a:t>
            </a:fld>
            <a:endParaRPr lang="it-IT" altLang="it-IT"/>
          </a:p>
        </p:txBody>
      </p:sp>
    </p:spTree>
    <p:extLst>
      <p:ext uri="{BB962C8B-B14F-4D97-AF65-F5344CB8AC3E}">
        <p14:creationId xmlns:p14="http://schemas.microsoft.com/office/powerpoint/2010/main" val="4159347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fld id="{D52078C9-D7CA-46BC-A79F-25CABC039090}" type="datetimeFigureOut">
              <a:rPr lang="it-IT" altLang="it-IT"/>
              <a:pPr>
                <a:defRPr/>
              </a:pPr>
              <a:t>18/04/2023</a:t>
            </a:fld>
            <a:endParaRPr lang="it-IT" alt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p:cNvSpPr>
            <a:spLocks noGrp="1" noChangeArrowheads="1"/>
          </p:cNvSpPr>
          <p:nvPr>
            <p:ph type="sldNum" sz="quarter" idx="12"/>
          </p:nvPr>
        </p:nvSpPr>
        <p:spPr>
          <a:ln/>
        </p:spPr>
        <p:txBody>
          <a:bodyPr/>
          <a:lstStyle>
            <a:lvl1pPr>
              <a:defRPr/>
            </a:lvl1pPr>
          </a:lstStyle>
          <a:p>
            <a:pPr>
              <a:defRPr/>
            </a:pPr>
            <a:fld id="{4DC24228-DBD1-4473-9392-FE3C006CF95B}" type="slidenum">
              <a:rPr lang="it-IT" altLang="it-IT"/>
              <a:pPr>
                <a:defRPr/>
              </a:pPr>
              <a:t>‹N›</a:t>
            </a:fld>
            <a:endParaRPr lang="it-IT" altLang="it-IT"/>
          </a:p>
        </p:txBody>
      </p:sp>
    </p:spTree>
    <p:extLst>
      <p:ext uri="{BB962C8B-B14F-4D97-AF65-F5344CB8AC3E}">
        <p14:creationId xmlns:p14="http://schemas.microsoft.com/office/powerpoint/2010/main" val="4271717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to">
    <p:spTree>
      <p:nvGrpSpPr>
        <p:cNvPr id="1" name=""/>
        <p:cNvGrpSpPr/>
        <p:nvPr/>
      </p:nvGrpSpPr>
      <p:grpSpPr>
        <a:xfrm>
          <a:off x="0" y="0"/>
          <a:ext cx="0" cy="0"/>
          <a:chOff x="0" y="0"/>
          <a:chExt cx="0" cy="0"/>
        </a:xfrm>
      </p:grpSpPr>
      <p:sp>
        <p:nvSpPr>
          <p:cNvPr id="2" name="Segnaposto contenuto 1"/>
          <p:cNvSpPr>
            <a:spLocks noGrp="1"/>
          </p:cNvSpPr>
          <p:nvPr>
            <p:ph/>
          </p:nvPr>
        </p:nvSpPr>
        <p:spPr>
          <a:xfrm>
            <a:off x="457200" y="274638"/>
            <a:ext cx="8229600" cy="5851525"/>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3" name="Rectangle 4"/>
          <p:cNvSpPr>
            <a:spLocks noGrp="1" noChangeArrowheads="1"/>
          </p:cNvSpPr>
          <p:nvPr>
            <p:ph type="dt" sz="half" idx="10"/>
          </p:nvPr>
        </p:nvSpPr>
        <p:spPr>
          <a:ln/>
        </p:spPr>
        <p:txBody>
          <a:bodyPr/>
          <a:lstStyle>
            <a:lvl1pPr>
              <a:defRPr/>
            </a:lvl1pPr>
          </a:lstStyle>
          <a:p>
            <a:pPr>
              <a:defRPr/>
            </a:pPr>
            <a:fld id="{F1F89C5B-7D36-4CFD-B22E-0B13B2DDFB04}" type="datetimeFigureOut">
              <a:rPr lang="it-IT" altLang="it-IT"/>
              <a:pPr>
                <a:defRPr/>
              </a:pPr>
              <a:t>18/04/2023</a:t>
            </a:fld>
            <a:endParaRPr lang="it-IT" alt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5" name="Rectangle 6"/>
          <p:cNvSpPr>
            <a:spLocks noGrp="1" noChangeArrowheads="1"/>
          </p:cNvSpPr>
          <p:nvPr>
            <p:ph type="sldNum" sz="quarter" idx="12"/>
          </p:nvPr>
        </p:nvSpPr>
        <p:spPr>
          <a:ln/>
        </p:spPr>
        <p:txBody>
          <a:bodyPr/>
          <a:lstStyle>
            <a:lvl1pPr>
              <a:defRPr/>
            </a:lvl1pPr>
          </a:lstStyle>
          <a:p>
            <a:pPr>
              <a:defRPr/>
            </a:pPr>
            <a:fld id="{B76856D5-BD6C-447D-A9E2-20C3FD2C22AC}" type="slidenum">
              <a:rPr lang="it-IT" altLang="it-IT"/>
              <a:pPr>
                <a:defRPr/>
              </a:pPr>
              <a:t>‹N›</a:t>
            </a:fld>
            <a:endParaRPr lang="it-IT" altLang="it-IT"/>
          </a:p>
        </p:txBody>
      </p:sp>
    </p:spTree>
    <p:extLst>
      <p:ext uri="{BB962C8B-B14F-4D97-AF65-F5344CB8AC3E}">
        <p14:creationId xmlns:p14="http://schemas.microsoft.com/office/powerpoint/2010/main" val="2657801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fld id="{5B03C09E-4711-4144-A692-162938487A6A}" type="datetimeFigureOut">
              <a:rPr lang="it-IT" altLang="it-IT"/>
              <a:pPr>
                <a:defRPr/>
              </a:pPr>
              <a:t>18/04/2023</a:t>
            </a:fld>
            <a:endParaRPr lang="it-IT" alt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p:cNvSpPr>
            <a:spLocks noGrp="1" noChangeArrowheads="1"/>
          </p:cNvSpPr>
          <p:nvPr>
            <p:ph type="sldNum" sz="quarter" idx="12"/>
          </p:nvPr>
        </p:nvSpPr>
        <p:spPr>
          <a:ln/>
        </p:spPr>
        <p:txBody>
          <a:bodyPr/>
          <a:lstStyle>
            <a:lvl1pPr>
              <a:defRPr/>
            </a:lvl1pPr>
          </a:lstStyle>
          <a:p>
            <a:pPr>
              <a:defRPr/>
            </a:pPr>
            <a:fld id="{E42F9751-834C-4245-B3EB-CFCABCFEBCC6}" type="slidenum">
              <a:rPr lang="it-IT" altLang="it-IT"/>
              <a:pPr>
                <a:defRPr/>
              </a:pPr>
              <a:t>‹N›</a:t>
            </a:fld>
            <a:endParaRPr lang="it-IT" altLang="it-IT"/>
          </a:p>
        </p:txBody>
      </p:sp>
    </p:spTree>
    <p:extLst>
      <p:ext uri="{BB962C8B-B14F-4D97-AF65-F5344CB8AC3E}">
        <p14:creationId xmlns:p14="http://schemas.microsoft.com/office/powerpoint/2010/main" val="313585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fld id="{A1D81FC1-BDB9-447F-AEFF-A8CFEF3B97EB}" type="datetimeFigureOut">
              <a:rPr lang="it-IT" altLang="it-IT"/>
              <a:pPr>
                <a:defRPr/>
              </a:pPr>
              <a:t>18/04/2023</a:t>
            </a:fld>
            <a:endParaRPr lang="it-IT" alt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6" name="Rectangle 6"/>
          <p:cNvSpPr>
            <a:spLocks noGrp="1" noChangeArrowheads="1"/>
          </p:cNvSpPr>
          <p:nvPr>
            <p:ph type="sldNum" sz="quarter" idx="12"/>
          </p:nvPr>
        </p:nvSpPr>
        <p:spPr>
          <a:ln/>
        </p:spPr>
        <p:txBody>
          <a:bodyPr/>
          <a:lstStyle>
            <a:lvl1pPr>
              <a:defRPr/>
            </a:lvl1pPr>
          </a:lstStyle>
          <a:p>
            <a:pPr>
              <a:defRPr/>
            </a:pPr>
            <a:fld id="{FE6874D9-1B4A-47D1-A364-B220819A7477}" type="slidenum">
              <a:rPr lang="it-IT" altLang="it-IT"/>
              <a:pPr>
                <a:defRPr/>
              </a:pPr>
              <a:t>‹N›</a:t>
            </a:fld>
            <a:endParaRPr lang="it-IT" altLang="it-IT"/>
          </a:p>
        </p:txBody>
      </p:sp>
    </p:spTree>
    <p:extLst>
      <p:ext uri="{BB962C8B-B14F-4D97-AF65-F5344CB8AC3E}">
        <p14:creationId xmlns:p14="http://schemas.microsoft.com/office/powerpoint/2010/main" val="32671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fld id="{ABEDEA0E-2697-473A-9EC9-3406E5F5941E}" type="datetimeFigureOut">
              <a:rPr lang="it-IT" altLang="it-IT"/>
              <a:pPr>
                <a:defRPr/>
              </a:pPr>
              <a:t>18/04/2023</a:t>
            </a:fld>
            <a:endParaRPr lang="it-IT" alt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p:cNvSpPr>
            <a:spLocks noGrp="1" noChangeArrowheads="1"/>
          </p:cNvSpPr>
          <p:nvPr>
            <p:ph type="sldNum" sz="quarter" idx="12"/>
          </p:nvPr>
        </p:nvSpPr>
        <p:spPr>
          <a:ln/>
        </p:spPr>
        <p:txBody>
          <a:bodyPr/>
          <a:lstStyle>
            <a:lvl1pPr>
              <a:defRPr/>
            </a:lvl1pPr>
          </a:lstStyle>
          <a:p>
            <a:pPr>
              <a:defRPr/>
            </a:pPr>
            <a:fld id="{ABADF736-11EE-43B4-AD2E-8A5ADA8A9872}" type="slidenum">
              <a:rPr lang="it-IT" altLang="it-IT"/>
              <a:pPr>
                <a:defRPr/>
              </a:pPr>
              <a:t>‹N›</a:t>
            </a:fld>
            <a:endParaRPr lang="it-IT" altLang="it-IT"/>
          </a:p>
        </p:txBody>
      </p:sp>
    </p:spTree>
    <p:extLst>
      <p:ext uri="{BB962C8B-B14F-4D97-AF65-F5344CB8AC3E}">
        <p14:creationId xmlns:p14="http://schemas.microsoft.com/office/powerpoint/2010/main" val="3833853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p:cNvSpPr>
            <a:spLocks noGrp="1" noChangeArrowheads="1"/>
          </p:cNvSpPr>
          <p:nvPr>
            <p:ph type="dt" sz="half" idx="10"/>
          </p:nvPr>
        </p:nvSpPr>
        <p:spPr>
          <a:ln/>
        </p:spPr>
        <p:txBody>
          <a:bodyPr/>
          <a:lstStyle>
            <a:lvl1pPr>
              <a:defRPr/>
            </a:lvl1pPr>
          </a:lstStyle>
          <a:p>
            <a:pPr>
              <a:defRPr/>
            </a:pPr>
            <a:fld id="{146EB564-E0B1-4E16-A6BB-8CACB7FB11AB}" type="datetimeFigureOut">
              <a:rPr lang="it-IT" altLang="it-IT"/>
              <a:pPr>
                <a:defRPr/>
              </a:pPr>
              <a:t>18/04/2023</a:t>
            </a:fld>
            <a:endParaRPr lang="it-IT" alt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9" name="Rectangle 6"/>
          <p:cNvSpPr>
            <a:spLocks noGrp="1" noChangeArrowheads="1"/>
          </p:cNvSpPr>
          <p:nvPr>
            <p:ph type="sldNum" sz="quarter" idx="12"/>
          </p:nvPr>
        </p:nvSpPr>
        <p:spPr>
          <a:ln/>
        </p:spPr>
        <p:txBody>
          <a:bodyPr/>
          <a:lstStyle>
            <a:lvl1pPr>
              <a:defRPr/>
            </a:lvl1pPr>
          </a:lstStyle>
          <a:p>
            <a:pPr>
              <a:defRPr/>
            </a:pPr>
            <a:fld id="{D3E087DA-3F1C-4EB8-BA4E-120BD5BC9558}" type="slidenum">
              <a:rPr lang="it-IT" altLang="it-IT"/>
              <a:pPr>
                <a:defRPr/>
              </a:pPr>
              <a:t>‹N›</a:t>
            </a:fld>
            <a:endParaRPr lang="it-IT" altLang="it-IT"/>
          </a:p>
        </p:txBody>
      </p:sp>
    </p:spTree>
    <p:extLst>
      <p:ext uri="{BB962C8B-B14F-4D97-AF65-F5344CB8AC3E}">
        <p14:creationId xmlns:p14="http://schemas.microsoft.com/office/powerpoint/2010/main" val="201436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p:cNvSpPr>
            <a:spLocks noGrp="1" noChangeArrowheads="1"/>
          </p:cNvSpPr>
          <p:nvPr>
            <p:ph type="dt" sz="half" idx="10"/>
          </p:nvPr>
        </p:nvSpPr>
        <p:spPr>
          <a:ln/>
        </p:spPr>
        <p:txBody>
          <a:bodyPr/>
          <a:lstStyle>
            <a:lvl1pPr>
              <a:defRPr/>
            </a:lvl1pPr>
          </a:lstStyle>
          <a:p>
            <a:pPr>
              <a:defRPr/>
            </a:pPr>
            <a:fld id="{DA3E9BC9-8251-4389-82FD-5E36DFC9E345}" type="datetimeFigureOut">
              <a:rPr lang="it-IT" altLang="it-IT"/>
              <a:pPr>
                <a:defRPr/>
              </a:pPr>
              <a:t>18/04/2023</a:t>
            </a:fld>
            <a:endParaRPr lang="it-IT" alt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5" name="Rectangle 6"/>
          <p:cNvSpPr>
            <a:spLocks noGrp="1" noChangeArrowheads="1"/>
          </p:cNvSpPr>
          <p:nvPr>
            <p:ph type="sldNum" sz="quarter" idx="12"/>
          </p:nvPr>
        </p:nvSpPr>
        <p:spPr>
          <a:ln/>
        </p:spPr>
        <p:txBody>
          <a:bodyPr/>
          <a:lstStyle>
            <a:lvl1pPr>
              <a:defRPr/>
            </a:lvl1pPr>
          </a:lstStyle>
          <a:p>
            <a:pPr>
              <a:defRPr/>
            </a:pPr>
            <a:fld id="{0F8BC01B-803B-4E2D-B4D3-3EC398DB87A8}" type="slidenum">
              <a:rPr lang="it-IT" altLang="it-IT"/>
              <a:pPr>
                <a:defRPr/>
              </a:pPr>
              <a:t>‹N›</a:t>
            </a:fld>
            <a:endParaRPr lang="it-IT" altLang="it-IT"/>
          </a:p>
        </p:txBody>
      </p:sp>
    </p:spTree>
    <p:extLst>
      <p:ext uri="{BB962C8B-B14F-4D97-AF65-F5344CB8AC3E}">
        <p14:creationId xmlns:p14="http://schemas.microsoft.com/office/powerpoint/2010/main" val="220022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5DB985D-D31E-48FB-8ECB-06EFB4D5A58F}" type="datetimeFigureOut">
              <a:rPr lang="it-IT" altLang="it-IT"/>
              <a:pPr>
                <a:defRPr/>
              </a:pPr>
              <a:t>18/04/2023</a:t>
            </a:fld>
            <a:endParaRPr lang="it-IT" alt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4" name="Rectangle 6"/>
          <p:cNvSpPr>
            <a:spLocks noGrp="1" noChangeArrowheads="1"/>
          </p:cNvSpPr>
          <p:nvPr>
            <p:ph type="sldNum" sz="quarter" idx="12"/>
          </p:nvPr>
        </p:nvSpPr>
        <p:spPr>
          <a:ln/>
        </p:spPr>
        <p:txBody>
          <a:bodyPr/>
          <a:lstStyle>
            <a:lvl1pPr>
              <a:defRPr/>
            </a:lvl1pPr>
          </a:lstStyle>
          <a:p>
            <a:pPr>
              <a:defRPr/>
            </a:pPr>
            <a:fld id="{625FB9C4-7DF1-4688-AFE0-5A0E63037FB6}" type="slidenum">
              <a:rPr lang="it-IT" altLang="it-IT"/>
              <a:pPr>
                <a:defRPr/>
              </a:pPr>
              <a:t>‹N›</a:t>
            </a:fld>
            <a:endParaRPr lang="it-IT" altLang="it-IT"/>
          </a:p>
        </p:txBody>
      </p:sp>
    </p:spTree>
    <p:extLst>
      <p:ext uri="{BB962C8B-B14F-4D97-AF65-F5344CB8AC3E}">
        <p14:creationId xmlns:p14="http://schemas.microsoft.com/office/powerpoint/2010/main" val="1417699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fld id="{12384606-FA09-46FE-882B-00DF2D88AE10}" type="datetimeFigureOut">
              <a:rPr lang="it-IT" altLang="it-IT"/>
              <a:pPr>
                <a:defRPr/>
              </a:pPr>
              <a:t>18/04/2023</a:t>
            </a:fld>
            <a:endParaRPr lang="it-IT" alt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p:cNvSpPr>
            <a:spLocks noGrp="1" noChangeArrowheads="1"/>
          </p:cNvSpPr>
          <p:nvPr>
            <p:ph type="sldNum" sz="quarter" idx="12"/>
          </p:nvPr>
        </p:nvSpPr>
        <p:spPr>
          <a:ln/>
        </p:spPr>
        <p:txBody>
          <a:bodyPr/>
          <a:lstStyle>
            <a:lvl1pPr>
              <a:defRPr/>
            </a:lvl1pPr>
          </a:lstStyle>
          <a:p>
            <a:pPr>
              <a:defRPr/>
            </a:pPr>
            <a:fld id="{7473D6BD-7EBA-402E-BB7E-862A36ED8A82}" type="slidenum">
              <a:rPr lang="it-IT" altLang="it-IT"/>
              <a:pPr>
                <a:defRPr/>
              </a:pPr>
              <a:t>‹N›</a:t>
            </a:fld>
            <a:endParaRPr lang="it-IT" altLang="it-IT"/>
          </a:p>
        </p:txBody>
      </p:sp>
    </p:spTree>
    <p:extLst>
      <p:ext uri="{BB962C8B-B14F-4D97-AF65-F5344CB8AC3E}">
        <p14:creationId xmlns:p14="http://schemas.microsoft.com/office/powerpoint/2010/main" val="343376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fld id="{034E0B78-128C-4E3C-A39F-C4277A796211}" type="datetimeFigureOut">
              <a:rPr lang="it-IT" altLang="it-IT"/>
              <a:pPr>
                <a:defRPr/>
              </a:pPr>
              <a:t>18/04/2023</a:t>
            </a:fld>
            <a:endParaRPr lang="it-IT" alt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ltLang="it-IT"/>
          </a:p>
        </p:txBody>
      </p:sp>
      <p:sp>
        <p:nvSpPr>
          <p:cNvPr id="7" name="Rectangle 6"/>
          <p:cNvSpPr>
            <a:spLocks noGrp="1" noChangeArrowheads="1"/>
          </p:cNvSpPr>
          <p:nvPr>
            <p:ph type="sldNum" sz="quarter" idx="12"/>
          </p:nvPr>
        </p:nvSpPr>
        <p:spPr>
          <a:ln/>
        </p:spPr>
        <p:txBody>
          <a:bodyPr/>
          <a:lstStyle>
            <a:lvl1pPr>
              <a:defRPr/>
            </a:lvl1pPr>
          </a:lstStyle>
          <a:p>
            <a:pPr>
              <a:defRPr/>
            </a:pPr>
            <a:fld id="{1C496BD8-50D7-46C2-A9DB-5A07682062D9}" type="slidenum">
              <a:rPr lang="it-IT" altLang="it-IT"/>
              <a:pPr>
                <a:defRPr/>
              </a:pPr>
              <a:t>‹N›</a:t>
            </a:fld>
            <a:endParaRPr lang="it-IT" altLang="it-IT"/>
          </a:p>
        </p:txBody>
      </p:sp>
    </p:spTree>
    <p:extLst>
      <p:ext uri="{BB962C8B-B14F-4D97-AF65-F5344CB8AC3E}">
        <p14:creationId xmlns:p14="http://schemas.microsoft.com/office/powerpoint/2010/main" val="45281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A3112C0D-4575-46E1-9B4B-72CEDFC40AA2}" type="datetimeFigureOut">
              <a:rPr lang="it-IT" altLang="it-IT"/>
              <a:pPr>
                <a:defRPr/>
              </a:pPr>
              <a:t>18/04/2023</a:t>
            </a:fld>
            <a:endParaRPr lang="it-IT" altLang="it-IT"/>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it-IT" altLang="it-IT"/>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5A029EC-D483-40B0-839A-F575ACAC74A9}"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0.png"/><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1.png"/><Relationship Id="rId16" Type="http://schemas.openxmlformats.org/officeDocument/2006/relationships/image" Target="../media/image45.png"/><Relationship Id="rId20"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19"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3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47.png"/><Relationship Id="rId3" Type="http://schemas.openxmlformats.org/officeDocument/2006/relationships/image" Target="../media/image51.png"/><Relationship Id="rId7" Type="http://schemas.openxmlformats.org/officeDocument/2006/relationships/image" Target="../media/image36.png"/><Relationship Id="rId12" Type="http://schemas.openxmlformats.org/officeDocument/2006/relationships/image" Target="../media/image59.png"/><Relationship Id="rId17" Type="http://schemas.openxmlformats.org/officeDocument/2006/relationships/image" Target="../media/image46.png"/><Relationship Id="rId2" Type="http://schemas.openxmlformats.org/officeDocument/2006/relationships/image" Target="../media/image50.png"/><Relationship Id="rId16" Type="http://schemas.openxmlformats.org/officeDocument/2006/relationships/image" Target="../media/image45.png"/><Relationship Id="rId20"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54.png"/><Relationship Id="rId11" Type="http://schemas.openxmlformats.org/officeDocument/2006/relationships/image" Target="../media/image58.png"/><Relationship Id="rId5" Type="http://schemas.openxmlformats.org/officeDocument/2006/relationships/image" Target="../media/image53.png"/><Relationship Id="rId15" Type="http://schemas.openxmlformats.org/officeDocument/2006/relationships/image" Target="../media/image44.png"/><Relationship Id="rId10" Type="http://schemas.openxmlformats.org/officeDocument/2006/relationships/image" Target="../media/image57.png"/><Relationship Id="rId19" Type="http://schemas.openxmlformats.org/officeDocument/2006/relationships/image" Target="../media/image48.png"/><Relationship Id="rId4" Type="http://schemas.openxmlformats.org/officeDocument/2006/relationships/image" Target="../media/image52.png"/><Relationship Id="rId9" Type="http://schemas.openxmlformats.org/officeDocument/2006/relationships/image" Target="../media/image56.png"/><Relationship Id="rId14" Type="http://schemas.openxmlformats.org/officeDocument/2006/relationships/image" Target="../media/image4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hyperlink" Target="http://it.wikibooks.org/wiki/Supercomputer/CDC_Cyber" TargetMode="Externa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4.png"/><Relationship Id="rId18" Type="http://schemas.openxmlformats.org/officeDocument/2006/relationships/customXml" Target="../ink/ink10.xml"/><Relationship Id="rId3" Type="http://schemas.openxmlformats.org/officeDocument/2006/relationships/customXml" Target="../ink/ink1.xml"/><Relationship Id="rId21" Type="http://schemas.openxmlformats.org/officeDocument/2006/relationships/image" Target="../media/image68.png"/><Relationship Id="rId7" Type="http://schemas.openxmlformats.org/officeDocument/2006/relationships/customXml" Target="../ink/ink4.xml"/><Relationship Id="rId12" Type="http://schemas.openxmlformats.org/officeDocument/2006/relationships/customXml" Target="../ink/ink7.xml"/><Relationship Id="rId17" Type="http://schemas.openxmlformats.org/officeDocument/2006/relationships/image" Target="../media/image66.png"/><Relationship Id="rId2" Type="http://schemas.openxmlformats.org/officeDocument/2006/relationships/notesSlide" Target="../notesSlides/notesSlide3.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63.png"/><Relationship Id="rId5" Type="http://schemas.openxmlformats.org/officeDocument/2006/relationships/customXml" Target="../ink/ink2.xml"/><Relationship Id="rId15" Type="http://schemas.openxmlformats.org/officeDocument/2006/relationships/image" Target="../media/image65.png"/><Relationship Id="rId10" Type="http://schemas.openxmlformats.org/officeDocument/2006/relationships/customXml" Target="../ink/ink6.xml"/><Relationship Id="rId19" Type="http://schemas.openxmlformats.org/officeDocument/2006/relationships/image" Target="../media/image67.png"/><Relationship Id="rId4" Type="http://schemas.openxmlformats.org/officeDocument/2006/relationships/image" Target="../media/image10.png"/><Relationship Id="rId9" Type="http://schemas.openxmlformats.org/officeDocument/2006/relationships/customXml" Target="../ink/ink5.xml"/><Relationship Id="rId14" Type="http://schemas.openxmlformats.org/officeDocument/2006/relationships/customXml" Target="../ink/ink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D9E802-F6DD-4253-A274-5C2403FFE796}" type="slidenum">
              <a:rPr lang="it-IT" altLang="it-IT" sz="1400" smtClean="0"/>
              <a:pPr>
                <a:spcBef>
                  <a:spcPct val="0"/>
                </a:spcBef>
                <a:buFontTx/>
                <a:buNone/>
              </a:pPr>
              <a:t>1</a:t>
            </a:fld>
            <a:endParaRPr lang="it-IT" altLang="it-IT" sz="1400"/>
          </a:p>
        </p:txBody>
      </p:sp>
      <p:grpSp>
        <p:nvGrpSpPr>
          <p:cNvPr id="4099" name="Group 23"/>
          <p:cNvGrpSpPr>
            <a:grpSpLocks/>
          </p:cNvGrpSpPr>
          <p:nvPr/>
        </p:nvGrpSpPr>
        <p:grpSpPr bwMode="auto">
          <a:xfrm>
            <a:off x="323850" y="0"/>
            <a:ext cx="8496300" cy="6669088"/>
            <a:chOff x="295" y="0"/>
            <a:chExt cx="5352" cy="4201"/>
          </a:xfrm>
        </p:grpSpPr>
        <p:sp>
          <p:nvSpPr>
            <p:cNvPr id="4102" name="Rectangle 24"/>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103" name="Text Box 25"/>
            <p:cNvSpPr txBox="1">
              <a:spLocks noChangeArrowheads="1"/>
            </p:cNvSpPr>
            <p:nvPr/>
          </p:nvSpPr>
          <p:spPr bwMode="auto">
            <a:xfrm>
              <a:off x="4150" y="0"/>
              <a:ext cx="127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2018</a:t>
              </a:r>
            </a:p>
            <a:p>
              <a:pPr eaLnBrk="1" hangingPunct="1">
                <a:spcBef>
                  <a:spcPct val="50000"/>
                </a:spcBef>
                <a:buFontTx/>
                <a:buNone/>
              </a:pPr>
              <a:endParaRPr lang="it-IT" altLang="it-IT" sz="1400" dirty="0"/>
            </a:p>
            <a:p>
              <a:pPr eaLnBrk="1" hangingPunct="1">
                <a:spcBef>
                  <a:spcPct val="50000"/>
                </a:spcBef>
                <a:buFontTx/>
                <a:buNone/>
              </a:pPr>
              <a:endParaRPr lang="it-IT" altLang="it-IT" sz="1400" dirty="0"/>
            </a:p>
          </p:txBody>
        </p:sp>
      </p:grpSp>
      <p:sp>
        <p:nvSpPr>
          <p:cNvPr id="13317" name="Text Box 34"/>
          <p:cNvSpPr txBox="1">
            <a:spLocks noChangeArrowheads="1"/>
          </p:cNvSpPr>
          <p:nvPr/>
        </p:nvSpPr>
        <p:spPr bwMode="auto">
          <a:xfrm>
            <a:off x="331787" y="954088"/>
            <a:ext cx="84804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268288" indent="268288">
              <a:spcBef>
                <a:spcPct val="20000"/>
              </a:spcBef>
              <a:buChar char="–"/>
              <a:defRPr sz="2800">
                <a:solidFill>
                  <a:schemeClr val="tx1"/>
                </a:solidFill>
                <a:latin typeface="Arial" panose="020B0604020202020204" pitchFamily="34" charset="0"/>
                <a:cs typeface="Arial" panose="020B0604020202020204" pitchFamily="34" charset="0"/>
              </a:defRPr>
            </a:lvl2pPr>
            <a:lvl3pPr marL="982663"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ts val="600"/>
              </a:spcBef>
              <a:buNone/>
              <a:defRPr/>
            </a:pPr>
            <a:r>
              <a:rPr lang="it-IT" sz="6600" dirty="0">
                <a:latin typeface="Times New Roman" panose="02020603050405020304" pitchFamily="18" charset="0"/>
                <a:cs typeface="Times New Roman" panose="02020603050405020304" pitchFamily="18" charset="0"/>
              </a:rPr>
              <a:t>Il calcolo (numerico) </a:t>
            </a:r>
          </a:p>
          <a:p>
            <a:pPr algn="ctr" eaLnBrk="1" hangingPunct="1">
              <a:spcBef>
                <a:spcPts val="600"/>
              </a:spcBef>
              <a:buNone/>
              <a:defRPr/>
            </a:pPr>
            <a:r>
              <a:rPr lang="it-IT" sz="6600" dirty="0">
                <a:latin typeface="Times New Roman" panose="02020603050405020304" pitchFamily="18" charset="0"/>
                <a:cs typeface="Times New Roman" panose="02020603050405020304" pitchFamily="18" charset="0"/>
              </a:rPr>
              <a:t>nella storia della informatica</a:t>
            </a:r>
          </a:p>
          <a:p>
            <a:pPr algn="ctr" eaLnBrk="1" hangingPunct="1">
              <a:spcBef>
                <a:spcPts val="600"/>
              </a:spcBef>
              <a:buNone/>
              <a:defRPr/>
            </a:pPr>
            <a:endParaRPr lang="it-IT" sz="6600" dirty="0">
              <a:latin typeface="Times New Roman" panose="02020603050405020304" pitchFamily="18" charset="0"/>
              <a:cs typeface="Times New Roman" panose="02020603050405020304" pitchFamily="18" charset="0"/>
            </a:endParaRPr>
          </a:p>
          <a:p>
            <a:pPr algn="ctr" eaLnBrk="1" hangingPunct="1">
              <a:spcBef>
                <a:spcPts val="600"/>
              </a:spcBef>
              <a:buNone/>
              <a:defRPr/>
            </a:pPr>
            <a:r>
              <a:rPr lang="it-IT" sz="900" dirty="0">
                <a:latin typeface="Times New Roman" panose="02020603050405020304" pitchFamily="18" charset="0"/>
                <a:cs typeface="Times New Roman" panose="02020603050405020304" pitchFamily="18" charset="0"/>
              </a:rPr>
              <a:t>p1</a:t>
            </a:r>
          </a:p>
        </p:txBody>
      </p:sp>
    </p:spTree>
    <p:extLst>
      <p:ext uri="{BB962C8B-B14F-4D97-AF65-F5344CB8AC3E}">
        <p14:creationId xmlns:p14="http://schemas.microsoft.com/office/powerpoint/2010/main" val="3277767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D7139A14-81C5-4D56-989F-85CBCBA5C570}" type="slidenum">
              <a:rPr lang="it-IT" altLang="it-IT" sz="1400"/>
              <a:pPr algn="r" eaLnBrk="1" hangingPunct="1">
                <a:spcBef>
                  <a:spcPct val="0"/>
                </a:spcBef>
                <a:buFontTx/>
                <a:buNone/>
              </a:pPr>
              <a:t>10</a:t>
            </a:fld>
            <a:endParaRPr lang="it-IT" altLang="it-IT" sz="1400"/>
          </a:p>
        </p:txBody>
      </p:sp>
      <p:sp>
        <p:nvSpPr>
          <p:cNvPr id="11267" name="Rectangle 2"/>
          <p:cNvSpPr>
            <a:spLocks noGrp="1" noChangeArrowheads="1"/>
          </p:cNvSpPr>
          <p:nvPr>
            <p:ph type="title" idx="4294967295"/>
          </p:nvPr>
        </p:nvSpPr>
        <p:spPr>
          <a:xfrm>
            <a:off x="431800" y="279400"/>
            <a:ext cx="8229600" cy="1143000"/>
          </a:xfrm>
        </p:spPr>
        <p:txBody>
          <a:bodyPr/>
          <a:lstStyle/>
          <a:p>
            <a:pPr eaLnBrk="1" hangingPunct="1"/>
            <a:r>
              <a:rPr lang="it-IT" altLang="it-IT" dirty="0"/>
              <a:t>Come scandire la storia del calcolo?</a:t>
            </a:r>
          </a:p>
        </p:txBody>
      </p:sp>
      <p:sp>
        <p:nvSpPr>
          <p:cNvPr id="11268" name="Rectangle 3"/>
          <p:cNvSpPr>
            <a:spLocks noGrp="1" noChangeArrowheads="1"/>
          </p:cNvSpPr>
          <p:nvPr>
            <p:ph type="body" idx="4294967295"/>
          </p:nvPr>
        </p:nvSpPr>
        <p:spPr>
          <a:xfrm>
            <a:off x="250825" y="1449388"/>
            <a:ext cx="8534400" cy="4140200"/>
          </a:xfrm>
        </p:spPr>
        <p:txBody>
          <a:bodyPr/>
          <a:lstStyle/>
          <a:p>
            <a:pPr marL="449263" indent="-449263" eaLnBrk="1" hangingPunct="1"/>
            <a:r>
              <a:rPr lang="it-IT" altLang="it-IT" sz="2800" dirty="0"/>
              <a:t>Storia dei problemi e dei metodi (dal ’600 in poi accessibile solo a un pubblico matematicamente colto: vedi “paradosso della storia della matematica ”)</a:t>
            </a:r>
          </a:p>
          <a:p>
            <a:pPr marL="449263" indent="-449263" eaLnBrk="1" hangingPunct="1"/>
            <a:r>
              <a:rPr lang="it-IT" altLang="it-IT" sz="2800" dirty="0"/>
              <a:t>Storia dei ricercatori e dei “fatti” più importanti (nomi poco conosciuti e “fatti” relativamente poco noti e comunque legati a quelli matematici);</a:t>
            </a:r>
          </a:p>
          <a:p>
            <a:pPr marL="449263" indent="-449263" eaLnBrk="1" hangingPunct="1"/>
            <a:r>
              <a:rPr lang="it-IT" altLang="it-IT" sz="2800" dirty="0"/>
              <a:t>Storia degli “strumenti” utilizzati: più accessibile culturalmente e sufficientemente significativa.</a:t>
            </a:r>
            <a:endParaRPr lang="it-IT" altLang="it-IT" sz="1800" b="1" dirty="0"/>
          </a:p>
        </p:txBody>
      </p:sp>
      <p:grpSp>
        <p:nvGrpSpPr>
          <p:cNvPr id="11269" name="Group 4"/>
          <p:cNvGrpSpPr>
            <a:grpSpLocks/>
          </p:cNvGrpSpPr>
          <p:nvPr/>
        </p:nvGrpSpPr>
        <p:grpSpPr bwMode="auto">
          <a:xfrm>
            <a:off x="323850" y="0"/>
            <a:ext cx="8496300" cy="6669088"/>
            <a:chOff x="295" y="0"/>
            <a:chExt cx="5352" cy="4201"/>
          </a:xfrm>
        </p:grpSpPr>
        <p:sp>
          <p:nvSpPr>
            <p:cNvPr id="11271"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1272"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 aprile 2014</a:t>
              </a:r>
            </a:p>
            <a:p>
              <a:pPr eaLnBrk="1" hangingPunct="1">
                <a:spcBef>
                  <a:spcPct val="50000"/>
                </a:spcBef>
                <a:buFontTx/>
                <a:buNone/>
              </a:pPr>
              <a:endParaRPr lang="it-IT" altLang="it-IT" sz="1400"/>
            </a:p>
          </p:txBody>
        </p:sp>
      </p:grpSp>
      <p:sp>
        <p:nvSpPr>
          <p:cNvPr id="11270" name="Text Box 8"/>
          <p:cNvSpPr txBox="1">
            <a:spLocks noChangeArrowheads="1"/>
          </p:cNvSpPr>
          <p:nvPr/>
        </p:nvSpPr>
        <p:spPr bwMode="auto">
          <a:xfrm>
            <a:off x="431800" y="5859463"/>
            <a:ext cx="8235950"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3275" indent="-803275">
              <a:spcBef>
                <a:spcPct val="20000"/>
              </a:spcBef>
              <a:buChar char="•"/>
              <a:defRPr sz="3200">
                <a:solidFill>
                  <a:schemeClr val="tx1"/>
                </a:solidFill>
                <a:latin typeface="Arial" panose="020B0604020202020204" pitchFamily="34" charset="0"/>
                <a:cs typeface="Arial" panose="020B0604020202020204" pitchFamily="34" charset="0"/>
              </a:defRPr>
            </a:lvl1pPr>
            <a:lvl2pPr marL="982663"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6205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buFontTx/>
              <a:buNone/>
            </a:pPr>
            <a:r>
              <a:rPr lang="it-IT" altLang="it-IT" sz="2800" b="1"/>
              <a:t>N.B. “strumenti” NON significa “macchine per il calcolo”.</a:t>
            </a:r>
            <a:endParaRPr lang="it-IT" altLang="it-IT"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BF31C1BA-2C1B-43E2-BB9A-5F176EBF2C1D}" type="slidenum">
              <a:rPr lang="it-IT" altLang="it-IT" sz="1400"/>
              <a:pPr algn="r" eaLnBrk="1" hangingPunct="1">
                <a:spcBef>
                  <a:spcPct val="0"/>
                </a:spcBef>
                <a:buFontTx/>
                <a:buNone/>
              </a:pPr>
              <a:t>11</a:t>
            </a:fld>
            <a:endParaRPr lang="it-IT" altLang="it-IT" sz="1400"/>
          </a:p>
        </p:txBody>
      </p:sp>
      <p:sp>
        <p:nvSpPr>
          <p:cNvPr id="12291" name="Rectangle 2"/>
          <p:cNvSpPr>
            <a:spLocks noGrp="1" noChangeArrowheads="1"/>
          </p:cNvSpPr>
          <p:nvPr>
            <p:ph type="title" idx="4294967295"/>
          </p:nvPr>
        </p:nvSpPr>
        <p:spPr>
          <a:xfrm>
            <a:off x="457200" y="274638"/>
            <a:ext cx="8229600" cy="929033"/>
          </a:xfrm>
        </p:spPr>
        <p:txBody>
          <a:bodyPr/>
          <a:lstStyle/>
          <a:p>
            <a:pPr eaLnBrk="1" hangingPunct="1"/>
            <a:r>
              <a:rPr lang="it-IT" altLang="it-IT" dirty="0"/>
              <a:t>PRELIMINARI</a:t>
            </a:r>
          </a:p>
        </p:txBody>
      </p:sp>
      <p:sp>
        <p:nvSpPr>
          <p:cNvPr id="12292" name="Rectangle 3"/>
          <p:cNvSpPr>
            <a:spLocks noGrp="1" noChangeArrowheads="1"/>
          </p:cNvSpPr>
          <p:nvPr>
            <p:ph type="body" idx="4294967295"/>
          </p:nvPr>
        </p:nvSpPr>
        <p:spPr>
          <a:xfrm>
            <a:off x="463550" y="1121742"/>
            <a:ext cx="8489950" cy="5547346"/>
          </a:xfrm>
        </p:spPr>
        <p:txBody>
          <a:bodyPr/>
          <a:lstStyle/>
          <a:p>
            <a:pPr eaLnBrk="1" hangingPunct="1">
              <a:lnSpc>
                <a:spcPct val="90000"/>
              </a:lnSpc>
              <a:tabLst>
                <a:tab pos="1790700" algn="l"/>
              </a:tabLst>
            </a:pPr>
            <a:r>
              <a:rPr lang="it-IT" altLang="it-IT" dirty="0"/>
              <a:t>Tavole: strumento e prodotto principale;</a:t>
            </a:r>
          </a:p>
          <a:p>
            <a:pPr eaLnBrk="1" hangingPunct="1">
              <a:lnSpc>
                <a:spcPct val="90000"/>
              </a:lnSpc>
              <a:buFontTx/>
              <a:buNone/>
              <a:tabLst>
                <a:tab pos="1790700" algn="l"/>
              </a:tabLst>
            </a:pPr>
            <a:r>
              <a:rPr lang="it-IT" altLang="it-IT" dirty="0"/>
              <a:t>                riserva o “accumulatore” di calcoli</a:t>
            </a:r>
          </a:p>
          <a:p>
            <a:pPr eaLnBrk="1" hangingPunct="1">
              <a:lnSpc>
                <a:spcPct val="90000"/>
              </a:lnSpc>
              <a:tabLst>
                <a:tab pos="1790700" algn="l"/>
              </a:tabLst>
            </a:pPr>
            <a:endParaRPr lang="it-IT" altLang="it-IT" dirty="0"/>
          </a:p>
          <a:p>
            <a:pPr eaLnBrk="1" hangingPunct="1">
              <a:lnSpc>
                <a:spcPct val="90000"/>
              </a:lnSpc>
              <a:tabLst>
                <a:tab pos="1790700" algn="l"/>
              </a:tabLst>
            </a:pPr>
            <a:endParaRPr lang="it-IT" altLang="it-IT" dirty="0"/>
          </a:p>
          <a:p>
            <a:pPr eaLnBrk="1" hangingPunct="1">
              <a:lnSpc>
                <a:spcPct val="90000"/>
              </a:lnSpc>
              <a:buFontTx/>
              <a:buNone/>
              <a:tabLst>
                <a:tab pos="1790700" algn="l"/>
              </a:tabLst>
            </a:pPr>
            <a:endParaRPr lang="it-IT" altLang="it-IT" sz="1800" dirty="0"/>
          </a:p>
          <a:p>
            <a:pPr eaLnBrk="1" hangingPunct="1">
              <a:lnSpc>
                <a:spcPct val="90000"/>
              </a:lnSpc>
              <a:buFontTx/>
              <a:buNone/>
              <a:tabLst>
                <a:tab pos="1790700" algn="l"/>
              </a:tabLst>
            </a:pPr>
            <a:endParaRPr lang="it-IT" altLang="it-IT" sz="1800" dirty="0"/>
          </a:p>
          <a:p>
            <a:pPr eaLnBrk="1" hangingPunct="1">
              <a:lnSpc>
                <a:spcPct val="90000"/>
              </a:lnSpc>
              <a:buFontTx/>
              <a:buNone/>
              <a:tabLst>
                <a:tab pos="1790700" algn="l"/>
              </a:tabLst>
            </a:pPr>
            <a:r>
              <a:rPr lang="it-IT" altLang="it-IT" sz="1800" dirty="0"/>
              <a:t>               funzione 			          tabella</a:t>
            </a:r>
          </a:p>
          <a:p>
            <a:pPr eaLnBrk="1" hangingPunct="1">
              <a:lnSpc>
                <a:spcPct val="90000"/>
              </a:lnSpc>
              <a:buFontTx/>
              <a:buNone/>
              <a:tabLst>
                <a:tab pos="1790700" algn="l"/>
              </a:tabLst>
            </a:pPr>
            <a:endParaRPr lang="it-IT" altLang="it-IT" sz="1800" dirty="0"/>
          </a:p>
          <a:p>
            <a:pPr eaLnBrk="1" hangingPunct="1">
              <a:lnSpc>
                <a:spcPct val="90000"/>
              </a:lnSpc>
              <a:tabLst>
                <a:tab pos="1790700" algn="l"/>
              </a:tabLst>
            </a:pPr>
            <a:r>
              <a:rPr lang="it-IT" altLang="it-IT" dirty="0"/>
              <a:t>Monotonia: invertibilità          doppia consultazione delle tabelle</a:t>
            </a:r>
            <a:endParaRPr lang="it-IT" altLang="it-IT" sz="2400" dirty="0"/>
          </a:p>
          <a:p>
            <a:pPr eaLnBrk="1" hangingPunct="1">
              <a:lnSpc>
                <a:spcPct val="90000"/>
              </a:lnSpc>
              <a:tabLst>
                <a:tab pos="1790700" algn="l"/>
              </a:tabLst>
            </a:pPr>
            <a:r>
              <a:rPr lang="it-IT" altLang="it-IT" dirty="0"/>
              <a:t>Carta            costosa! </a:t>
            </a:r>
            <a:r>
              <a:rPr lang="it-IT" altLang="it-IT" sz="2400" dirty="0"/>
              <a:t>(comparsa in Europa nel XII secolo; prodotta in Italia dal 1268 (Fabriano), nel resto d’Europa da metà del secolo successivo)</a:t>
            </a:r>
          </a:p>
          <a:p>
            <a:pPr eaLnBrk="1" hangingPunct="1">
              <a:lnSpc>
                <a:spcPct val="90000"/>
              </a:lnSpc>
              <a:buFontTx/>
              <a:buNone/>
              <a:tabLst>
                <a:tab pos="1790700" algn="l"/>
              </a:tabLst>
            </a:pPr>
            <a:endParaRPr lang="it-IT" altLang="it-IT" sz="2400" dirty="0"/>
          </a:p>
        </p:txBody>
      </p:sp>
      <p:grpSp>
        <p:nvGrpSpPr>
          <p:cNvPr id="12293" name="Group 4"/>
          <p:cNvGrpSpPr>
            <a:grpSpLocks/>
          </p:cNvGrpSpPr>
          <p:nvPr/>
        </p:nvGrpSpPr>
        <p:grpSpPr bwMode="auto">
          <a:xfrm>
            <a:off x="323850" y="0"/>
            <a:ext cx="8496300" cy="6669088"/>
            <a:chOff x="295" y="0"/>
            <a:chExt cx="5352" cy="4201"/>
          </a:xfrm>
        </p:grpSpPr>
        <p:sp>
          <p:nvSpPr>
            <p:cNvPr id="12314"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2315" name="Text Box 6"/>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 aprile 2019</a:t>
              </a:r>
            </a:p>
            <a:p>
              <a:pPr eaLnBrk="1" hangingPunct="1">
                <a:spcBef>
                  <a:spcPct val="50000"/>
                </a:spcBef>
                <a:buFontTx/>
                <a:buNone/>
              </a:pPr>
              <a:endParaRPr lang="it-IT" altLang="it-IT" sz="1400" dirty="0"/>
            </a:p>
          </p:txBody>
        </p:sp>
      </p:grpSp>
      <p:sp>
        <p:nvSpPr>
          <p:cNvPr id="12294" name="AutoShape 38"/>
          <p:cNvSpPr>
            <a:spLocks noChangeArrowheads="1"/>
          </p:cNvSpPr>
          <p:nvPr/>
        </p:nvSpPr>
        <p:spPr bwMode="auto">
          <a:xfrm>
            <a:off x="2038135" y="5499230"/>
            <a:ext cx="863600" cy="360362"/>
          </a:xfrm>
          <a:prstGeom prst="rightArrow">
            <a:avLst>
              <a:gd name="adj1" fmla="val 50000"/>
              <a:gd name="adj2" fmla="val 5991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800" dirty="0"/>
              <a:t> </a:t>
            </a:r>
          </a:p>
        </p:txBody>
      </p:sp>
      <p:grpSp>
        <p:nvGrpSpPr>
          <p:cNvPr id="12295" name="Group 9"/>
          <p:cNvGrpSpPr>
            <a:grpSpLocks/>
          </p:cNvGrpSpPr>
          <p:nvPr/>
        </p:nvGrpSpPr>
        <p:grpSpPr bwMode="auto">
          <a:xfrm>
            <a:off x="1151620" y="2107277"/>
            <a:ext cx="5924550" cy="1490662"/>
            <a:chOff x="576" y="1776"/>
            <a:chExt cx="3732" cy="939"/>
          </a:xfrm>
        </p:grpSpPr>
        <p:grpSp>
          <p:nvGrpSpPr>
            <p:cNvPr id="12296" name="Group 7"/>
            <p:cNvGrpSpPr>
              <a:grpSpLocks/>
            </p:cNvGrpSpPr>
            <p:nvPr/>
          </p:nvGrpSpPr>
          <p:grpSpPr bwMode="auto">
            <a:xfrm>
              <a:off x="576" y="1776"/>
              <a:ext cx="1391" cy="935"/>
              <a:chOff x="2660" y="2037"/>
              <a:chExt cx="2598" cy="1746"/>
            </a:xfrm>
          </p:grpSpPr>
          <p:sp>
            <p:nvSpPr>
              <p:cNvPr id="12311" name="Line 8"/>
              <p:cNvSpPr>
                <a:spLocks noChangeShapeType="1"/>
              </p:cNvSpPr>
              <p:nvPr/>
            </p:nvSpPr>
            <p:spPr bwMode="auto">
              <a:xfrm flipV="1">
                <a:off x="2660" y="3017"/>
                <a:ext cx="2598" cy="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12312" name="Freeform 9"/>
              <p:cNvSpPr>
                <a:spLocks/>
              </p:cNvSpPr>
              <p:nvPr/>
            </p:nvSpPr>
            <p:spPr bwMode="auto">
              <a:xfrm>
                <a:off x="2660" y="2719"/>
                <a:ext cx="2086" cy="596"/>
              </a:xfrm>
              <a:custGeom>
                <a:avLst/>
                <a:gdLst>
                  <a:gd name="T0" fmla="*/ 0 w 2793"/>
                  <a:gd name="T1" fmla="*/ 29 h 798"/>
                  <a:gd name="T2" fmla="*/ 29 w 2793"/>
                  <a:gd name="T3" fmla="*/ 0 h 798"/>
                  <a:gd name="T4" fmla="*/ 58 w 2793"/>
                  <a:gd name="T5" fmla="*/ 29 h 798"/>
                  <a:gd name="T6" fmla="*/ 87 w 2793"/>
                  <a:gd name="T7" fmla="*/ 58 h 798"/>
                  <a:gd name="T8" fmla="*/ 124 w 2793"/>
                  <a:gd name="T9" fmla="*/ 29 h 798"/>
                  <a:gd name="T10" fmla="*/ 157 w 2793"/>
                  <a:gd name="T11" fmla="*/ 0 h 798"/>
                  <a:gd name="T12" fmla="*/ 193 w 2793"/>
                  <a:gd name="T13" fmla="*/ 29 h 798"/>
                  <a:gd name="T14" fmla="*/ 202 w 2793"/>
                  <a:gd name="T15" fmla="*/ 37 h 798"/>
                  <a:gd name="T16" fmla="*/ 0 60000 65536"/>
                  <a:gd name="T17" fmla="*/ 0 60000 65536"/>
                  <a:gd name="T18" fmla="*/ 0 60000 65536"/>
                  <a:gd name="T19" fmla="*/ 0 60000 65536"/>
                  <a:gd name="T20" fmla="*/ 0 60000 65536"/>
                  <a:gd name="T21" fmla="*/ 0 60000 65536"/>
                  <a:gd name="T22" fmla="*/ 0 60000 65536"/>
                  <a:gd name="T23" fmla="*/ 0 60000 65536"/>
                  <a:gd name="T24" fmla="*/ 0 w 2793"/>
                  <a:gd name="T25" fmla="*/ 0 h 798"/>
                  <a:gd name="T26" fmla="*/ 2793 w 2793"/>
                  <a:gd name="T27" fmla="*/ 798 h 7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93" h="798">
                    <a:moveTo>
                      <a:pt x="0" y="399"/>
                    </a:moveTo>
                    <a:cubicBezTo>
                      <a:pt x="133" y="199"/>
                      <a:pt x="266" y="0"/>
                      <a:pt x="399" y="0"/>
                    </a:cubicBezTo>
                    <a:cubicBezTo>
                      <a:pt x="532" y="0"/>
                      <a:pt x="665" y="266"/>
                      <a:pt x="798" y="399"/>
                    </a:cubicBezTo>
                    <a:cubicBezTo>
                      <a:pt x="931" y="532"/>
                      <a:pt x="1045" y="798"/>
                      <a:pt x="1197" y="798"/>
                    </a:cubicBezTo>
                    <a:cubicBezTo>
                      <a:pt x="1349" y="798"/>
                      <a:pt x="1549" y="532"/>
                      <a:pt x="1710" y="399"/>
                    </a:cubicBezTo>
                    <a:cubicBezTo>
                      <a:pt x="1871" y="266"/>
                      <a:pt x="2005" y="0"/>
                      <a:pt x="2166" y="0"/>
                    </a:cubicBezTo>
                    <a:cubicBezTo>
                      <a:pt x="2327" y="0"/>
                      <a:pt x="2575" y="313"/>
                      <a:pt x="2679" y="399"/>
                    </a:cubicBezTo>
                    <a:cubicBezTo>
                      <a:pt x="2783" y="485"/>
                      <a:pt x="2788" y="499"/>
                      <a:pt x="2793" y="51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t-IT"/>
              </a:p>
            </p:txBody>
          </p:sp>
          <p:sp>
            <p:nvSpPr>
              <p:cNvPr id="12313" name="Line 10"/>
              <p:cNvSpPr>
                <a:spLocks noChangeShapeType="1"/>
              </p:cNvSpPr>
              <p:nvPr/>
            </p:nvSpPr>
            <p:spPr bwMode="auto">
              <a:xfrm flipV="1">
                <a:off x="2660" y="2037"/>
                <a:ext cx="0" cy="17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sp>
          <p:nvSpPr>
            <p:cNvPr id="12297" name="AutoShape 11"/>
            <p:cNvSpPr>
              <a:spLocks noChangeArrowheads="1"/>
            </p:cNvSpPr>
            <p:nvPr/>
          </p:nvSpPr>
          <p:spPr bwMode="auto">
            <a:xfrm>
              <a:off x="2304" y="2160"/>
              <a:ext cx="544" cy="227"/>
            </a:xfrm>
            <a:prstGeom prst="rightArrow">
              <a:avLst>
                <a:gd name="adj1" fmla="val 50000"/>
                <a:gd name="adj2" fmla="val 5991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12298" name="Group 25"/>
            <p:cNvGrpSpPr>
              <a:grpSpLocks/>
            </p:cNvGrpSpPr>
            <p:nvPr/>
          </p:nvGrpSpPr>
          <p:grpSpPr bwMode="auto">
            <a:xfrm>
              <a:off x="3168" y="1824"/>
              <a:ext cx="1140" cy="891"/>
              <a:chOff x="1476" y="1758"/>
              <a:chExt cx="2850" cy="2226"/>
            </a:xfrm>
          </p:grpSpPr>
          <p:sp>
            <p:nvSpPr>
              <p:cNvPr id="12299" name="Rectangle 26"/>
              <p:cNvSpPr>
                <a:spLocks noChangeArrowheads="1"/>
              </p:cNvSpPr>
              <p:nvPr/>
            </p:nvSpPr>
            <p:spPr bwMode="auto">
              <a:xfrm>
                <a:off x="1476" y="1759"/>
                <a:ext cx="2850" cy="2225"/>
              </a:xfrm>
              <a:prstGeom prst="rect">
                <a:avLst/>
              </a:prstGeom>
              <a:solidFill>
                <a:srgbClr val="FFFFFF"/>
              </a:solidFill>
              <a:ln w="2857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2300" name="Line 27"/>
              <p:cNvSpPr>
                <a:spLocks noChangeShapeType="1"/>
              </p:cNvSpPr>
              <p:nvPr/>
            </p:nvSpPr>
            <p:spPr bwMode="auto">
              <a:xfrm>
                <a:off x="1932" y="1758"/>
                <a:ext cx="0" cy="2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2301" name="Line 28"/>
              <p:cNvSpPr>
                <a:spLocks noChangeShapeType="1"/>
              </p:cNvSpPr>
              <p:nvPr/>
            </p:nvSpPr>
            <p:spPr bwMode="auto">
              <a:xfrm>
                <a:off x="2388" y="1758"/>
                <a:ext cx="0" cy="22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2302" name="Line 29"/>
              <p:cNvSpPr>
                <a:spLocks noChangeShapeType="1"/>
              </p:cNvSpPr>
              <p:nvPr/>
            </p:nvSpPr>
            <p:spPr bwMode="auto">
              <a:xfrm>
                <a:off x="2899" y="1758"/>
                <a:ext cx="2" cy="2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2303" name="Line 30"/>
              <p:cNvSpPr>
                <a:spLocks noChangeShapeType="1"/>
              </p:cNvSpPr>
              <p:nvPr/>
            </p:nvSpPr>
            <p:spPr bwMode="auto">
              <a:xfrm>
                <a:off x="3357" y="1759"/>
                <a:ext cx="1" cy="222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2304" name="Line 31"/>
              <p:cNvSpPr>
                <a:spLocks noChangeShapeType="1"/>
              </p:cNvSpPr>
              <p:nvPr/>
            </p:nvSpPr>
            <p:spPr bwMode="auto">
              <a:xfrm>
                <a:off x="3813" y="1759"/>
                <a:ext cx="1" cy="2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2305" name="Text Box 32"/>
              <p:cNvSpPr txBox="1">
                <a:spLocks noChangeArrowheads="1"/>
              </p:cNvSpPr>
              <p:nvPr/>
            </p:nvSpPr>
            <p:spPr bwMode="auto">
              <a:xfrm>
                <a:off x="1533" y="1816"/>
                <a:ext cx="285" cy="1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endParaRPr lang="it-IT" altLang="it-IT" sz="1800" dirty="0"/>
              </a:p>
            </p:txBody>
          </p:sp>
          <p:sp>
            <p:nvSpPr>
              <p:cNvPr id="12306" name="Text Box 33"/>
              <p:cNvSpPr txBox="1">
                <a:spLocks noChangeArrowheads="1"/>
              </p:cNvSpPr>
              <p:nvPr/>
            </p:nvSpPr>
            <p:spPr bwMode="auto">
              <a:xfrm>
                <a:off x="1989" y="1816"/>
                <a:ext cx="285" cy="1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endParaRPr lang="it-IT" altLang="it-IT" sz="1800"/>
              </a:p>
            </p:txBody>
          </p:sp>
          <p:sp>
            <p:nvSpPr>
              <p:cNvPr id="12307" name="Text Box 34"/>
              <p:cNvSpPr txBox="1">
                <a:spLocks noChangeArrowheads="1"/>
              </p:cNvSpPr>
              <p:nvPr/>
            </p:nvSpPr>
            <p:spPr bwMode="auto">
              <a:xfrm>
                <a:off x="2502" y="1816"/>
                <a:ext cx="285" cy="1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r>
                  <a:rPr lang="it-IT" altLang="it-IT" sz="1200" dirty="0">
                    <a:latin typeface="Times New Roman" panose="02020603050405020304" pitchFamily="18" charset="0"/>
                  </a:rPr>
                  <a:t>--</a:t>
                </a:r>
              </a:p>
              <a:p>
                <a:pPr eaLnBrk="1" hangingPunct="1">
                  <a:spcBef>
                    <a:spcPct val="0"/>
                  </a:spcBef>
                  <a:buFontTx/>
                  <a:buNone/>
                </a:pPr>
                <a:endParaRPr lang="it-IT" altLang="it-IT" sz="1800" dirty="0"/>
              </a:p>
            </p:txBody>
          </p:sp>
          <p:sp>
            <p:nvSpPr>
              <p:cNvPr id="12308" name="Text Box 35"/>
              <p:cNvSpPr txBox="1">
                <a:spLocks noChangeArrowheads="1"/>
              </p:cNvSpPr>
              <p:nvPr/>
            </p:nvSpPr>
            <p:spPr bwMode="auto">
              <a:xfrm>
                <a:off x="2958" y="1816"/>
                <a:ext cx="285" cy="1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endParaRPr lang="it-IT" altLang="it-IT" sz="1800"/>
              </a:p>
            </p:txBody>
          </p:sp>
          <p:sp>
            <p:nvSpPr>
              <p:cNvPr id="12309" name="Text Box 36"/>
              <p:cNvSpPr txBox="1">
                <a:spLocks noChangeArrowheads="1"/>
              </p:cNvSpPr>
              <p:nvPr/>
            </p:nvSpPr>
            <p:spPr bwMode="auto">
              <a:xfrm>
                <a:off x="3414" y="1816"/>
                <a:ext cx="285" cy="1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endParaRPr lang="it-IT" altLang="it-IT" sz="1800"/>
              </a:p>
            </p:txBody>
          </p:sp>
          <p:sp>
            <p:nvSpPr>
              <p:cNvPr id="12310" name="Text Box 37"/>
              <p:cNvSpPr txBox="1">
                <a:spLocks noChangeArrowheads="1"/>
              </p:cNvSpPr>
              <p:nvPr/>
            </p:nvSpPr>
            <p:spPr bwMode="auto">
              <a:xfrm>
                <a:off x="3870" y="1816"/>
                <a:ext cx="285" cy="19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r>
                  <a:rPr lang="it-IT" altLang="it-IT" sz="1200">
                    <a:latin typeface="Times New Roman" panose="02020603050405020304" pitchFamily="18" charset="0"/>
                  </a:rPr>
                  <a:t>--</a:t>
                </a:r>
              </a:p>
              <a:p>
                <a:pPr eaLnBrk="1" hangingPunct="1">
                  <a:spcBef>
                    <a:spcPct val="0"/>
                  </a:spcBef>
                  <a:buFontTx/>
                  <a:buNone/>
                </a:pPr>
                <a:endParaRPr lang="it-IT" altLang="it-IT" sz="1800"/>
              </a:p>
            </p:txBody>
          </p:sp>
        </p:grpSp>
      </p:grpSp>
      <p:sp>
        <p:nvSpPr>
          <p:cNvPr id="28" name="AutoShape 38"/>
          <p:cNvSpPr>
            <a:spLocks noChangeArrowheads="1"/>
          </p:cNvSpPr>
          <p:nvPr/>
        </p:nvSpPr>
        <p:spPr bwMode="auto">
          <a:xfrm>
            <a:off x="5124180" y="4559949"/>
            <a:ext cx="863600" cy="360362"/>
          </a:xfrm>
          <a:prstGeom prst="rightArrow">
            <a:avLst>
              <a:gd name="adj1" fmla="val 50000"/>
              <a:gd name="adj2" fmla="val 5991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8C3324E-F1F3-4A65-AAFB-4A8F80070A22}" type="slidenum">
              <a:rPr lang="it-IT" altLang="it-IT" sz="1400"/>
              <a:pPr algn="r" eaLnBrk="1" hangingPunct="1">
                <a:spcBef>
                  <a:spcPct val="0"/>
                </a:spcBef>
                <a:buFontTx/>
                <a:buNone/>
              </a:pPr>
              <a:t>12</a:t>
            </a:fld>
            <a:endParaRPr lang="it-IT" altLang="it-IT" sz="1400"/>
          </a:p>
        </p:txBody>
      </p:sp>
      <p:sp>
        <p:nvSpPr>
          <p:cNvPr id="13315" name="Rectangle 2"/>
          <p:cNvSpPr>
            <a:spLocks noGrp="1" noChangeArrowheads="1"/>
          </p:cNvSpPr>
          <p:nvPr>
            <p:ph type="title" idx="4294967295"/>
          </p:nvPr>
        </p:nvSpPr>
        <p:spPr/>
        <p:txBody>
          <a:bodyPr/>
          <a:lstStyle/>
          <a:p>
            <a:pPr eaLnBrk="1" hangingPunct="1"/>
            <a:r>
              <a:rPr lang="it-IT" altLang="it-IT" dirty="0"/>
              <a:t>PERCHÉ “TAVOLE”?</a:t>
            </a:r>
          </a:p>
        </p:txBody>
      </p:sp>
      <p:sp>
        <p:nvSpPr>
          <p:cNvPr id="13316" name="Rectangle 3"/>
          <p:cNvSpPr>
            <a:spLocks noGrp="1" noChangeArrowheads="1"/>
          </p:cNvSpPr>
          <p:nvPr>
            <p:ph type="body" idx="4294967295"/>
          </p:nvPr>
        </p:nvSpPr>
        <p:spPr>
          <a:xfrm>
            <a:off x="468313" y="1412875"/>
            <a:ext cx="8229600" cy="4897438"/>
          </a:xfrm>
        </p:spPr>
        <p:txBody>
          <a:bodyPr/>
          <a:lstStyle/>
          <a:p>
            <a:pPr marL="0" indent="0" algn="ctr" eaLnBrk="1" hangingPunct="1">
              <a:buFontTx/>
              <a:buNone/>
              <a:tabLst>
                <a:tab pos="1790700" algn="l"/>
              </a:tabLst>
            </a:pPr>
            <a:r>
              <a:rPr lang="it-IT" altLang="it-IT" sz="2800" dirty="0"/>
              <a:t>DA “TAVOLA PITAGORICA”</a:t>
            </a:r>
          </a:p>
          <a:p>
            <a:pPr marL="0" indent="0" algn="just" eaLnBrk="1" hangingPunct="1">
              <a:buFontTx/>
              <a:buNone/>
              <a:tabLst>
                <a:tab pos="1790700" algn="l"/>
              </a:tabLst>
            </a:pPr>
            <a:r>
              <a:rPr lang="it-IT" altLang="it-IT" sz="2800" dirty="0"/>
              <a:t>L’attribuzione a Pitagora di questa “tabella” è dovuta ad un errore compiuto da un copista nel trascrivere l’</a:t>
            </a:r>
            <a:r>
              <a:rPr lang="it-IT" altLang="it-IT" sz="2800" i="1" dirty="0"/>
              <a:t>Ars Geometrica</a:t>
            </a:r>
            <a:r>
              <a:rPr lang="it-IT" altLang="it-IT" sz="2800" dirty="0"/>
              <a:t> di Boezio (forse): disegnò un ”</a:t>
            </a:r>
            <a:r>
              <a:rPr lang="it-IT" altLang="it-IT" sz="2800" i="1" dirty="0"/>
              <a:t>quadro” di moltiplicazione</a:t>
            </a:r>
            <a:r>
              <a:rPr lang="it-IT" altLang="it-IT" sz="2800" dirty="0"/>
              <a:t> al posto di una </a:t>
            </a:r>
            <a:r>
              <a:rPr lang="it-IT" altLang="it-IT" sz="2800" i="1" dirty="0"/>
              <a:t>Mensa </a:t>
            </a:r>
            <a:r>
              <a:rPr lang="it-IT" altLang="it-IT" sz="2800" i="1" dirty="0" err="1"/>
              <a:t>Pithagorica</a:t>
            </a:r>
            <a:r>
              <a:rPr lang="it-IT" altLang="it-IT" sz="2800" dirty="0"/>
              <a:t>, un abaco di aspetto molto simile (la cui struttura suggeriva chiaramente l’idea della notazione posizionale dei numeri in base dieci)</a:t>
            </a:r>
            <a:r>
              <a:rPr lang="it-IT" altLang="it-IT" sz="2800" i="1" dirty="0"/>
              <a:t> </a:t>
            </a:r>
            <a:r>
              <a:rPr lang="it-IT" altLang="it-IT" sz="2800" dirty="0"/>
              <a:t>ma lasciò la dicitura </a:t>
            </a:r>
            <a:r>
              <a:rPr lang="it-IT" altLang="it-IT" sz="2800" i="1" dirty="0"/>
              <a:t>Tabula </a:t>
            </a:r>
            <a:r>
              <a:rPr lang="it-IT" altLang="it-IT" sz="2800" i="1" dirty="0" err="1"/>
              <a:t>Pithagorica</a:t>
            </a:r>
            <a:r>
              <a:rPr lang="it-IT" altLang="it-IT" sz="2800" dirty="0"/>
              <a:t>.</a:t>
            </a:r>
          </a:p>
          <a:p>
            <a:pPr marL="0" indent="0" algn="just" eaLnBrk="1" hangingPunct="1">
              <a:buFontTx/>
              <a:buNone/>
              <a:tabLst>
                <a:tab pos="1790700" algn="l"/>
              </a:tabLst>
            </a:pPr>
            <a:r>
              <a:rPr lang="it-IT" altLang="it-IT" sz="2800" dirty="0"/>
              <a:t>(Errore ed etimologia rilevati intorno alla metà dell’ottocento)</a:t>
            </a:r>
          </a:p>
        </p:txBody>
      </p:sp>
      <p:grpSp>
        <p:nvGrpSpPr>
          <p:cNvPr id="13317" name="Group 4"/>
          <p:cNvGrpSpPr>
            <a:grpSpLocks/>
          </p:cNvGrpSpPr>
          <p:nvPr/>
        </p:nvGrpSpPr>
        <p:grpSpPr bwMode="auto">
          <a:xfrm>
            <a:off x="323850" y="0"/>
            <a:ext cx="8496300" cy="6669088"/>
            <a:chOff x="295" y="0"/>
            <a:chExt cx="5352" cy="4201"/>
          </a:xfrm>
        </p:grpSpPr>
        <p:sp>
          <p:nvSpPr>
            <p:cNvPr id="13318"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3319"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 aprile 2014</a:t>
              </a:r>
            </a:p>
            <a:p>
              <a:pPr eaLnBrk="1" hangingPunct="1">
                <a:spcBef>
                  <a:spcPct val="50000"/>
                </a:spcBef>
                <a:buFontTx/>
                <a:buNone/>
              </a:pPr>
              <a:endParaRPr lang="it-IT" altLang="it-IT" sz="14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8C3324E-F1F3-4A65-AAFB-4A8F80070A22}" type="slidenum">
              <a:rPr lang="it-IT" altLang="it-IT" sz="1400"/>
              <a:pPr algn="r" eaLnBrk="1" hangingPunct="1">
                <a:spcBef>
                  <a:spcPct val="0"/>
                </a:spcBef>
                <a:buFontTx/>
                <a:buNone/>
              </a:pPr>
              <a:t>13</a:t>
            </a:fld>
            <a:endParaRPr lang="it-IT" altLang="it-IT" sz="1400"/>
          </a:p>
        </p:txBody>
      </p:sp>
      <p:sp>
        <p:nvSpPr>
          <p:cNvPr id="13315" name="Rectangle 2"/>
          <p:cNvSpPr>
            <a:spLocks noGrp="1" noChangeArrowheads="1"/>
          </p:cNvSpPr>
          <p:nvPr>
            <p:ph type="title" idx="4294967295"/>
          </p:nvPr>
        </p:nvSpPr>
        <p:spPr/>
        <p:txBody>
          <a:bodyPr/>
          <a:lstStyle/>
          <a:p>
            <a:pPr eaLnBrk="1" hangingPunct="1"/>
            <a:r>
              <a:rPr lang="it-IT" altLang="it-IT" dirty="0"/>
              <a:t>PERCHÉ LE TAVOLE?</a:t>
            </a:r>
          </a:p>
        </p:txBody>
      </p:sp>
      <p:sp>
        <p:nvSpPr>
          <p:cNvPr id="13316" name="Rectangle 3"/>
          <p:cNvSpPr>
            <a:spLocks noGrp="1" noChangeArrowheads="1"/>
          </p:cNvSpPr>
          <p:nvPr>
            <p:ph type="body" idx="4294967295"/>
          </p:nvPr>
        </p:nvSpPr>
        <p:spPr>
          <a:xfrm>
            <a:off x="323850" y="1412875"/>
            <a:ext cx="8629649" cy="3276265"/>
          </a:xfrm>
        </p:spPr>
        <p:txBody>
          <a:bodyPr/>
          <a:lstStyle/>
          <a:p>
            <a:pPr eaLnBrk="1" hangingPunct="1">
              <a:tabLst>
                <a:tab pos="1790700" algn="l"/>
              </a:tabLst>
            </a:pPr>
            <a:r>
              <a:rPr lang="it-IT" altLang="it-IT" sz="4000" dirty="0"/>
              <a:t>Sono lo strumento più opportuno (semplice e significativo) per scandire la storia del calcolo</a:t>
            </a:r>
          </a:p>
          <a:p>
            <a:pPr eaLnBrk="1" hangingPunct="1">
              <a:tabLst>
                <a:tab pos="1790700" algn="l"/>
              </a:tabLst>
            </a:pPr>
            <a:r>
              <a:rPr lang="it-IT" altLang="it-IT" sz="4000" dirty="0"/>
              <a:t>Erano lo </a:t>
            </a:r>
            <a:r>
              <a:rPr lang="it-IT" altLang="it-IT" sz="4000" i="1" dirty="0"/>
              <a:t>strumento</a:t>
            </a:r>
            <a:r>
              <a:rPr lang="it-IT" altLang="it-IT" sz="4000" dirty="0"/>
              <a:t> </a:t>
            </a:r>
            <a:r>
              <a:rPr lang="it-IT" altLang="it-IT" sz="4000" b="1" dirty="0"/>
              <a:t>indispensabile</a:t>
            </a:r>
            <a:r>
              <a:rPr lang="it-IT" altLang="it-IT" sz="4000" dirty="0"/>
              <a:t> per </a:t>
            </a:r>
            <a:r>
              <a:rPr lang="it-IT" altLang="it-IT" sz="4000" i="1" dirty="0"/>
              <a:t>fare</a:t>
            </a:r>
            <a:r>
              <a:rPr lang="it-IT" altLang="it-IT" sz="4000" dirty="0"/>
              <a:t> calcoli.</a:t>
            </a:r>
          </a:p>
        </p:txBody>
      </p:sp>
      <p:grpSp>
        <p:nvGrpSpPr>
          <p:cNvPr id="13317" name="Group 4"/>
          <p:cNvGrpSpPr>
            <a:grpSpLocks/>
          </p:cNvGrpSpPr>
          <p:nvPr/>
        </p:nvGrpSpPr>
        <p:grpSpPr bwMode="auto">
          <a:xfrm>
            <a:off x="323850" y="0"/>
            <a:ext cx="8496300" cy="6669088"/>
            <a:chOff x="295" y="0"/>
            <a:chExt cx="5352" cy="4201"/>
          </a:xfrm>
        </p:grpSpPr>
        <p:sp>
          <p:nvSpPr>
            <p:cNvPr id="13318"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3319"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 aprile 2014</a:t>
              </a:r>
            </a:p>
            <a:p>
              <a:pPr eaLnBrk="1" hangingPunct="1">
                <a:spcBef>
                  <a:spcPct val="50000"/>
                </a:spcBef>
                <a:buFontTx/>
                <a:buNone/>
              </a:pPr>
              <a:endParaRPr lang="it-IT" altLang="it-IT" sz="1400"/>
            </a:p>
          </p:txBody>
        </p:sp>
      </p:grpSp>
      <p:sp>
        <p:nvSpPr>
          <p:cNvPr id="2" name="CasellaDiTesto 1"/>
          <p:cNvSpPr txBox="1"/>
          <p:nvPr/>
        </p:nvSpPr>
        <p:spPr>
          <a:xfrm>
            <a:off x="457200" y="4770241"/>
            <a:ext cx="8120245" cy="1569660"/>
          </a:xfrm>
          <a:prstGeom prst="rect">
            <a:avLst/>
          </a:prstGeom>
          <a:noFill/>
        </p:spPr>
        <p:txBody>
          <a:bodyPr wrap="square" rtlCol="0">
            <a:spAutoFit/>
          </a:bodyPr>
          <a:lstStyle/>
          <a:p>
            <a:r>
              <a:rPr lang="it-IT" sz="3200" dirty="0"/>
              <a:t>N.B. tavole (e regoli) erano di uso corrente fino a (quasi) tutti gli anni ʼ60. (Paragone cavallo/macchina nei mezzi di trasporto.)</a:t>
            </a:r>
          </a:p>
        </p:txBody>
      </p:sp>
    </p:spTree>
    <p:extLst>
      <p:ext uri="{BB962C8B-B14F-4D97-AF65-F5344CB8AC3E}">
        <p14:creationId xmlns:p14="http://schemas.microsoft.com/office/powerpoint/2010/main" val="89250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3D96BC8-3FE0-4011-87B6-BF9DE09F31C9}" type="slidenum">
              <a:rPr lang="it-IT" altLang="it-IT" sz="1400"/>
              <a:pPr algn="r" eaLnBrk="1" hangingPunct="1">
                <a:spcBef>
                  <a:spcPct val="0"/>
                </a:spcBef>
                <a:buFontTx/>
                <a:buNone/>
              </a:pPr>
              <a:t>14</a:t>
            </a:fld>
            <a:endParaRPr lang="it-IT" altLang="it-IT" sz="1400"/>
          </a:p>
        </p:txBody>
      </p:sp>
      <p:sp>
        <p:nvSpPr>
          <p:cNvPr id="14339" name="Rectangle 2"/>
          <p:cNvSpPr>
            <a:spLocks noGrp="1" noChangeArrowheads="1"/>
          </p:cNvSpPr>
          <p:nvPr>
            <p:ph type="title" idx="4294967295"/>
          </p:nvPr>
        </p:nvSpPr>
        <p:spPr>
          <a:xfrm>
            <a:off x="457200" y="1088740"/>
            <a:ext cx="8229600" cy="1489177"/>
          </a:xfrm>
        </p:spPr>
        <p:txBody>
          <a:bodyPr/>
          <a:lstStyle/>
          <a:p>
            <a:pPr algn="l" eaLnBrk="1" hangingPunct="1"/>
            <a:r>
              <a:rPr lang="it-IT" altLang="it-IT" sz="3600" dirty="0"/>
              <a:t>PERIODO ANTICO DEL CALCOLO: </a:t>
            </a:r>
            <a:br>
              <a:rPr lang="it-IT" altLang="it-IT" sz="3600" dirty="0"/>
            </a:br>
            <a:r>
              <a:rPr lang="it-IT" altLang="it-IT" sz="3600" dirty="0"/>
              <a:t>(fino a tutto il 1500)</a:t>
            </a:r>
          </a:p>
        </p:txBody>
      </p:sp>
      <p:grpSp>
        <p:nvGrpSpPr>
          <p:cNvPr id="14341" name="Group 4"/>
          <p:cNvGrpSpPr>
            <a:grpSpLocks/>
          </p:cNvGrpSpPr>
          <p:nvPr/>
        </p:nvGrpSpPr>
        <p:grpSpPr bwMode="auto">
          <a:xfrm>
            <a:off x="323850" y="0"/>
            <a:ext cx="8496300" cy="6669088"/>
            <a:chOff x="295" y="0"/>
            <a:chExt cx="5352" cy="4201"/>
          </a:xfrm>
        </p:grpSpPr>
        <p:sp>
          <p:nvSpPr>
            <p:cNvPr id="14346"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4347" name="Text Box 6"/>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2019</a:t>
              </a:r>
            </a:p>
            <a:p>
              <a:pPr eaLnBrk="1" hangingPunct="1">
                <a:spcBef>
                  <a:spcPct val="50000"/>
                </a:spcBef>
                <a:buFontTx/>
                <a:buNone/>
              </a:pPr>
              <a:endParaRPr lang="it-IT" altLang="it-IT" sz="1400" dirty="0"/>
            </a:p>
          </p:txBody>
        </p:sp>
      </p:grpSp>
      <p:sp>
        <p:nvSpPr>
          <p:cNvPr id="2" name="CasellaDiTesto 1"/>
          <p:cNvSpPr txBox="1"/>
          <p:nvPr/>
        </p:nvSpPr>
        <p:spPr>
          <a:xfrm>
            <a:off x="323850" y="2575194"/>
            <a:ext cx="8487435" cy="3416320"/>
          </a:xfrm>
          <a:prstGeom prst="rect">
            <a:avLst/>
          </a:prstGeom>
          <a:noFill/>
        </p:spPr>
        <p:txBody>
          <a:bodyPr wrap="square" rtlCol="0">
            <a:spAutoFit/>
          </a:bodyPr>
          <a:lstStyle/>
          <a:p>
            <a:pPr marL="571500" indent="-571500">
              <a:buFont typeface="Arial" panose="020B0604020202020204" pitchFamily="34" charset="0"/>
              <a:buChar char="•"/>
            </a:pPr>
            <a:r>
              <a:rPr lang="it-IT" altLang="it-IT" sz="3600" dirty="0"/>
              <a:t>calcolo essenzialmente astronomico,</a:t>
            </a:r>
          </a:p>
          <a:p>
            <a:pPr marL="571500" indent="-571500">
              <a:buFont typeface="Arial" panose="020B0604020202020204" pitchFamily="34" charset="0"/>
              <a:buChar char="•"/>
            </a:pPr>
            <a:r>
              <a:rPr lang="it-IT" altLang="it-IT" sz="3600" dirty="0"/>
              <a:t>tavole </a:t>
            </a:r>
            <a:r>
              <a:rPr lang="it-IT" altLang="it-IT" sz="3600" i="1" dirty="0"/>
              <a:t>trigonometriche</a:t>
            </a:r>
            <a:r>
              <a:rPr lang="it-IT" altLang="it-IT" sz="3600" dirty="0"/>
              <a:t>,</a:t>
            </a:r>
          </a:p>
          <a:p>
            <a:pPr marL="571500" indent="-571500">
              <a:buFont typeface="Arial" panose="020B0604020202020204" pitchFamily="34" charset="0"/>
              <a:buChar char="•"/>
            </a:pPr>
            <a:r>
              <a:rPr lang="it-IT" altLang="it-IT" sz="3600" dirty="0"/>
              <a:t>riguarda poche persone,</a:t>
            </a:r>
          </a:p>
          <a:p>
            <a:pPr marL="571500" indent="-571500">
              <a:buFont typeface="Arial" panose="020B0604020202020204" pitchFamily="34" charset="0"/>
              <a:buChar char="•"/>
            </a:pPr>
            <a:r>
              <a:rPr lang="it-IT" sz="3600" dirty="0"/>
              <a:t>nelle aree di maggior accumulo di ricchezza (e di cultura). Esempio: i “re magi”.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3D96BC8-3FE0-4011-87B6-BF9DE09F31C9}" type="slidenum">
              <a:rPr lang="it-IT" altLang="it-IT" sz="1400"/>
              <a:pPr algn="r" eaLnBrk="1" hangingPunct="1">
                <a:spcBef>
                  <a:spcPct val="0"/>
                </a:spcBef>
                <a:buFontTx/>
                <a:buNone/>
              </a:pPr>
              <a:t>15</a:t>
            </a:fld>
            <a:endParaRPr lang="it-IT" altLang="it-IT" sz="1400"/>
          </a:p>
        </p:txBody>
      </p:sp>
      <p:sp>
        <p:nvSpPr>
          <p:cNvPr id="14340" name="Rectangle 3"/>
          <p:cNvSpPr>
            <a:spLocks noGrp="1" noChangeArrowheads="1"/>
          </p:cNvSpPr>
          <p:nvPr>
            <p:ph type="body" idx="4294967295"/>
          </p:nvPr>
        </p:nvSpPr>
        <p:spPr>
          <a:xfrm>
            <a:off x="303139" y="498078"/>
            <a:ext cx="8703645" cy="5933281"/>
          </a:xfrm>
        </p:spPr>
        <p:txBody>
          <a:bodyPr/>
          <a:lstStyle/>
          <a:p>
            <a:pPr eaLnBrk="1" hangingPunct="1">
              <a:lnSpc>
                <a:spcPct val="80000"/>
              </a:lnSpc>
            </a:pPr>
            <a:r>
              <a:rPr lang="it-IT" altLang="it-IT" sz="2000" dirty="0"/>
              <a:t>GRECI (perdute)</a:t>
            </a:r>
          </a:p>
          <a:p>
            <a:pPr lvl="1" eaLnBrk="1" hangingPunct="1">
              <a:lnSpc>
                <a:spcPct val="80000"/>
              </a:lnSpc>
            </a:pPr>
            <a:r>
              <a:rPr lang="it-IT" altLang="it-IT" sz="2000" dirty="0"/>
              <a:t>Ipparco da Nicea, secondo secolo a.C. </a:t>
            </a:r>
          </a:p>
          <a:p>
            <a:pPr lvl="1" eaLnBrk="1" hangingPunct="1">
              <a:lnSpc>
                <a:spcPct val="80000"/>
              </a:lnSpc>
            </a:pPr>
            <a:r>
              <a:rPr lang="it-IT" altLang="it-IT" sz="2000" dirty="0"/>
              <a:t>Claudio Tolomeo, secondo secolo d.C. (primo libro dell’Almagesto)</a:t>
            </a:r>
          </a:p>
          <a:p>
            <a:pPr eaLnBrk="1" hangingPunct="1">
              <a:lnSpc>
                <a:spcPct val="80000"/>
              </a:lnSpc>
            </a:pPr>
            <a:r>
              <a:rPr lang="it-IT" altLang="it-IT" sz="2000" dirty="0"/>
              <a:t>INDIANI (perdute) </a:t>
            </a:r>
          </a:p>
          <a:p>
            <a:pPr lvl="1" eaLnBrk="1" hangingPunct="1">
              <a:lnSpc>
                <a:spcPct val="80000"/>
              </a:lnSpc>
            </a:pPr>
            <a:r>
              <a:rPr lang="it-IT" altLang="it-IT" sz="2000" dirty="0" err="1"/>
              <a:t>Aryabhata</a:t>
            </a:r>
            <a:r>
              <a:rPr lang="it-IT" altLang="it-IT" sz="2000" dirty="0"/>
              <a:t>, all’inizio del 500 </a:t>
            </a:r>
          </a:p>
          <a:p>
            <a:pPr lvl="1" eaLnBrk="1" hangingPunct="1">
              <a:lnSpc>
                <a:spcPct val="80000"/>
              </a:lnSpc>
            </a:pPr>
            <a:r>
              <a:rPr lang="it-IT" altLang="it-IT" sz="2000" dirty="0" err="1"/>
              <a:t>Brahmagupta</a:t>
            </a:r>
            <a:r>
              <a:rPr lang="it-IT" altLang="it-IT" sz="2000" dirty="0"/>
              <a:t>, verso la metà del 600 </a:t>
            </a:r>
          </a:p>
          <a:p>
            <a:pPr eaLnBrk="1" hangingPunct="1">
              <a:lnSpc>
                <a:spcPct val="80000"/>
              </a:lnSpc>
            </a:pPr>
            <a:r>
              <a:rPr lang="it-IT" altLang="it-IT" sz="2000" dirty="0"/>
              <a:t>PERSIANI E TIMURIDI (riprendono e completano le precedenti) </a:t>
            </a:r>
          </a:p>
          <a:p>
            <a:pPr lvl="1" eaLnBrk="1" hangingPunct="1">
              <a:lnSpc>
                <a:spcPct val="80000"/>
              </a:lnSpc>
            </a:pPr>
            <a:r>
              <a:rPr lang="it-IT" altLang="it-IT" sz="2000" i="1" dirty="0" err="1"/>
              <a:t>Ja’far</a:t>
            </a:r>
            <a:r>
              <a:rPr lang="it-IT" altLang="it-IT" sz="2000" dirty="0"/>
              <a:t> Muhammad </a:t>
            </a:r>
            <a:r>
              <a:rPr lang="it-IT" altLang="it-IT" sz="2000" i="1" dirty="0" err="1"/>
              <a:t>ibn</a:t>
            </a:r>
            <a:r>
              <a:rPr lang="it-IT" altLang="it-IT" sz="2000" i="1" dirty="0"/>
              <a:t> Musa </a:t>
            </a:r>
            <a:r>
              <a:rPr lang="it-IT" altLang="it-IT" sz="2000" dirty="0"/>
              <a:t>al </a:t>
            </a:r>
            <a:r>
              <a:rPr lang="it-IT" altLang="it-IT" sz="2000" dirty="0" err="1"/>
              <a:t>Kwarizmi</a:t>
            </a:r>
            <a:r>
              <a:rPr lang="it-IT" altLang="it-IT" sz="2000" dirty="0"/>
              <a:t> (820, nisba → </a:t>
            </a:r>
            <a:r>
              <a:rPr lang="it-IT" altLang="it-IT" sz="2000" dirty="0" err="1"/>
              <a:t>Kiwa</a:t>
            </a:r>
            <a:r>
              <a:rPr lang="it-IT" altLang="it-IT" sz="2000" dirty="0"/>
              <a:t>)</a:t>
            </a:r>
          </a:p>
          <a:p>
            <a:pPr lvl="1" eaLnBrk="1" hangingPunct="1">
              <a:lnSpc>
                <a:spcPct val="80000"/>
              </a:lnSpc>
            </a:pPr>
            <a:r>
              <a:rPr lang="it-IT" altLang="it-IT" sz="2000" dirty="0"/>
              <a:t>Abu l-</a:t>
            </a:r>
            <a:r>
              <a:rPr lang="it-IT" altLang="it-IT" sz="2000" dirty="0" err="1"/>
              <a:t>Wafa</a:t>
            </a:r>
            <a:r>
              <a:rPr lang="it-IT" altLang="it-IT" sz="2000" dirty="0"/>
              <a:t> (seconda metà del 900)</a:t>
            </a:r>
          </a:p>
          <a:p>
            <a:pPr lvl="1" eaLnBrk="1" hangingPunct="1">
              <a:lnSpc>
                <a:spcPct val="80000"/>
              </a:lnSpc>
            </a:pPr>
            <a:r>
              <a:rPr lang="it-IT" altLang="it-IT" sz="2000" dirty="0" err="1"/>
              <a:t>Ghiyath</a:t>
            </a:r>
            <a:r>
              <a:rPr lang="it-IT" altLang="it-IT" sz="2000" dirty="0"/>
              <a:t> al </a:t>
            </a:r>
            <a:r>
              <a:rPr lang="it-IT" altLang="it-IT" sz="2000" dirty="0" err="1"/>
              <a:t>Kashi</a:t>
            </a:r>
            <a:r>
              <a:rPr lang="it-IT" altLang="it-IT" sz="2000" dirty="0"/>
              <a:t> (1410)</a:t>
            </a:r>
          </a:p>
          <a:p>
            <a:pPr lvl="1" eaLnBrk="1" hangingPunct="1">
              <a:lnSpc>
                <a:spcPct val="80000"/>
              </a:lnSpc>
            </a:pPr>
            <a:r>
              <a:rPr lang="it-IT" altLang="it-IT" sz="2000" dirty="0" err="1"/>
              <a:t>Ulugh</a:t>
            </a:r>
            <a:r>
              <a:rPr lang="it-IT" altLang="it-IT" sz="2000" dirty="0"/>
              <a:t> </a:t>
            </a:r>
            <a:r>
              <a:rPr lang="it-IT" altLang="it-IT" sz="2000" dirty="0" err="1"/>
              <a:t>Beg</a:t>
            </a:r>
            <a:r>
              <a:rPr lang="it-IT" altLang="it-IT" sz="2000" dirty="0"/>
              <a:t> (</a:t>
            </a:r>
            <a:r>
              <a:rPr lang="it-IT" sz="2000" i="1" dirty="0" err="1"/>
              <a:t>Mīrzā</a:t>
            </a:r>
            <a:r>
              <a:rPr lang="it-IT" sz="2000" i="1" dirty="0"/>
              <a:t> Mohammed </a:t>
            </a:r>
            <a:r>
              <a:rPr lang="it-IT" sz="2000" i="1" dirty="0" err="1"/>
              <a:t>Taragai</a:t>
            </a:r>
            <a:r>
              <a:rPr lang="it-IT" sz="2000" i="1" dirty="0"/>
              <a:t> bin </a:t>
            </a:r>
            <a:r>
              <a:rPr lang="it-IT" sz="2000" i="1" dirty="0" err="1"/>
              <a:t>Shāhrukh</a:t>
            </a:r>
            <a:r>
              <a:rPr lang="it-IT" sz="2000" i="1" dirty="0"/>
              <a:t> </a:t>
            </a:r>
            <a:r>
              <a:rPr lang="it-IT" altLang="it-IT" sz="2000" dirty="0"/>
              <a:t>1420)</a:t>
            </a:r>
          </a:p>
          <a:p>
            <a:pPr eaLnBrk="1" hangingPunct="1">
              <a:lnSpc>
                <a:spcPct val="80000"/>
              </a:lnSpc>
            </a:pPr>
            <a:r>
              <a:rPr lang="it-IT" altLang="it-IT" sz="2000" dirty="0"/>
              <a:t>OCCIDENTALI (</a:t>
            </a:r>
            <a:r>
              <a:rPr lang="it-IT" altLang="it-IT" sz="2000" b="1" dirty="0"/>
              <a:t>“traducono e adattano”</a:t>
            </a:r>
            <a:r>
              <a:rPr lang="it-IT" altLang="it-IT" sz="2000" dirty="0"/>
              <a:t>) </a:t>
            </a:r>
          </a:p>
          <a:p>
            <a:pPr lvl="1" eaLnBrk="1" hangingPunct="1">
              <a:lnSpc>
                <a:spcPct val="80000"/>
              </a:lnSpc>
            </a:pPr>
            <a:r>
              <a:rPr lang="it-IT" altLang="it-IT" sz="2000" dirty="0"/>
              <a:t>Enrico </a:t>
            </a:r>
            <a:r>
              <a:rPr lang="it-IT" altLang="it-IT" sz="2000" dirty="0" err="1"/>
              <a:t>Aristippo</a:t>
            </a:r>
            <a:r>
              <a:rPr lang="it-IT" altLang="it-IT" sz="2000" dirty="0"/>
              <a:t> (dal greco), prima metà del 1100 </a:t>
            </a:r>
          </a:p>
          <a:p>
            <a:pPr lvl="1" eaLnBrk="1" hangingPunct="1">
              <a:lnSpc>
                <a:spcPct val="80000"/>
              </a:lnSpc>
            </a:pPr>
            <a:r>
              <a:rPr lang="it-IT" altLang="it-IT" sz="2000" dirty="0"/>
              <a:t>Alberto da Chester (dall’arabo), prima metà del 1100</a:t>
            </a:r>
          </a:p>
          <a:p>
            <a:pPr lvl="1" eaLnBrk="1" hangingPunct="1">
              <a:lnSpc>
                <a:spcPct val="80000"/>
              </a:lnSpc>
            </a:pPr>
            <a:r>
              <a:rPr lang="it-IT" altLang="it-IT" sz="2000" dirty="0"/>
              <a:t>Gherardo da Cremona (dall’arabo), seconda metà del 1100</a:t>
            </a:r>
          </a:p>
          <a:p>
            <a:pPr eaLnBrk="1" hangingPunct="1">
              <a:lnSpc>
                <a:spcPct val="80000"/>
              </a:lnSpc>
            </a:pPr>
            <a:r>
              <a:rPr lang="it-IT" altLang="it-IT" sz="2000" dirty="0"/>
              <a:t>OCCIDENTALI (</a:t>
            </a:r>
            <a:r>
              <a:rPr lang="it-IT" altLang="it-IT" sz="2000" b="1" dirty="0"/>
              <a:t>compilano</a:t>
            </a:r>
            <a:r>
              <a:rPr lang="it-IT" altLang="it-IT" sz="2000" dirty="0"/>
              <a:t>)</a:t>
            </a:r>
          </a:p>
          <a:p>
            <a:pPr lvl="1" eaLnBrk="1" hangingPunct="1">
              <a:lnSpc>
                <a:spcPct val="80000"/>
              </a:lnSpc>
            </a:pPr>
            <a:r>
              <a:rPr lang="it-IT" altLang="it-IT" sz="2000" dirty="0" err="1"/>
              <a:t>Regiomontano</a:t>
            </a:r>
            <a:r>
              <a:rPr lang="it-IT" altLang="it-IT" sz="2000" dirty="0"/>
              <a:t> (Johannes Müller von </a:t>
            </a:r>
            <a:r>
              <a:rPr lang="it-IT" altLang="it-IT" sz="2000" dirty="0" err="1"/>
              <a:t>Königsberg</a:t>
            </a:r>
            <a:r>
              <a:rPr lang="it-IT" altLang="it-IT" sz="2000" dirty="0"/>
              <a:t>), 1470</a:t>
            </a:r>
          </a:p>
          <a:p>
            <a:pPr lvl="1" eaLnBrk="1" hangingPunct="1">
              <a:lnSpc>
                <a:spcPct val="80000"/>
              </a:lnSpc>
            </a:pPr>
            <a:r>
              <a:rPr lang="it-IT" altLang="it-IT" sz="2000" dirty="0"/>
              <a:t>Retico (Georg Joachim </a:t>
            </a:r>
            <a:r>
              <a:rPr lang="it-IT" altLang="it-IT" sz="2000" dirty="0" err="1"/>
              <a:t>Rheticus</a:t>
            </a:r>
            <a:r>
              <a:rPr lang="it-IT" altLang="it-IT" sz="2000" i="1" dirty="0"/>
              <a:t> </a:t>
            </a:r>
            <a:r>
              <a:rPr lang="it-IT" altLang="it-IT" sz="2000" dirty="0"/>
              <a:t>), 1596</a:t>
            </a:r>
          </a:p>
        </p:txBody>
      </p:sp>
      <p:grpSp>
        <p:nvGrpSpPr>
          <p:cNvPr id="14341" name="Group 4"/>
          <p:cNvGrpSpPr>
            <a:grpSpLocks/>
          </p:cNvGrpSpPr>
          <p:nvPr/>
        </p:nvGrpSpPr>
        <p:grpSpPr bwMode="auto">
          <a:xfrm>
            <a:off x="323850" y="0"/>
            <a:ext cx="8496300" cy="6669088"/>
            <a:chOff x="295" y="0"/>
            <a:chExt cx="5352" cy="4201"/>
          </a:xfrm>
        </p:grpSpPr>
        <p:sp>
          <p:nvSpPr>
            <p:cNvPr id="14346"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4347"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grpSp>
        <p:nvGrpSpPr>
          <p:cNvPr id="2" name="Gruppo 1"/>
          <p:cNvGrpSpPr/>
          <p:nvPr/>
        </p:nvGrpSpPr>
        <p:grpSpPr>
          <a:xfrm>
            <a:off x="7291387" y="1223963"/>
            <a:ext cx="1395413" cy="3735207"/>
            <a:chOff x="7291387" y="1223963"/>
            <a:chExt cx="1395413" cy="3735207"/>
          </a:xfrm>
        </p:grpSpPr>
        <p:sp>
          <p:nvSpPr>
            <p:cNvPr id="14342" name="Line 8"/>
            <p:cNvSpPr>
              <a:spLocks noChangeShapeType="1"/>
            </p:cNvSpPr>
            <p:nvPr/>
          </p:nvSpPr>
          <p:spPr bwMode="auto">
            <a:xfrm>
              <a:off x="7291387" y="4239090"/>
              <a:ext cx="1395413"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343" name="Line 9"/>
            <p:cNvSpPr>
              <a:spLocks noChangeShapeType="1"/>
            </p:cNvSpPr>
            <p:nvPr/>
          </p:nvSpPr>
          <p:spPr bwMode="auto">
            <a:xfrm>
              <a:off x="8056562" y="4959170"/>
              <a:ext cx="630238"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344" name="Line 10"/>
            <p:cNvSpPr>
              <a:spLocks noChangeShapeType="1"/>
            </p:cNvSpPr>
            <p:nvPr/>
          </p:nvSpPr>
          <p:spPr bwMode="auto">
            <a:xfrm>
              <a:off x="7831137" y="4599130"/>
              <a:ext cx="855663"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4345" name="Line 11"/>
            <p:cNvSpPr>
              <a:spLocks noChangeShapeType="1"/>
            </p:cNvSpPr>
            <p:nvPr/>
          </p:nvSpPr>
          <p:spPr bwMode="auto">
            <a:xfrm>
              <a:off x="8686800" y="1223963"/>
              <a:ext cx="0" cy="373520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Tree>
    <p:extLst>
      <p:ext uri="{BB962C8B-B14F-4D97-AF65-F5344CB8AC3E}">
        <p14:creationId xmlns:p14="http://schemas.microsoft.com/office/powerpoint/2010/main" val="582522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F7DA6025-968D-47AF-ACC2-B896B0E846F1}" type="slidenum">
              <a:rPr lang="it-IT" altLang="it-IT" sz="1400"/>
              <a:pPr algn="r" eaLnBrk="1" hangingPunct="1">
                <a:spcBef>
                  <a:spcPct val="0"/>
                </a:spcBef>
                <a:buFontTx/>
                <a:buNone/>
              </a:pPr>
              <a:t>16</a:t>
            </a:fld>
            <a:endParaRPr lang="it-IT" altLang="it-IT" sz="1400"/>
          </a:p>
        </p:txBody>
      </p:sp>
      <p:sp>
        <p:nvSpPr>
          <p:cNvPr id="15363" name="Rectangle 2"/>
          <p:cNvSpPr>
            <a:spLocks noGrp="1" noChangeArrowheads="1"/>
          </p:cNvSpPr>
          <p:nvPr>
            <p:ph type="title" idx="4294967295"/>
          </p:nvPr>
        </p:nvSpPr>
        <p:spPr>
          <a:xfrm>
            <a:off x="476250" y="142875"/>
            <a:ext cx="8229600" cy="814388"/>
          </a:xfrm>
        </p:spPr>
        <p:txBody>
          <a:bodyPr/>
          <a:lstStyle/>
          <a:p>
            <a:pPr eaLnBrk="1" hangingPunct="1"/>
            <a:r>
              <a:rPr lang="it-IT" altLang="it-IT" sz="4000"/>
              <a:t>Esempio della tavola (più) famosa</a:t>
            </a:r>
          </a:p>
        </p:txBody>
      </p:sp>
      <p:sp>
        <p:nvSpPr>
          <p:cNvPr id="15364" name="Rectangle 3"/>
          <p:cNvSpPr>
            <a:spLocks noGrp="1" noChangeArrowheads="1"/>
          </p:cNvSpPr>
          <p:nvPr>
            <p:ph type="body" idx="4294967295"/>
          </p:nvPr>
        </p:nvSpPr>
        <p:spPr>
          <a:xfrm>
            <a:off x="385763" y="908050"/>
            <a:ext cx="8229600" cy="855663"/>
          </a:xfrm>
        </p:spPr>
        <p:txBody>
          <a:bodyPr/>
          <a:lstStyle/>
          <a:p>
            <a:pPr marL="990600" lvl="1" indent="-533400" eaLnBrk="1" hangingPunct="1">
              <a:lnSpc>
                <a:spcPct val="80000"/>
              </a:lnSpc>
              <a:spcBef>
                <a:spcPct val="0"/>
              </a:spcBef>
              <a:buFontTx/>
              <a:buNone/>
            </a:pPr>
            <a:r>
              <a:rPr lang="it-IT" altLang="it-IT" sz="2400" dirty="0"/>
              <a:t>Almagesto (</a:t>
            </a:r>
            <a:r>
              <a:rPr lang="el-GR" altLang="it-IT" sz="2400" dirty="0">
                <a:latin typeface="Times New Roman" panose="02020603050405020304" pitchFamily="18" charset="0"/>
                <a:cs typeface="Times New Roman" panose="02020603050405020304" pitchFamily="18" charset="0"/>
              </a:rPr>
              <a:t>Μαθηματικὴ</a:t>
            </a:r>
            <a:r>
              <a:rPr lang="it-IT" altLang="it-IT" sz="2400" dirty="0">
                <a:latin typeface="Times New Roman" panose="02020603050405020304" pitchFamily="18" charset="0"/>
                <a:cs typeface="Times New Roman" panose="02020603050405020304" pitchFamily="18" charset="0"/>
              </a:rPr>
              <a:t> </a:t>
            </a:r>
            <a:r>
              <a:rPr lang="el-GR" altLang="it-IT" sz="2400" dirty="0">
                <a:latin typeface="Times New Roman" panose="02020603050405020304" pitchFamily="18" charset="0"/>
                <a:cs typeface="Times New Roman" panose="02020603050405020304" pitchFamily="18" charset="0"/>
              </a:rPr>
              <a:t>Σύνταξις</a:t>
            </a:r>
            <a:r>
              <a:rPr lang="it-IT" altLang="it-IT" sz="2400" dirty="0"/>
              <a:t>): tavola delle corde</a:t>
            </a:r>
          </a:p>
          <a:p>
            <a:pPr marL="990600" lvl="1" indent="-533400" eaLnBrk="1" hangingPunct="1">
              <a:lnSpc>
                <a:spcPct val="90000"/>
              </a:lnSpc>
              <a:spcBef>
                <a:spcPct val="0"/>
              </a:spcBef>
              <a:buFontTx/>
              <a:buNone/>
            </a:pPr>
            <a:r>
              <a:rPr lang="it-IT" altLang="it-IT" sz="1800" dirty="0"/>
              <a:t>(circonferenza in 360 parti, diametro in 120 parti, poi due volte in 60 parti) </a:t>
            </a:r>
          </a:p>
        </p:txBody>
      </p:sp>
      <p:grpSp>
        <p:nvGrpSpPr>
          <p:cNvPr id="15365" name="Group 4"/>
          <p:cNvGrpSpPr>
            <a:grpSpLocks/>
          </p:cNvGrpSpPr>
          <p:nvPr/>
        </p:nvGrpSpPr>
        <p:grpSpPr bwMode="auto">
          <a:xfrm>
            <a:off x="341313" y="0"/>
            <a:ext cx="8496300" cy="6669088"/>
            <a:chOff x="295" y="0"/>
            <a:chExt cx="5352" cy="4201"/>
          </a:xfrm>
        </p:grpSpPr>
        <p:sp>
          <p:nvSpPr>
            <p:cNvPr id="15370"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5371"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15366" name="Text Box 8"/>
          <p:cNvSpPr txBox="1">
            <a:spLocks noChangeArrowheads="1"/>
          </p:cNvSpPr>
          <p:nvPr/>
        </p:nvSpPr>
        <p:spPr bwMode="auto">
          <a:xfrm>
            <a:off x="296863" y="5589588"/>
            <a:ext cx="8145462" cy="111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182563" indent="-3175">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lvl="1" eaLnBrk="1" hangingPunct="1">
              <a:buFontTx/>
              <a:buNone/>
            </a:pPr>
            <a:r>
              <a:rPr lang="it-IT" altLang="it-IT" sz="1600" dirty="0">
                <a:latin typeface="Times New Roman" panose="02020603050405020304" pitchFamily="18" charset="0"/>
                <a:cs typeface="Times New Roman" panose="02020603050405020304" pitchFamily="18" charset="0"/>
              </a:rPr>
              <a:t>Esempio: ultima riga: 7º 30´(arco di circonferenza)    7 50 54 (</a:t>
            </a:r>
            <a:r>
              <a:rPr lang="it-IT" altLang="it-IT" sz="1600" dirty="0">
                <a:latin typeface="Times New Roman" panose="02020603050405020304" pitchFamily="18" charset="0"/>
              </a:rPr>
              <a:t>corda)</a:t>
            </a:r>
            <a:r>
              <a:rPr lang="it-IT" altLang="it-IT" sz="1600" dirty="0">
                <a:latin typeface="Times New Roman" panose="02020603050405020304" pitchFamily="18" charset="0"/>
                <a:cs typeface="Times New Roman" panose="02020603050405020304" pitchFamily="18" charset="0"/>
              </a:rPr>
              <a:t>     1 2 41 (interpolazione)</a:t>
            </a:r>
          </a:p>
          <a:p>
            <a:pPr lvl="1" eaLnBrk="1" hangingPunct="1">
              <a:buFontTx/>
              <a:buNone/>
            </a:pPr>
            <a:r>
              <a:rPr lang="it-IT" altLang="it-IT" sz="1400" dirty="0">
                <a:latin typeface="Times New Roman" panose="02020603050405020304" pitchFamily="18" charset="0"/>
                <a:cs typeface="Times New Roman" panose="02020603050405020304" pitchFamily="18" charset="0"/>
              </a:rPr>
              <a:t>Da  Wikipedia; fonte  SYNTAXIS MATHEMATICA   </a:t>
            </a:r>
            <a:r>
              <a:rPr lang="el-GR" altLang="it-IT" sz="1400" dirty="0">
                <a:latin typeface="Times New Roman" panose="02020603050405020304" pitchFamily="18" charset="0"/>
                <a:cs typeface="Times New Roman" panose="02020603050405020304" pitchFamily="18" charset="0"/>
              </a:rPr>
              <a:t>ΜΑΘΗΜΑΤΙΚΗΣ</a:t>
            </a:r>
            <a:r>
              <a:rPr lang="it-IT" altLang="it-IT" sz="1400" dirty="0">
                <a:latin typeface="Times New Roman" panose="02020603050405020304" pitchFamily="18" charset="0"/>
                <a:cs typeface="Times New Roman" panose="02020603050405020304" pitchFamily="18" charset="0"/>
              </a:rPr>
              <a:t>  </a:t>
            </a:r>
            <a:r>
              <a:rPr lang="el-GR" altLang="it-IT" sz="1400" dirty="0">
                <a:latin typeface="Times New Roman" panose="02020603050405020304" pitchFamily="18" charset="0"/>
                <a:cs typeface="Times New Roman" panose="02020603050405020304" pitchFamily="18" charset="0"/>
              </a:rPr>
              <a:t>ΣΥΝΤΑΞΕΩΣ</a:t>
            </a:r>
            <a:endParaRPr lang="it-IT" altLang="it-IT" sz="1400" dirty="0">
              <a:latin typeface="Times New Roman" panose="02020603050405020304" pitchFamily="18" charset="0"/>
              <a:cs typeface="Times New Roman" panose="02020603050405020304" pitchFamily="18" charset="0"/>
            </a:endParaRPr>
          </a:p>
          <a:p>
            <a:pPr lvl="1" eaLnBrk="1" hangingPunct="1">
              <a:buFontTx/>
              <a:buNone/>
            </a:pPr>
            <a:r>
              <a:rPr lang="it-IT" altLang="it-IT" sz="1400" dirty="0">
                <a:latin typeface="Times New Roman" panose="02020603050405020304" pitchFamily="18" charset="0"/>
                <a:cs typeface="Times New Roman" panose="02020603050405020304" pitchFamily="18" charset="0"/>
              </a:rPr>
              <a:t>                                 Edito da J. L. </a:t>
            </a:r>
            <a:r>
              <a:rPr lang="it-IT" altLang="it-IT" sz="1400" dirty="0" err="1">
                <a:latin typeface="Times New Roman" panose="02020603050405020304" pitchFamily="18" charset="0"/>
                <a:cs typeface="Times New Roman" panose="02020603050405020304" pitchFamily="18" charset="0"/>
              </a:rPr>
              <a:t>Heiberg</a:t>
            </a:r>
            <a:r>
              <a:rPr lang="it-IT" altLang="it-IT" sz="1400" dirty="0">
                <a:latin typeface="Times New Roman" panose="02020603050405020304" pitchFamily="18" charset="0"/>
                <a:cs typeface="Times New Roman" panose="02020603050405020304" pitchFamily="18" charset="0"/>
              </a:rPr>
              <a:t>, Lipsia 1898  (</a:t>
            </a:r>
            <a:r>
              <a:rPr lang="el-GR" altLang="it-IT" sz="1400" dirty="0">
                <a:latin typeface="Times New Roman" panose="02020603050405020304" pitchFamily="18" charset="0"/>
                <a:cs typeface="Times New Roman" panose="02020603050405020304" pitchFamily="18" charset="0"/>
              </a:rPr>
              <a:t>ΜΑΘΗΜΑΤΙΚΗ</a:t>
            </a:r>
            <a:r>
              <a:rPr lang="it-IT" altLang="it-IT" sz="1400" dirty="0">
                <a:latin typeface="Times New Roman" panose="02020603050405020304" pitchFamily="18" charset="0"/>
                <a:cs typeface="Times New Roman" panose="02020603050405020304" pitchFamily="18" charset="0"/>
              </a:rPr>
              <a:t>  </a:t>
            </a:r>
            <a:r>
              <a:rPr lang="el-GR" altLang="it-IT" sz="1400" dirty="0">
                <a:latin typeface="Times New Roman" panose="02020603050405020304" pitchFamily="18" charset="0"/>
                <a:cs typeface="Times New Roman" panose="02020603050405020304" pitchFamily="18" charset="0"/>
              </a:rPr>
              <a:t>ΣΥΝΤΑΞ</a:t>
            </a:r>
            <a:r>
              <a:rPr lang="it-IT" altLang="it-IT" sz="1400" dirty="0">
                <a:latin typeface="Times New Roman" panose="02020603050405020304" pitchFamily="18" charset="0"/>
                <a:cs typeface="Times New Roman" panose="02020603050405020304" pitchFamily="18" charset="0"/>
              </a:rPr>
              <a:t>I</a:t>
            </a:r>
            <a:r>
              <a:rPr lang="el-GR" altLang="it-IT" sz="1400" dirty="0">
                <a:latin typeface="Times New Roman" panose="02020603050405020304" pitchFamily="18" charset="0"/>
                <a:cs typeface="Times New Roman" panose="02020603050405020304" pitchFamily="18" charset="0"/>
              </a:rPr>
              <a:t>Σ</a:t>
            </a:r>
            <a:r>
              <a:rPr lang="it-IT" altLang="it-IT" sz="1400" dirty="0">
                <a:latin typeface="Times New Roman" panose="02020603050405020304" pitchFamily="18" charset="0"/>
                <a:cs typeface="Times New Roman" panose="02020603050405020304" pitchFamily="18" charset="0"/>
              </a:rPr>
              <a:t>, )</a:t>
            </a:r>
          </a:p>
          <a:p>
            <a:pPr lvl="1" eaLnBrk="1" hangingPunct="1">
              <a:buFontTx/>
              <a:buNone/>
            </a:pPr>
            <a:r>
              <a:rPr lang="it-IT" altLang="it-IT" sz="1400" dirty="0">
                <a:latin typeface="Times New Roman" panose="02020603050405020304" pitchFamily="18" charset="0"/>
                <a:cs typeface="Times New Roman" panose="02020603050405020304" pitchFamily="18" charset="0"/>
              </a:rPr>
              <a:t>(da manoscritti del IX, X, XII, XIII, XV, princeps 1538 Basilea)</a:t>
            </a:r>
          </a:p>
        </p:txBody>
      </p:sp>
      <p:pic>
        <p:nvPicPr>
          <p:cNvPr id="15367" name="Picture 9" descr="0c8af81a8baa9941981de17ed625ae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73225"/>
            <a:ext cx="36004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10;\begin{array}{|rlr|rlr|rlr|}&#10;\hline&#10;\alpha &amp; \mathrm{alpha} &amp;  1 &amp; \iota &amp; \mathrm{iota} &amp; 10 &amp; \varrho &amp; \mathrm{rho} &amp; 100 \\  \beta &amp; \mathrm{beta} &amp; 2 &amp; \kappa &amp; \mathrm{kappa} &amp; 20 &amp; &amp; &amp; \\  \gamma &amp; \mathrm{gamma} &amp; 3 &amp; \lambda &amp; \mathrm{lambda} &amp; 30 &amp; &amp; &amp; \\  \delta &amp; \mathrm{delta} &amp; 4 &amp; \mu &amp; \mathrm{mu} &amp; 40 &amp; &amp; &amp; \\  \varepsilon &amp; \mathrm{epsilon} &amp; 5 &amp; \nu &amp; \mathrm{nu} &amp; 50 &amp; &amp; &amp; \\  \stigma &amp; \mathrm{stigma\ (archaic)} &amp; 6 &amp; \xi &amp; \mathrm{xi} &amp; 60 &amp; &amp; &amp; \\  \zeta &amp; \mathrm{zeta} &amp; 7 &amp; \omicron &amp; \mathrm{omicron} &amp; 70 &amp; &amp; &amp; \\  \eta &amp; \mathrm{eta} &amp; 8 &amp; \pi &amp; \mathrm{pi} &amp; 80 &amp; &amp; &amp; \\  \vartheta &amp; \mathrm{theta} &amp; 9 &amp; \koppa &amp; \mathrm{koppa\ (archaic)} &amp; 90 &amp; &amp; &amp; \\  \hline&#10;\end{array}&#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7550" y="2619375"/>
            <a:ext cx="41846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Text Box 11"/>
          <p:cNvSpPr txBox="1">
            <a:spLocks noChangeArrowheads="1"/>
          </p:cNvSpPr>
          <p:nvPr/>
        </p:nvSpPr>
        <p:spPr bwMode="auto">
          <a:xfrm>
            <a:off x="5876925" y="2214563"/>
            <a:ext cx="1171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800"/>
              <a:t>legenda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D01B51AD-4B18-4B76-80EB-8B63A47B0CDE}" type="slidenum">
              <a:rPr lang="it-IT" altLang="it-IT" sz="1400"/>
              <a:pPr algn="r" eaLnBrk="1" hangingPunct="1">
                <a:spcBef>
                  <a:spcPct val="0"/>
                </a:spcBef>
                <a:buFontTx/>
                <a:buNone/>
              </a:pPr>
              <a:t>17</a:t>
            </a:fld>
            <a:endParaRPr lang="it-IT" altLang="it-IT" sz="1400"/>
          </a:p>
        </p:txBody>
      </p:sp>
      <p:sp>
        <p:nvSpPr>
          <p:cNvPr id="16387" name="Rectangle 2"/>
          <p:cNvSpPr>
            <a:spLocks noChangeArrowheads="1"/>
          </p:cNvSpPr>
          <p:nvPr/>
        </p:nvSpPr>
        <p:spPr bwMode="auto">
          <a:xfrm>
            <a:off x="476250" y="279400"/>
            <a:ext cx="8229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70000"/>
              </a:lnSpc>
              <a:spcBef>
                <a:spcPct val="0"/>
              </a:spcBef>
              <a:buFontTx/>
              <a:buNone/>
            </a:pPr>
            <a:r>
              <a:rPr lang="it-IT" altLang="it-IT" sz="4000">
                <a:solidFill>
                  <a:schemeClr val="tx2"/>
                </a:solidFill>
              </a:rPr>
              <a:t>NOTAZIONE DECIMALE</a:t>
            </a:r>
            <a:br>
              <a:rPr lang="it-IT" altLang="it-IT" sz="4000">
                <a:solidFill>
                  <a:schemeClr val="tx2"/>
                </a:solidFill>
              </a:rPr>
            </a:br>
            <a:r>
              <a:rPr lang="it-IT" altLang="it-IT" sz="2000" b="1">
                <a:solidFill>
                  <a:schemeClr val="tx2"/>
                </a:solidFill>
              </a:rPr>
              <a:t>(per i numeri razionali: periodo della astronomia e navigazione)</a:t>
            </a:r>
          </a:p>
        </p:txBody>
      </p:sp>
      <p:sp>
        <p:nvSpPr>
          <p:cNvPr id="16388" name="Rectangle 3"/>
          <p:cNvSpPr>
            <a:spLocks noChangeArrowheads="1"/>
          </p:cNvSpPr>
          <p:nvPr/>
        </p:nvSpPr>
        <p:spPr bwMode="auto">
          <a:xfrm>
            <a:off x="476250" y="1133475"/>
            <a:ext cx="8229600"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60363">
              <a:spcBef>
                <a:spcPct val="20000"/>
              </a:spcBef>
              <a:buChar char="•"/>
              <a:tabLst>
                <a:tab pos="1790700" algn="l"/>
              </a:tabLst>
              <a:defRPr sz="3200">
                <a:solidFill>
                  <a:schemeClr val="tx1"/>
                </a:solidFill>
                <a:latin typeface="Arial" panose="020B0604020202020204" pitchFamily="34" charset="0"/>
                <a:cs typeface="Arial" panose="020B0604020202020204" pitchFamily="34" charset="0"/>
              </a:defRPr>
            </a:lvl1pPr>
            <a:lvl2pPr marL="825500" indent="-285750">
              <a:spcBef>
                <a:spcPct val="20000"/>
              </a:spcBef>
              <a:buChar char="–"/>
              <a:tabLst>
                <a:tab pos="1790700" algn="l"/>
              </a:tabLst>
              <a:defRPr sz="2800">
                <a:solidFill>
                  <a:schemeClr val="tx1"/>
                </a:solidFill>
                <a:latin typeface="Arial" panose="020B0604020202020204" pitchFamily="34" charset="0"/>
                <a:cs typeface="Arial" panose="020B0604020202020204" pitchFamily="34" charset="0"/>
              </a:defRPr>
            </a:lvl2pPr>
            <a:lvl3pPr marL="1233488" indent="-228600">
              <a:spcBef>
                <a:spcPct val="20000"/>
              </a:spcBef>
              <a:buChar char="•"/>
              <a:tabLst>
                <a:tab pos="1790700" algn="l"/>
              </a:tabLst>
              <a:defRPr sz="2400">
                <a:solidFill>
                  <a:schemeClr val="tx1"/>
                </a:solidFill>
                <a:latin typeface="Arial" panose="020B0604020202020204" pitchFamily="34" charset="0"/>
                <a:cs typeface="Arial" panose="020B0604020202020204" pitchFamily="34" charset="0"/>
              </a:defRPr>
            </a:lvl3pPr>
            <a:lvl4pPr marL="1641475" indent="-228600">
              <a:spcBef>
                <a:spcPct val="20000"/>
              </a:spcBef>
              <a:buChar char="–"/>
              <a:tabLst>
                <a:tab pos="1790700"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tabLst>
                <a:tab pos="1790700"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tabLst>
                <a:tab pos="1790700"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tabLst>
                <a:tab pos="1790700"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tabLst>
                <a:tab pos="1790700"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tabLst>
                <a:tab pos="1790700" algn="l"/>
              </a:tabLst>
              <a:defRPr sz="2000">
                <a:solidFill>
                  <a:schemeClr val="tx1"/>
                </a:solidFill>
                <a:latin typeface="Arial" panose="020B0604020202020204" pitchFamily="34" charset="0"/>
                <a:cs typeface="Arial" panose="020B0604020202020204" pitchFamily="34" charset="0"/>
              </a:defRPr>
            </a:lvl9pPr>
          </a:lstStyle>
          <a:p>
            <a:pPr>
              <a:lnSpc>
                <a:spcPct val="80000"/>
              </a:lnSpc>
            </a:pPr>
            <a:r>
              <a:rPr lang="it-IT" altLang="it-IT" sz="2400" dirty="0"/>
              <a:t>1582 SIMON STEVIN fiammingo: in “</a:t>
            </a:r>
            <a:r>
              <a:rPr lang="it-IT" altLang="it-IT" sz="2400" i="1" dirty="0"/>
              <a:t>THE THIENDE</a:t>
            </a:r>
            <a:r>
              <a:rPr lang="it-IT" altLang="it-IT" sz="2400" dirty="0"/>
              <a:t>” introduce (e ne mostra l’uso nelle operazioni) una notazione per i numeri decimali: un simbolo per la parte intera, uno per i decimi, uno per i centesimi, ecc.: la potenza (negativa) di 10 dentro un circoletto.</a:t>
            </a:r>
          </a:p>
          <a:p>
            <a:pPr algn="ctr">
              <a:lnSpc>
                <a:spcPct val="80000"/>
              </a:lnSpc>
              <a:buFontTx/>
              <a:buNone/>
            </a:pPr>
            <a:r>
              <a:rPr lang="it-IT" altLang="it-IT" sz="2400" dirty="0"/>
              <a:t>65,74 scritto come 65</a:t>
            </a:r>
            <a:r>
              <a:rPr lang="it-IT" altLang="it-IT" sz="2400" dirty="0">
                <a:sym typeface="Wingdings 2" panose="05020102010507070707" pitchFamily="18" charset="2"/>
              </a:rPr>
              <a:t></a:t>
            </a:r>
            <a:r>
              <a:rPr lang="it-IT" altLang="it-IT" sz="2400" dirty="0"/>
              <a:t>7</a:t>
            </a:r>
            <a:r>
              <a:rPr lang="it-IT" altLang="it-IT" sz="2400" dirty="0">
                <a:sym typeface="Wingdings 2" panose="05020102010507070707" pitchFamily="18" charset="2"/>
              </a:rPr>
              <a:t></a:t>
            </a:r>
            <a:r>
              <a:rPr lang="it-IT" altLang="it-IT" sz="2400" dirty="0"/>
              <a:t>4</a:t>
            </a:r>
            <a:r>
              <a:rPr lang="it-IT" altLang="it-IT" sz="2400" dirty="0">
                <a:sym typeface="Wingdings 2" panose="05020102010507070707" pitchFamily="18" charset="2"/>
              </a:rPr>
              <a:t></a:t>
            </a:r>
            <a:endParaRPr lang="it-IT" altLang="it-IT" sz="2400" dirty="0"/>
          </a:p>
          <a:p>
            <a:pPr>
              <a:lnSpc>
                <a:spcPct val="80000"/>
              </a:lnSpc>
            </a:pPr>
            <a:r>
              <a:rPr lang="it-IT" altLang="it-IT" sz="2400" dirty="0"/>
              <a:t>1592 JOST BÜRGI svizzero: semplifica la notazione di </a:t>
            </a:r>
            <a:r>
              <a:rPr lang="it-IT" altLang="it-IT" sz="2400" dirty="0" err="1"/>
              <a:t>Stevin</a:t>
            </a:r>
            <a:r>
              <a:rPr lang="it-IT" altLang="it-IT" sz="2400" dirty="0"/>
              <a:t>  lasciando solo il simbolo “</a:t>
            </a:r>
            <a:r>
              <a:rPr lang="it-IT" altLang="it-IT" sz="4000" baseline="10000" dirty="0"/>
              <a:t>ₒ</a:t>
            </a:r>
            <a:r>
              <a:rPr lang="it-IT" altLang="it-IT" sz="2400" dirty="0"/>
              <a:t>” (circoletto) per separare la parte intera dalla parte decimale (co-inventa anche i logaritmi e usa le formule di prostaferesi)</a:t>
            </a:r>
          </a:p>
          <a:p>
            <a:pPr>
              <a:lnSpc>
                <a:spcPct val="80000"/>
              </a:lnSpc>
            </a:pPr>
            <a:r>
              <a:rPr lang="it-IT" altLang="it-IT" sz="2400" dirty="0"/>
              <a:t>1596 GIOVANNI ANTONIO MANGINI italiano: sostituisce il </a:t>
            </a:r>
            <a:r>
              <a:rPr lang="it-IT" altLang="it-IT" sz="2400" i="1" dirty="0"/>
              <a:t>punto</a:t>
            </a:r>
            <a:r>
              <a:rPr lang="it-IT" altLang="it-IT" sz="2400" dirty="0"/>
              <a:t> al simbolo “</a:t>
            </a:r>
            <a:r>
              <a:rPr lang="it-IT" altLang="it-IT" sz="4000" baseline="10000" dirty="0"/>
              <a:t>ₒ</a:t>
            </a:r>
            <a:r>
              <a:rPr lang="it-IT" altLang="it-IT" sz="2400" dirty="0"/>
              <a:t>” (tavole trigonometriche, 1606)</a:t>
            </a:r>
          </a:p>
          <a:p>
            <a:pPr>
              <a:lnSpc>
                <a:spcPct val="80000"/>
              </a:lnSpc>
            </a:pPr>
            <a:r>
              <a:rPr lang="it-IT" altLang="it-IT" sz="2400" dirty="0"/>
              <a:t>1608 WILLEBRORD SNELL olandese (traduttore di </a:t>
            </a:r>
            <a:r>
              <a:rPr lang="it-IT" altLang="it-IT" sz="2400" dirty="0" err="1"/>
              <a:t>Stevin</a:t>
            </a:r>
            <a:r>
              <a:rPr lang="it-IT" altLang="it-IT" sz="2400" dirty="0"/>
              <a:t> in latino) introduce la </a:t>
            </a:r>
            <a:r>
              <a:rPr lang="it-IT" altLang="it-IT" sz="2400" i="1" dirty="0"/>
              <a:t>virgola</a:t>
            </a:r>
            <a:r>
              <a:rPr lang="it-IT" altLang="it-IT" sz="2400" dirty="0"/>
              <a:t> al posto del </a:t>
            </a:r>
            <a:r>
              <a:rPr lang="it-IT" altLang="it-IT" sz="2400" i="1" dirty="0"/>
              <a:t>punto</a:t>
            </a:r>
            <a:endParaRPr lang="it-IT" altLang="it-IT" sz="2400" dirty="0"/>
          </a:p>
          <a:p>
            <a:pPr>
              <a:lnSpc>
                <a:spcPct val="80000"/>
              </a:lnSpc>
            </a:pPr>
            <a:r>
              <a:rPr lang="it-IT" altLang="it-IT" sz="2400" dirty="0"/>
              <a:t>La nuova scrittura</a:t>
            </a:r>
            <a:r>
              <a:rPr lang="it-IT" altLang="it-IT" sz="2000" dirty="0"/>
              <a:t> </a:t>
            </a:r>
            <a:r>
              <a:rPr lang="it-IT" altLang="it-IT" sz="2400" dirty="0"/>
              <a:t>viene usata ( e “consacrata”) da </a:t>
            </a:r>
            <a:r>
              <a:rPr lang="it-IT" altLang="it-IT" sz="2400" dirty="0" err="1"/>
              <a:t>Nepero</a:t>
            </a:r>
            <a:endParaRPr lang="it-IT" altLang="it-IT" sz="2400" dirty="0"/>
          </a:p>
        </p:txBody>
      </p:sp>
      <p:grpSp>
        <p:nvGrpSpPr>
          <p:cNvPr id="16389" name="Group 4"/>
          <p:cNvGrpSpPr>
            <a:grpSpLocks/>
          </p:cNvGrpSpPr>
          <p:nvPr/>
        </p:nvGrpSpPr>
        <p:grpSpPr bwMode="auto">
          <a:xfrm>
            <a:off x="323850" y="0"/>
            <a:ext cx="8496300" cy="6669088"/>
            <a:chOff x="295" y="0"/>
            <a:chExt cx="5352" cy="4201"/>
          </a:xfrm>
        </p:grpSpPr>
        <p:sp>
          <p:nvSpPr>
            <p:cNvPr id="16390"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6391"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B200E423-733D-4685-837D-897919AD4EA0}" type="slidenum">
              <a:rPr lang="it-IT" altLang="it-IT" sz="1400"/>
              <a:pPr algn="r" eaLnBrk="1" hangingPunct="1">
                <a:spcBef>
                  <a:spcPct val="0"/>
                </a:spcBef>
                <a:buFontTx/>
                <a:buNone/>
              </a:pPr>
              <a:t>18</a:t>
            </a:fld>
            <a:endParaRPr lang="it-IT" altLang="it-IT" sz="1400"/>
          </a:p>
        </p:txBody>
      </p:sp>
      <p:grpSp>
        <p:nvGrpSpPr>
          <p:cNvPr id="17411" name="Group 4"/>
          <p:cNvGrpSpPr>
            <a:grpSpLocks/>
          </p:cNvGrpSpPr>
          <p:nvPr/>
        </p:nvGrpSpPr>
        <p:grpSpPr bwMode="auto">
          <a:xfrm>
            <a:off x="323850" y="0"/>
            <a:ext cx="8496300" cy="6669088"/>
            <a:chOff x="295" y="0"/>
            <a:chExt cx="5352" cy="4201"/>
          </a:xfrm>
        </p:grpSpPr>
        <p:sp>
          <p:nvSpPr>
            <p:cNvPr id="17430"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7431" name="Text Box 6"/>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2019</a:t>
              </a:r>
            </a:p>
            <a:p>
              <a:pPr eaLnBrk="1" hangingPunct="1">
                <a:spcBef>
                  <a:spcPct val="50000"/>
                </a:spcBef>
                <a:buFontTx/>
                <a:buNone/>
              </a:pPr>
              <a:endParaRPr lang="it-IT" altLang="it-IT" sz="1400" dirty="0"/>
            </a:p>
          </p:txBody>
        </p:sp>
      </p:grpSp>
      <p:sp>
        <p:nvSpPr>
          <p:cNvPr id="17412" name="Text Box 19"/>
          <p:cNvSpPr txBox="1">
            <a:spLocks noChangeArrowheads="1"/>
          </p:cNvSpPr>
          <p:nvPr/>
        </p:nvSpPr>
        <p:spPr bwMode="auto">
          <a:xfrm>
            <a:off x="906812" y="836613"/>
            <a:ext cx="7310593" cy="52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lnSpc>
                <a:spcPct val="25000"/>
              </a:lnSpc>
              <a:spcBef>
                <a:spcPct val="55000"/>
              </a:spcBef>
              <a:buFontTx/>
              <a:buNone/>
            </a:pPr>
            <a:r>
              <a:rPr lang="it-IT" altLang="it-IT" sz="2400" b="1" dirty="0"/>
              <a:t>Complessità spaziale (e computazionale) delle</a:t>
            </a:r>
          </a:p>
          <a:p>
            <a:pPr algn="ctr" eaLnBrk="1" hangingPunct="1">
              <a:lnSpc>
                <a:spcPct val="25000"/>
              </a:lnSpc>
              <a:spcBef>
                <a:spcPct val="55000"/>
              </a:spcBef>
              <a:buFontTx/>
              <a:buNone/>
            </a:pPr>
            <a:r>
              <a:rPr lang="it-IT" altLang="it-IT" sz="2400" b="1" dirty="0"/>
              <a:t> operazioni (rappresentazione decimale)</a:t>
            </a:r>
          </a:p>
        </p:txBody>
      </p:sp>
      <p:grpSp>
        <p:nvGrpSpPr>
          <p:cNvPr id="17413" name="Group 32"/>
          <p:cNvGrpSpPr>
            <a:grpSpLocks/>
          </p:cNvGrpSpPr>
          <p:nvPr/>
        </p:nvGrpSpPr>
        <p:grpSpPr bwMode="auto">
          <a:xfrm>
            <a:off x="1042988" y="1628776"/>
            <a:ext cx="7534274" cy="1489076"/>
            <a:chOff x="657" y="1026"/>
            <a:chExt cx="4746" cy="938"/>
          </a:xfrm>
        </p:grpSpPr>
        <p:grpSp>
          <p:nvGrpSpPr>
            <p:cNvPr id="17423" name="Group 20"/>
            <p:cNvGrpSpPr>
              <a:grpSpLocks/>
            </p:cNvGrpSpPr>
            <p:nvPr/>
          </p:nvGrpSpPr>
          <p:grpSpPr bwMode="auto">
            <a:xfrm>
              <a:off x="657" y="1389"/>
              <a:ext cx="4746" cy="575"/>
              <a:chOff x="657" y="1298"/>
              <a:chExt cx="4746" cy="575"/>
            </a:xfrm>
          </p:grpSpPr>
          <p:sp>
            <p:nvSpPr>
              <p:cNvPr id="17427" name="Text Box 7"/>
              <p:cNvSpPr txBox="1">
                <a:spLocks noChangeArrowheads="1"/>
              </p:cNvSpPr>
              <p:nvPr/>
            </p:nvSpPr>
            <p:spPr bwMode="auto">
              <a:xfrm>
                <a:off x="657" y="1298"/>
                <a:ext cx="4746"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it-IT" altLang="it-IT" sz="1800" b="1" dirty="0"/>
                  <a:t>  </a:t>
                </a:r>
                <a:r>
                  <a:rPr lang="it-IT" altLang="it-IT" sz="1800" b="1" dirty="0" err="1"/>
                  <a:t>xxxxxxxxxxxxxx</a:t>
                </a:r>
                <a:endParaRPr lang="it-IT" altLang="it-IT" sz="1800" b="1" dirty="0"/>
              </a:p>
              <a:p>
                <a:pPr eaLnBrk="1" hangingPunct="1">
                  <a:lnSpc>
                    <a:spcPct val="80000"/>
                  </a:lnSpc>
                  <a:spcBef>
                    <a:spcPct val="0"/>
                  </a:spcBef>
                  <a:buFontTx/>
                  <a:buNone/>
                </a:pPr>
                <a:r>
                  <a:rPr lang="it-IT" altLang="it-IT" sz="1800" b="1" dirty="0"/>
                  <a:t>  </a:t>
                </a:r>
                <a:r>
                  <a:rPr lang="it-IT" altLang="it-IT" sz="1800" b="1" dirty="0" err="1"/>
                  <a:t>xxxxxxxxxxxxxx</a:t>
                </a:r>
                <a:r>
                  <a:rPr lang="it-IT" altLang="it-IT" sz="1800" b="1" dirty="0"/>
                  <a:t>     SOMMA:  3(</a:t>
                </a:r>
                <a:r>
                  <a:rPr lang="it-IT" altLang="it-IT" sz="1800" b="1" dirty="0">
                    <a:sym typeface="Symbol" panose="05050102010706020507" pitchFamily="18" charset="2"/>
                  </a:rPr>
                  <a:t>n+1)  C; numeri di n cifre; </a:t>
                </a:r>
              </a:p>
              <a:p>
                <a:pPr eaLnBrk="1" hangingPunct="1">
                  <a:lnSpc>
                    <a:spcPct val="80000"/>
                  </a:lnSpc>
                  <a:spcBef>
                    <a:spcPct val="0"/>
                  </a:spcBef>
                  <a:buFontTx/>
                  <a:buNone/>
                </a:pPr>
                <a:r>
                  <a:rPr lang="it-IT" altLang="it-IT" sz="1800" b="1" dirty="0" err="1"/>
                  <a:t>yxxxxxxxxxxxxxx</a:t>
                </a:r>
                <a:r>
                  <a:rPr lang="it-IT" altLang="it-IT" sz="1800" b="1" dirty="0"/>
                  <a:t>                                      con cifra </a:t>
                </a:r>
                <a:r>
                  <a:rPr lang="it-IT" altLang="it-IT" sz="1800" b="1" dirty="0">
                    <a:sym typeface="Symbol" panose="05050102010706020507" pitchFamily="18" charset="2"/>
                  </a:rPr>
                  <a:t>di “</a:t>
                </a:r>
                <a:r>
                  <a:rPr lang="it-IT" altLang="it-IT" sz="1800" b="1" dirty="0"/>
                  <a:t>superficie</a:t>
                </a:r>
                <a:r>
                  <a:rPr lang="it-IT" altLang="it-IT" sz="1800" b="1" dirty="0">
                    <a:sym typeface="Symbol" panose="05050102010706020507" pitchFamily="18" charset="2"/>
                  </a:rPr>
                  <a:t>”</a:t>
                </a:r>
                <a:r>
                  <a:rPr lang="it-IT" altLang="it-IT" sz="1800" b="1" dirty="0"/>
                  <a:t> C</a:t>
                </a:r>
              </a:p>
              <a:p>
                <a:pPr eaLnBrk="1" hangingPunct="1">
                  <a:lnSpc>
                    <a:spcPct val="50000"/>
                  </a:lnSpc>
                  <a:spcBef>
                    <a:spcPct val="0"/>
                  </a:spcBef>
                  <a:buFontTx/>
                  <a:buNone/>
                </a:pPr>
                <a:endParaRPr lang="it-IT" altLang="it-IT" sz="1800" dirty="0"/>
              </a:p>
            </p:txBody>
          </p:sp>
          <p:sp>
            <p:nvSpPr>
              <p:cNvPr id="17428" name="Line 8"/>
              <p:cNvSpPr>
                <a:spLocks noChangeShapeType="1"/>
              </p:cNvSpPr>
              <p:nvPr/>
            </p:nvSpPr>
            <p:spPr bwMode="auto">
              <a:xfrm>
                <a:off x="703" y="1615"/>
                <a:ext cx="1134"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7429" name="Rectangle 14"/>
              <p:cNvSpPr>
                <a:spLocks noChangeArrowheads="1"/>
              </p:cNvSpPr>
              <p:nvPr/>
            </p:nvSpPr>
            <p:spPr bwMode="auto">
              <a:xfrm>
                <a:off x="703" y="1344"/>
                <a:ext cx="1224" cy="40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grpSp>
          <p:nvGrpSpPr>
            <p:cNvPr id="17424" name="Group 30"/>
            <p:cNvGrpSpPr>
              <a:grpSpLocks/>
            </p:cNvGrpSpPr>
            <p:nvPr/>
          </p:nvGrpSpPr>
          <p:grpSpPr bwMode="auto">
            <a:xfrm>
              <a:off x="839" y="1026"/>
              <a:ext cx="1044" cy="318"/>
              <a:chOff x="839" y="1026"/>
              <a:chExt cx="1044" cy="318"/>
            </a:xfrm>
          </p:grpSpPr>
          <p:sp>
            <p:nvSpPr>
              <p:cNvPr id="17425" name="AutoShape 24"/>
              <p:cNvSpPr>
                <a:spLocks/>
              </p:cNvSpPr>
              <p:nvPr/>
            </p:nvSpPr>
            <p:spPr bwMode="auto">
              <a:xfrm rot="5400000">
                <a:off x="1292" y="754"/>
                <a:ext cx="137" cy="1044"/>
              </a:xfrm>
              <a:prstGeom prst="leftBrace">
                <a:avLst>
                  <a:gd name="adj1" fmla="val 63504"/>
                  <a:gd name="adj2" fmla="val 49329"/>
                </a:avLst>
              </a:prstGeom>
              <a:solidFill>
                <a:srgbClr val="FFFFFF"/>
              </a:solidFill>
              <a:ln w="9525">
                <a:solidFill>
                  <a:srgbClr val="000000"/>
                </a:solidFill>
                <a:round/>
                <a:headEnd/>
                <a:tailEnd/>
              </a:ln>
            </p:spPr>
            <p:txBody>
              <a:bodyPr rot="10800000" vert="eaVert"/>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GB" altLang="it-IT" sz="1800"/>
              </a:p>
            </p:txBody>
          </p:sp>
          <p:sp>
            <p:nvSpPr>
              <p:cNvPr id="17426" name="Text Box 25"/>
              <p:cNvSpPr txBox="1">
                <a:spLocks noChangeArrowheads="1"/>
              </p:cNvSpPr>
              <p:nvPr/>
            </p:nvSpPr>
            <p:spPr bwMode="auto">
              <a:xfrm>
                <a:off x="1338" y="1026"/>
                <a:ext cx="13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800" b="1"/>
                  <a:t>n</a:t>
                </a:r>
              </a:p>
            </p:txBody>
          </p:sp>
        </p:grpSp>
      </p:grpSp>
      <p:grpSp>
        <p:nvGrpSpPr>
          <p:cNvPr id="17414" name="Group 33"/>
          <p:cNvGrpSpPr>
            <a:grpSpLocks/>
          </p:cNvGrpSpPr>
          <p:nvPr/>
        </p:nvGrpSpPr>
        <p:grpSpPr bwMode="auto">
          <a:xfrm>
            <a:off x="179388" y="3284538"/>
            <a:ext cx="8748712" cy="3057524"/>
            <a:chOff x="113" y="1979"/>
            <a:chExt cx="5511" cy="1926"/>
          </a:xfrm>
        </p:grpSpPr>
        <p:grpSp>
          <p:nvGrpSpPr>
            <p:cNvPr id="17415" name="Group 17"/>
            <p:cNvGrpSpPr>
              <a:grpSpLocks/>
            </p:cNvGrpSpPr>
            <p:nvPr/>
          </p:nvGrpSpPr>
          <p:grpSpPr bwMode="auto">
            <a:xfrm>
              <a:off x="113" y="2296"/>
              <a:ext cx="5511" cy="1609"/>
              <a:chOff x="0" y="1661"/>
              <a:chExt cx="5511" cy="1609"/>
            </a:xfrm>
          </p:grpSpPr>
          <p:sp>
            <p:nvSpPr>
              <p:cNvPr id="17419" name="Text Box 11"/>
              <p:cNvSpPr txBox="1">
                <a:spLocks noChangeArrowheads="1"/>
              </p:cNvSpPr>
              <p:nvPr/>
            </p:nvSpPr>
            <p:spPr bwMode="auto">
              <a:xfrm>
                <a:off x="0" y="1661"/>
                <a:ext cx="5511" cy="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0"/>
                  </a:spcBef>
                  <a:buFontTx/>
                  <a:buNone/>
                </a:pPr>
                <a:r>
                  <a:rPr lang="it-IT" altLang="it-IT" sz="1800" dirty="0"/>
                  <a:t>                                       </a:t>
                </a:r>
                <a:r>
                  <a:rPr lang="it-IT" altLang="it-IT" sz="1800" b="1" dirty="0" err="1"/>
                  <a:t>xxxxxxxxxxxxxxx</a:t>
                </a:r>
                <a:endParaRPr lang="it-IT" altLang="it-IT" sz="1800" b="1" dirty="0"/>
              </a:p>
              <a:p>
                <a:pPr eaLnBrk="1" hangingPunct="1">
                  <a:lnSpc>
                    <a:spcPct val="80000"/>
                  </a:lnSpc>
                  <a:spcBef>
                    <a:spcPct val="0"/>
                  </a:spcBef>
                  <a:buFontTx/>
                  <a:buNone/>
                </a:pPr>
                <a:r>
                  <a:rPr lang="it-IT" altLang="it-IT" sz="1800" b="1" dirty="0"/>
                  <a:t>                                       </a:t>
                </a:r>
                <a:r>
                  <a:rPr lang="it-IT" altLang="it-IT" sz="1800" b="1" dirty="0" err="1"/>
                  <a:t>xxxxxxxxxxxxxxx</a:t>
                </a:r>
                <a:endParaRPr lang="it-IT" altLang="it-IT" sz="1800" b="1" dirty="0"/>
              </a:p>
              <a:p>
                <a:pPr eaLnBrk="1" hangingPunct="1">
                  <a:lnSpc>
                    <a:spcPct val="80000"/>
                  </a:lnSpc>
                  <a:spcBef>
                    <a:spcPct val="0"/>
                  </a:spcBef>
                  <a:buFontTx/>
                  <a:buNone/>
                </a:pPr>
                <a:r>
                  <a:rPr lang="it-IT" altLang="it-IT" sz="1800" b="1" dirty="0"/>
                  <a:t>                                       </a:t>
                </a:r>
                <a:r>
                  <a:rPr lang="it-IT" altLang="it-IT" sz="1800" b="1" dirty="0" err="1"/>
                  <a:t>xxxxxxxxxxxxxxx</a:t>
                </a:r>
                <a:endParaRPr lang="it-IT" altLang="it-IT" sz="1800" b="1" dirty="0"/>
              </a:p>
              <a:p>
                <a:pPr eaLnBrk="1" hangingPunct="1">
                  <a:lnSpc>
                    <a:spcPct val="80000"/>
                  </a:lnSpc>
                  <a:spcBef>
                    <a:spcPct val="0"/>
                  </a:spcBef>
                  <a:buFontTx/>
                  <a:buNone/>
                </a:pPr>
                <a:r>
                  <a:rPr lang="it-IT" altLang="it-IT" sz="1800" b="1" dirty="0"/>
                  <a:t>                                     </a:t>
                </a:r>
                <a:r>
                  <a:rPr lang="it-IT" altLang="it-IT" sz="1800" b="1" dirty="0" err="1"/>
                  <a:t>xxxxxxxxxxxxxxx</a:t>
                </a:r>
                <a:endParaRPr lang="it-IT" altLang="it-IT" sz="1800" b="1" dirty="0"/>
              </a:p>
              <a:p>
                <a:pPr eaLnBrk="1" hangingPunct="1">
                  <a:lnSpc>
                    <a:spcPct val="80000"/>
                  </a:lnSpc>
                  <a:spcBef>
                    <a:spcPct val="0"/>
                  </a:spcBef>
                  <a:buFontTx/>
                  <a:buNone/>
                </a:pPr>
                <a:r>
                  <a:rPr lang="it-IT" altLang="it-IT" sz="1800" b="1" dirty="0"/>
                  <a:t>                           </a:t>
                </a:r>
                <a:r>
                  <a:rPr lang="it-IT" altLang="it-IT" sz="2000" b="1" dirty="0"/>
                  <a:t>………………….</a:t>
                </a:r>
                <a:r>
                  <a:rPr lang="it-IT" altLang="it-IT" sz="1800" b="1" dirty="0"/>
                  <a:t>                 </a:t>
                </a:r>
                <a:r>
                  <a:rPr lang="it-IT" altLang="it-IT" sz="1800" dirty="0"/>
                  <a:t> </a:t>
                </a:r>
                <a:r>
                  <a:rPr lang="it-IT" altLang="it-IT" sz="1800" b="1" dirty="0"/>
                  <a:t>MOLTIPLICAZIONE: 2</a:t>
                </a:r>
                <a:r>
                  <a:rPr lang="it-IT" altLang="it-IT" sz="1800" b="1" dirty="0">
                    <a:sym typeface="Symbol" panose="05050102010706020507" pitchFamily="18" charset="2"/>
                  </a:rPr>
                  <a:t>n  (n+3)  C;</a:t>
                </a:r>
              </a:p>
              <a:p>
                <a:pPr eaLnBrk="1" hangingPunct="1">
                  <a:lnSpc>
                    <a:spcPct val="80000"/>
                  </a:lnSpc>
                  <a:spcBef>
                    <a:spcPct val="0"/>
                  </a:spcBef>
                  <a:buFontTx/>
                  <a:buNone/>
                </a:pPr>
                <a:r>
                  <a:rPr lang="it-IT" altLang="it-IT" sz="1800" b="1" dirty="0">
                    <a:sym typeface="Symbol" panose="05050102010706020507" pitchFamily="18" charset="2"/>
                  </a:rPr>
                  <a:t>                                                                                            n  n </a:t>
                </a:r>
                <a:r>
                  <a:rPr lang="it-IT" altLang="it-IT" sz="1800" b="1" dirty="0" err="1">
                    <a:sym typeface="Symbol" panose="05050102010706020507" pitchFamily="18" charset="2"/>
                  </a:rPr>
                  <a:t>molt</a:t>
                </a:r>
                <a:r>
                  <a:rPr lang="it-IT" altLang="it-IT" sz="1800" b="1" dirty="0">
                    <a:sym typeface="Symbol" panose="05050102010706020507" pitchFamily="18" charset="2"/>
                  </a:rPr>
                  <a:t>.  con riporto</a:t>
                </a:r>
              </a:p>
              <a:p>
                <a:pPr eaLnBrk="1" hangingPunct="1">
                  <a:lnSpc>
                    <a:spcPct val="80000"/>
                  </a:lnSpc>
                  <a:spcBef>
                    <a:spcPct val="0"/>
                  </a:spcBef>
                  <a:buFontTx/>
                  <a:buNone/>
                </a:pPr>
                <a:r>
                  <a:rPr lang="it-IT" altLang="it-IT" sz="1800" b="1" dirty="0">
                    <a:sym typeface="Symbol" panose="05050102010706020507" pitchFamily="18" charset="2"/>
                  </a:rPr>
                  <a:t>                                                                                            e  2n somme</a:t>
                </a:r>
              </a:p>
              <a:p>
                <a:pPr eaLnBrk="1" hangingPunct="1">
                  <a:lnSpc>
                    <a:spcPct val="80000"/>
                  </a:lnSpc>
                  <a:spcBef>
                    <a:spcPct val="0"/>
                  </a:spcBef>
                  <a:buFontTx/>
                  <a:buNone/>
                </a:pPr>
                <a:endParaRPr lang="it-IT" altLang="it-IT" sz="1800" b="1" dirty="0"/>
              </a:p>
              <a:p>
                <a:pPr eaLnBrk="1" hangingPunct="1">
                  <a:lnSpc>
                    <a:spcPct val="80000"/>
                  </a:lnSpc>
                  <a:spcBef>
                    <a:spcPct val="0"/>
                  </a:spcBef>
                  <a:buFontTx/>
                  <a:buNone/>
                </a:pPr>
                <a:r>
                  <a:rPr lang="it-IT" altLang="it-IT" sz="1800" b="1" dirty="0"/>
                  <a:t>               </a:t>
                </a:r>
                <a:r>
                  <a:rPr lang="it-IT" altLang="it-IT" sz="1800" b="1" dirty="0" err="1"/>
                  <a:t>xxxxxxxxxxxxxxx</a:t>
                </a:r>
                <a:endParaRPr lang="it-IT" altLang="it-IT" sz="1800" b="1" dirty="0"/>
              </a:p>
              <a:p>
                <a:pPr eaLnBrk="1" hangingPunct="1">
                  <a:lnSpc>
                    <a:spcPct val="80000"/>
                  </a:lnSpc>
                  <a:spcBef>
                    <a:spcPct val="0"/>
                  </a:spcBef>
                  <a:buFontTx/>
                  <a:buNone/>
                </a:pPr>
                <a:r>
                  <a:rPr lang="it-IT" altLang="it-IT" sz="1800" b="1" dirty="0"/>
                  <a:t>             _</a:t>
                </a:r>
                <a:r>
                  <a:rPr lang="it-IT" altLang="it-IT" sz="1800" b="1" dirty="0" err="1"/>
                  <a:t>xxxxxxxxxxxxxxxxxxxxxxxxxxx</a:t>
                </a:r>
                <a:endParaRPr lang="it-IT" altLang="it-IT" sz="1800" b="1" dirty="0"/>
              </a:p>
              <a:p>
                <a:pPr eaLnBrk="1" hangingPunct="1">
                  <a:lnSpc>
                    <a:spcPct val="80000"/>
                  </a:lnSpc>
                  <a:spcBef>
                    <a:spcPct val="0"/>
                  </a:spcBef>
                  <a:buFontTx/>
                  <a:buNone/>
                </a:pPr>
                <a:endParaRPr lang="it-IT" altLang="it-IT" sz="1800" dirty="0"/>
              </a:p>
            </p:txBody>
          </p:sp>
          <p:sp>
            <p:nvSpPr>
              <p:cNvPr id="17420" name="Line 12"/>
              <p:cNvSpPr>
                <a:spLocks noChangeShapeType="1"/>
              </p:cNvSpPr>
              <p:nvPr/>
            </p:nvSpPr>
            <p:spPr bwMode="auto">
              <a:xfrm>
                <a:off x="567" y="1979"/>
                <a:ext cx="221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7421" name="Line 13"/>
              <p:cNvSpPr>
                <a:spLocks noChangeShapeType="1"/>
              </p:cNvSpPr>
              <p:nvPr/>
            </p:nvSpPr>
            <p:spPr bwMode="auto">
              <a:xfrm>
                <a:off x="567" y="2659"/>
                <a:ext cx="2211"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17422" name="Rectangle 15"/>
              <p:cNvSpPr>
                <a:spLocks noChangeArrowheads="1"/>
              </p:cNvSpPr>
              <p:nvPr/>
            </p:nvSpPr>
            <p:spPr bwMode="auto">
              <a:xfrm>
                <a:off x="567" y="1706"/>
                <a:ext cx="2234" cy="1089"/>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grpSp>
          <p:nvGrpSpPr>
            <p:cNvPr id="17416" name="Group 31"/>
            <p:cNvGrpSpPr>
              <a:grpSpLocks/>
            </p:cNvGrpSpPr>
            <p:nvPr/>
          </p:nvGrpSpPr>
          <p:grpSpPr bwMode="auto">
            <a:xfrm>
              <a:off x="1746" y="1979"/>
              <a:ext cx="1135" cy="317"/>
              <a:chOff x="1746" y="1979"/>
              <a:chExt cx="1135" cy="317"/>
            </a:xfrm>
          </p:grpSpPr>
          <p:sp>
            <p:nvSpPr>
              <p:cNvPr id="17417" name="AutoShape 28"/>
              <p:cNvSpPr>
                <a:spLocks/>
              </p:cNvSpPr>
              <p:nvPr/>
            </p:nvSpPr>
            <p:spPr bwMode="auto">
              <a:xfrm rot="5400000">
                <a:off x="2246" y="1660"/>
                <a:ext cx="136" cy="1135"/>
              </a:xfrm>
              <a:prstGeom prst="leftBrace">
                <a:avLst>
                  <a:gd name="adj1" fmla="val 69547"/>
                  <a:gd name="adj2" fmla="val 49329"/>
                </a:avLst>
              </a:prstGeom>
              <a:solidFill>
                <a:srgbClr val="FFFFFF"/>
              </a:solidFill>
              <a:ln w="9525">
                <a:solidFill>
                  <a:srgbClr val="000000"/>
                </a:solidFill>
                <a:round/>
                <a:headEnd/>
                <a:tailEnd/>
              </a:ln>
            </p:spPr>
            <p:txBody>
              <a:bodyPr rot="10800000" vert="eaVert"/>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GB" altLang="it-IT" sz="1800"/>
              </a:p>
            </p:txBody>
          </p:sp>
          <p:sp>
            <p:nvSpPr>
              <p:cNvPr id="17418" name="Text Box 29"/>
              <p:cNvSpPr txBox="1">
                <a:spLocks noChangeArrowheads="1"/>
              </p:cNvSpPr>
              <p:nvPr/>
            </p:nvSpPr>
            <p:spPr bwMode="auto">
              <a:xfrm>
                <a:off x="2290" y="1979"/>
                <a:ext cx="1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800" b="1"/>
                  <a:t>n</a:t>
                </a: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113EE8ED-6D70-49E2-8D8A-E15EE1112A51}" type="slidenum">
              <a:rPr lang="it-IT" altLang="it-IT" sz="1400"/>
              <a:pPr algn="r" eaLnBrk="1" hangingPunct="1">
                <a:spcBef>
                  <a:spcPct val="0"/>
                </a:spcBef>
                <a:buFontTx/>
                <a:buNone/>
              </a:pPr>
              <a:t>19</a:t>
            </a:fld>
            <a:endParaRPr lang="it-IT" altLang="it-IT" sz="1400"/>
          </a:p>
        </p:txBody>
      </p:sp>
      <p:sp>
        <p:nvSpPr>
          <p:cNvPr id="18435" name="Rectangle 2"/>
          <p:cNvSpPr>
            <a:spLocks noGrp="1" noChangeArrowheads="1"/>
          </p:cNvSpPr>
          <p:nvPr>
            <p:ph type="title" idx="4294967295"/>
          </p:nvPr>
        </p:nvSpPr>
        <p:spPr>
          <a:xfrm>
            <a:off x="323850" y="489355"/>
            <a:ext cx="8484467" cy="3227265"/>
          </a:xfrm>
        </p:spPr>
        <p:txBody>
          <a:bodyPr/>
          <a:lstStyle/>
          <a:p>
            <a:pPr algn="l" eaLnBrk="1" hangingPunct="1"/>
            <a:r>
              <a:rPr lang="it-IT" altLang="it-IT" sz="3600" b="1" dirty="0"/>
              <a:t>Algoritmo di prostaferesi (fine ‘500)</a:t>
            </a:r>
            <a:br>
              <a:rPr lang="it-IT" altLang="it-IT" sz="3600" b="1" dirty="0"/>
            </a:br>
            <a:r>
              <a:rPr lang="it-IT" altLang="it-IT" sz="1100" b="1" dirty="0"/>
              <a:t>   </a:t>
            </a:r>
            <a:br>
              <a:rPr lang="it-IT" altLang="it-IT" sz="3600" b="1" dirty="0"/>
            </a:br>
            <a:r>
              <a:rPr lang="it-IT" altLang="it-IT" sz="3600" dirty="0"/>
              <a:t>formule di (Johann) </a:t>
            </a:r>
            <a:r>
              <a:rPr lang="it-IT" altLang="it-IT" sz="3600" dirty="0" err="1"/>
              <a:t>Werner</a:t>
            </a:r>
            <a:r>
              <a:rPr lang="it-IT" altLang="it-IT" sz="3600" i="1" dirty="0"/>
              <a:t> </a:t>
            </a:r>
            <a:r>
              <a:rPr lang="it-IT" altLang="it-IT" sz="3600" dirty="0"/>
              <a:t>(1468-1522)</a:t>
            </a:r>
            <a:br>
              <a:rPr lang="it-IT" altLang="it-IT" sz="3600" dirty="0"/>
            </a:br>
            <a:br>
              <a:rPr lang="it-IT" altLang="it-IT" sz="3600" dirty="0"/>
            </a:br>
            <a:br>
              <a:rPr lang="it-IT" altLang="it-IT" sz="3600" dirty="0"/>
            </a:br>
            <a:r>
              <a:rPr lang="it-IT" altLang="it-IT" sz="3600" dirty="0"/>
              <a:t>Per moltiplicare:</a:t>
            </a:r>
            <a:endParaRPr lang="it-IT" altLang="it-IT" sz="3600" b="1" dirty="0"/>
          </a:p>
        </p:txBody>
      </p:sp>
      <p:sp>
        <p:nvSpPr>
          <p:cNvPr id="18436" name="Rectangle 3"/>
          <p:cNvSpPr>
            <a:spLocks noGrp="1" noChangeArrowheads="1"/>
          </p:cNvSpPr>
          <p:nvPr>
            <p:ph type="body" idx="4294967295"/>
          </p:nvPr>
        </p:nvSpPr>
        <p:spPr>
          <a:xfrm>
            <a:off x="386535" y="3667593"/>
            <a:ext cx="8229600" cy="2930057"/>
          </a:xfrm>
        </p:spPr>
        <p:txBody>
          <a:bodyPr/>
          <a:lstStyle/>
          <a:p>
            <a:pPr eaLnBrk="1" hangingPunct="1"/>
            <a:r>
              <a:rPr lang="it-IT" altLang="it-IT" sz="3600" dirty="0"/>
              <a:t>messa in scala dei fattori,</a:t>
            </a:r>
          </a:p>
          <a:p>
            <a:pPr eaLnBrk="1" hangingPunct="1"/>
            <a:r>
              <a:rPr lang="it-IT" altLang="it-IT" sz="3600" dirty="0"/>
              <a:t>tavole trigonometriche, per determinare gli angoli e i coseni,</a:t>
            </a:r>
          </a:p>
          <a:p>
            <a:pPr eaLnBrk="1" hangingPunct="1"/>
            <a:r>
              <a:rPr lang="it-IT" altLang="it-IT" sz="3600" dirty="0"/>
              <a:t>usato da </a:t>
            </a:r>
            <a:r>
              <a:rPr lang="it-IT" altLang="it-IT" sz="3600" dirty="0" err="1"/>
              <a:t>Tycho</a:t>
            </a:r>
            <a:r>
              <a:rPr lang="it-IT" altLang="it-IT" sz="3600" dirty="0"/>
              <a:t> Brahe (1546-1601)</a:t>
            </a:r>
          </a:p>
          <a:p>
            <a:pPr marL="0" indent="0" algn="ctr" eaLnBrk="1" hangingPunct="1">
              <a:buNone/>
            </a:pPr>
            <a:r>
              <a:rPr lang="it-IT" altLang="it-IT" sz="2000" dirty="0"/>
              <a:t>(per Keplero) </a:t>
            </a:r>
          </a:p>
        </p:txBody>
      </p:sp>
      <p:grpSp>
        <p:nvGrpSpPr>
          <p:cNvPr id="18437" name="Group 4"/>
          <p:cNvGrpSpPr>
            <a:grpSpLocks/>
          </p:cNvGrpSpPr>
          <p:nvPr/>
        </p:nvGrpSpPr>
        <p:grpSpPr bwMode="auto">
          <a:xfrm>
            <a:off x="323850" y="0"/>
            <a:ext cx="8496300" cy="6669088"/>
            <a:chOff x="295" y="0"/>
            <a:chExt cx="5352" cy="4201"/>
          </a:xfrm>
        </p:grpSpPr>
        <p:sp>
          <p:nvSpPr>
            <p:cNvPr id="18439"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8440"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898830"/>
            <a:ext cx="6324600" cy="85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09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D9E802-F6DD-4253-A274-5C2403FFE796}" type="slidenum">
              <a:rPr lang="it-IT" altLang="it-IT" sz="1400" smtClean="0"/>
              <a:pPr>
                <a:spcBef>
                  <a:spcPct val="0"/>
                </a:spcBef>
                <a:buFontTx/>
                <a:buNone/>
              </a:pPr>
              <a:t>2</a:t>
            </a:fld>
            <a:endParaRPr lang="it-IT" altLang="it-IT" sz="1400"/>
          </a:p>
        </p:txBody>
      </p:sp>
      <p:grpSp>
        <p:nvGrpSpPr>
          <p:cNvPr id="4099" name="Group 23"/>
          <p:cNvGrpSpPr>
            <a:grpSpLocks/>
          </p:cNvGrpSpPr>
          <p:nvPr/>
        </p:nvGrpSpPr>
        <p:grpSpPr bwMode="auto">
          <a:xfrm>
            <a:off x="323850" y="0"/>
            <a:ext cx="8496300" cy="6669088"/>
            <a:chOff x="295" y="0"/>
            <a:chExt cx="5352" cy="4201"/>
          </a:xfrm>
        </p:grpSpPr>
        <p:sp>
          <p:nvSpPr>
            <p:cNvPr id="4102" name="Rectangle 24"/>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103" name="Text Box 25"/>
            <p:cNvSpPr txBox="1">
              <a:spLocks noChangeArrowheads="1"/>
            </p:cNvSpPr>
            <p:nvPr/>
          </p:nvSpPr>
          <p:spPr bwMode="auto">
            <a:xfrm>
              <a:off x="4150" y="0"/>
              <a:ext cx="127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2016</a:t>
              </a:r>
            </a:p>
            <a:p>
              <a:pPr eaLnBrk="1" hangingPunct="1">
                <a:spcBef>
                  <a:spcPct val="50000"/>
                </a:spcBef>
                <a:buFontTx/>
                <a:buNone/>
              </a:pPr>
              <a:endParaRPr lang="it-IT" altLang="it-IT" sz="1400" dirty="0"/>
            </a:p>
            <a:p>
              <a:pPr eaLnBrk="1" hangingPunct="1">
                <a:spcBef>
                  <a:spcPct val="50000"/>
                </a:spcBef>
                <a:buFontTx/>
                <a:buNone/>
              </a:pPr>
              <a:endParaRPr lang="it-IT" altLang="it-IT" sz="1400" dirty="0"/>
            </a:p>
          </p:txBody>
        </p:sp>
      </p:grpSp>
      <p:sp>
        <p:nvSpPr>
          <p:cNvPr id="4100" name="Rectangle 1026"/>
          <p:cNvSpPr>
            <a:spLocks noChangeArrowheads="1"/>
          </p:cNvSpPr>
          <p:nvPr/>
        </p:nvSpPr>
        <p:spPr bwMode="auto">
          <a:xfrm>
            <a:off x="476250" y="233363"/>
            <a:ext cx="82296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3600" dirty="0">
                <a:solidFill>
                  <a:schemeClr val="tx2"/>
                </a:solidFill>
              </a:rPr>
              <a:t>INTRODUZIONE (0)</a:t>
            </a:r>
          </a:p>
        </p:txBody>
      </p:sp>
      <p:sp>
        <p:nvSpPr>
          <p:cNvPr id="13317" name="Text Box 34"/>
          <p:cNvSpPr txBox="1">
            <a:spLocks noChangeArrowheads="1"/>
          </p:cNvSpPr>
          <p:nvPr/>
        </p:nvSpPr>
        <p:spPr bwMode="auto">
          <a:xfrm>
            <a:off x="240630" y="908050"/>
            <a:ext cx="8480425"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268288" indent="268288">
              <a:spcBef>
                <a:spcPct val="20000"/>
              </a:spcBef>
              <a:buChar char="–"/>
              <a:defRPr sz="2800">
                <a:solidFill>
                  <a:schemeClr val="tx1"/>
                </a:solidFill>
                <a:latin typeface="Arial" panose="020B0604020202020204" pitchFamily="34" charset="0"/>
                <a:cs typeface="Arial" panose="020B0604020202020204" pitchFamily="34" charset="0"/>
              </a:defRPr>
            </a:lvl2pPr>
            <a:lvl3pPr marL="982663"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457200" indent="-457200" eaLnBrk="1" hangingPunct="1">
              <a:spcBef>
                <a:spcPts val="600"/>
              </a:spcBef>
              <a:defRPr/>
            </a:pPr>
            <a:r>
              <a:rPr lang="it-IT" altLang="it-IT" sz="2800" dirty="0"/>
              <a:t>Alcune idee tratte dallo studio della evoluzione biologica possono essere utili come metafore per studiare/descrivere l’evoluzione storica.</a:t>
            </a:r>
          </a:p>
          <a:p>
            <a:pPr marL="457200" indent="-457200" eaLnBrk="1" hangingPunct="1">
              <a:spcBef>
                <a:spcPts val="600"/>
              </a:spcBef>
              <a:defRPr/>
            </a:pPr>
            <a:r>
              <a:rPr lang="it-IT" altLang="it-IT" sz="2800" dirty="0"/>
              <a:t>Nel 1982, </a:t>
            </a:r>
            <a:r>
              <a:rPr lang="it-IT" sz="2800" dirty="0"/>
              <a:t> Stephen </a:t>
            </a:r>
            <a:r>
              <a:rPr lang="it-IT" sz="2800" dirty="0" err="1"/>
              <a:t>Jay</a:t>
            </a:r>
            <a:r>
              <a:rPr lang="it-IT" sz="2800" dirty="0"/>
              <a:t> Gould introdusse il termine </a:t>
            </a:r>
            <a:r>
              <a:rPr lang="it-IT" sz="2800" i="1" dirty="0" err="1"/>
              <a:t>exaptation</a:t>
            </a:r>
            <a:r>
              <a:rPr lang="it-IT" sz="2800" dirty="0"/>
              <a:t> per descrivere un fenomeno noto (già dai tempi di Darwin) ma mal individuato: una struttura, comparsa ed evoluta per una particolare funzione, assume una funzione nuova, completamente indipendente dalla primitiva.</a:t>
            </a:r>
          </a:p>
          <a:p>
            <a:pPr marL="457200" indent="-457200" eaLnBrk="1" hangingPunct="1">
              <a:spcBef>
                <a:spcPts val="600"/>
              </a:spcBef>
              <a:defRPr/>
            </a:pPr>
            <a:r>
              <a:rPr lang="it-IT" sz="2800" dirty="0"/>
              <a:t>Esempi: le piume nei </a:t>
            </a:r>
            <a:r>
              <a:rPr lang="it-IT" sz="2800" dirty="0" err="1"/>
              <a:t>teròpodi</a:t>
            </a:r>
            <a:r>
              <a:rPr lang="it-IT" sz="2800" dirty="0"/>
              <a:t> (isolamento termico-volo), le pieghe laringee nei mammiferi e segnatamente negli ominidi (rigurgito-fonazione).</a:t>
            </a:r>
          </a:p>
        </p:txBody>
      </p:sp>
    </p:spTree>
    <p:extLst>
      <p:ext uri="{BB962C8B-B14F-4D97-AF65-F5344CB8AC3E}">
        <p14:creationId xmlns:p14="http://schemas.microsoft.com/office/powerpoint/2010/main" val="330439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625FB9C4-7DF1-4688-AFE0-5A0E63037FB6}" type="slidenum">
              <a:rPr lang="it-IT" altLang="it-IT" smtClean="0"/>
              <a:pPr>
                <a:defRPr/>
              </a:pPr>
              <a:t>20</a:t>
            </a:fld>
            <a:endParaRPr lang="it-IT" altLang="it-IT"/>
          </a:p>
        </p:txBody>
      </p:sp>
      <p:sp>
        <p:nvSpPr>
          <p:cNvPr id="4" name="Rectangle 2"/>
          <p:cNvSpPr txBox="1">
            <a:spLocks noChangeArrowheads="1"/>
          </p:cNvSpPr>
          <p:nvPr/>
        </p:nvSpPr>
        <p:spPr bwMode="auto">
          <a:xfrm>
            <a:off x="460528" y="908720"/>
            <a:ext cx="8229600" cy="148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eaLnBrk="1" hangingPunct="1"/>
            <a:r>
              <a:rPr lang="it-IT" altLang="it-IT" sz="3600" dirty="0"/>
              <a:t>PERIODO DELL’ASTRONOMIA E DELLA NAVIGAZIONE (1600 – 1700):</a:t>
            </a:r>
            <a:r>
              <a:rPr lang="it-IT" altLang="it-IT" sz="3600" kern="0" dirty="0"/>
              <a:t> </a:t>
            </a:r>
            <a:br>
              <a:rPr lang="it-IT" altLang="it-IT" sz="3600" kern="0" dirty="0"/>
            </a:br>
            <a:endParaRPr lang="it-IT" altLang="it-IT" sz="3600" kern="0" dirty="0"/>
          </a:p>
        </p:txBody>
      </p:sp>
      <p:sp>
        <p:nvSpPr>
          <p:cNvPr id="5" name="CasellaDiTesto 4"/>
          <p:cNvSpPr txBox="1"/>
          <p:nvPr/>
        </p:nvSpPr>
        <p:spPr>
          <a:xfrm>
            <a:off x="367360" y="2573905"/>
            <a:ext cx="8525120" cy="2862322"/>
          </a:xfrm>
          <a:prstGeom prst="rect">
            <a:avLst/>
          </a:prstGeom>
          <a:noFill/>
        </p:spPr>
        <p:txBody>
          <a:bodyPr wrap="square" rtlCol="0">
            <a:spAutoFit/>
          </a:bodyPr>
          <a:lstStyle/>
          <a:p>
            <a:pPr marL="571500" indent="-571500">
              <a:buFont typeface="Arial" panose="020B0604020202020204" pitchFamily="34" charset="0"/>
              <a:buChar char="•"/>
            </a:pPr>
            <a:r>
              <a:rPr lang="it-IT" altLang="it-IT" sz="3600" dirty="0"/>
              <a:t>calcolo marittimo (ed astronomico),</a:t>
            </a:r>
          </a:p>
          <a:p>
            <a:pPr marL="571500" indent="-571500">
              <a:buFont typeface="Arial" panose="020B0604020202020204" pitchFamily="34" charset="0"/>
              <a:buChar char="•"/>
            </a:pPr>
            <a:r>
              <a:rPr lang="it-IT" altLang="it-IT" sz="3600" dirty="0"/>
              <a:t>tavole logaritmiche e trigonometriche,</a:t>
            </a:r>
          </a:p>
          <a:p>
            <a:pPr marL="571500" indent="-571500">
              <a:buFont typeface="Arial" panose="020B0604020202020204" pitchFamily="34" charset="0"/>
              <a:buChar char="•"/>
            </a:pPr>
            <a:r>
              <a:rPr lang="it-IT" altLang="it-IT" sz="3600" dirty="0"/>
              <a:t>riguarda molte persone,</a:t>
            </a:r>
          </a:p>
          <a:p>
            <a:pPr marL="571500" indent="-571500">
              <a:buFont typeface="Arial" panose="020B0604020202020204" pitchFamily="34" charset="0"/>
              <a:buChar char="•"/>
            </a:pPr>
            <a:r>
              <a:rPr lang="it-IT" sz="3600" dirty="0"/>
              <a:t>nelle aree di maggior traffico commerciale</a:t>
            </a:r>
          </a:p>
        </p:txBody>
      </p:sp>
      <p:grpSp>
        <p:nvGrpSpPr>
          <p:cNvPr id="6" name="Group 4">
            <a:extLst>
              <a:ext uri="{FF2B5EF4-FFF2-40B4-BE49-F238E27FC236}">
                <a16:creationId xmlns:a16="http://schemas.microsoft.com/office/drawing/2014/main" id="{9A44C889-E3CB-49D7-8571-D9C6E6856FB7}"/>
              </a:ext>
            </a:extLst>
          </p:cNvPr>
          <p:cNvGrpSpPr>
            <a:grpSpLocks/>
          </p:cNvGrpSpPr>
          <p:nvPr/>
        </p:nvGrpSpPr>
        <p:grpSpPr bwMode="auto">
          <a:xfrm>
            <a:off x="323850" y="0"/>
            <a:ext cx="8496300" cy="6669088"/>
            <a:chOff x="295" y="0"/>
            <a:chExt cx="5352" cy="4201"/>
          </a:xfrm>
        </p:grpSpPr>
        <p:sp>
          <p:nvSpPr>
            <p:cNvPr id="7" name="Rectangle 5">
              <a:extLst>
                <a:ext uri="{FF2B5EF4-FFF2-40B4-BE49-F238E27FC236}">
                  <a16:creationId xmlns:a16="http://schemas.microsoft.com/office/drawing/2014/main" id="{1B968024-827B-4183-9EA6-1F57F5159F74}"/>
                </a:ext>
              </a:extLst>
            </p:cNvPr>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8" name="Text Box 6">
              <a:extLst>
                <a:ext uri="{FF2B5EF4-FFF2-40B4-BE49-F238E27FC236}">
                  <a16:creationId xmlns:a16="http://schemas.microsoft.com/office/drawing/2014/main" id="{91873B31-7CFD-43DF-8EE9-600C31A66DA2}"/>
                </a:ext>
              </a:extLst>
            </p:cNvPr>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extLst>
      <p:ext uri="{BB962C8B-B14F-4D97-AF65-F5344CB8AC3E}">
        <p14:creationId xmlns:p14="http://schemas.microsoft.com/office/powerpoint/2010/main" val="3844536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773C17B-1AE3-4114-AE90-4F8059ED42C0}" type="slidenum">
              <a:rPr lang="it-IT" altLang="it-IT" sz="1400"/>
              <a:pPr algn="r" eaLnBrk="1" hangingPunct="1">
                <a:spcBef>
                  <a:spcPct val="0"/>
                </a:spcBef>
                <a:buFontTx/>
                <a:buNone/>
              </a:pPr>
              <a:t>21</a:t>
            </a:fld>
            <a:endParaRPr lang="it-IT" altLang="it-IT" sz="1400"/>
          </a:p>
        </p:txBody>
      </p:sp>
      <p:sp>
        <p:nvSpPr>
          <p:cNvPr id="19459" name="Rectangle 2"/>
          <p:cNvSpPr>
            <a:spLocks noGrp="1" noChangeArrowheads="1"/>
          </p:cNvSpPr>
          <p:nvPr>
            <p:ph type="title" idx="4294967295"/>
          </p:nvPr>
        </p:nvSpPr>
        <p:spPr>
          <a:xfrm>
            <a:off x="323850" y="0"/>
            <a:ext cx="8229600" cy="1143000"/>
          </a:xfrm>
        </p:spPr>
        <p:txBody>
          <a:bodyPr/>
          <a:lstStyle/>
          <a:p>
            <a:pPr eaLnBrk="1" hangingPunct="1"/>
            <a:r>
              <a:rPr lang="it-IT" altLang="it-IT"/>
              <a:t>Logaritmi (1)</a:t>
            </a:r>
          </a:p>
        </p:txBody>
      </p:sp>
      <p:sp>
        <p:nvSpPr>
          <p:cNvPr id="19460" name="Rectangle 3"/>
          <p:cNvSpPr>
            <a:spLocks noGrp="1" noChangeArrowheads="1"/>
          </p:cNvSpPr>
          <p:nvPr>
            <p:ph type="body" idx="4294967295"/>
          </p:nvPr>
        </p:nvSpPr>
        <p:spPr>
          <a:xfrm>
            <a:off x="250825" y="908050"/>
            <a:ext cx="8229600" cy="1081088"/>
          </a:xfrm>
        </p:spPr>
        <p:txBody>
          <a:bodyPr/>
          <a:lstStyle/>
          <a:p>
            <a:pPr eaLnBrk="1" hangingPunct="1">
              <a:buFontTx/>
              <a:buNone/>
            </a:pPr>
            <a:r>
              <a:rPr lang="it-IT" altLang="it-IT"/>
              <a:t>   1614: John Napier  pubblica </a:t>
            </a:r>
            <a:r>
              <a:rPr lang="it-IT" altLang="it-IT" i="1"/>
              <a:t>Mirifici Logarithmorum Canonis Descriptio</a:t>
            </a:r>
          </a:p>
        </p:txBody>
      </p:sp>
      <p:grpSp>
        <p:nvGrpSpPr>
          <p:cNvPr id="19461" name="Group 4"/>
          <p:cNvGrpSpPr>
            <a:grpSpLocks/>
          </p:cNvGrpSpPr>
          <p:nvPr/>
        </p:nvGrpSpPr>
        <p:grpSpPr bwMode="auto">
          <a:xfrm>
            <a:off x="323850" y="0"/>
            <a:ext cx="8496300" cy="6669088"/>
            <a:chOff x="295" y="0"/>
            <a:chExt cx="5352" cy="4201"/>
          </a:xfrm>
        </p:grpSpPr>
        <p:sp>
          <p:nvSpPr>
            <p:cNvPr id="19473"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9474"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19463" name="Text Box 9"/>
          <p:cNvSpPr txBox="1">
            <a:spLocks noChangeArrowheads="1"/>
          </p:cNvSpPr>
          <p:nvPr/>
        </p:nvSpPr>
        <p:spPr bwMode="auto">
          <a:xfrm>
            <a:off x="385763" y="2033588"/>
            <a:ext cx="8372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800" b="1"/>
              <a:t>Isomorfismo di gruppo tra (R,+) e (R</a:t>
            </a:r>
            <a:r>
              <a:rPr lang="it-IT" altLang="it-IT" sz="1800" b="1" baseline="50000"/>
              <a:t>+</a:t>
            </a:r>
            <a:r>
              <a:rPr lang="it-IT" altLang="it-IT" sz="1800" b="1"/>
              <a:t>,</a:t>
            </a:r>
            <a:r>
              <a:rPr lang="it-IT" altLang="it-IT" sz="2000" b="1">
                <a:sym typeface="Symbol" panose="05050102010706020507" pitchFamily="18" charset="2"/>
              </a:rPr>
              <a:t></a:t>
            </a:r>
            <a:r>
              <a:rPr lang="it-IT" altLang="it-IT" sz="1800" b="1">
                <a:sym typeface="Symbol" panose="05050102010706020507" pitchFamily="18" charset="2"/>
              </a:rPr>
              <a:t>): N.B. funzione monotona crescente</a:t>
            </a:r>
          </a:p>
        </p:txBody>
      </p:sp>
      <p:sp>
        <p:nvSpPr>
          <p:cNvPr id="19464" name="Freeform 10"/>
          <p:cNvSpPr>
            <a:spLocks/>
          </p:cNvSpPr>
          <p:nvPr/>
        </p:nvSpPr>
        <p:spPr bwMode="auto">
          <a:xfrm flipH="1" flipV="1">
            <a:off x="3176588" y="5815013"/>
            <a:ext cx="144462" cy="73025"/>
          </a:xfrm>
          <a:custGeom>
            <a:avLst/>
            <a:gdLst>
              <a:gd name="T0" fmla="*/ 0 w 91"/>
              <a:gd name="T1" fmla="*/ 0 h 46"/>
              <a:gd name="T2" fmla="*/ 2147483646 w 91"/>
              <a:gd name="T3" fmla="*/ 2147483646 h 46"/>
              <a:gd name="T4" fmla="*/ 2147483646 w 91"/>
              <a:gd name="T5" fmla="*/ 0 h 46"/>
              <a:gd name="T6" fmla="*/ 0 60000 65536"/>
              <a:gd name="T7" fmla="*/ 0 60000 65536"/>
              <a:gd name="T8" fmla="*/ 0 60000 65536"/>
            </a:gdLst>
            <a:ahLst/>
            <a:cxnLst>
              <a:cxn ang="T6">
                <a:pos x="T0" y="T1"/>
              </a:cxn>
              <a:cxn ang="T7">
                <a:pos x="T2" y="T3"/>
              </a:cxn>
              <a:cxn ang="T8">
                <a:pos x="T4" y="T5"/>
              </a:cxn>
            </a:cxnLst>
            <a:rect l="0" t="0" r="r" b="b"/>
            <a:pathLst>
              <a:path w="91" h="46">
                <a:moveTo>
                  <a:pt x="0" y="0"/>
                </a:moveTo>
                <a:cubicBezTo>
                  <a:pt x="15" y="23"/>
                  <a:pt x="31" y="46"/>
                  <a:pt x="46" y="46"/>
                </a:cubicBezTo>
                <a:cubicBezTo>
                  <a:pt x="61" y="46"/>
                  <a:pt x="84" y="8"/>
                  <a:pt x="9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9465" name="Oval 11"/>
          <p:cNvSpPr>
            <a:spLocks noChangeArrowheads="1"/>
          </p:cNvSpPr>
          <p:nvPr/>
        </p:nvSpPr>
        <p:spPr bwMode="auto">
          <a:xfrm flipH="1" flipV="1">
            <a:off x="3222625" y="5859463"/>
            <a:ext cx="46038" cy="4445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19466" name="Group 12"/>
          <p:cNvGrpSpPr>
            <a:grpSpLocks/>
          </p:cNvGrpSpPr>
          <p:nvPr/>
        </p:nvGrpSpPr>
        <p:grpSpPr bwMode="auto">
          <a:xfrm>
            <a:off x="1048331" y="2979738"/>
            <a:ext cx="6913562" cy="3482975"/>
            <a:chOff x="651" y="1877"/>
            <a:chExt cx="4355" cy="2194"/>
          </a:xfrm>
        </p:grpSpPr>
        <p:sp>
          <p:nvSpPr>
            <p:cNvPr id="19467" name="Line 13"/>
            <p:cNvSpPr>
              <a:spLocks noChangeShapeType="1"/>
            </p:cNvSpPr>
            <p:nvPr/>
          </p:nvSpPr>
          <p:spPr bwMode="auto">
            <a:xfrm>
              <a:off x="651" y="3707"/>
              <a:ext cx="394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9468" name="Line 14"/>
            <p:cNvSpPr>
              <a:spLocks noChangeShapeType="1"/>
            </p:cNvSpPr>
            <p:nvPr/>
          </p:nvSpPr>
          <p:spPr bwMode="auto">
            <a:xfrm flipV="1">
              <a:off x="2058" y="2075"/>
              <a:ext cx="0" cy="19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9469" name="Text Box 15"/>
            <p:cNvSpPr txBox="1">
              <a:spLocks noChangeArrowheads="1"/>
            </p:cNvSpPr>
            <p:nvPr/>
          </p:nvSpPr>
          <p:spPr bwMode="auto">
            <a:xfrm>
              <a:off x="4552" y="3798"/>
              <a:ext cx="45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800"/>
                <a:t>R,+</a:t>
              </a:r>
            </a:p>
          </p:txBody>
        </p:sp>
        <p:sp>
          <p:nvSpPr>
            <p:cNvPr id="19470" name="Text Box 16"/>
            <p:cNvSpPr txBox="1">
              <a:spLocks noChangeArrowheads="1"/>
            </p:cNvSpPr>
            <p:nvPr/>
          </p:nvSpPr>
          <p:spPr bwMode="auto">
            <a:xfrm>
              <a:off x="2148" y="1938"/>
              <a:ext cx="5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800"/>
                <a:t>R</a:t>
              </a:r>
              <a:r>
                <a:rPr lang="it-IT" altLang="it-IT" sz="1800" baseline="50000"/>
                <a:t>+</a:t>
              </a:r>
              <a:r>
                <a:rPr lang="it-IT" altLang="it-IT" sz="1800"/>
                <a:t>,</a:t>
              </a:r>
              <a:r>
                <a:rPr lang="it-IT" altLang="it-IT" sz="1800" b="1">
                  <a:sym typeface="Symbol" panose="05050102010706020507" pitchFamily="18" charset="2"/>
                </a:rPr>
                <a:t></a:t>
              </a:r>
            </a:p>
          </p:txBody>
        </p:sp>
        <p:sp>
          <p:nvSpPr>
            <p:cNvPr id="19471" name="Freeform 17"/>
            <p:cNvSpPr>
              <a:spLocks/>
            </p:cNvSpPr>
            <p:nvPr/>
          </p:nvSpPr>
          <p:spPr bwMode="auto">
            <a:xfrm>
              <a:off x="697" y="1938"/>
              <a:ext cx="3356" cy="1633"/>
            </a:xfrm>
            <a:custGeom>
              <a:avLst/>
              <a:gdLst>
                <a:gd name="T0" fmla="*/ 0 w 3356"/>
                <a:gd name="T1" fmla="*/ 1633 h 1633"/>
                <a:gd name="T2" fmla="*/ 1361 w 3356"/>
                <a:gd name="T3" fmla="*/ 1452 h 1633"/>
                <a:gd name="T4" fmla="*/ 2721 w 3356"/>
                <a:gd name="T5" fmla="*/ 635 h 1633"/>
                <a:gd name="T6" fmla="*/ 3356 w 3356"/>
                <a:gd name="T7" fmla="*/ 0 h 16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56" h="1633">
                  <a:moveTo>
                    <a:pt x="0" y="1633"/>
                  </a:moveTo>
                  <a:cubicBezTo>
                    <a:pt x="454" y="1625"/>
                    <a:pt x="908" y="1618"/>
                    <a:pt x="1361" y="1452"/>
                  </a:cubicBezTo>
                  <a:cubicBezTo>
                    <a:pt x="1814" y="1286"/>
                    <a:pt x="2388" y="877"/>
                    <a:pt x="2721" y="635"/>
                  </a:cubicBezTo>
                  <a:cubicBezTo>
                    <a:pt x="3054" y="393"/>
                    <a:pt x="3205" y="196"/>
                    <a:pt x="335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sp>
          <p:nvSpPr>
            <p:cNvPr id="19472" name="Line 18"/>
            <p:cNvSpPr>
              <a:spLocks noChangeShapeType="1"/>
            </p:cNvSpPr>
            <p:nvPr/>
          </p:nvSpPr>
          <p:spPr bwMode="auto">
            <a:xfrm flipV="1">
              <a:off x="2058" y="1877"/>
              <a:ext cx="0" cy="18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pic>
        <p:nvPicPr>
          <p:cNvPr id="2" name="Immagine 1">
            <a:extLst>
              <a:ext uri="{FF2B5EF4-FFF2-40B4-BE49-F238E27FC236}">
                <a16:creationId xmlns:a16="http://schemas.microsoft.com/office/drawing/2014/main" id="{8DFDD355-3328-4158-8D82-9E12A010B774}"/>
              </a:ext>
            </a:extLst>
          </p:cNvPr>
          <p:cNvPicPr>
            <a:picLocks noChangeAspect="1"/>
          </p:cNvPicPr>
          <p:nvPr/>
        </p:nvPicPr>
        <p:blipFill>
          <a:blip r:embed="rId2"/>
          <a:stretch>
            <a:fillRect/>
          </a:stretch>
        </p:blipFill>
        <p:spPr>
          <a:xfrm>
            <a:off x="1048331" y="2528900"/>
            <a:ext cx="6674019" cy="41401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6AA2F985-FB7E-4437-ADB6-231E8DCD6D6B}" type="slidenum">
              <a:rPr lang="it-IT" altLang="it-IT" sz="1400"/>
              <a:pPr algn="r" eaLnBrk="1" hangingPunct="1">
                <a:spcBef>
                  <a:spcPct val="0"/>
                </a:spcBef>
                <a:buFontTx/>
                <a:buNone/>
              </a:pPr>
              <a:t>22</a:t>
            </a:fld>
            <a:endParaRPr lang="it-IT" altLang="it-IT" sz="1400"/>
          </a:p>
        </p:txBody>
      </p:sp>
      <p:sp>
        <p:nvSpPr>
          <p:cNvPr id="21507" name="Rectangle 2"/>
          <p:cNvSpPr>
            <a:spLocks noGrp="1" noChangeArrowheads="1"/>
          </p:cNvSpPr>
          <p:nvPr>
            <p:ph type="title" idx="4294967295"/>
          </p:nvPr>
        </p:nvSpPr>
        <p:spPr>
          <a:xfrm>
            <a:off x="323850" y="0"/>
            <a:ext cx="8229600" cy="1143000"/>
          </a:xfrm>
        </p:spPr>
        <p:txBody>
          <a:bodyPr/>
          <a:lstStyle/>
          <a:p>
            <a:pPr eaLnBrk="1" hangingPunct="1"/>
            <a:r>
              <a:rPr lang="it-IT" altLang="it-IT" dirty="0"/>
              <a:t>Logaritmi (2)</a:t>
            </a:r>
          </a:p>
        </p:txBody>
      </p:sp>
      <p:sp>
        <p:nvSpPr>
          <p:cNvPr id="21508" name="Rectangle 3"/>
          <p:cNvSpPr>
            <a:spLocks noGrp="1" noChangeArrowheads="1"/>
          </p:cNvSpPr>
          <p:nvPr>
            <p:ph type="body" idx="4294967295"/>
          </p:nvPr>
        </p:nvSpPr>
        <p:spPr>
          <a:xfrm>
            <a:off x="250825" y="1052513"/>
            <a:ext cx="8229600" cy="5472112"/>
          </a:xfrm>
        </p:spPr>
        <p:txBody>
          <a:bodyPr/>
          <a:lstStyle/>
          <a:p>
            <a:pPr eaLnBrk="1" hangingPunct="1">
              <a:lnSpc>
                <a:spcPct val="90000"/>
              </a:lnSpc>
            </a:pPr>
            <a:r>
              <a:rPr lang="it-IT" altLang="it-IT" sz="2800" dirty="0"/>
              <a:t>1617: Henry </a:t>
            </a:r>
            <a:r>
              <a:rPr lang="it-IT" altLang="it-IT" sz="2800" dirty="0" err="1"/>
              <a:t>Brigs</a:t>
            </a:r>
            <a:r>
              <a:rPr lang="it-IT" altLang="it-IT" sz="2800" dirty="0"/>
              <a:t> pubblica la prima tavola di </a:t>
            </a:r>
            <a:r>
              <a:rPr lang="it-IT" altLang="it-IT" sz="2800" i="1" dirty="0"/>
              <a:t>logaritmi in base 10</a:t>
            </a:r>
            <a:r>
              <a:rPr lang="it-IT" altLang="it-IT" sz="2800" dirty="0"/>
              <a:t> degli interi fino a mille (a otto decimali)</a:t>
            </a:r>
          </a:p>
          <a:p>
            <a:pPr eaLnBrk="1" hangingPunct="1">
              <a:lnSpc>
                <a:spcPct val="90000"/>
              </a:lnSpc>
            </a:pPr>
            <a:r>
              <a:rPr lang="it-IT" altLang="it-IT" sz="2800" dirty="0"/>
              <a:t>1624: </a:t>
            </a:r>
            <a:r>
              <a:rPr lang="it-IT" altLang="it-IT" sz="2800" dirty="0" err="1"/>
              <a:t>Brigs</a:t>
            </a:r>
            <a:r>
              <a:rPr lang="it-IT" altLang="it-IT" sz="2800" dirty="0"/>
              <a:t> pubblica le tavole per gli interi fino a 20˙000 e da 90˙000 a 100˙000 (a quattordici decimali). </a:t>
            </a:r>
          </a:p>
          <a:p>
            <a:pPr eaLnBrk="1" hangingPunct="1">
              <a:lnSpc>
                <a:spcPct val="90000"/>
              </a:lnSpc>
            </a:pPr>
            <a:r>
              <a:rPr lang="it-IT" altLang="it-IT" sz="2800" dirty="0"/>
              <a:t>1628: l’intervallo mancante fu completato dall’olandese </a:t>
            </a:r>
            <a:r>
              <a:rPr lang="it-IT" altLang="it-IT" sz="2800" dirty="0" err="1"/>
              <a:t>Adriaan</a:t>
            </a:r>
            <a:r>
              <a:rPr lang="it-IT" altLang="it-IT" sz="2800" dirty="0"/>
              <a:t> </a:t>
            </a:r>
            <a:r>
              <a:rPr lang="it-IT" altLang="it-IT" sz="2800" dirty="0" err="1"/>
              <a:t>Vlacq</a:t>
            </a:r>
            <a:r>
              <a:rPr lang="it-IT" altLang="it-IT" sz="2800" dirty="0"/>
              <a:t> (a dieci decimali) </a:t>
            </a:r>
          </a:p>
          <a:p>
            <a:pPr eaLnBrk="1" hangingPunct="1">
              <a:lnSpc>
                <a:spcPct val="90000"/>
              </a:lnSpc>
            </a:pPr>
            <a:r>
              <a:rPr lang="it-IT" altLang="it-IT" sz="2800" dirty="0"/>
              <a:t>successivamente si trovano (solo!) 603 errori su oltre 1˙200˙000 cifre</a:t>
            </a:r>
          </a:p>
          <a:p>
            <a:pPr eaLnBrk="1" hangingPunct="1">
              <a:lnSpc>
                <a:spcPct val="90000"/>
              </a:lnSpc>
            </a:pPr>
            <a:r>
              <a:rPr lang="it-IT" altLang="it-IT" sz="2800" dirty="0"/>
              <a:t>entrambi pubblicano successivamente i logaritmi delle funzioni trigonometriche.</a:t>
            </a:r>
          </a:p>
        </p:txBody>
      </p:sp>
      <p:grpSp>
        <p:nvGrpSpPr>
          <p:cNvPr id="21509" name="Group 4"/>
          <p:cNvGrpSpPr>
            <a:grpSpLocks/>
          </p:cNvGrpSpPr>
          <p:nvPr/>
        </p:nvGrpSpPr>
        <p:grpSpPr bwMode="auto">
          <a:xfrm>
            <a:off x="323850" y="0"/>
            <a:ext cx="8496300" cy="6669088"/>
            <a:chOff x="295" y="0"/>
            <a:chExt cx="5352" cy="4201"/>
          </a:xfrm>
        </p:grpSpPr>
        <p:sp>
          <p:nvSpPr>
            <p:cNvPr id="21510"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21511"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8AD7FF67-73BB-46C5-88B5-6B09BFCEBF04}" type="slidenum">
              <a:rPr lang="it-IT" altLang="it-IT" sz="1400"/>
              <a:pPr algn="r" eaLnBrk="1" hangingPunct="1">
                <a:spcBef>
                  <a:spcPct val="0"/>
                </a:spcBef>
                <a:buFontTx/>
                <a:buNone/>
              </a:pPr>
              <a:t>23</a:t>
            </a:fld>
            <a:endParaRPr lang="it-IT" altLang="it-IT" sz="1400"/>
          </a:p>
        </p:txBody>
      </p:sp>
      <p:sp>
        <p:nvSpPr>
          <p:cNvPr id="22531" name="Rectangle 1026"/>
          <p:cNvSpPr>
            <a:spLocks noGrp="1" noChangeArrowheads="1"/>
          </p:cNvSpPr>
          <p:nvPr>
            <p:ph type="title" idx="4294967295"/>
          </p:nvPr>
        </p:nvSpPr>
        <p:spPr>
          <a:xfrm>
            <a:off x="457200" y="207963"/>
            <a:ext cx="8229600" cy="777875"/>
          </a:xfrm>
        </p:spPr>
        <p:txBody>
          <a:bodyPr/>
          <a:lstStyle/>
          <a:p>
            <a:pPr eaLnBrk="1" hangingPunct="1"/>
            <a:r>
              <a:rPr lang="it-IT" altLang="it-IT" dirty="0"/>
              <a:t>Un primo “conto” famoso</a:t>
            </a:r>
          </a:p>
        </p:txBody>
      </p:sp>
      <p:sp>
        <p:nvSpPr>
          <p:cNvPr id="22532" name="Rectangle 1027"/>
          <p:cNvSpPr>
            <a:spLocks noGrp="1" noChangeArrowheads="1"/>
          </p:cNvSpPr>
          <p:nvPr>
            <p:ph type="body" idx="4294967295"/>
          </p:nvPr>
        </p:nvSpPr>
        <p:spPr>
          <a:xfrm>
            <a:off x="457200" y="984250"/>
            <a:ext cx="8229600" cy="5684838"/>
          </a:xfrm>
        </p:spPr>
        <p:txBody>
          <a:bodyPr/>
          <a:lstStyle/>
          <a:p>
            <a:pPr eaLnBrk="1" hangingPunct="1">
              <a:lnSpc>
                <a:spcPct val="90000"/>
              </a:lnSpc>
            </a:pPr>
            <a:r>
              <a:rPr lang="it-IT" altLang="it-IT" sz="2800" dirty="0"/>
              <a:t>Edmund Halley (1656–1742) individua una cometa (comparsa nel 1531, 1607, 1682)</a:t>
            </a:r>
          </a:p>
          <a:p>
            <a:pPr eaLnBrk="1" hangingPunct="1">
              <a:lnSpc>
                <a:spcPct val="90000"/>
              </a:lnSpc>
            </a:pPr>
            <a:r>
              <a:rPr lang="it-IT" altLang="it-IT" sz="2800" dirty="0"/>
              <a:t>pubblica tavole (!) di osservazioni e dati storici di varie comete (identificando somiglianze)</a:t>
            </a:r>
          </a:p>
          <a:p>
            <a:pPr eaLnBrk="1" hangingPunct="1">
              <a:lnSpc>
                <a:spcPct val="90000"/>
              </a:lnSpc>
            </a:pPr>
            <a:r>
              <a:rPr lang="it-IT" altLang="it-IT" sz="2800" dirty="0"/>
              <a:t>studia la traiettoria come influenzata da Sole, Giove e Saturno: non trova la soluzione analitica</a:t>
            </a:r>
          </a:p>
          <a:p>
            <a:pPr eaLnBrk="1" hangingPunct="1">
              <a:lnSpc>
                <a:spcPct val="90000"/>
              </a:lnSpc>
            </a:pPr>
            <a:r>
              <a:rPr lang="it-IT" altLang="it-IT" sz="2800" dirty="0"/>
              <a:t>Alexis-Claude </a:t>
            </a:r>
            <a:r>
              <a:rPr lang="it-IT" altLang="it-IT" sz="2800" dirty="0" err="1"/>
              <a:t>Clairaut</a:t>
            </a:r>
            <a:r>
              <a:rPr lang="it-IT" altLang="it-IT" sz="2800" dirty="0"/>
              <a:t> (1713–1765) propone una soluzione “numerica” ed esegue i calcoli per 5 mesi (1757, con </a:t>
            </a:r>
            <a:r>
              <a:rPr lang="it-IT" altLang="it-IT" sz="2800" dirty="0" err="1"/>
              <a:t>Lalande</a:t>
            </a:r>
            <a:r>
              <a:rPr lang="it-IT" altLang="it-IT" sz="2800" dirty="0"/>
              <a:t> e </a:t>
            </a:r>
            <a:r>
              <a:rPr lang="it-IT" altLang="it-IT" sz="2800" dirty="0" err="1"/>
              <a:t>Lepaute</a:t>
            </a:r>
            <a:r>
              <a:rPr lang="it-IT" altLang="it-IT" sz="2800" dirty="0"/>
              <a:t>)</a:t>
            </a:r>
          </a:p>
          <a:p>
            <a:pPr eaLnBrk="1" hangingPunct="1">
              <a:lnSpc>
                <a:spcPct val="90000"/>
              </a:lnSpc>
            </a:pPr>
            <a:r>
              <a:rPr lang="it-IT" altLang="it-IT" sz="2800" dirty="0"/>
              <a:t>annuncia il perielio della cometa per il 13 aprile 1759</a:t>
            </a:r>
          </a:p>
          <a:p>
            <a:pPr eaLnBrk="1" hangingPunct="1">
              <a:lnSpc>
                <a:spcPct val="90000"/>
              </a:lnSpc>
            </a:pPr>
            <a:r>
              <a:rPr lang="it-IT" altLang="it-IT" sz="2800" dirty="0"/>
              <a:t>sbaglia di 31 giorni (in più: perielio 13 marzo)</a:t>
            </a:r>
          </a:p>
        </p:txBody>
      </p:sp>
      <p:grpSp>
        <p:nvGrpSpPr>
          <p:cNvPr id="22533" name="Group 1028"/>
          <p:cNvGrpSpPr>
            <a:grpSpLocks/>
          </p:cNvGrpSpPr>
          <p:nvPr/>
        </p:nvGrpSpPr>
        <p:grpSpPr bwMode="auto">
          <a:xfrm>
            <a:off x="323850" y="0"/>
            <a:ext cx="8496300" cy="6669088"/>
            <a:chOff x="295" y="0"/>
            <a:chExt cx="5352" cy="4201"/>
          </a:xfrm>
        </p:grpSpPr>
        <p:sp>
          <p:nvSpPr>
            <p:cNvPr id="22534" name="Rectangle 1029"/>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22535" name="Text Box 1030"/>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4239498-6911-49B2-8CCD-2DB717570873}" type="slidenum">
              <a:rPr lang="it-IT" altLang="it-IT" sz="1400"/>
              <a:pPr algn="r" eaLnBrk="1" hangingPunct="1">
                <a:spcBef>
                  <a:spcPct val="0"/>
                </a:spcBef>
                <a:buFontTx/>
                <a:buNone/>
              </a:pPr>
              <a:t>24</a:t>
            </a:fld>
            <a:endParaRPr lang="it-IT" altLang="it-IT" sz="1400"/>
          </a:p>
        </p:txBody>
      </p:sp>
      <p:sp>
        <p:nvSpPr>
          <p:cNvPr id="24579" name="Rectangle 2"/>
          <p:cNvSpPr>
            <a:spLocks noGrp="1" noChangeArrowheads="1"/>
          </p:cNvSpPr>
          <p:nvPr>
            <p:ph type="title" idx="4294967295"/>
          </p:nvPr>
        </p:nvSpPr>
        <p:spPr>
          <a:xfrm>
            <a:off x="457200" y="274638"/>
            <a:ext cx="8229600" cy="850900"/>
          </a:xfrm>
        </p:spPr>
        <p:txBody>
          <a:bodyPr/>
          <a:lstStyle/>
          <a:p>
            <a:pPr eaLnBrk="1" hangingPunct="1"/>
            <a:r>
              <a:rPr lang="it-IT" altLang="it-IT" dirty="0"/>
              <a:t>Compare l’organizzazione</a:t>
            </a:r>
          </a:p>
        </p:txBody>
      </p:sp>
      <p:sp>
        <p:nvSpPr>
          <p:cNvPr id="24580" name="Rectangle 3"/>
          <p:cNvSpPr>
            <a:spLocks noGrp="1" noChangeArrowheads="1"/>
          </p:cNvSpPr>
          <p:nvPr>
            <p:ph type="body" idx="4294967295"/>
          </p:nvPr>
        </p:nvSpPr>
        <p:spPr>
          <a:xfrm>
            <a:off x="457200" y="1196975"/>
            <a:ext cx="8229600" cy="5247360"/>
          </a:xfrm>
        </p:spPr>
        <p:txBody>
          <a:bodyPr/>
          <a:lstStyle/>
          <a:p>
            <a:pPr eaLnBrk="1" hangingPunct="1">
              <a:lnSpc>
                <a:spcPct val="90000"/>
              </a:lnSpc>
            </a:pPr>
            <a:r>
              <a:rPr lang="it-IT" altLang="it-IT" dirty="0"/>
              <a:t>Jean le </a:t>
            </a:r>
            <a:r>
              <a:rPr lang="it-IT" altLang="it-IT" dirty="0" err="1"/>
              <a:t>Rond</a:t>
            </a:r>
            <a:r>
              <a:rPr lang="it-IT" altLang="it-IT" dirty="0"/>
              <a:t> d'Alembert (1717 – 1783) “condanna” il procedimento numerico</a:t>
            </a:r>
          </a:p>
          <a:p>
            <a:pPr eaLnBrk="1" hangingPunct="1">
              <a:lnSpc>
                <a:spcPct val="90000"/>
              </a:lnSpc>
            </a:pPr>
            <a:r>
              <a:rPr lang="it-IT" altLang="it-IT" dirty="0"/>
              <a:t>comunque si comincia a capire che il calcolo è essenziale (</a:t>
            </a:r>
            <a:r>
              <a:rPr lang="it-IT" altLang="it-IT" i="1" dirty="0"/>
              <a:t>per la matematica a servizio della “rivoluzione industriale”</a:t>
            </a:r>
            <a:r>
              <a:rPr lang="it-IT" altLang="it-IT" dirty="0"/>
              <a:t>) e che serve una organizzazione del lavoro del tipo teorizzato da Adam Smith (1723–1790)</a:t>
            </a:r>
          </a:p>
          <a:p>
            <a:pPr eaLnBrk="1" hangingPunct="1">
              <a:lnSpc>
                <a:spcPct val="90000"/>
              </a:lnSpc>
            </a:pPr>
            <a:r>
              <a:rPr lang="it-IT" altLang="it-IT" dirty="0"/>
              <a:t>nel 700 e nell’800 vengono prodotte e pubblicate tavole in Inghilterra, Francia, Germania, Stati Uniti</a:t>
            </a:r>
          </a:p>
        </p:txBody>
      </p:sp>
      <p:grpSp>
        <p:nvGrpSpPr>
          <p:cNvPr id="24581" name="Group 4"/>
          <p:cNvGrpSpPr>
            <a:grpSpLocks/>
          </p:cNvGrpSpPr>
          <p:nvPr/>
        </p:nvGrpSpPr>
        <p:grpSpPr bwMode="auto">
          <a:xfrm>
            <a:off x="323850" y="0"/>
            <a:ext cx="8496300" cy="6669088"/>
            <a:chOff x="295" y="0"/>
            <a:chExt cx="5352" cy="4201"/>
          </a:xfrm>
        </p:grpSpPr>
        <p:sp>
          <p:nvSpPr>
            <p:cNvPr id="24582"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24583"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625FB9C4-7DF1-4688-AFE0-5A0E63037FB6}" type="slidenum">
              <a:rPr lang="it-IT" altLang="it-IT" smtClean="0"/>
              <a:pPr>
                <a:defRPr/>
              </a:pPr>
              <a:t>25</a:t>
            </a:fld>
            <a:endParaRPr lang="it-IT" altLang="it-IT"/>
          </a:p>
        </p:txBody>
      </p:sp>
      <p:sp>
        <p:nvSpPr>
          <p:cNvPr id="3" name="Rectangle 2"/>
          <p:cNvSpPr txBox="1">
            <a:spLocks noChangeArrowheads="1"/>
          </p:cNvSpPr>
          <p:nvPr/>
        </p:nvSpPr>
        <p:spPr bwMode="auto">
          <a:xfrm>
            <a:off x="341530" y="423777"/>
            <a:ext cx="8348598" cy="189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eaLnBrk="1" hangingPunct="1"/>
            <a:r>
              <a:rPr lang="it-IT" altLang="it-IT" sz="3600" dirty="0"/>
              <a:t>PERIODO DELLA RIVOLUZIONE INDUSTRIALE </a:t>
            </a:r>
          </a:p>
          <a:p>
            <a:pPr algn="l" eaLnBrk="1" hangingPunct="1"/>
            <a:r>
              <a:rPr lang="it-IT" altLang="it-IT" sz="3600" dirty="0"/>
              <a:t>(FINE 1700 – INIZI DEL 1900)</a:t>
            </a:r>
            <a:endParaRPr lang="it-IT" altLang="it-IT" sz="3600" kern="0" dirty="0"/>
          </a:p>
        </p:txBody>
      </p:sp>
      <p:sp>
        <p:nvSpPr>
          <p:cNvPr id="4" name="CasellaDiTesto 3"/>
          <p:cNvSpPr txBox="1"/>
          <p:nvPr/>
        </p:nvSpPr>
        <p:spPr>
          <a:xfrm>
            <a:off x="431540" y="2880286"/>
            <a:ext cx="8525120" cy="3416320"/>
          </a:xfrm>
          <a:prstGeom prst="rect">
            <a:avLst/>
          </a:prstGeom>
          <a:noFill/>
        </p:spPr>
        <p:txBody>
          <a:bodyPr wrap="square" rtlCol="0">
            <a:spAutoFit/>
          </a:bodyPr>
          <a:lstStyle/>
          <a:p>
            <a:pPr marL="571500" indent="-571500">
              <a:buFont typeface="Arial" panose="020B0604020202020204" pitchFamily="34" charset="0"/>
              <a:buChar char="•"/>
            </a:pPr>
            <a:r>
              <a:rPr lang="it-IT" altLang="it-IT" sz="3600" dirty="0"/>
              <a:t>calcolo ingegneristico, marittimo (ed astronomico),</a:t>
            </a:r>
          </a:p>
          <a:p>
            <a:pPr marL="571500" indent="-571500">
              <a:buFont typeface="Arial" panose="020B0604020202020204" pitchFamily="34" charset="0"/>
              <a:buChar char="•"/>
            </a:pPr>
            <a:r>
              <a:rPr lang="it-IT" altLang="it-IT" sz="3600" dirty="0"/>
              <a:t>tavole logaritmiche e trigonometriche,</a:t>
            </a:r>
          </a:p>
          <a:p>
            <a:pPr marL="571500" indent="-571500">
              <a:buFont typeface="Arial" panose="020B0604020202020204" pitchFamily="34" charset="0"/>
              <a:buChar char="•"/>
            </a:pPr>
            <a:r>
              <a:rPr lang="it-IT" altLang="it-IT" sz="3600" dirty="0"/>
              <a:t>riguarda molte persone,</a:t>
            </a:r>
          </a:p>
          <a:p>
            <a:pPr marL="571500" indent="-571500">
              <a:buFont typeface="Arial" panose="020B0604020202020204" pitchFamily="34" charset="0"/>
              <a:buChar char="•"/>
            </a:pPr>
            <a:r>
              <a:rPr lang="it-IT" sz="3600" dirty="0"/>
              <a:t>nelle aree di maggior sviluppo industriale</a:t>
            </a:r>
          </a:p>
        </p:txBody>
      </p:sp>
      <p:grpSp>
        <p:nvGrpSpPr>
          <p:cNvPr id="5" name="Group 4"/>
          <p:cNvGrpSpPr>
            <a:grpSpLocks/>
          </p:cNvGrpSpPr>
          <p:nvPr/>
        </p:nvGrpSpPr>
        <p:grpSpPr bwMode="auto">
          <a:xfrm>
            <a:off x="323850" y="0"/>
            <a:ext cx="8496300" cy="6669088"/>
            <a:chOff x="295" y="0"/>
            <a:chExt cx="5352" cy="4201"/>
          </a:xfrm>
        </p:grpSpPr>
        <p:sp>
          <p:nvSpPr>
            <p:cNvPr id="6"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extLst>
      <p:ext uri="{BB962C8B-B14F-4D97-AF65-F5344CB8AC3E}">
        <p14:creationId xmlns:p14="http://schemas.microsoft.com/office/powerpoint/2010/main" val="1422155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BBC166D0-4BD9-4FDD-95C9-82926958B980}" type="slidenum">
              <a:rPr lang="it-IT" altLang="it-IT" sz="1400"/>
              <a:pPr algn="r" eaLnBrk="1" hangingPunct="1">
                <a:spcBef>
                  <a:spcPct val="0"/>
                </a:spcBef>
                <a:buFontTx/>
                <a:buNone/>
              </a:pPr>
              <a:t>26</a:t>
            </a:fld>
            <a:endParaRPr lang="it-IT" altLang="it-IT" sz="1400"/>
          </a:p>
        </p:txBody>
      </p:sp>
      <p:sp>
        <p:nvSpPr>
          <p:cNvPr id="23555" name="Rectangle 2"/>
          <p:cNvSpPr>
            <a:spLocks noGrp="1" noChangeArrowheads="1"/>
          </p:cNvSpPr>
          <p:nvPr>
            <p:ph type="title" idx="4294967295"/>
          </p:nvPr>
        </p:nvSpPr>
        <p:spPr>
          <a:xfrm>
            <a:off x="426080" y="91631"/>
            <a:ext cx="8229600" cy="993775"/>
          </a:xfrm>
        </p:spPr>
        <p:txBody>
          <a:bodyPr/>
          <a:lstStyle/>
          <a:p>
            <a:pPr eaLnBrk="1" hangingPunct="1"/>
            <a:r>
              <a:rPr lang="it-IT" altLang="it-IT" dirty="0"/>
              <a:t>Un secondo “conto” famoso</a:t>
            </a:r>
          </a:p>
        </p:txBody>
      </p:sp>
      <p:sp>
        <p:nvSpPr>
          <p:cNvPr id="23556" name="Rectangle 3"/>
          <p:cNvSpPr>
            <a:spLocks noGrp="1" noChangeArrowheads="1"/>
          </p:cNvSpPr>
          <p:nvPr>
            <p:ph type="body" idx="4294967295"/>
          </p:nvPr>
        </p:nvSpPr>
        <p:spPr>
          <a:xfrm>
            <a:off x="457200" y="933228"/>
            <a:ext cx="8300710" cy="5464175"/>
          </a:xfrm>
        </p:spPr>
        <p:txBody>
          <a:bodyPr/>
          <a:lstStyle/>
          <a:p>
            <a:pPr eaLnBrk="1" hangingPunct="1"/>
            <a:r>
              <a:rPr lang="it-IT" altLang="it-IT" sz="2400" dirty="0"/>
              <a:t>1 gennaio 1801: Giuseppe Piazzi a Palermo osserva un nuovo “pianeta” (nel toro): lo chiama Cerere</a:t>
            </a:r>
          </a:p>
          <a:p>
            <a:pPr eaLnBrk="1" hangingPunct="1"/>
            <a:r>
              <a:rPr lang="it-IT" altLang="it-IT" sz="2400" dirty="0"/>
              <a:t>11 febbraio 1801: Piazzi perde di vista il nuovo pianeta (sole in acquario: 16 febbraio) pubblica le tabelle delle osservazioni ( … sagittario, capricorno, acquario …)</a:t>
            </a:r>
          </a:p>
          <a:p>
            <a:pPr eaLnBrk="1" hangingPunct="1"/>
            <a:r>
              <a:rPr lang="it-IT" altLang="it-IT" sz="2400" dirty="0"/>
              <a:t>Settembre 1801: Gauss studia il problema di determinare l’orbita sulla base delle osservazioni (inventa il metodo dei “minimi quadrati”)</a:t>
            </a:r>
          </a:p>
          <a:p>
            <a:pPr eaLnBrk="1" hangingPunct="1"/>
            <a:r>
              <a:rPr lang="it-IT" altLang="it-IT" sz="2400" dirty="0"/>
              <a:t>Ottobre 1801: Gauss applica il suo metodo a Cerere, e ne prevede la posizione </a:t>
            </a:r>
          </a:p>
          <a:p>
            <a:pPr eaLnBrk="1" hangingPunct="1"/>
            <a:r>
              <a:rPr lang="it-IT" altLang="it-IT" sz="2400" dirty="0"/>
              <a:t>7 dicembre 1801: Franz </a:t>
            </a:r>
            <a:r>
              <a:rPr lang="it-IT" altLang="it-IT" sz="2400" dirty="0" err="1"/>
              <a:t>Xaver</a:t>
            </a:r>
            <a:r>
              <a:rPr lang="it-IT" altLang="it-IT" sz="2400" dirty="0"/>
              <a:t> von </a:t>
            </a:r>
            <a:r>
              <a:rPr lang="it-IT" altLang="it-IT" sz="2400" dirty="0" err="1"/>
              <a:t>Zach</a:t>
            </a:r>
            <a:r>
              <a:rPr lang="it-IT" altLang="it-IT" sz="2400" dirty="0"/>
              <a:t> “ritrova” Cerere (nella posizione prevista)</a:t>
            </a:r>
          </a:p>
          <a:p>
            <a:pPr eaLnBrk="1" hangingPunct="1">
              <a:buFontTx/>
              <a:buNone/>
            </a:pPr>
            <a:r>
              <a:rPr lang="it-IT" altLang="it-IT" sz="1800" dirty="0"/>
              <a:t>N.B. Cerere asteroide di magnitudine </a:t>
            </a:r>
            <a:r>
              <a:rPr lang="it-IT" altLang="it-IT" sz="1800" dirty="0" err="1"/>
              <a:t>max</a:t>
            </a:r>
            <a:r>
              <a:rPr lang="it-IT" altLang="it-IT" sz="1800" dirty="0"/>
              <a:t> 6,73: non visibile a occhio nudo)</a:t>
            </a:r>
          </a:p>
          <a:p>
            <a:pPr eaLnBrk="1" hangingPunct="1">
              <a:buFontTx/>
              <a:buNone/>
            </a:pPr>
            <a:endParaRPr lang="it-IT" altLang="it-IT" sz="2800" dirty="0"/>
          </a:p>
          <a:p>
            <a:pPr eaLnBrk="1" hangingPunct="1"/>
            <a:endParaRPr lang="it-IT" altLang="it-IT" sz="2800" dirty="0"/>
          </a:p>
          <a:p>
            <a:pPr eaLnBrk="1" hangingPunct="1"/>
            <a:endParaRPr lang="it-IT" altLang="it-IT" sz="2800" dirty="0"/>
          </a:p>
          <a:p>
            <a:pPr eaLnBrk="1" hangingPunct="1"/>
            <a:endParaRPr lang="it-IT" altLang="it-IT" sz="2800" dirty="0"/>
          </a:p>
        </p:txBody>
      </p:sp>
      <p:grpSp>
        <p:nvGrpSpPr>
          <p:cNvPr id="23557" name="Group 4"/>
          <p:cNvGrpSpPr>
            <a:grpSpLocks/>
          </p:cNvGrpSpPr>
          <p:nvPr/>
        </p:nvGrpSpPr>
        <p:grpSpPr bwMode="auto">
          <a:xfrm>
            <a:off x="323850" y="0"/>
            <a:ext cx="8496300" cy="6669088"/>
            <a:chOff x="295" y="0"/>
            <a:chExt cx="5352" cy="4201"/>
          </a:xfrm>
        </p:grpSpPr>
        <p:sp>
          <p:nvSpPr>
            <p:cNvPr id="23558"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23559" name="Text Box 6"/>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2019</a:t>
              </a:r>
            </a:p>
            <a:p>
              <a:pPr eaLnBrk="1" hangingPunct="1">
                <a:spcBef>
                  <a:spcPct val="50000"/>
                </a:spcBef>
                <a:buFontTx/>
                <a:buNone/>
              </a:pPr>
              <a:endParaRPr lang="it-IT" altLang="it-IT" sz="1400"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1C414533-442A-4307-B070-841D8C260055}" type="slidenum">
              <a:rPr lang="it-IT" altLang="it-IT" sz="1400"/>
              <a:pPr algn="r" eaLnBrk="1" hangingPunct="1">
                <a:spcBef>
                  <a:spcPct val="0"/>
                </a:spcBef>
                <a:buFontTx/>
                <a:buNone/>
              </a:pPr>
              <a:t>27</a:t>
            </a:fld>
            <a:endParaRPr lang="it-IT" altLang="it-IT" sz="1400"/>
          </a:p>
        </p:txBody>
      </p:sp>
      <p:sp>
        <p:nvSpPr>
          <p:cNvPr id="25603" name="Rectangle 2"/>
          <p:cNvSpPr>
            <a:spLocks noGrp="1" noChangeArrowheads="1"/>
          </p:cNvSpPr>
          <p:nvPr>
            <p:ph type="title" idx="4294967295"/>
          </p:nvPr>
        </p:nvSpPr>
        <p:spPr/>
        <p:txBody>
          <a:bodyPr/>
          <a:lstStyle/>
          <a:p>
            <a:pPr eaLnBrk="1" hangingPunct="1"/>
            <a:r>
              <a:rPr lang="it-IT" altLang="it-IT" sz="4000" dirty="0"/>
              <a:t>Un primo grande sforzo ‘‘manuale’’:</a:t>
            </a:r>
            <a:br>
              <a:rPr lang="it-IT" altLang="it-IT" sz="4000" dirty="0"/>
            </a:br>
            <a:r>
              <a:rPr lang="it-IT" altLang="it-IT" sz="4000" i="1" dirty="0"/>
              <a:t>le </a:t>
            </a:r>
            <a:r>
              <a:rPr lang="it-IT" altLang="it-IT" sz="4000" i="1" dirty="0" err="1"/>
              <a:t>tables</a:t>
            </a:r>
            <a:r>
              <a:rPr lang="it-IT" altLang="it-IT" sz="4000" i="1" dirty="0"/>
              <a:t> </a:t>
            </a:r>
            <a:r>
              <a:rPr lang="it-IT" altLang="it-IT" sz="4000" i="1" dirty="0" err="1"/>
              <a:t>du</a:t>
            </a:r>
            <a:r>
              <a:rPr lang="it-IT" altLang="it-IT" sz="4000" i="1" dirty="0"/>
              <a:t> </a:t>
            </a:r>
            <a:r>
              <a:rPr lang="it-IT" altLang="it-IT" sz="4000" i="1" dirty="0" err="1"/>
              <a:t>cadastre</a:t>
            </a:r>
            <a:endParaRPr lang="it-IT" altLang="it-IT" sz="4000" i="1" dirty="0"/>
          </a:p>
        </p:txBody>
      </p:sp>
      <p:sp>
        <p:nvSpPr>
          <p:cNvPr id="25604" name="Rectangle 3"/>
          <p:cNvSpPr>
            <a:spLocks noGrp="1" noChangeArrowheads="1"/>
          </p:cNvSpPr>
          <p:nvPr>
            <p:ph type="body" idx="4294967295"/>
          </p:nvPr>
        </p:nvSpPr>
        <p:spPr>
          <a:xfrm>
            <a:off x="457200" y="1600200"/>
            <a:ext cx="8229600" cy="4978400"/>
          </a:xfrm>
        </p:spPr>
        <p:txBody>
          <a:bodyPr/>
          <a:lstStyle/>
          <a:p>
            <a:pPr eaLnBrk="1" hangingPunct="1">
              <a:lnSpc>
                <a:spcPct val="90000"/>
              </a:lnSpc>
            </a:pPr>
            <a:r>
              <a:rPr lang="it-IT" altLang="it-IT" sz="2800" dirty="0" err="1"/>
              <a:t>Gaspard</a:t>
            </a:r>
            <a:r>
              <a:rPr lang="it-IT" altLang="it-IT" sz="2800" dirty="0"/>
              <a:t> de </a:t>
            </a:r>
            <a:r>
              <a:rPr lang="it-IT" altLang="it-IT" sz="2800" dirty="0" err="1"/>
              <a:t>Prony</a:t>
            </a:r>
            <a:r>
              <a:rPr lang="it-IT" altLang="it-IT" sz="2800" dirty="0"/>
              <a:t> (1755–1839) cura la compilazione di tavole (trigonometriche e) logaritmiche dei primi 100000 numeri con 14-19 cifre e dei secondi con 24- … cifre</a:t>
            </a:r>
          </a:p>
          <a:p>
            <a:pPr eaLnBrk="1" hangingPunct="1">
              <a:lnSpc>
                <a:spcPct val="90000"/>
              </a:lnSpc>
            </a:pPr>
            <a:r>
              <a:rPr lang="it-IT" altLang="it-IT" sz="2800" dirty="0"/>
              <a:t>nel 1791 </a:t>
            </a:r>
            <a:r>
              <a:rPr lang="it-IT" altLang="it-IT" sz="2800" b="1" dirty="0"/>
              <a:t>progetta</a:t>
            </a:r>
            <a:r>
              <a:rPr lang="it-IT" altLang="it-IT" sz="2800" dirty="0"/>
              <a:t> il lavoro con </a:t>
            </a:r>
            <a:r>
              <a:rPr lang="it-IT" altLang="it-IT" sz="2800" dirty="0" err="1"/>
              <a:t>Legendre</a:t>
            </a:r>
            <a:r>
              <a:rPr lang="it-IT" altLang="it-IT" sz="2800" dirty="0"/>
              <a:t>, Carnot e altri matematici (solo in termini di addizioni e sottrazioni)</a:t>
            </a:r>
          </a:p>
          <a:p>
            <a:pPr eaLnBrk="1" hangingPunct="1">
              <a:lnSpc>
                <a:spcPct val="90000"/>
              </a:lnSpc>
            </a:pPr>
            <a:r>
              <a:rPr lang="it-IT" altLang="it-IT" sz="2800" dirty="0"/>
              <a:t>dal 1792 </a:t>
            </a:r>
            <a:r>
              <a:rPr lang="it-IT" altLang="it-IT" sz="2800" b="1" dirty="0"/>
              <a:t>organizza</a:t>
            </a:r>
            <a:r>
              <a:rPr lang="it-IT" altLang="it-IT" sz="2800" dirty="0"/>
              <a:t> il lavoro (sicuramente finito nel 1801) di circa 80 persone (nobili e servitori:  ‘‘parrucchieri’’ e paggi di camera)</a:t>
            </a:r>
          </a:p>
          <a:p>
            <a:pPr eaLnBrk="1" hangingPunct="1">
              <a:lnSpc>
                <a:spcPct val="90000"/>
              </a:lnSpc>
            </a:pPr>
            <a:r>
              <a:rPr lang="it-IT" altLang="it-IT" sz="2800" dirty="0"/>
              <a:t>forse il più grande sforzo di calcolo manuale (non pubblicato)</a:t>
            </a:r>
          </a:p>
          <a:p>
            <a:pPr eaLnBrk="1" hangingPunct="1">
              <a:lnSpc>
                <a:spcPct val="90000"/>
              </a:lnSpc>
            </a:pPr>
            <a:endParaRPr lang="it-IT" altLang="it-IT" sz="2800" dirty="0"/>
          </a:p>
        </p:txBody>
      </p:sp>
      <p:grpSp>
        <p:nvGrpSpPr>
          <p:cNvPr id="25605" name="Group 4"/>
          <p:cNvGrpSpPr>
            <a:grpSpLocks/>
          </p:cNvGrpSpPr>
          <p:nvPr/>
        </p:nvGrpSpPr>
        <p:grpSpPr bwMode="auto">
          <a:xfrm>
            <a:off x="323850" y="0"/>
            <a:ext cx="8496300" cy="6669088"/>
            <a:chOff x="295" y="0"/>
            <a:chExt cx="5352" cy="4201"/>
          </a:xfrm>
        </p:grpSpPr>
        <p:sp>
          <p:nvSpPr>
            <p:cNvPr id="25606"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25607"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BBAAA4FC-C668-4CBA-AF2F-E8FDB37B824C}" type="slidenum">
              <a:rPr lang="it-IT" altLang="it-IT" sz="1400"/>
              <a:pPr algn="r" eaLnBrk="1" hangingPunct="1">
                <a:spcBef>
                  <a:spcPct val="0"/>
                </a:spcBef>
                <a:buFontTx/>
                <a:buNone/>
              </a:pPr>
              <a:t>28</a:t>
            </a:fld>
            <a:endParaRPr lang="it-IT" altLang="it-IT" sz="1400"/>
          </a:p>
        </p:txBody>
      </p:sp>
      <p:sp>
        <p:nvSpPr>
          <p:cNvPr id="26627" name="Rectangle 2"/>
          <p:cNvSpPr>
            <a:spLocks noGrp="1" noChangeArrowheads="1"/>
          </p:cNvSpPr>
          <p:nvPr>
            <p:ph type="title" idx="4294967295"/>
          </p:nvPr>
        </p:nvSpPr>
        <p:spPr>
          <a:xfrm>
            <a:off x="303213" y="274638"/>
            <a:ext cx="8516937" cy="1143000"/>
          </a:xfrm>
        </p:spPr>
        <p:txBody>
          <a:bodyPr/>
          <a:lstStyle/>
          <a:p>
            <a:pPr eaLnBrk="1" hangingPunct="1"/>
            <a:r>
              <a:rPr lang="it-IT" altLang="it-IT" sz="4000" dirty="0"/>
              <a:t>Un secondo grande sforzo ‘‘manuale’’</a:t>
            </a:r>
          </a:p>
        </p:txBody>
      </p:sp>
      <p:sp>
        <p:nvSpPr>
          <p:cNvPr id="26628" name="Rectangle 3"/>
          <p:cNvSpPr>
            <a:spLocks noGrp="1" noChangeArrowheads="1"/>
          </p:cNvSpPr>
          <p:nvPr>
            <p:ph type="body" idx="4294967295"/>
          </p:nvPr>
        </p:nvSpPr>
        <p:spPr>
          <a:xfrm>
            <a:off x="457200" y="1600200"/>
            <a:ext cx="8229600" cy="4852988"/>
          </a:xfrm>
        </p:spPr>
        <p:txBody>
          <a:bodyPr/>
          <a:lstStyle/>
          <a:p>
            <a:pPr eaLnBrk="1" hangingPunct="1"/>
            <a:r>
              <a:rPr lang="it-IT" altLang="it-IT" dirty="0"/>
              <a:t>Edward </a:t>
            </a:r>
            <a:r>
              <a:rPr lang="it-IT" altLang="it-IT" dirty="0" err="1"/>
              <a:t>Sang</a:t>
            </a:r>
            <a:r>
              <a:rPr lang="it-IT" altLang="it-IT" dirty="0"/>
              <a:t> (scozzese,1805-1890)</a:t>
            </a:r>
          </a:p>
          <a:p>
            <a:pPr eaLnBrk="1" hangingPunct="1"/>
            <a:r>
              <a:rPr lang="it-IT" altLang="it-IT" dirty="0"/>
              <a:t>negli ultimi 40 anni (con le figlie Flora e Jane) calcola logaritmi (nel 1871 pubblica alcune tavole parziali)</a:t>
            </a:r>
          </a:p>
          <a:p>
            <a:pPr eaLnBrk="1" hangingPunct="1"/>
            <a:r>
              <a:rPr lang="it-IT" altLang="it-IT" dirty="0"/>
              <a:t>logaritmi da 1 a 10˙000 con 28 cifre e da 100˙000 a 200˙000 con 15 cifre</a:t>
            </a:r>
          </a:p>
          <a:p>
            <a:pPr eaLnBrk="1" hangingPunct="1"/>
            <a:r>
              <a:rPr lang="it-IT" altLang="it-IT" dirty="0"/>
              <a:t>47 volumi manoscritti (non pubblicati)</a:t>
            </a:r>
          </a:p>
          <a:p>
            <a:pPr eaLnBrk="1" hangingPunct="1"/>
            <a:r>
              <a:rPr lang="it-IT" altLang="it-IT" dirty="0"/>
              <a:t>più accurati delle </a:t>
            </a:r>
            <a:r>
              <a:rPr lang="it-IT" altLang="it-IT" i="1" dirty="0" err="1"/>
              <a:t>tables</a:t>
            </a:r>
            <a:r>
              <a:rPr lang="it-IT" altLang="it-IT" i="1" dirty="0"/>
              <a:t> </a:t>
            </a:r>
            <a:r>
              <a:rPr lang="it-IT" altLang="it-IT" i="1" dirty="0" err="1"/>
              <a:t>du</a:t>
            </a:r>
            <a:r>
              <a:rPr lang="it-IT" altLang="it-IT" i="1" dirty="0"/>
              <a:t> </a:t>
            </a:r>
            <a:r>
              <a:rPr lang="it-IT" altLang="it-IT" i="1" dirty="0" err="1"/>
              <a:t>Cadastre</a:t>
            </a:r>
            <a:endParaRPr lang="it-IT" altLang="it-IT" i="1" dirty="0"/>
          </a:p>
          <a:p>
            <a:pPr eaLnBrk="1" hangingPunct="1">
              <a:buFontTx/>
              <a:buNone/>
            </a:pPr>
            <a:endParaRPr lang="it-IT" altLang="it-IT" dirty="0"/>
          </a:p>
        </p:txBody>
      </p:sp>
      <p:grpSp>
        <p:nvGrpSpPr>
          <p:cNvPr id="26629" name="Group 4"/>
          <p:cNvGrpSpPr>
            <a:grpSpLocks/>
          </p:cNvGrpSpPr>
          <p:nvPr/>
        </p:nvGrpSpPr>
        <p:grpSpPr bwMode="auto">
          <a:xfrm>
            <a:off x="323850" y="0"/>
            <a:ext cx="8496300" cy="6669088"/>
            <a:chOff x="295" y="0"/>
            <a:chExt cx="5352" cy="4201"/>
          </a:xfrm>
        </p:grpSpPr>
        <p:sp>
          <p:nvSpPr>
            <p:cNvPr id="26630"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26631"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9E63F731-0D56-4CF9-96F9-9A4345F03402}" type="slidenum">
              <a:rPr lang="it-IT" altLang="it-IT" sz="1400"/>
              <a:pPr algn="r" eaLnBrk="1" hangingPunct="1">
                <a:spcBef>
                  <a:spcPct val="0"/>
                </a:spcBef>
                <a:buFontTx/>
                <a:buNone/>
              </a:pPr>
              <a:t>29</a:t>
            </a:fld>
            <a:endParaRPr lang="it-IT" altLang="it-IT" sz="1400"/>
          </a:p>
        </p:txBody>
      </p:sp>
      <p:sp>
        <p:nvSpPr>
          <p:cNvPr id="29699" name="Rectangle 2"/>
          <p:cNvSpPr>
            <a:spLocks noGrp="1" noChangeArrowheads="1"/>
          </p:cNvSpPr>
          <p:nvPr>
            <p:ph type="title" idx="4294967295"/>
          </p:nvPr>
        </p:nvSpPr>
        <p:spPr>
          <a:xfrm>
            <a:off x="439738" y="230188"/>
            <a:ext cx="8362950" cy="1143000"/>
          </a:xfrm>
        </p:spPr>
        <p:txBody>
          <a:bodyPr/>
          <a:lstStyle/>
          <a:p>
            <a:pPr eaLnBrk="1" hangingPunct="1"/>
            <a:r>
              <a:rPr lang="it-IT" altLang="it-IT" sz="4000" dirty="0"/>
              <a:t>Tentativi di meccanizzazione (1)</a:t>
            </a:r>
            <a:br>
              <a:rPr lang="it-IT" altLang="it-IT" sz="4000" dirty="0"/>
            </a:br>
            <a:r>
              <a:rPr lang="it-IT" altLang="it-IT" sz="3200" dirty="0" err="1"/>
              <a:t>Babbage</a:t>
            </a:r>
            <a:endParaRPr lang="it-IT" altLang="it-IT" sz="3200" dirty="0"/>
          </a:p>
        </p:txBody>
      </p:sp>
      <p:sp>
        <p:nvSpPr>
          <p:cNvPr id="29700" name="Rectangle 3"/>
          <p:cNvSpPr>
            <a:spLocks noGrp="1" noChangeArrowheads="1"/>
          </p:cNvSpPr>
          <p:nvPr>
            <p:ph type="body" idx="4294967295"/>
          </p:nvPr>
        </p:nvSpPr>
        <p:spPr>
          <a:xfrm>
            <a:off x="457200" y="1314450"/>
            <a:ext cx="8229600" cy="5264150"/>
          </a:xfrm>
        </p:spPr>
        <p:txBody>
          <a:bodyPr/>
          <a:lstStyle/>
          <a:p>
            <a:pPr eaLnBrk="1" hangingPunct="1"/>
            <a:r>
              <a:rPr lang="it-IT" altLang="it-IT" sz="2000" b="1" dirty="0"/>
              <a:t>1820: C. </a:t>
            </a:r>
            <a:r>
              <a:rPr lang="it-IT" altLang="it-IT" sz="2000" b="1" dirty="0" err="1"/>
              <a:t>Babbage</a:t>
            </a:r>
            <a:r>
              <a:rPr lang="it-IT" altLang="it-IT" sz="2000" b="1" dirty="0"/>
              <a:t> contribuisce con </a:t>
            </a:r>
            <a:r>
              <a:rPr lang="it-IT" altLang="it-IT" sz="2000" b="1" dirty="0" err="1"/>
              <a:t>Herschel</a:t>
            </a:r>
            <a:r>
              <a:rPr lang="it-IT" altLang="it-IT" sz="2000" b="1" dirty="0"/>
              <a:t> ed altri a fondare la </a:t>
            </a:r>
            <a:r>
              <a:rPr lang="it-IT" altLang="it-IT" sz="2000" b="1" dirty="0" err="1"/>
              <a:t>Astronomical</a:t>
            </a:r>
            <a:r>
              <a:rPr lang="it-IT" altLang="it-IT" sz="2000" b="1" dirty="0"/>
              <a:t> Society (poi </a:t>
            </a:r>
            <a:r>
              <a:rPr lang="it-IT" altLang="it-IT" sz="2000" b="1" dirty="0" err="1"/>
              <a:t>Royal</a:t>
            </a:r>
            <a:r>
              <a:rPr lang="it-IT" altLang="it-IT" sz="2000" b="1" dirty="0"/>
              <a:t>  A.S.)</a:t>
            </a:r>
          </a:p>
          <a:p>
            <a:pPr eaLnBrk="1" hangingPunct="1"/>
            <a:r>
              <a:rPr lang="it-IT" altLang="it-IT" sz="2000" b="1" dirty="0"/>
              <a:t>con H. </a:t>
            </a:r>
            <a:r>
              <a:rPr lang="it-IT" altLang="it-IT" sz="2000" b="1" dirty="0" err="1"/>
              <a:t>Colebrooke</a:t>
            </a:r>
            <a:r>
              <a:rPr lang="it-IT" altLang="it-IT" sz="2000" b="1" dirty="0"/>
              <a:t>, F. </a:t>
            </a:r>
            <a:r>
              <a:rPr lang="it-IT" altLang="it-IT" sz="2000" b="1" dirty="0" err="1"/>
              <a:t>Baily</a:t>
            </a:r>
            <a:r>
              <a:rPr lang="it-IT" altLang="it-IT" sz="2000" b="1" dirty="0"/>
              <a:t> (business </a:t>
            </a:r>
            <a:r>
              <a:rPr lang="it-IT" altLang="it-IT" sz="2000" b="1" dirty="0" err="1"/>
              <a:t>astronomers</a:t>
            </a:r>
            <a:r>
              <a:rPr lang="it-IT" altLang="it-IT" sz="2000" b="1" dirty="0"/>
              <a:t>) si pone l’obbiettivo di portare il calcolo astronomico a risultati uniformi, con l’adozione di tabelle affidabili e standard</a:t>
            </a:r>
          </a:p>
          <a:p>
            <a:pPr eaLnBrk="1" hangingPunct="1"/>
            <a:r>
              <a:rPr lang="it-IT" altLang="it-IT" sz="2000" b="1" dirty="0"/>
              <a:t>1824 vince la medaglia d’oro della A.S. ‘‘for </a:t>
            </a:r>
            <a:r>
              <a:rPr lang="it-IT" altLang="it-IT" sz="2000" b="1" dirty="0" err="1"/>
              <a:t>his</a:t>
            </a:r>
            <a:r>
              <a:rPr lang="it-IT" altLang="it-IT" sz="2000" b="1" dirty="0"/>
              <a:t> </a:t>
            </a:r>
            <a:r>
              <a:rPr lang="it-IT" altLang="it-IT" sz="2000" b="1" dirty="0" err="1"/>
              <a:t>invention</a:t>
            </a:r>
            <a:r>
              <a:rPr lang="it-IT" altLang="it-IT" sz="2000" b="1" dirty="0"/>
              <a:t> of an </a:t>
            </a:r>
            <a:r>
              <a:rPr lang="it-IT" altLang="it-IT" sz="2000" b="1" dirty="0" err="1"/>
              <a:t>engine</a:t>
            </a:r>
            <a:r>
              <a:rPr lang="it-IT" altLang="it-IT" sz="2000" b="1" dirty="0"/>
              <a:t> for </a:t>
            </a:r>
            <a:r>
              <a:rPr lang="it-IT" altLang="it-IT" sz="2000" b="1" dirty="0" err="1"/>
              <a:t>calculating</a:t>
            </a:r>
            <a:r>
              <a:rPr lang="it-IT" altLang="it-IT" sz="2000" b="1" dirty="0"/>
              <a:t> </a:t>
            </a:r>
            <a:r>
              <a:rPr lang="it-IT" altLang="it-IT" sz="2000" b="1" dirty="0" err="1"/>
              <a:t>mathematical</a:t>
            </a:r>
            <a:r>
              <a:rPr lang="it-IT" altLang="it-IT" sz="2000" b="1" dirty="0"/>
              <a:t> and </a:t>
            </a:r>
            <a:r>
              <a:rPr lang="it-IT" altLang="it-IT" sz="2000" b="1" dirty="0" err="1"/>
              <a:t>astronomical</a:t>
            </a:r>
            <a:r>
              <a:rPr lang="it-IT" altLang="it-IT" sz="2000" b="1" dirty="0"/>
              <a:t> </a:t>
            </a:r>
            <a:r>
              <a:rPr lang="it-IT" altLang="it-IT" sz="2000" b="1" dirty="0" err="1"/>
              <a:t>tables</a:t>
            </a:r>
            <a:r>
              <a:rPr lang="it-IT" altLang="it-IT" sz="2000" b="1" dirty="0"/>
              <a:t>’’: </a:t>
            </a:r>
            <a:r>
              <a:rPr lang="it-IT" altLang="it-IT" sz="2000" b="1" dirty="0" err="1"/>
              <a:t>Difference</a:t>
            </a:r>
            <a:r>
              <a:rPr lang="it-IT" altLang="it-IT" sz="2000" b="1" dirty="0"/>
              <a:t> Engine (1)</a:t>
            </a:r>
          </a:p>
          <a:p>
            <a:pPr eaLnBrk="1" hangingPunct="1"/>
            <a:r>
              <a:rPr lang="it-IT" altLang="it-IT" sz="2000" b="1" dirty="0"/>
              <a:t>1831 prima sospensione della realizzazione del D. E. per esaurimento dei fondi di </a:t>
            </a:r>
            <a:r>
              <a:rPr lang="it-IT" altLang="it-IT" sz="2000" b="1" dirty="0" err="1"/>
              <a:t>Babbage</a:t>
            </a:r>
            <a:r>
              <a:rPr lang="it-IT" altLang="it-IT" sz="2000" b="1" dirty="0"/>
              <a:t> che cerca altri finanziamenti</a:t>
            </a:r>
          </a:p>
          <a:p>
            <a:pPr eaLnBrk="1" hangingPunct="1"/>
            <a:r>
              <a:rPr lang="it-IT" altLang="it-IT" sz="2000" b="1" dirty="0"/>
              <a:t>1842 sospensione definitiva per interruzione dei finanziamenti governativi</a:t>
            </a:r>
          </a:p>
          <a:p>
            <a:pPr eaLnBrk="1" hangingPunct="1"/>
            <a:r>
              <a:rPr lang="it-IT" altLang="it-IT" sz="2000" b="1" dirty="0"/>
              <a:t>1847- 49 progetto del </a:t>
            </a:r>
            <a:r>
              <a:rPr lang="it-IT" altLang="it-IT" sz="2000" b="1" dirty="0" err="1"/>
              <a:t>Difference</a:t>
            </a:r>
            <a:r>
              <a:rPr lang="it-IT" altLang="it-IT" sz="2000" b="1" dirty="0"/>
              <a:t> Engine 2</a:t>
            </a:r>
          </a:p>
          <a:p>
            <a:pPr eaLnBrk="1" hangingPunct="1"/>
            <a:r>
              <a:rPr lang="it-IT" altLang="it-IT" sz="2000" b="1" dirty="0"/>
              <a:t>1991 il </a:t>
            </a:r>
            <a:r>
              <a:rPr lang="it-IT" altLang="it-IT" sz="2000" b="1" dirty="0" err="1"/>
              <a:t>London</a:t>
            </a:r>
            <a:r>
              <a:rPr lang="it-IT" altLang="it-IT" sz="2000" b="1" dirty="0"/>
              <a:t> Science </a:t>
            </a:r>
            <a:r>
              <a:rPr lang="it-IT" altLang="it-IT" sz="2000" b="1" dirty="0" err="1"/>
              <a:t>Museum</a:t>
            </a:r>
            <a:r>
              <a:rPr lang="it-IT" altLang="it-IT" sz="2000" b="1" dirty="0"/>
              <a:t> termina la costruzione delle due macchine (la prima è a </a:t>
            </a:r>
            <a:r>
              <a:rPr lang="it-IT" altLang="it-IT" sz="2000" b="1" dirty="0" err="1"/>
              <a:t>Montain</a:t>
            </a:r>
            <a:r>
              <a:rPr lang="it-IT" altLang="it-IT" sz="2000" b="1" dirty="0"/>
              <a:t> </a:t>
            </a:r>
            <a:r>
              <a:rPr lang="it-IT" altLang="it-IT" sz="2000" b="1" dirty="0" err="1"/>
              <a:t>View</a:t>
            </a:r>
            <a:r>
              <a:rPr lang="it-IT" altLang="it-IT" sz="2000" b="1" dirty="0"/>
              <a:t>, Cal. al Computer </a:t>
            </a:r>
            <a:r>
              <a:rPr lang="it-IT" altLang="it-IT" sz="2000" b="1" dirty="0" err="1"/>
              <a:t>History</a:t>
            </a:r>
            <a:r>
              <a:rPr lang="it-IT" altLang="it-IT" sz="2000" b="1" dirty="0"/>
              <a:t> </a:t>
            </a:r>
            <a:r>
              <a:rPr lang="it-IT" altLang="it-IT" sz="2000" b="1" dirty="0" err="1"/>
              <a:t>Museum</a:t>
            </a:r>
            <a:r>
              <a:rPr lang="it-IT" altLang="it-IT" sz="2000" b="1" dirty="0"/>
              <a:t>, la seconda al L.S.M.)</a:t>
            </a:r>
          </a:p>
        </p:txBody>
      </p:sp>
      <p:sp>
        <p:nvSpPr>
          <p:cNvPr id="29701"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29702" name="Group 6"/>
          <p:cNvGrpSpPr>
            <a:grpSpLocks/>
          </p:cNvGrpSpPr>
          <p:nvPr/>
        </p:nvGrpSpPr>
        <p:grpSpPr bwMode="auto">
          <a:xfrm>
            <a:off x="323850" y="0"/>
            <a:ext cx="8496300" cy="6669088"/>
            <a:chOff x="295" y="0"/>
            <a:chExt cx="5352" cy="4201"/>
          </a:xfrm>
        </p:grpSpPr>
        <p:sp>
          <p:nvSpPr>
            <p:cNvPr id="29703"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29704"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D9E802-F6DD-4253-A274-5C2403FFE796}" type="slidenum">
              <a:rPr lang="it-IT" altLang="it-IT" sz="1400" smtClean="0"/>
              <a:pPr>
                <a:spcBef>
                  <a:spcPct val="0"/>
                </a:spcBef>
                <a:buFontTx/>
                <a:buNone/>
              </a:pPr>
              <a:t>3</a:t>
            </a:fld>
            <a:endParaRPr lang="it-IT" altLang="it-IT" sz="1400"/>
          </a:p>
        </p:txBody>
      </p:sp>
      <p:grpSp>
        <p:nvGrpSpPr>
          <p:cNvPr id="4099" name="Group 23"/>
          <p:cNvGrpSpPr>
            <a:grpSpLocks/>
          </p:cNvGrpSpPr>
          <p:nvPr/>
        </p:nvGrpSpPr>
        <p:grpSpPr bwMode="auto">
          <a:xfrm>
            <a:off x="323850" y="0"/>
            <a:ext cx="8496300" cy="6669088"/>
            <a:chOff x="295" y="0"/>
            <a:chExt cx="5352" cy="4201"/>
          </a:xfrm>
        </p:grpSpPr>
        <p:sp>
          <p:nvSpPr>
            <p:cNvPr id="4102" name="Rectangle 24"/>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103" name="Text Box 25"/>
            <p:cNvSpPr txBox="1">
              <a:spLocks noChangeArrowheads="1"/>
            </p:cNvSpPr>
            <p:nvPr/>
          </p:nvSpPr>
          <p:spPr bwMode="auto">
            <a:xfrm>
              <a:off x="4150" y="0"/>
              <a:ext cx="127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2016</a:t>
              </a:r>
            </a:p>
            <a:p>
              <a:pPr eaLnBrk="1" hangingPunct="1">
                <a:spcBef>
                  <a:spcPct val="50000"/>
                </a:spcBef>
                <a:buFontTx/>
                <a:buNone/>
              </a:pPr>
              <a:endParaRPr lang="it-IT" altLang="it-IT" sz="1400" dirty="0"/>
            </a:p>
            <a:p>
              <a:pPr eaLnBrk="1" hangingPunct="1">
                <a:spcBef>
                  <a:spcPct val="50000"/>
                </a:spcBef>
                <a:buFontTx/>
                <a:buNone/>
              </a:pPr>
              <a:endParaRPr lang="it-IT" altLang="it-IT" sz="1400" dirty="0"/>
            </a:p>
          </p:txBody>
        </p:sp>
      </p:grpSp>
      <p:sp>
        <p:nvSpPr>
          <p:cNvPr id="4100" name="Rectangle 1026"/>
          <p:cNvSpPr>
            <a:spLocks noChangeArrowheads="1"/>
          </p:cNvSpPr>
          <p:nvPr/>
        </p:nvSpPr>
        <p:spPr bwMode="auto">
          <a:xfrm>
            <a:off x="476250" y="233363"/>
            <a:ext cx="82296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3600" dirty="0">
                <a:solidFill>
                  <a:schemeClr val="tx2"/>
                </a:solidFill>
              </a:rPr>
              <a:t>INTRODUZIONE (1)</a:t>
            </a:r>
          </a:p>
        </p:txBody>
      </p:sp>
      <p:sp>
        <p:nvSpPr>
          <p:cNvPr id="13317" name="Text Box 34"/>
          <p:cNvSpPr txBox="1">
            <a:spLocks noChangeArrowheads="1"/>
          </p:cNvSpPr>
          <p:nvPr/>
        </p:nvSpPr>
        <p:spPr bwMode="auto">
          <a:xfrm>
            <a:off x="331786" y="954088"/>
            <a:ext cx="8650703"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268288" indent="268288">
              <a:spcBef>
                <a:spcPct val="20000"/>
              </a:spcBef>
              <a:buChar char="–"/>
              <a:defRPr sz="2800">
                <a:solidFill>
                  <a:schemeClr val="tx1"/>
                </a:solidFill>
                <a:latin typeface="Arial" panose="020B0604020202020204" pitchFamily="34" charset="0"/>
                <a:cs typeface="Arial" panose="020B0604020202020204" pitchFamily="34" charset="0"/>
              </a:defRPr>
            </a:lvl2pPr>
            <a:lvl3pPr marL="982663"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457200" indent="-457200" eaLnBrk="1" hangingPunct="1">
              <a:spcBef>
                <a:spcPts val="600"/>
              </a:spcBef>
              <a:defRPr/>
            </a:pPr>
            <a:r>
              <a:rPr lang="it-IT" altLang="it-IT" sz="2800" dirty="0"/>
              <a:t>La necessità di eseguire calcoli (numerici) ha prodotto, nel corso della storia, </a:t>
            </a:r>
            <a:r>
              <a:rPr lang="it-IT" altLang="it-IT" sz="2800" dirty="0" err="1"/>
              <a:t>ʻʻmacchineʼʼ</a:t>
            </a:r>
            <a:r>
              <a:rPr lang="it-IT" altLang="it-IT" sz="2800" dirty="0"/>
              <a:t> tra loro abbastanza </a:t>
            </a:r>
            <a:r>
              <a:rPr lang="it-IT" altLang="it-IT" sz="2800" dirty="0" err="1"/>
              <a:t>scorrelate</a:t>
            </a:r>
            <a:r>
              <a:rPr lang="it-IT" altLang="it-IT" sz="2800" dirty="0"/>
              <a:t> e di scarso successo.</a:t>
            </a:r>
          </a:p>
          <a:p>
            <a:pPr marL="457200" indent="-457200" eaLnBrk="1" hangingPunct="1">
              <a:spcBef>
                <a:spcPts val="600"/>
              </a:spcBef>
              <a:defRPr/>
            </a:pPr>
            <a:r>
              <a:rPr lang="it-IT" altLang="it-IT" sz="2800" dirty="0"/>
              <a:t>Fino a quando</a:t>
            </a:r>
            <a:r>
              <a:rPr lang="it-IT" sz="2800" dirty="0"/>
              <a:t> ne è comparsa una che ha avuto un enorme successo: il computer.</a:t>
            </a:r>
          </a:p>
          <a:p>
            <a:pPr marL="457200" indent="-457200" eaLnBrk="1" hangingPunct="1">
              <a:spcBef>
                <a:spcPts val="600"/>
              </a:spcBef>
              <a:defRPr/>
            </a:pPr>
            <a:r>
              <a:rPr lang="it-IT" sz="2800" dirty="0"/>
              <a:t>Successivamente si è verificato un fenomeno clamoroso di </a:t>
            </a:r>
            <a:r>
              <a:rPr lang="it-IT" sz="2800" i="1" dirty="0" err="1"/>
              <a:t>exaptation</a:t>
            </a:r>
            <a:r>
              <a:rPr lang="it-IT" sz="2800" dirty="0"/>
              <a:t>: la nuova </a:t>
            </a:r>
            <a:r>
              <a:rPr lang="it-IT" altLang="it-IT" sz="2800" dirty="0" err="1"/>
              <a:t>ʻʻstrutturaʼʼ</a:t>
            </a:r>
            <a:r>
              <a:rPr lang="it-IT" altLang="it-IT" sz="2800" dirty="0"/>
              <a:t> ha assunto funzioni via via diverse (cioè risolto problemi diversi).</a:t>
            </a:r>
          </a:p>
          <a:p>
            <a:pPr marL="457200" indent="-457200" eaLnBrk="1" hangingPunct="1">
              <a:spcBef>
                <a:spcPts val="600"/>
              </a:spcBef>
              <a:defRPr/>
            </a:pPr>
            <a:r>
              <a:rPr lang="it-IT" altLang="it-IT" sz="2800" dirty="0"/>
              <a:t>Le (macro)classi di problemi sono: il Calcolo, il Data processing e la Comunicazione (in senso lato)</a:t>
            </a:r>
            <a:endParaRPr lang="it-IT" sz="2800" dirty="0"/>
          </a:p>
        </p:txBody>
      </p:sp>
    </p:spTree>
    <p:extLst>
      <p:ext uri="{BB962C8B-B14F-4D97-AF65-F5344CB8AC3E}">
        <p14:creationId xmlns:p14="http://schemas.microsoft.com/office/powerpoint/2010/main" val="2578457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BD53C56-B5D1-4A41-9119-228AD3D64A5F}" type="slidenum">
              <a:rPr lang="it-IT" altLang="it-IT" sz="1400"/>
              <a:pPr algn="r" eaLnBrk="1" hangingPunct="1">
                <a:spcBef>
                  <a:spcPct val="0"/>
                </a:spcBef>
                <a:buFontTx/>
                <a:buNone/>
              </a:pPr>
              <a:t>30</a:t>
            </a:fld>
            <a:endParaRPr lang="it-IT" altLang="it-IT" sz="1400"/>
          </a:p>
        </p:txBody>
      </p:sp>
      <p:sp>
        <p:nvSpPr>
          <p:cNvPr id="30723" name="Rectangle 2"/>
          <p:cNvSpPr>
            <a:spLocks noGrp="1" noChangeArrowheads="1"/>
          </p:cNvSpPr>
          <p:nvPr>
            <p:ph type="title" idx="4294967295"/>
          </p:nvPr>
        </p:nvSpPr>
        <p:spPr>
          <a:xfrm>
            <a:off x="457200" y="312738"/>
            <a:ext cx="8362950" cy="1143000"/>
          </a:xfrm>
        </p:spPr>
        <p:txBody>
          <a:bodyPr/>
          <a:lstStyle/>
          <a:p>
            <a:pPr eaLnBrk="1" hangingPunct="1"/>
            <a:r>
              <a:rPr lang="it-IT" altLang="it-IT" sz="4000" dirty="0"/>
              <a:t>Tentativi di meccanizzazione (2)</a:t>
            </a:r>
            <a:br>
              <a:rPr lang="it-IT" altLang="it-IT" sz="4000" dirty="0"/>
            </a:br>
            <a:r>
              <a:rPr lang="it-IT" altLang="it-IT" sz="3200" dirty="0"/>
              <a:t>le idee</a:t>
            </a:r>
          </a:p>
        </p:txBody>
      </p:sp>
      <p:sp>
        <p:nvSpPr>
          <p:cNvPr id="38916" name="Rectangle 3"/>
          <p:cNvSpPr>
            <a:spLocks noGrp="1" noRot="1" noChangeAspect="1" noMove="1" noResize="1" noEditPoints="1" noAdjustHandles="1" noChangeArrowheads="1" noChangeShapeType="1" noTextEdit="1"/>
          </p:cNvSpPr>
          <p:nvPr>
            <p:ph type="body" idx="4294967295"/>
          </p:nvPr>
        </p:nvSpPr>
        <p:spPr>
          <a:xfrm>
            <a:off x="457200" y="1313765"/>
            <a:ext cx="8229600" cy="5265585"/>
          </a:xfrm>
          <a:blipFill rotWithShape="0">
            <a:blip r:embed="rId2"/>
            <a:stretch>
              <a:fillRect l="-667" t="-579" r="-1481"/>
            </a:stretch>
          </a:blipFill>
        </p:spPr>
        <p:txBody>
          <a:bodyPr/>
          <a:lstStyle/>
          <a:p>
            <a:pPr>
              <a:buFont typeface="Arial" panose="020B0604020202020204" pitchFamily="34" charset="0"/>
              <a:buChar char="•"/>
              <a:defRPr/>
            </a:pPr>
            <a:r>
              <a:rPr lang="it-IT" dirty="0">
                <a:noFill/>
              </a:rPr>
              <a:t> </a:t>
            </a:r>
          </a:p>
        </p:txBody>
      </p:sp>
      <p:sp>
        <p:nvSpPr>
          <p:cNvPr id="30725"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30726" name="Group 6"/>
          <p:cNvGrpSpPr>
            <a:grpSpLocks/>
          </p:cNvGrpSpPr>
          <p:nvPr/>
        </p:nvGrpSpPr>
        <p:grpSpPr bwMode="auto">
          <a:xfrm>
            <a:off x="323850" y="0"/>
            <a:ext cx="8496300" cy="6669088"/>
            <a:chOff x="295" y="0"/>
            <a:chExt cx="5352" cy="4201"/>
          </a:xfrm>
        </p:grpSpPr>
        <p:sp>
          <p:nvSpPr>
            <p:cNvPr id="30727"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0728"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AB162C74-A326-47C7-AACB-8AA08A8B1A24}" type="slidenum">
              <a:rPr lang="it-IT" altLang="it-IT" sz="1400"/>
              <a:pPr algn="r" eaLnBrk="1" hangingPunct="1">
                <a:spcBef>
                  <a:spcPct val="0"/>
                </a:spcBef>
                <a:buFontTx/>
                <a:buNone/>
              </a:pPr>
              <a:t>31</a:t>
            </a:fld>
            <a:endParaRPr lang="it-IT" altLang="it-IT" sz="1400"/>
          </a:p>
        </p:txBody>
      </p:sp>
      <p:sp>
        <p:nvSpPr>
          <p:cNvPr id="31747" name="Rectangle 2"/>
          <p:cNvSpPr>
            <a:spLocks noGrp="1" noChangeArrowheads="1"/>
          </p:cNvSpPr>
          <p:nvPr>
            <p:ph type="title" idx="4294967295"/>
          </p:nvPr>
        </p:nvSpPr>
        <p:spPr>
          <a:xfrm>
            <a:off x="439738" y="324409"/>
            <a:ext cx="8362950" cy="844550"/>
          </a:xfrm>
        </p:spPr>
        <p:txBody>
          <a:bodyPr/>
          <a:lstStyle/>
          <a:p>
            <a:pPr eaLnBrk="1" hangingPunct="1"/>
            <a:r>
              <a:rPr lang="it-IT" altLang="it-IT" sz="4000" dirty="0"/>
              <a:t>Tentativi di meccanizzazione (3)</a:t>
            </a:r>
            <a:br>
              <a:rPr lang="it-IT" altLang="it-IT" sz="4000" dirty="0"/>
            </a:br>
            <a:endParaRPr lang="it-IT" altLang="it-IT" sz="3200" dirty="0"/>
          </a:p>
        </p:txBody>
      </p:sp>
      <p:grpSp>
        <p:nvGrpSpPr>
          <p:cNvPr id="31750" name="Group 6"/>
          <p:cNvGrpSpPr>
            <a:grpSpLocks/>
          </p:cNvGrpSpPr>
          <p:nvPr/>
        </p:nvGrpSpPr>
        <p:grpSpPr bwMode="auto">
          <a:xfrm>
            <a:off x="323850" y="0"/>
            <a:ext cx="8496300" cy="6669088"/>
            <a:chOff x="295" y="0"/>
            <a:chExt cx="5352" cy="4201"/>
          </a:xfrm>
        </p:grpSpPr>
        <p:sp>
          <p:nvSpPr>
            <p:cNvPr id="31751"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1752"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mc:AlternateContent xmlns:mc="http://schemas.openxmlformats.org/markup-compatibility/2006" xmlns:a14="http://schemas.microsoft.com/office/drawing/2010/main">
        <mc:Choice Requires="a14">
          <p:sp>
            <p:nvSpPr>
              <p:cNvPr id="5" name="CasellaDiTesto 4"/>
              <p:cNvSpPr txBox="1"/>
              <p:nvPr/>
            </p:nvSpPr>
            <p:spPr>
              <a:xfrm>
                <a:off x="2225337" y="2230370"/>
                <a:ext cx="536429" cy="352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𝟏</m:t>
                          </m:r>
                          <m:r>
                            <a:rPr lang="it-IT" sz="2000" b="1" i="1" smtClean="0">
                              <a:latin typeface="Cambria Math" panose="02040503050406030204" pitchFamily="18" charset="0"/>
                            </a:rPr>
                            <m:t>,</m:t>
                          </m:r>
                          <m:r>
                            <a:rPr lang="it-IT" sz="2000" b="1" i="1" smtClean="0">
                              <a:latin typeface="Cambria Math" panose="02040503050406030204" pitchFamily="18" charset="0"/>
                            </a:rPr>
                            <m:t>𝟐</m:t>
                          </m:r>
                        </m:sub>
                        <m:sup>
                          <m:r>
                            <a:rPr lang="it-IT" sz="2000" b="1" i="1" smtClean="0">
                              <a:latin typeface="Cambria Math" panose="02040503050406030204" pitchFamily="18" charset="0"/>
                            </a:rPr>
                            <m:t>𝟏</m:t>
                          </m:r>
                        </m:sup>
                      </m:sSubSup>
                    </m:oMath>
                  </m:oMathPara>
                </a14:m>
                <a:endParaRPr lang="it-IT" sz="2000" b="1"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2225337" y="2230370"/>
                <a:ext cx="536429" cy="352854"/>
              </a:xfrm>
              <a:prstGeom prst="rect">
                <a:avLst/>
              </a:prstGeom>
              <a:blipFill>
                <a:blip r:embed="rId2"/>
                <a:stretch>
                  <a:fillRect l="-9091" r="-4545" b="-1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2219973" y="3034033"/>
                <a:ext cx="536429" cy="352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𝟐</m:t>
                          </m:r>
                          <m:r>
                            <a:rPr lang="it-IT" sz="2000" b="1" i="1" smtClean="0">
                              <a:latin typeface="Cambria Math" panose="02040503050406030204" pitchFamily="18" charset="0"/>
                            </a:rPr>
                            <m:t>,</m:t>
                          </m:r>
                          <m:r>
                            <a:rPr lang="it-IT" sz="2000" b="1" i="1" smtClean="0">
                              <a:latin typeface="Cambria Math" panose="02040503050406030204" pitchFamily="18" charset="0"/>
                            </a:rPr>
                            <m:t>𝟑</m:t>
                          </m:r>
                        </m:sub>
                        <m:sup>
                          <m:r>
                            <a:rPr lang="it-IT" sz="2000" b="1" i="1" smtClean="0">
                              <a:latin typeface="Cambria Math" panose="02040503050406030204" pitchFamily="18" charset="0"/>
                            </a:rPr>
                            <m:t>𝟏</m:t>
                          </m:r>
                        </m:sup>
                      </m:sSubSup>
                    </m:oMath>
                  </m:oMathPara>
                </a14:m>
                <a:endParaRPr lang="it-IT" sz="2000" b="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2219973" y="3034033"/>
                <a:ext cx="536429" cy="352854"/>
              </a:xfrm>
              <a:prstGeom prst="rect">
                <a:avLst/>
              </a:prstGeom>
              <a:blipFill>
                <a:blip r:embed="rId3"/>
                <a:stretch>
                  <a:fillRect l="-9091" r="-4545" b="-1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p:cNvSpPr txBox="1"/>
              <p:nvPr/>
            </p:nvSpPr>
            <p:spPr>
              <a:xfrm>
                <a:off x="2181182" y="5150207"/>
                <a:ext cx="804131" cy="352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sub>
                        <m:sup>
                          <m:r>
                            <a:rPr lang="it-IT" sz="2000" b="1" i="1" smtClean="0">
                              <a:latin typeface="Cambria Math" panose="02040503050406030204" pitchFamily="18" charset="0"/>
                            </a:rPr>
                            <m:t>𝟏</m:t>
                          </m:r>
                        </m:sup>
                      </m:sSubSup>
                    </m:oMath>
                  </m:oMathPara>
                </a14:m>
                <a:endParaRPr lang="it-IT" sz="2000" b="1" dirty="0"/>
              </a:p>
            </p:txBody>
          </p:sp>
        </mc:Choice>
        <mc:Fallback xmlns="">
          <p:sp>
            <p:nvSpPr>
              <p:cNvPr id="14" name="CasellaDiTesto 13"/>
              <p:cNvSpPr txBox="1">
                <a:spLocks noRot="1" noChangeAspect="1" noMove="1" noResize="1" noEditPoints="1" noAdjustHandles="1" noChangeArrowheads="1" noChangeShapeType="1" noTextEdit="1"/>
              </p:cNvSpPr>
              <p:nvPr/>
            </p:nvSpPr>
            <p:spPr>
              <a:xfrm>
                <a:off x="2181182" y="5150207"/>
                <a:ext cx="804131" cy="352854"/>
              </a:xfrm>
              <a:prstGeom prst="rect">
                <a:avLst/>
              </a:prstGeom>
              <a:blipFill>
                <a:blip r:embed="rId4"/>
                <a:stretch>
                  <a:fillRect l="-6818" r="-3030" b="-1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p:cNvSpPr txBox="1"/>
              <p:nvPr/>
            </p:nvSpPr>
            <p:spPr>
              <a:xfrm>
                <a:off x="956607" y="1700791"/>
                <a:ext cx="7400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sSub>
                        <m:sSubPr>
                          <m:ctrlPr>
                            <a:rPr lang="it-IT" sz="2000" b="1" i="1" smtClean="0">
                              <a:latin typeface="Cambria Math" panose="02040503050406030204" pitchFamily="18" charset="0"/>
                            </a:rPr>
                          </m:ctrlPr>
                        </m:sSubPr>
                        <m:e>
                          <m:r>
                            <a:rPr lang="it-IT" sz="2000" b="1" i="1" smtClean="0">
                              <a:latin typeface="Cambria Math" panose="02040503050406030204" pitchFamily="18" charset="0"/>
                            </a:rPr>
                            <m:t>𝒂</m:t>
                          </m:r>
                        </m:e>
                        <m:sub>
                          <m:r>
                            <a:rPr lang="it-IT" sz="2000" b="1" i="1" smtClean="0">
                              <a:latin typeface="Cambria Math" panose="02040503050406030204" pitchFamily="18" charset="0"/>
                            </a:rPr>
                            <m:t>𝟏</m:t>
                          </m:r>
                        </m:sub>
                      </m:sSub>
                      <m:r>
                        <a:rPr lang="it-IT" sz="2000" b="1" i="1" smtClean="0">
                          <a:latin typeface="Cambria Math" panose="02040503050406030204" pitchFamily="18" charset="0"/>
                        </a:rPr>
                        <m:t>)</m:t>
                      </m:r>
                    </m:oMath>
                  </m:oMathPara>
                </a14:m>
                <a:endParaRPr lang="it-IT" sz="2000" b="1" dirty="0"/>
              </a:p>
            </p:txBody>
          </p:sp>
        </mc:Choice>
        <mc:Fallback xmlns="">
          <p:sp>
            <p:nvSpPr>
              <p:cNvPr id="6" name="CasellaDiTesto 5"/>
              <p:cNvSpPr txBox="1">
                <a:spLocks noRot="1" noChangeAspect="1" noMove="1" noResize="1" noEditPoints="1" noAdjustHandles="1" noChangeArrowheads="1" noChangeShapeType="1" noTextEdit="1"/>
              </p:cNvSpPr>
              <p:nvPr/>
            </p:nvSpPr>
            <p:spPr>
              <a:xfrm>
                <a:off x="956607" y="1700791"/>
                <a:ext cx="740011" cy="307777"/>
              </a:xfrm>
              <a:prstGeom prst="rect">
                <a:avLst/>
              </a:prstGeom>
              <a:blipFill>
                <a:blip r:embed="rId5"/>
                <a:stretch>
                  <a:fillRect l="-7438" r="-12397" b="-4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p:cNvSpPr txBox="1"/>
              <p:nvPr/>
            </p:nvSpPr>
            <p:spPr>
              <a:xfrm>
                <a:off x="997505" y="5607171"/>
                <a:ext cx="9980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sSub>
                        <m:sSubPr>
                          <m:ctrlPr>
                            <a:rPr lang="it-IT" sz="2000" b="1" i="1" smtClean="0">
                              <a:latin typeface="Cambria Math" panose="02040503050406030204" pitchFamily="18" charset="0"/>
                            </a:rPr>
                          </m:ctrlPr>
                        </m:sSubPr>
                        <m:e>
                          <m:r>
                            <a:rPr lang="it-IT" sz="2000" b="1" i="1" smtClean="0">
                              <a:latin typeface="Cambria Math" panose="02040503050406030204" pitchFamily="18" charset="0"/>
                            </a:rPr>
                            <m:t>𝒂</m:t>
                          </m:r>
                        </m:e>
                        <m:sub>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sub>
                      </m:sSub>
                      <m:r>
                        <a:rPr lang="it-IT" sz="2000" b="1" i="1" smtClean="0">
                          <a:latin typeface="Cambria Math" panose="02040503050406030204" pitchFamily="18" charset="0"/>
                        </a:rPr>
                        <m:t>)</m:t>
                      </m:r>
                    </m:oMath>
                  </m:oMathPara>
                </a14:m>
                <a:endParaRPr lang="it-IT" sz="2000" b="1" dirty="0"/>
              </a:p>
            </p:txBody>
          </p:sp>
        </mc:Choice>
        <mc:Fallback xmlns="">
          <p:sp>
            <p:nvSpPr>
              <p:cNvPr id="17" name="CasellaDiTesto 16"/>
              <p:cNvSpPr txBox="1">
                <a:spLocks noRot="1" noChangeAspect="1" noMove="1" noResize="1" noEditPoints="1" noAdjustHandles="1" noChangeArrowheads="1" noChangeShapeType="1" noTextEdit="1"/>
              </p:cNvSpPr>
              <p:nvPr/>
            </p:nvSpPr>
            <p:spPr>
              <a:xfrm>
                <a:off x="997505" y="5607171"/>
                <a:ext cx="998094" cy="307777"/>
              </a:xfrm>
              <a:prstGeom prst="rect">
                <a:avLst/>
              </a:prstGeom>
              <a:blipFill>
                <a:blip r:embed="rId6"/>
                <a:stretch>
                  <a:fillRect l="-5521" r="-9202" b="-4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p:cNvSpPr txBox="1"/>
              <p:nvPr/>
            </p:nvSpPr>
            <p:spPr>
              <a:xfrm>
                <a:off x="1001205" y="3324275"/>
                <a:ext cx="3157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m:t>
                      </m:r>
                    </m:oMath>
                  </m:oMathPara>
                </a14:m>
                <a:endParaRPr lang="it-IT" sz="2400" dirty="0"/>
              </a:p>
            </p:txBody>
          </p:sp>
        </mc:Choice>
        <mc:Fallback xmlns="">
          <p:sp>
            <p:nvSpPr>
              <p:cNvPr id="7" name="CasellaDiTesto 6"/>
              <p:cNvSpPr txBox="1">
                <a:spLocks noRot="1" noChangeAspect="1" noMove="1" noResize="1" noEditPoints="1" noAdjustHandles="1" noChangeArrowheads="1" noChangeShapeType="1" noTextEdit="1"/>
              </p:cNvSpPr>
              <p:nvPr/>
            </p:nvSpPr>
            <p:spPr>
              <a:xfrm>
                <a:off x="1001205" y="3324275"/>
                <a:ext cx="315792" cy="369332"/>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p:cNvSpPr txBox="1"/>
              <p:nvPr/>
            </p:nvSpPr>
            <p:spPr>
              <a:xfrm>
                <a:off x="997505" y="4652416"/>
                <a:ext cx="7496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sSub>
                        <m:sSubPr>
                          <m:ctrlPr>
                            <a:rPr lang="it-IT" sz="2000" b="1" i="1" smtClean="0">
                              <a:latin typeface="Cambria Math" panose="02040503050406030204" pitchFamily="18" charset="0"/>
                            </a:rPr>
                          </m:ctrlPr>
                        </m:sSubPr>
                        <m:e>
                          <m:r>
                            <a:rPr lang="it-IT" sz="2000" b="1" i="1" smtClean="0">
                              <a:latin typeface="Cambria Math" panose="02040503050406030204" pitchFamily="18" charset="0"/>
                            </a:rPr>
                            <m:t>𝒂</m:t>
                          </m:r>
                        </m:e>
                        <m:sub>
                          <m:r>
                            <a:rPr lang="it-IT" sz="2000" b="1" i="1" smtClean="0">
                              <a:latin typeface="Cambria Math" panose="02040503050406030204" pitchFamily="18" charset="0"/>
                            </a:rPr>
                            <m:t>𝒏</m:t>
                          </m:r>
                        </m:sub>
                      </m:sSub>
                      <m:r>
                        <a:rPr lang="it-IT" sz="2000" b="1" i="1" smtClean="0">
                          <a:latin typeface="Cambria Math" panose="02040503050406030204" pitchFamily="18" charset="0"/>
                        </a:rPr>
                        <m:t>)</m:t>
                      </m:r>
                    </m:oMath>
                  </m:oMathPara>
                </a14:m>
                <a:endParaRPr lang="it-IT" sz="2000" b="1" dirty="0"/>
              </a:p>
            </p:txBody>
          </p:sp>
        </mc:Choice>
        <mc:Fallback xmlns="">
          <p:sp>
            <p:nvSpPr>
              <p:cNvPr id="19" name="CasellaDiTesto 18"/>
              <p:cNvSpPr txBox="1">
                <a:spLocks noRot="1" noChangeAspect="1" noMove="1" noResize="1" noEditPoints="1" noAdjustHandles="1" noChangeArrowheads="1" noChangeShapeType="1" noTextEdit="1"/>
              </p:cNvSpPr>
              <p:nvPr/>
            </p:nvSpPr>
            <p:spPr>
              <a:xfrm>
                <a:off x="997505" y="4652416"/>
                <a:ext cx="749628" cy="307777"/>
              </a:xfrm>
              <a:prstGeom prst="rect">
                <a:avLst/>
              </a:prstGeom>
              <a:blipFill>
                <a:blip r:embed="rId8"/>
                <a:stretch>
                  <a:fillRect l="-7317" r="-11382" b="-37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p:cNvSpPr txBox="1"/>
              <p:nvPr/>
            </p:nvSpPr>
            <p:spPr>
              <a:xfrm>
                <a:off x="956608" y="2648843"/>
                <a:ext cx="7400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sSub>
                        <m:sSubPr>
                          <m:ctrlPr>
                            <a:rPr lang="it-IT" sz="2000" b="1" i="1" smtClean="0">
                              <a:latin typeface="Cambria Math" panose="02040503050406030204" pitchFamily="18" charset="0"/>
                            </a:rPr>
                          </m:ctrlPr>
                        </m:sSubPr>
                        <m:e>
                          <m:r>
                            <a:rPr lang="it-IT" sz="2000" b="1" i="1" smtClean="0">
                              <a:latin typeface="Cambria Math" panose="02040503050406030204" pitchFamily="18" charset="0"/>
                            </a:rPr>
                            <m:t>𝒂</m:t>
                          </m:r>
                        </m:e>
                        <m:sub>
                          <m:r>
                            <a:rPr lang="it-IT" sz="2000" b="1" i="1" smtClean="0">
                              <a:latin typeface="Cambria Math" panose="02040503050406030204" pitchFamily="18" charset="0"/>
                            </a:rPr>
                            <m:t>𝟐</m:t>
                          </m:r>
                        </m:sub>
                      </m:sSub>
                      <m:r>
                        <a:rPr lang="it-IT" sz="2000" b="1" i="1" smtClean="0">
                          <a:latin typeface="Cambria Math" panose="02040503050406030204" pitchFamily="18" charset="0"/>
                        </a:rPr>
                        <m:t>)</m:t>
                      </m:r>
                    </m:oMath>
                  </m:oMathPara>
                </a14:m>
                <a:endParaRPr lang="it-IT" sz="2000" b="1" dirty="0"/>
              </a:p>
            </p:txBody>
          </p:sp>
        </mc:Choice>
        <mc:Fallback xmlns="">
          <p:sp>
            <p:nvSpPr>
              <p:cNvPr id="20" name="CasellaDiTesto 19"/>
              <p:cNvSpPr txBox="1">
                <a:spLocks noRot="1" noChangeAspect="1" noMove="1" noResize="1" noEditPoints="1" noAdjustHandles="1" noChangeArrowheads="1" noChangeShapeType="1" noTextEdit="1"/>
              </p:cNvSpPr>
              <p:nvPr/>
            </p:nvSpPr>
            <p:spPr>
              <a:xfrm>
                <a:off x="956608" y="2648843"/>
                <a:ext cx="740011" cy="307777"/>
              </a:xfrm>
              <a:prstGeom prst="rect">
                <a:avLst/>
              </a:prstGeom>
              <a:blipFill>
                <a:blip r:embed="rId9"/>
                <a:stretch>
                  <a:fillRect l="-7438" r="-12397" b="-4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p:cNvSpPr txBox="1"/>
              <p:nvPr/>
            </p:nvSpPr>
            <p:spPr>
              <a:xfrm>
                <a:off x="3288064" y="2681179"/>
                <a:ext cx="536429" cy="352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𝟏</m:t>
                          </m:r>
                          <m:r>
                            <a:rPr lang="it-IT" sz="2000" b="1" i="1" smtClean="0">
                              <a:latin typeface="Cambria Math" panose="02040503050406030204" pitchFamily="18" charset="0"/>
                            </a:rPr>
                            <m:t>,</m:t>
                          </m:r>
                          <m:r>
                            <a:rPr lang="it-IT" sz="2000" b="1" i="1" smtClean="0">
                              <a:latin typeface="Cambria Math" panose="02040503050406030204" pitchFamily="18" charset="0"/>
                            </a:rPr>
                            <m:t>𝟑</m:t>
                          </m:r>
                        </m:sub>
                        <m:sup>
                          <m:r>
                            <a:rPr lang="it-IT" sz="2000" b="1" i="1" smtClean="0">
                              <a:latin typeface="Cambria Math" panose="02040503050406030204" pitchFamily="18" charset="0"/>
                            </a:rPr>
                            <m:t>𝟐</m:t>
                          </m:r>
                        </m:sup>
                      </m:sSubSup>
                    </m:oMath>
                  </m:oMathPara>
                </a14:m>
                <a:endParaRPr lang="it-IT" sz="2000" b="1"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3288064" y="2681179"/>
                <a:ext cx="536429" cy="352854"/>
              </a:xfrm>
              <a:prstGeom prst="rect">
                <a:avLst/>
              </a:prstGeom>
              <a:blipFill>
                <a:blip r:embed="rId10"/>
                <a:stretch>
                  <a:fillRect l="-9091" r="-4545" b="-1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p:cNvSpPr txBox="1"/>
              <p:nvPr/>
            </p:nvSpPr>
            <p:spPr>
              <a:xfrm>
                <a:off x="5580155" y="3811452"/>
                <a:ext cx="794513" cy="330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𝟏</m:t>
                          </m:r>
                          <m:r>
                            <a:rPr lang="it-IT" sz="2000" b="1" i="1" smtClean="0">
                              <a:latin typeface="Cambria Math" panose="02040503050406030204" pitchFamily="18" charset="0"/>
                            </a:rPr>
                            <m:t>,</m:t>
                          </m:r>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sub>
                        <m:sup>
                          <m:r>
                            <a:rPr lang="it-IT" sz="2000" b="1" i="1" smtClean="0">
                              <a:latin typeface="Cambria Math" panose="02040503050406030204" pitchFamily="18" charset="0"/>
                            </a:rPr>
                            <m:t>𝒏</m:t>
                          </m:r>
                        </m:sup>
                      </m:sSubSup>
                    </m:oMath>
                  </m:oMathPara>
                </a14:m>
                <a:endParaRPr lang="it-IT" sz="2000" b="1" dirty="0"/>
              </a:p>
            </p:txBody>
          </p:sp>
        </mc:Choice>
        <mc:Fallback xmlns="">
          <p:sp>
            <p:nvSpPr>
              <p:cNvPr id="22" name="CasellaDiTesto 21"/>
              <p:cNvSpPr txBox="1">
                <a:spLocks noRot="1" noChangeAspect="1" noMove="1" noResize="1" noEditPoints="1" noAdjustHandles="1" noChangeArrowheads="1" noChangeShapeType="1" noTextEdit="1"/>
              </p:cNvSpPr>
              <p:nvPr/>
            </p:nvSpPr>
            <p:spPr>
              <a:xfrm>
                <a:off x="5580155" y="3811452"/>
                <a:ext cx="794513" cy="330732"/>
              </a:xfrm>
              <a:prstGeom prst="rect">
                <a:avLst/>
              </a:prstGeom>
              <a:blipFill>
                <a:blip r:embed="rId11"/>
                <a:stretch>
                  <a:fillRect l="-6107" r="-2290" b="-148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CasellaDiTesto 22"/>
              <p:cNvSpPr txBox="1"/>
              <p:nvPr/>
            </p:nvSpPr>
            <p:spPr>
              <a:xfrm>
                <a:off x="2144390" y="4349089"/>
                <a:ext cx="804131" cy="352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r>
                            <a:rPr lang="it-IT" sz="2000" b="1" i="1" smtClean="0">
                              <a:latin typeface="Cambria Math" panose="02040503050406030204" pitchFamily="18" charset="0"/>
                            </a:rPr>
                            <m:t>,</m:t>
                          </m:r>
                          <m:r>
                            <a:rPr lang="it-IT" sz="2000" b="1" i="1" smtClean="0">
                              <a:latin typeface="Cambria Math" panose="02040503050406030204" pitchFamily="18" charset="0"/>
                            </a:rPr>
                            <m:t>𝒏</m:t>
                          </m:r>
                        </m:sub>
                        <m:sup>
                          <m:r>
                            <a:rPr lang="it-IT" sz="2000" b="1" i="1" smtClean="0">
                              <a:latin typeface="Cambria Math" panose="02040503050406030204" pitchFamily="18" charset="0"/>
                            </a:rPr>
                            <m:t>𝟏</m:t>
                          </m:r>
                        </m:sup>
                      </m:sSubSup>
                    </m:oMath>
                  </m:oMathPara>
                </a14:m>
                <a:endParaRPr lang="it-IT" sz="2000" b="1" dirty="0"/>
              </a:p>
            </p:txBody>
          </p:sp>
        </mc:Choice>
        <mc:Fallback xmlns="">
          <p:sp>
            <p:nvSpPr>
              <p:cNvPr id="23" name="CasellaDiTesto 22"/>
              <p:cNvSpPr txBox="1">
                <a:spLocks noRot="1" noChangeAspect="1" noMove="1" noResize="1" noEditPoints="1" noAdjustHandles="1" noChangeArrowheads="1" noChangeShapeType="1" noTextEdit="1"/>
              </p:cNvSpPr>
              <p:nvPr/>
            </p:nvSpPr>
            <p:spPr>
              <a:xfrm>
                <a:off x="2144390" y="4349089"/>
                <a:ext cx="804131" cy="352854"/>
              </a:xfrm>
              <a:prstGeom prst="rect">
                <a:avLst/>
              </a:prstGeom>
              <a:blipFill>
                <a:blip r:embed="rId12"/>
                <a:stretch>
                  <a:fillRect l="-6818" r="-758" b="-1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4" name="CasellaDiTesto 23"/>
              <p:cNvSpPr txBox="1"/>
              <p:nvPr/>
            </p:nvSpPr>
            <p:spPr>
              <a:xfrm>
                <a:off x="3230747" y="4806724"/>
                <a:ext cx="1052596" cy="3528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r>
                            <a:rPr lang="it-IT" sz="2000" b="1" i="1" smtClean="0">
                              <a:latin typeface="Cambria Math" panose="02040503050406030204" pitchFamily="18" charset="0"/>
                            </a:rPr>
                            <m:t>,</m:t>
                          </m:r>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sub>
                        <m:sup>
                          <m:r>
                            <a:rPr lang="it-IT" sz="2000" b="1" i="1" smtClean="0">
                              <a:latin typeface="Cambria Math" panose="02040503050406030204" pitchFamily="18" charset="0"/>
                            </a:rPr>
                            <m:t>𝟐</m:t>
                          </m:r>
                        </m:sup>
                      </m:sSubSup>
                    </m:oMath>
                  </m:oMathPara>
                </a14:m>
                <a:endParaRPr lang="it-IT" sz="2000" b="1" dirty="0"/>
              </a:p>
            </p:txBody>
          </p:sp>
        </mc:Choice>
        <mc:Fallback xmlns="">
          <p:sp>
            <p:nvSpPr>
              <p:cNvPr id="24" name="CasellaDiTesto 23"/>
              <p:cNvSpPr txBox="1">
                <a:spLocks noRot="1" noChangeAspect="1" noMove="1" noResize="1" noEditPoints="1" noAdjustHandles="1" noChangeArrowheads="1" noChangeShapeType="1" noTextEdit="1"/>
              </p:cNvSpPr>
              <p:nvPr/>
            </p:nvSpPr>
            <p:spPr>
              <a:xfrm>
                <a:off x="3230747" y="4806724"/>
                <a:ext cx="1052596" cy="352854"/>
              </a:xfrm>
              <a:prstGeom prst="rect">
                <a:avLst/>
              </a:prstGeom>
              <a:blipFill>
                <a:blip r:embed="rId13"/>
                <a:stretch>
                  <a:fillRect l="-4624" r="-1734" b="-1403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5" name="CasellaDiTesto 24"/>
              <p:cNvSpPr txBox="1"/>
              <p:nvPr/>
            </p:nvSpPr>
            <p:spPr>
              <a:xfrm>
                <a:off x="2217285" y="3324275"/>
                <a:ext cx="3157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m:t>
                      </m:r>
                    </m:oMath>
                  </m:oMathPara>
                </a14:m>
                <a:endParaRPr lang="it-IT" sz="2400" dirty="0"/>
              </a:p>
            </p:txBody>
          </p:sp>
        </mc:Choice>
        <mc:Fallback xmlns="">
          <p:sp>
            <p:nvSpPr>
              <p:cNvPr id="25" name="CasellaDiTesto 24"/>
              <p:cNvSpPr txBox="1">
                <a:spLocks noRot="1" noChangeAspect="1" noMove="1" noResize="1" noEditPoints="1" noAdjustHandles="1" noChangeArrowheads="1" noChangeShapeType="1" noTextEdit="1"/>
              </p:cNvSpPr>
              <p:nvPr/>
            </p:nvSpPr>
            <p:spPr>
              <a:xfrm>
                <a:off x="2217285" y="3324275"/>
                <a:ext cx="315792" cy="369332"/>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CasellaDiTesto 25"/>
              <p:cNvSpPr txBox="1"/>
              <p:nvPr/>
            </p:nvSpPr>
            <p:spPr>
              <a:xfrm>
                <a:off x="3344029" y="3270086"/>
                <a:ext cx="3157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m:t>
                      </m:r>
                    </m:oMath>
                  </m:oMathPara>
                </a14:m>
                <a:endParaRPr lang="it-IT" sz="2400" dirty="0"/>
              </a:p>
            </p:txBody>
          </p:sp>
        </mc:Choice>
        <mc:Fallback xmlns="">
          <p:sp>
            <p:nvSpPr>
              <p:cNvPr id="26" name="CasellaDiTesto 25"/>
              <p:cNvSpPr txBox="1">
                <a:spLocks noRot="1" noChangeAspect="1" noMove="1" noResize="1" noEditPoints="1" noAdjustHandles="1" noChangeArrowheads="1" noChangeShapeType="1" noTextEdit="1"/>
              </p:cNvSpPr>
              <p:nvPr/>
            </p:nvSpPr>
            <p:spPr>
              <a:xfrm>
                <a:off x="3344029" y="3270086"/>
                <a:ext cx="315792" cy="369332"/>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p:cNvSpPr txBox="1"/>
              <p:nvPr/>
            </p:nvSpPr>
            <p:spPr>
              <a:xfrm>
                <a:off x="4481990" y="3304189"/>
                <a:ext cx="643830" cy="354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𝟏</m:t>
                          </m:r>
                          <m:r>
                            <a:rPr lang="it-IT" sz="2000" b="1" i="1" smtClean="0">
                              <a:latin typeface="Cambria Math" panose="02040503050406030204" pitchFamily="18" charset="0"/>
                            </a:rPr>
                            <m:t>,</m:t>
                          </m:r>
                          <m:r>
                            <a:rPr lang="it-IT" sz="2000" b="1" i="1" smtClean="0">
                              <a:latin typeface="Cambria Math" panose="02040503050406030204" pitchFamily="18" charset="0"/>
                            </a:rPr>
                            <m:t>𝒏</m:t>
                          </m:r>
                        </m:sub>
                        <m:sup>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sup>
                      </m:sSubSup>
                    </m:oMath>
                  </m:oMathPara>
                </a14:m>
                <a:endParaRPr lang="it-IT" sz="2000" b="1" dirty="0"/>
              </a:p>
            </p:txBody>
          </p:sp>
        </mc:Choice>
        <mc:Fallback xmlns="">
          <p:sp>
            <p:nvSpPr>
              <p:cNvPr id="27" name="CasellaDiTesto 26"/>
              <p:cNvSpPr txBox="1">
                <a:spLocks noRot="1" noChangeAspect="1" noMove="1" noResize="1" noEditPoints="1" noAdjustHandles="1" noChangeArrowheads="1" noChangeShapeType="1" noTextEdit="1"/>
              </p:cNvSpPr>
              <p:nvPr/>
            </p:nvSpPr>
            <p:spPr>
              <a:xfrm>
                <a:off x="4481990" y="3304189"/>
                <a:ext cx="643830" cy="354328"/>
              </a:xfrm>
              <a:prstGeom prst="rect">
                <a:avLst/>
              </a:prstGeom>
              <a:blipFill>
                <a:blip r:embed="rId16"/>
                <a:stretch>
                  <a:fillRect l="-7547" r="-3774" b="-1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p:cNvSpPr txBox="1"/>
              <p:nvPr/>
            </p:nvSpPr>
            <p:spPr>
              <a:xfrm>
                <a:off x="4457451" y="4256640"/>
                <a:ext cx="794513" cy="354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𝟐</m:t>
                          </m:r>
                          <m:r>
                            <a:rPr lang="it-IT" sz="2000" b="1" i="1" smtClean="0">
                              <a:latin typeface="Cambria Math" panose="02040503050406030204" pitchFamily="18" charset="0"/>
                            </a:rPr>
                            <m:t>,</m:t>
                          </m:r>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sub>
                        <m:sup>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sup>
                      </m:sSubSup>
                    </m:oMath>
                  </m:oMathPara>
                </a14:m>
                <a:endParaRPr lang="it-IT" sz="2000" b="1" dirty="0"/>
              </a:p>
            </p:txBody>
          </p:sp>
        </mc:Choice>
        <mc:Fallback xmlns="">
          <p:sp>
            <p:nvSpPr>
              <p:cNvPr id="28" name="CasellaDiTesto 27"/>
              <p:cNvSpPr txBox="1">
                <a:spLocks noRot="1" noChangeAspect="1" noMove="1" noResize="1" noEditPoints="1" noAdjustHandles="1" noChangeArrowheads="1" noChangeShapeType="1" noTextEdit="1"/>
              </p:cNvSpPr>
              <p:nvPr/>
            </p:nvSpPr>
            <p:spPr>
              <a:xfrm>
                <a:off x="4457451" y="4256640"/>
                <a:ext cx="794513" cy="354328"/>
              </a:xfrm>
              <a:prstGeom prst="rect">
                <a:avLst/>
              </a:prstGeom>
              <a:blipFill>
                <a:blip r:embed="rId17"/>
                <a:stretch>
                  <a:fillRect l="-6107" r="-2290" b="-1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p:cNvSpPr txBox="1"/>
              <p:nvPr/>
            </p:nvSpPr>
            <p:spPr>
              <a:xfrm>
                <a:off x="5581374" y="4857067"/>
                <a:ext cx="794513" cy="330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it-IT" sz="2000" b="1" i="1" smtClean="0">
                              <a:latin typeface="Cambria Math" panose="02040503050406030204" pitchFamily="18" charset="0"/>
                            </a:rPr>
                          </m:ctrlPr>
                        </m:sSubSupPr>
                        <m:e>
                          <m:r>
                            <a:rPr lang="it-IT" sz="2000" b="1" i="1" smtClean="0">
                              <a:latin typeface="Cambria Math" panose="02040503050406030204" pitchFamily="18" charset="0"/>
                            </a:rPr>
                            <m:t>𝑫</m:t>
                          </m:r>
                        </m:e>
                        <m:sub>
                          <m:r>
                            <a:rPr lang="it-IT" sz="2000" b="1" i="1" smtClean="0">
                              <a:latin typeface="Cambria Math" panose="02040503050406030204" pitchFamily="18" charset="0"/>
                            </a:rPr>
                            <m:t>𝟐</m:t>
                          </m:r>
                          <m:r>
                            <a:rPr lang="it-IT" sz="2000" b="1" i="1" smtClean="0">
                              <a:latin typeface="Cambria Math" panose="02040503050406030204" pitchFamily="18" charset="0"/>
                            </a:rPr>
                            <m:t>,</m:t>
                          </m:r>
                          <m:r>
                            <a:rPr lang="it-IT" sz="2000" b="1" i="1" smtClean="0">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𝟐</m:t>
                          </m:r>
                        </m:sub>
                        <m:sup>
                          <m:r>
                            <a:rPr lang="it-IT" sz="2000" b="1" i="1" smtClean="0">
                              <a:latin typeface="Cambria Math" panose="02040503050406030204" pitchFamily="18" charset="0"/>
                            </a:rPr>
                            <m:t>𝒏</m:t>
                          </m:r>
                        </m:sup>
                      </m:sSubSup>
                    </m:oMath>
                  </m:oMathPara>
                </a14:m>
                <a:endParaRPr lang="it-IT" sz="2000" b="1" dirty="0"/>
              </a:p>
            </p:txBody>
          </p:sp>
        </mc:Choice>
        <mc:Fallback xmlns="">
          <p:sp>
            <p:nvSpPr>
              <p:cNvPr id="29" name="CasellaDiTesto 28"/>
              <p:cNvSpPr txBox="1">
                <a:spLocks noRot="1" noChangeAspect="1" noMove="1" noResize="1" noEditPoints="1" noAdjustHandles="1" noChangeArrowheads="1" noChangeShapeType="1" noTextEdit="1"/>
              </p:cNvSpPr>
              <p:nvPr/>
            </p:nvSpPr>
            <p:spPr>
              <a:xfrm>
                <a:off x="5581374" y="4857067"/>
                <a:ext cx="794513" cy="330732"/>
              </a:xfrm>
              <a:prstGeom prst="rect">
                <a:avLst/>
              </a:prstGeom>
              <a:blipFill>
                <a:blip r:embed="rId18"/>
                <a:stretch>
                  <a:fillRect l="-6923" r="-3077" b="-14815"/>
                </a:stretch>
              </a:blipFill>
            </p:spPr>
            <p:txBody>
              <a:bodyPr/>
              <a:lstStyle/>
              <a:p>
                <a:r>
                  <a:rPr lang="it-IT">
                    <a:noFill/>
                  </a:rPr>
                  <a:t> </a:t>
                </a:r>
              </a:p>
            </p:txBody>
          </p:sp>
        </mc:Fallback>
      </mc:AlternateContent>
      <p:cxnSp>
        <p:nvCxnSpPr>
          <p:cNvPr id="9" name="Connettore 2 8"/>
          <p:cNvCxnSpPr>
            <a:cxnSpLocks/>
            <a:stCxn id="22" idx="2"/>
            <a:endCxn id="29" idx="0"/>
          </p:cNvCxnSpPr>
          <p:nvPr/>
        </p:nvCxnSpPr>
        <p:spPr>
          <a:xfrm>
            <a:off x="5977412" y="4142184"/>
            <a:ext cx="1219" cy="7148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Connettore 2 31"/>
          <p:cNvCxnSpPr>
            <a:cxnSpLocks/>
          </p:cNvCxnSpPr>
          <p:nvPr/>
        </p:nvCxnSpPr>
        <p:spPr>
          <a:xfrm flipH="1">
            <a:off x="1696618" y="5246974"/>
            <a:ext cx="4266811" cy="129102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 name="CasellaDiTesto 10"/>
          <p:cNvSpPr txBox="1"/>
          <p:nvPr/>
        </p:nvSpPr>
        <p:spPr>
          <a:xfrm>
            <a:off x="6164674" y="4286569"/>
            <a:ext cx="209994" cy="430887"/>
          </a:xfrm>
          <a:prstGeom prst="rect">
            <a:avLst/>
          </a:prstGeom>
          <a:noFill/>
        </p:spPr>
        <p:txBody>
          <a:bodyPr wrap="none" lIns="0" tIns="0" rIns="0" bIns="0" rtlCol="0">
            <a:spAutoFit/>
          </a:bodyPr>
          <a:lstStyle/>
          <a:p>
            <a:r>
              <a:rPr lang="it-IT" sz="2800" dirty="0"/>
              <a:t>=</a:t>
            </a:r>
          </a:p>
        </p:txBody>
      </p:sp>
      <mc:AlternateContent xmlns:mc="http://schemas.openxmlformats.org/markup-compatibility/2006" xmlns:a14="http://schemas.microsoft.com/office/drawing/2010/main">
        <mc:Choice Requires="a14">
          <p:sp>
            <p:nvSpPr>
              <p:cNvPr id="44" name="CasellaDiTesto 43"/>
              <p:cNvSpPr txBox="1"/>
              <p:nvPr/>
            </p:nvSpPr>
            <p:spPr>
              <a:xfrm>
                <a:off x="931080" y="3858128"/>
                <a:ext cx="3157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m:t>
                      </m:r>
                    </m:oMath>
                  </m:oMathPara>
                </a14:m>
                <a:endParaRPr lang="it-IT" sz="2400" dirty="0"/>
              </a:p>
            </p:txBody>
          </p:sp>
        </mc:Choice>
        <mc:Fallback xmlns="">
          <p:sp>
            <p:nvSpPr>
              <p:cNvPr id="44" name="CasellaDiTesto 43"/>
              <p:cNvSpPr txBox="1">
                <a:spLocks noRot="1" noChangeAspect="1" noMove="1" noResize="1" noEditPoints="1" noAdjustHandles="1" noChangeArrowheads="1" noChangeShapeType="1" noTextEdit="1"/>
              </p:cNvSpPr>
              <p:nvPr/>
            </p:nvSpPr>
            <p:spPr>
              <a:xfrm>
                <a:off x="931080" y="3858128"/>
                <a:ext cx="315792" cy="369332"/>
              </a:xfrm>
              <a:prstGeom prst="rect">
                <a:avLst/>
              </a:prstGeom>
              <a:blipFill>
                <a:blip r:embed="rId19"/>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5" name="CasellaDiTesto 44"/>
              <p:cNvSpPr txBox="1"/>
              <p:nvPr/>
            </p:nvSpPr>
            <p:spPr>
              <a:xfrm>
                <a:off x="2251000" y="3885527"/>
                <a:ext cx="3157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m:t>
                      </m:r>
                    </m:oMath>
                  </m:oMathPara>
                </a14:m>
                <a:endParaRPr lang="it-IT" sz="2400" dirty="0"/>
              </a:p>
            </p:txBody>
          </p:sp>
        </mc:Choice>
        <mc:Fallback xmlns="">
          <p:sp>
            <p:nvSpPr>
              <p:cNvPr id="45" name="CasellaDiTesto 44"/>
              <p:cNvSpPr txBox="1">
                <a:spLocks noRot="1" noChangeAspect="1" noMove="1" noResize="1" noEditPoints="1" noAdjustHandles="1" noChangeArrowheads="1" noChangeShapeType="1" noTextEdit="1"/>
              </p:cNvSpPr>
              <p:nvPr/>
            </p:nvSpPr>
            <p:spPr>
              <a:xfrm>
                <a:off x="2251000" y="3885527"/>
                <a:ext cx="315792" cy="369332"/>
              </a:xfrm>
              <a:prstGeom prst="rect">
                <a:avLst/>
              </a:prstGeom>
              <a:blipFill>
                <a:blip r:embed="rId20"/>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6" name="CasellaDiTesto 45"/>
              <p:cNvSpPr txBox="1"/>
              <p:nvPr/>
            </p:nvSpPr>
            <p:spPr>
              <a:xfrm>
                <a:off x="3318554" y="3940715"/>
                <a:ext cx="3157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m:t>
                      </m:r>
                    </m:oMath>
                  </m:oMathPara>
                </a14:m>
                <a:endParaRPr lang="it-IT" sz="2400" dirty="0"/>
              </a:p>
            </p:txBody>
          </p:sp>
        </mc:Choice>
        <mc:Fallback xmlns="">
          <p:sp>
            <p:nvSpPr>
              <p:cNvPr id="46" name="CasellaDiTesto 45"/>
              <p:cNvSpPr txBox="1">
                <a:spLocks noRot="1" noChangeAspect="1" noMove="1" noResize="1" noEditPoints="1" noAdjustHandles="1" noChangeArrowheads="1" noChangeShapeType="1" noTextEdit="1"/>
              </p:cNvSpPr>
              <p:nvPr/>
            </p:nvSpPr>
            <p:spPr>
              <a:xfrm>
                <a:off x="3318554" y="3940715"/>
                <a:ext cx="315792" cy="369332"/>
              </a:xfrm>
              <a:prstGeom prst="rect">
                <a:avLst/>
              </a:prstGeom>
              <a:blipFill>
                <a:blip r:embed="rId21"/>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CasellaDiTesto 37"/>
              <p:cNvSpPr txBox="1"/>
              <p:nvPr/>
            </p:nvSpPr>
            <p:spPr>
              <a:xfrm>
                <a:off x="997504" y="887660"/>
                <a:ext cx="7534935" cy="615553"/>
              </a:xfrm>
              <a:prstGeom prst="rect">
                <a:avLst/>
              </a:prstGeom>
              <a:noFill/>
            </p:spPr>
            <p:txBody>
              <a:bodyPr wrap="square" lIns="0" tIns="0" rIns="0" bIns="0" rtlCol="0">
                <a:spAutoFit/>
              </a:bodyPr>
              <a:lstStyle/>
              <a:p>
                <a:r>
                  <a:rPr lang="it-IT" sz="2000" b="1" dirty="0">
                    <a:latin typeface="Cambria Math" panose="02040503050406030204" pitchFamily="18" charset="0"/>
                  </a:rPr>
                  <a:t>       Polinomio P, di grado </a:t>
                </a:r>
                <a:r>
                  <a:rPr lang="it-IT" sz="2000" b="1" i="1" dirty="0">
                    <a:latin typeface="Cambria Math" panose="02040503050406030204" pitchFamily="18" charset="0"/>
                  </a:rPr>
                  <a:t>n</a:t>
                </a:r>
              </a:p>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d>
                        <m:dPr>
                          <m:ctrlPr>
                            <a:rPr lang="it-IT" sz="2000" b="1" i="1">
                              <a:latin typeface="Cambria Math" panose="02040503050406030204" pitchFamily="18" charset="0"/>
                            </a:rPr>
                          </m:ctrlPr>
                        </m:dPr>
                        <m:e>
                          <m:sSub>
                            <m:sSubPr>
                              <m:ctrlPr>
                                <a:rPr lang="it-IT" sz="2000" b="1" i="1">
                                  <a:latin typeface="Cambria Math" panose="02040503050406030204" pitchFamily="18" charset="0"/>
                                </a:rPr>
                              </m:ctrlPr>
                            </m:sSubPr>
                            <m:e>
                              <m:r>
                                <a:rPr lang="it-IT" sz="2000" b="1" i="1">
                                  <a:latin typeface="Cambria Math" panose="02040503050406030204" pitchFamily="18" charset="0"/>
                                </a:rPr>
                                <m:t>𝒂</m:t>
                              </m:r>
                            </m:e>
                            <m:sub>
                              <m:r>
                                <a:rPr lang="it-IT" sz="2000" b="1" i="1">
                                  <a:latin typeface="Cambria Math" panose="02040503050406030204" pitchFamily="18" charset="0"/>
                                </a:rPr>
                                <m:t>𝟏</m:t>
                              </m:r>
                            </m:sub>
                          </m:sSub>
                        </m:e>
                      </m:d>
                      <m:r>
                        <a:rPr lang="it-IT" sz="2000" b="1" i="1">
                          <a:latin typeface="Cambria Math" panose="02040503050406030204" pitchFamily="18" charset="0"/>
                        </a:rPr>
                        <m:t>, </m:t>
                      </m:r>
                      <m:r>
                        <a:rPr lang="it-IT" sz="2000" b="1" i="1">
                          <a:latin typeface="Cambria Math" panose="02040503050406030204" pitchFamily="18" charset="0"/>
                        </a:rPr>
                        <m:t>𝑷</m:t>
                      </m:r>
                      <m:d>
                        <m:dPr>
                          <m:ctrlPr>
                            <a:rPr lang="it-IT" sz="2000" b="1" i="1">
                              <a:latin typeface="Cambria Math" panose="02040503050406030204" pitchFamily="18" charset="0"/>
                            </a:rPr>
                          </m:ctrlPr>
                        </m:dPr>
                        <m:e>
                          <m:sSub>
                            <m:sSubPr>
                              <m:ctrlPr>
                                <a:rPr lang="it-IT" sz="2000" b="1" i="1">
                                  <a:latin typeface="Cambria Math" panose="02040503050406030204" pitchFamily="18" charset="0"/>
                                </a:rPr>
                              </m:ctrlPr>
                            </m:sSubPr>
                            <m:e>
                              <m:r>
                                <a:rPr lang="it-IT" sz="2000" b="1" i="1">
                                  <a:latin typeface="Cambria Math" panose="02040503050406030204" pitchFamily="18" charset="0"/>
                                </a:rPr>
                                <m:t>𝒂</m:t>
                              </m:r>
                            </m:e>
                            <m:sub>
                              <m:r>
                                <a:rPr lang="it-IT" sz="2000" b="1" i="1" smtClean="0">
                                  <a:latin typeface="Cambria Math" panose="02040503050406030204" pitchFamily="18" charset="0"/>
                                </a:rPr>
                                <m:t>𝟐</m:t>
                              </m:r>
                            </m:sub>
                          </m:sSub>
                        </m:e>
                      </m:d>
                      <m:r>
                        <a:rPr lang="it-IT" sz="2000" b="1" i="1">
                          <a:latin typeface="Cambria Math" panose="02040503050406030204" pitchFamily="18" charset="0"/>
                        </a:rPr>
                        <m:t>,</m:t>
                      </m:r>
                      <m:r>
                        <a:rPr lang="it-IT" sz="2000" b="1" i="1" smtClean="0">
                          <a:latin typeface="Cambria Math" panose="02040503050406030204" pitchFamily="18" charset="0"/>
                        </a:rPr>
                        <m:t> …,</m:t>
                      </m:r>
                      <m:r>
                        <a:rPr lang="it-IT" sz="2000" b="1" i="1">
                          <a:latin typeface="Cambria Math" panose="02040503050406030204" pitchFamily="18" charset="0"/>
                        </a:rPr>
                        <m:t>𝑷</m:t>
                      </m:r>
                      <m:d>
                        <m:dPr>
                          <m:ctrlPr>
                            <a:rPr lang="it-IT" sz="2000" b="1" i="1">
                              <a:latin typeface="Cambria Math" panose="02040503050406030204" pitchFamily="18" charset="0"/>
                            </a:rPr>
                          </m:ctrlPr>
                        </m:dPr>
                        <m:e>
                          <m:sSub>
                            <m:sSubPr>
                              <m:ctrlPr>
                                <a:rPr lang="it-IT" sz="2000" b="1" i="1">
                                  <a:latin typeface="Cambria Math" panose="02040503050406030204" pitchFamily="18" charset="0"/>
                                </a:rPr>
                              </m:ctrlPr>
                            </m:sSubPr>
                            <m:e>
                              <m:r>
                                <a:rPr lang="it-IT" sz="2000" b="1" i="1">
                                  <a:latin typeface="Cambria Math" panose="02040503050406030204" pitchFamily="18" charset="0"/>
                                </a:rPr>
                                <m:t>𝒂</m:t>
                              </m:r>
                            </m:e>
                            <m:sub>
                              <m:r>
                                <a:rPr lang="it-IT" sz="2000" b="1" i="1" smtClean="0">
                                  <a:latin typeface="Cambria Math" panose="02040503050406030204" pitchFamily="18" charset="0"/>
                                </a:rPr>
                                <m:t>𝒏</m:t>
                              </m:r>
                            </m:sub>
                          </m:sSub>
                        </m:e>
                      </m:d>
                      <m:r>
                        <a:rPr lang="it-IT" sz="2000" b="1" i="1">
                          <a:latin typeface="Cambria Math" panose="02040503050406030204" pitchFamily="18" charset="0"/>
                        </a:rPr>
                        <m:t>,</m:t>
                      </m:r>
                      <m:r>
                        <a:rPr lang="it-IT" sz="2000" b="1" i="1" smtClean="0">
                          <a:latin typeface="Cambria Math" panose="02040503050406030204" pitchFamily="18" charset="0"/>
                        </a:rPr>
                        <m:t> </m:t>
                      </m:r>
                      <m:r>
                        <a:rPr lang="it-IT" sz="2000" b="1" i="1">
                          <a:latin typeface="Cambria Math" panose="02040503050406030204" pitchFamily="18" charset="0"/>
                        </a:rPr>
                        <m:t>𝑷</m:t>
                      </m:r>
                      <m:d>
                        <m:dPr>
                          <m:ctrlPr>
                            <a:rPr lang="it-IT" sz="2000" b="1" i="1">
                              <a:latin typeface="Cambria Math" panose="02040503050406030204" pitchFamily="18" charset="0"/>
                            </a:rPr>
                          </m:ctrlPr>
                        </m:dPr>
                        <m:e>
                          <m:sSub>
                            <m:sSubPr>
                              <m:ctrlPr>
                                <a:rPr lang="it-IT" sz="2000" b="1" i="1">
                                  <a:latin typeface="Cambria Math" panose="02040503050406030204" pitchFamily="18" charset="0"/>
                                </a:rPr>
                              </m:ctrlPr>
                            </m:sSubPr>
                            <m:e>
                              <m:r>
                                <a:rPr lang="it-IT" sz="2000" b="1" i="1">
                                  <a:latin typeface="Cambria Math" panose="02040503050406030204" pitchFamily="18" charset="0"/>
                                </a:rPr>
                                <m:t>𝒂</m:t>
                              </m:r>
                            </m:e>
                            <m:sub>
                              <m:r>
                                <a:rPr lang="it-IT" sz="2000" b="1" i="1">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𝟏</m:t>
                              </m:r>
                            </m:sub>
                          </m:sSub>
                        </m:e>
                      </m:d>
                      <m:r>
                        <a:rPr lang="it-IT" sz="2000" b="1" i="0" smtClean="0">
                          <a:latin typeface="Cambria Math" panose="02040503050406030204" pitchFamily="18" charset="0"/>
                        </a:rPr>
                        <m:t>  </m:t>
                      </m:r>
                      <m:r>
                        <a:rPr lang="it-IT" sz="2000" b="1" i="0" smtClean="0">
                          <a:latin typeface="Cambria Math" panose="02040503050406030204" pitchFamily="18" charset="0"/>
                        </a:rPr>
                        <m:t>𝐝𝐚𝐭𝐢</m:t>
                      </m:r>
                      <m:r>
                        <a:rPr lang="it-IT" sz="2000" b="1" i="0" smtClean="0">
                          <a:latin typeface="Cambria Math" panose="02040503050406030204" pitchFamily="18" charset="0"/>
                        </a:rPr>
                        <m:t>,  </m:t>
                      </m:r>
                      <m:r>
                        <a:rPr lang="it-IT" sz="2000" b="1" i="0" smtClean="0">
                          <a:latin typeface="Cambria Math" panose="02040503050406030204" pitchFamily="18" charset="0"/>
                        </a:rPr>
                        <m:t>𝐜𝐚𝐥𝐜𝐨𝐥𝐚𝐫𝐞</m:t>
                      </m:r>
                      <m:r>
                        <a:rPr lang="it-IT" sz="2000" b="1" i="0" smtClean="0">
                          <a:latin typeface="Cambria Math" panose="02040503050406030204" pitchFamily="18" charset="0"/>
                        </a:rPr>
                        <m:t> </m:t>
                      </m:r>
                      <m:r>
                        <a:rPr lang="it-IT" sz="2000" b="1" i="1">
                          <a:latin typeface="Cambria Math" panose="02040503050406030204" pitchFamily="18" charset="0"/>
                        </a:rPr>
                        <m:t>𝑷</m:t>
                      </m:r>
                      <m:d>
                        <m:dPr>
                          <m:ctrlPr>
                            <a:rPr lang="it-IT" sz="2000" b="1" i="1">
                              <a:latin typeface="Cambria Math" panose="02040503050406030204" pitchFamily="18" charset="0"/>
                            </a:rPr>
                          </m:ctrlPr>
                        </m:dPr>
                        <m:e>
                          <m:sSub>
                            <m:sSubPr>
                              <m:ctrlPr>
                                <a:rPr lang="it-IT" sz="2000" b="1" i="1">
                                  <a:latin typeface="Cambria Math" panose="02040503050406030204" pitchFamily="18" charset="0"/>
                                </a:rPr>
                              </m:ctrlPr>
                            </m:sSubPr>
                            <m:e>
                              <m:r>
                                <a:rPr lang="it-IT" sz="2000" b="1" i="1">
                                  <a:latin typeface="Cambria Math" panose="02040503050406030204" pitchFamily="18" charset="0"/>
                                </a:rPr>
                                <m:t>𝒂</m:t>
                              </m:r>
                            </m:e>
                            <m:sub>
                              <m:r>
                                <a:rPr lang="it-IT" sz="2000" b="1" i="1">
                                  <a:latin typeface="Cambria Math" panose="02040503050406030204" pitchFamily="18" charset="0"/>
                                </a:rPr>
                                <m:t>𝒏</m:t>
                              </m:r>
                              <m:r>
                                <a:rPr lang="it-IT" sz="2000" b="1" i="1" smtClean="0">
                                  <a:latin typeface="Cambria Math" panose="02040503050406030204" pitchFamily="18" charset="0"/>
                                </a:rPr>
                                <m:t>+</m:t>
                              </m:r>
                              <m:r>
                                <a:rPr lang="it-IT" sz="2000" b="1" i="1" smtClean="0">
                                  <a:latin typeface="Cambria Math" panose="02040503050406030204" pitchFamily="18" charset="0"/>
                                </a:rPr>
                                <m:t>𝟐</m:t>
                              </m:r>
                            </m:sub>
                          </m:sSub>
                        </m:e>
                      </m:d>
                    </m:oMath>
                  </m:oMathPara>
                </a14:m>
                <a:endParaRPr lang="it-IT" sz="2000" b="1" dirty="0"/>
              </a:p>
            </p:txBody>
          </p:sp>
        </mc:Choice>
        <mc:Fallback xmlns="">
          <p:sp>
            <p:nvSpPr>
              <p:cNvPr id="38" name="CasellaDiTesto 37"/>
              <p:cNvSpPr txBox="1">
                <a:spLocks noRot="1" noChangeAspect="1" noMove="1" noResize="1" noEditPoints="1" noAdjustHandles="1" noChangeArrowheads="1" noChangeShapeType="1" noTextEdit="1"/>
              </p:cNvSpPr>
              <p:nvPr/>
            </p:nvSpPr>
            <p:spPr>
              <a:xfrm>
                <a:off x="997504" y="887660"/>
                <a:ext cx="7534935" cy="615553"/>
              </a:xfrm>
              <a:prstGeom prst="rect">
                <a:avLst/>
              </a:prstGeom>
              <a:blipFill>
                <a:blip r:embed="rId22"/>
                <a:stretch>
                  <a:fillRect t="-12871" b="-9901"/>
                </a:stretch>
              </a:blipFill>
            </p:spPr>
            <p:txBody>
              <a:bodyPr/>
              <a:lstStyle/>
              <a:p>
                <a:r>
                  <a:rPr lang="it-IT">
                    <a:noFill/>
                  </a:rPr>
                  <a:t> </a:t>
                </a:r>
              </a:p>
            </p:txBody>
          </p:sp>
        </mc:Fallback>
      </mc:AlternateContent>
      <p:sp>
        <p:nvSpPr>
          <p:cNvPr id="31" name="CasellaDiTesto 30">
            <a:extLst>
              <a:ext uri="{FF2B5EF4-FFF2-40B4-BE49-F238E27FC236}">
                <a16:creationId xmlns:a16="http://schemas.microsoft.com/office/drawing/2014/main" id="{4954B703-0165-4510-A98D-056A3548ED49}"/>
              </a:ext>
            </a:extLst>
          </p:cNvPr>
          <p:cNvSpPr txBox="1"/>
          <p:nvPr/>
        </p:nvSpPr>
        <p:spPr>
          <a:xfrm>
            <a:off x="6443663" y="4349089"/>
            <a:ext cx="1875596" cy="307777"/>
          </a:xfrm>
          <a:prstGeom prst="rect">
            <a:avLst/>
          </a:prstGeom>
          <a:noFill/>
        </p:spPr>
        <p:txBody>
          <a:bodyPr wrap="square" lIns="0" tIns="0" rIns="0" bIns="0" rtlCol="0">
            <a:spAutoFit/>
          </a:bodyPr>
          <a:lstStyle/>
          <a:p>
            <a:r>
              <a:rPr lang="it-IT" sz="2000" b="1" dirty="0"/>
              <a:t> eguali</a:t>
            </a:r>
          </a:p>
        </p:txBody>
      </p:sp>
    </p:spTree>
    <p:extLst>
      <p:ext uri="{BB962C8B-B14F-4D97-AF65-F5344CB8AC3E}">
        <p14:creationId xmlns:p14="http://schemas.microsoft.com/office/powerpoint/2010/main" val="750386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AB162C74-A326-47C7-AACB-8AA08A8B1A24}" type="slidenum">
              <a:rPr lang="it-IT" altLang="it-IT" sz="1400"/>
              <a:pPr algn="r" eaLnBrk="1" hangingPunct="1">
                <a:spcBef>
                  <a:spcPct val="0"/>
                </a:spcBef>
                <a:buFontTx/>
                <a:buNone/>
              </a:pPr>
              <a:t>32</a:t>
            </a:fld>
            <a:endParaRPr lang="it-IT" altLang="it-IT" sz="1400"/>
          </a:p>
        </p:txBody>
      </p:sp>
      <p:sp>
        <p:nvSpPr>
          <p:cNvPr id="31747" name="Rectangle 2"/>
          <p:cNvSpPr>
            <a:spLocks noGrp="1" noChangeArrowheads="1"/>
          </p:cNvSpPr>
          <p:nvPr>
            <p:ph type="title" idx="4294967295"/>
          </p:nvPr>
        </p:nvSpPr>
        <p:spPr>
          <a:xfrm>
            <a:off x="439738" y="324409"/>
            <a:ext cx="8362950" cy="844550"/>
          </a:xfrm>
        </p:spPr>
        <p:txBody>
          <a:bodyPr/>
          <a:lstStyle/>
          <a:p>
            <a:pPr eaLnBrk="1" hangingPunct="1"/>
            <a:r>
              <a:rPr lang="it-IT" altLang="it-IT" sz="4000" dirty="0"/>
              <a:t>Tentativi di meccanizzazione (4)</a:t>
            </a:r>
            <a:br>
              <a:rPr lang="it-IT" altLang="it-IT" sz="4000" dirty="0"/>
            </a:br>
            <a:endParaRPr lang="it-IT" altLang="it-IT" sz="3200" dirty="0"/>
          </a:p>
        </p:txBody>
      </p:sp>
      <p:grpSp>
        <p:nvGrpSpPr>
          <p:cNvPr id="31750" name="Group 6"/>
          <p:cNvGrpSpPr>
            <a:grpSpLocks/>
          </p:cNvGrpSpPr>
          <p:nvPr/>
        </p:nvGrpSpPr>
        <p:grpSpPr bwMode="auto">
          <a:xfrm>
            <a:off x="323850" y="0"/>
            <a:ext cx="8496300" cy="6669088"/>
            <a:chOff x="295" y="0"/>
            <a:chExt cx="5352" cy="4201"/>
          </a:xfrm>
        </p:grpSpPr>
        <p:sp>
          <p:nvSpPr>
            <p:cNvPr id="31751"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dirty="0"/>
            </a:p>
          </p:txBody>
        </p:sp>
        <p:sp>
          <p:nvSpPr>
            <p:cNvPr id="31752" name="Text Box 8"/>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2023</a:t>
              </a:r>
            </a:p>
            <a:p>
              <a:pPr eaLnBrk="1" hangingPunct="1">
                <a:spcBef>
                  <a:spcPct val="50000"/>
                </a:spcBef>
                <a:buFontTx/>
                <a:buNone/>
              </a:pPr>
              <a:endParaRPr lang="it-IT" altLang="it-IT" sz="1400" dirty="0"/>
            </a:p>
          </p:txBody>
        </p:sp>
      </p:grpSp>
      <mc:AlternateContent xmlns:mc="http://schemas.openxmlformats.org/markup-compatibility/2006" xmlns:a14="http://schemas.microsoft.com/office/drawing/2010/main">
        <mc:Choice Requires="a14">
          <p:sp>
            <p:nvSpPr>
              <p:cNvPr id="5" name="CasellaDiTesto 4"/>
              <p:cNvSpPr txBox="1"/>
              <p:nvPr/>
            </p:nvSpPr>
            <p:spPr>
              <a:xfrm>
                <a:off x="2225337" y="2230370"/>
                <a:ext cx="4167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m:t>
                      </m:r>
                      <m:r>
                        <a:rPr lang="it-IT" sz="2000" b="1" i="1" smtClean="0">
                          <a:latin typeface="Cambria Math" panose="02040503050406030204" pitchFamily="18" charset="0"/>
                        </a:rPr>
                        <m:t>𝟏</m:t>
                      </m:r>
                    </m:oMath>
                  </m:oMathPara>
                </a14:m>
                <a:endParaRPr lang="it-IT" sz="2000" b="1"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2225337" y="2230370"/>
                <a:ext cx="416781" cy="307777"/>
              </a:xfrm>
              <a:prstGeom prst="rect">
                <a:avLst/>
              </a:prstGeom>
              <a:blipFill>
                <a:blip r:embed="rId2"/>
                <a:stretch>
                  <a:fillRect l="-1471" r="-13235"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2224506" y="3097044"/>
                <a:ext cx="4167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m:t>
                      </m:r>
                      <m:r>
                        <a:rPr lang="it-IT" sz="2000" b="1" i="1" smtClean="0">
                          <a:latin typeface="Cambria Math" panose="02040503050406030204" pitchFamily="18" charset="0"/>
                        </a:rPr>
                        <m:t>𝟑</m:t>
                      </m:r>
                    </m:oMath>
                  </m:oMathPara>
                </a14:m>
                <a:endParaRPr lang="it-IT" sz="2000" b="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2224506" y="3097044"/>
                <a:ext cx="416781" cy="307777"/>
              </a:xfrm>
              <a:prstGeom prst="rect">
                <a:avLst/>
              </a:prstGeom>
              <a:blipFill>
                <a:blip r:embed="rId3"/>
                <a:stretch>
                  <a:fillRect l="-2941" r="-11765" b="-980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p:cNvSpPr txBox="1"/>
              <p:nvPr/>
            </p:nvSpPr>
            <p:spPr>
              <a:xfrm>
                <a:off x="956607" y="1700791"/>
                <a:ext cx="833562" cy="307777"/>
              </a:xfrm>
              <a:prstGeom prst="rect">
                <a:avLst/>
              </a:prstGeom>
              <a:noFill/>
            </p:spPr>
            <p:txBody>
              <a:bodyPr wrap="none" lIns="0" tIns="0" rIns="0" bIns="0" rtlCol="0">
                <a:spAutoFit/>
              </a:bodyPr>
              <a:lstStyle/>
              <a:p>
                <a14:m>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𝟎</m:t>
                    </m:r>
                    <m:r>
                      <a:rPr lang="it-IT" sz="2000" b="1" i="1" smtClean="0">
                        <a:latin typeface="Cambria Math" panose="02040503050406030204" pitchFamily="18" charset="0"/>
                      </a:rPr>
                      <m:t>)</m:t>
                    </m:r>
                    <m:r>
                      <m:rPr>
                        <m:nor/>
                      </m:rPr>
                      <a:rPr lang="it-IT" sz="2000" dirty="0">
                        <a:latin typeface="Times New Roman" panose="02020603050405020304" pitchFamily="18" charset="0"/>
                        <a:cs typeface="Times New Roman" panose="02020603050405020304" pitchFamily="18" charset="0"/>
                      </a:rPr>
                      <m:t>=</m:t>
                    </m:r>
                  </m:oMath>
                </a14:m>
                <a:r>
                  <a:rPr lang="it-IT" sz="2000" b="1" dirty="0">
                    <a:latin typeface="Times New Roman" panose="02020603050405020304" pitchFamily="18" charset="0"/>
                    <a:cs typeface="Times New Roman" panose="02020603050405020304" pitchFamily="18" charset="0"/>
                  </a:rPr>
                  <a:t>0</a:t>
                </a:r>
              </a:p>
            </p:txBody>
          </p:sp>
        </mc:Choice>
        <mc:Fallback xmlns="">
          <p:sp>
            <p:nvSpPr>
              <p:cNvPr id="6" name="CasellaDiTesto 5"/>
              <p:cNvSpPr txBox="1">
                <a:spLocks noRot="1" noChangeAspect="1" noMove="1" noResize="1" noEditPoints="1" noAdjustHandles="1" noChangeArrowheads="1" noChangeShapeType="1" noTextEdit="1"/>
              </p:cNvSpPr>
              <p:nvPr/>
            </p:nvSpPr>
            <p:spPr>
              <a:xfrm>
                <a:off x="956607" y="1700791"/>
                <a:ext cx="833562" cy="307777"/>
              </a:xfrm>
              <a:prstGeom prst="rect">
                <a:avLst/>
              </a:prstGeom>
              <a:blipFill>
                <a:blip r:embed="rId4"/>
                <a:stretch>
                  <a:fillRect l="-10949" t="-26000" r="-14599" b="-5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p:cNvSpPr txBox="1"/>
              <p:nvPr/>
            </p:nvSpPr>
            <p:spPr>
              <a:xfrm>
                <a:off x="956608" y="2648843"/>
                <a:ext cx="9040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𝟏</m:t>
                      </m:r>
                      <m:r>
                        <a:rPr lang="it-IT" sz="2000" b="1" i="1" smtClean="0">
                          <a:latin typeface="Cambria Math" panose="02040503050406030204" pitchFamily="18" charset="0"/>
                        </a:rPr>
                        <m:t>)</m:t>
                      </m:r>
                      <m:r>
                        <m:rPr>
                          <m:nor/>
                        </m:rPr>
                        <a:rPr lang="it-IT" sz="2000" dirty="0">
                          <a:latin typeface="Times New Roman" panose="02020603050405020304" pitchFamily="18" charset="0"/>
                          <a:cs typeface="Times New Roman" panose="02020603050405020304" pitchFamily="18" charset="0"/>
                        </a:rPr>
                        <m:t>=</m:t>
                      </m:r>
                      <m:r>
                        <m:rPr>
                          <m:nor/>
                        </m:rPr>
                        <a:rPr lang="it-IT" sz="2000" b="1" i="0" dirty="0" smtClean="0">
                          <a:latin typeface="Times New Roman" panose="02020603050405020304" pitchFamily="18" charset="0"/>
                          <a:cs typeface="Times New Roman" panose="02020603050405020304" pitchFamily="18" charset="0"/>
                        </a:rPr>
                        <m:t>1</m:t>
                      </m:r>
                    </m:oMath>
                  </m:oMathPara>
                </a14:m>
                <a:endParaRPr lang="it-IT" sz="2000" b="1" dirty="0">
                  <a:latin typeface="Times New Roman" panose="02020603050405020304" pitchFamily="18" charset="0"/>
                  <a:cs typeface="Times New Roman" panose="02020603050405020304" pitchFamily="18" charset="0"/>
                </a:endParaRPr>
              </a:p>
            </p:txBody>
          </p:sp>
        </mc:Choice>
        <mc:Fallback xmlns="">
          <p:sp>
            <p:nvSpPr>
              <p:cNvPr id="20" name="CasellaDiTesto 19"/>
              <p:cNvSpPr txBox="1">
                <a:spLocks noRot="1" noChangeAspect="1" noMove="1" noResize="1" noEditPoints="1" noAdjustHandles="1" noChangeArrowheads="1" noChangeShapeType="1" noTextEdit="1"/>
              </p:cNvSpPr>
              <p:nvPr/>
            </p:nvSpPr>
            <p:spPr>
              <a:xfrm>
                <a:off x="956608" y="2648843"/>
                <a:ext cx="904094" cy="307777"/>
              </a:xfrm>
              <a:prstGeom prst="rect">
                <a:avLst/>
              </a:prstGeom>
              <a:blipFill>
                <a:blip r:embed="rId5"/>
                <a:stretch>
                  <a:fillRect l="-4730" t="-2000" r="-4730" b="-38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p:cNvSpPr txBox="1"/>
              <p:nvPr/>
            </p:nvSpPr>
            <p:spPr>
              <a:xfrm>
                <a:off x="3035289" y="2681468"/>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𝟐</m:t>
                      </m:r>
                    </m:oMath>
                  </m:oMathPara>
                </a14:m>
                <a:endParaRPr lang="it-IT" sz="2000" b="1"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3035289" y="2681468"/>
                <a:ext cx="224420" cy="307777"/>
              </a:xfrm>
              <a:prstGeom prst="rect">
                <a:avLst/>
              </a:prstGeom>
              <a:blipFill>
                <a:blip r:embed="rId6"/>
                <a:stretch>
                  <a:fillRect l="-24324" r="-21622" b="-10000"/>
                </a:stretch>
              </a:blipFill>
            </p:spPr>
            <p:txBody>
              <a:bodyPr/>
              <a:lstStyle/>
              <a:p>
                <a:r>
                  <a:rPr lang="it-IT">
                    <a:noFill/>
                  </a:rPr>
                  <a:t> </a:t>
                </a:r>
              </a:p>
            </p:txBody>
          </p:sp>
        </mc:Fallback>
      </mc:AlternateContent>
      <p:cxnSp>
        <p:nvCxnSpPr>
          <p:cNvPr id="9" name="Connettore 2 8"/>
          <p:cNvCxnSpPr>
            <a:cxnSpLocks/>
          </p:cNvCxnSpPr>
          <p:nvPr/>
        </p:nvCxnSpPr>
        <p:spPr>
          <a:xfrm>
            <a:off x="3118383" y="2956620"/>
            <a:ext cx="0" cy="5558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Connettore 2 31"/>
          <p:cNvCxnSpPr>
            <a:cxnSpLocks/>
          </p:cNvCxnSpPr>
          <p:nvPr/>
        </p:nvCxnSpPr>
        <p:spPr>
          <a:xfrm flipH="1">
            <a:off x="1805602" y="3819954"/>
            <a:ext cx="1618490" cy="119125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CasellaDiTesto 37"/>
              <p:cNvSpPr txBox="1"/>
              <p:nvPr/>
            </p:nvSpPr>
            <p:spPr>
              <a:xfrm>
                <a:off x="2314259" y="773928"/>
                <a:ext cx="6145529" cy="892552"/>
              </a:xfrm>
              <a:prstGeom prst="rect">
                <a:avLst/>
              </a:prstGeom>
              <a:noFill/>
            </p:spPr>
            <p:txBody>
              <a:bodyPr wrap="square" lIns="0" tIns="0" rIns="0" bIns="0" rtlCol="0">
                <a:spAutoFit/>
              </a:bodyPr>
              <a:lstStyle/>
              <a:p>
                <a:r>
                  <a:rPr lang="it-IT" sz="2000" b="1" dirty="0">
                    <a:latin typeface="Cambria Math" panose="02040503050406030204" pitchFamily="18" charset="0"/>
                  </a:rPr>
                  <a:t>       Polinomio </a:t>
                </a:r>
                <a:r>
                  <a:rPr lang="it-IT" sz="2000" b="1" i="1" dirty="0">
                    <a:latin typeface="Cambria Math" panose="02040503050406030204" pitchFamily="18" charset="0"/>
                  </a:rPr>
                  <a:t>P</a:t>
                </a:r>
                <a:r>
                  <a:rPr lang="it-IT" sz="2000" b="1" dirty="0">
                    <a:latin typeface="Cambria Math" panose="02040503050406030204" pitchFamily="18" charset="0"/>
                  </a:rPr>
                  <a:t>, di grado 2: </a:t>
                </a:r>
                <a:r>
                  <a:rPr lang="it-IT" dirty="0"/>
                  <a:t> y = x</a:t>
                </a:r>
                <a:r>
                  <a:rPr lang="it-IT" baseline="30000" dirty="0"/>
                  <a:t>2</a:t>
                </a:r>
              </a:p>
              <a:p>
                <a:endParaRPr lang="it-IT" dirty="0"/>
              </a:p>
              <a:p>
                <a14:m>
                  <m:oMath xmlns:m="http://schemas.openxmlformats.org/officeDocument/2006/math">
                    <m:r>
                      <a:rPr lang="it-IT" sz="2000" b="1" i="1" smtClean="0">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𝟎</m:t>
                        </m:r>
                      </m:e>
                    </m:d>
                    <m:r>
                      <a:rPr lang="it-IT" sz="2000" b="1" i="1">
                        <a:latin typeface="Cambria Math" panose="02040503050406030204" pitchFamily="18" charset="0"/>
                      </a:rPr>
                      <m:t>, </m:t>
                    </m:r>
                    <m:r>
                      <a:rPr lang="it-IT" sz="2000" b="1" i="1">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𝟏</m:t>
                        </m:r>
                      </m:e>
                    </m:d>
                    <m:r>
                      <a:rPr lang="it-IT" sz="2000" b="1" i="1">
                        <a:latin typeface="Cambria Math" panose="02040503050406030204" pitchFamily="18" charset="0"/>
                      </a:rPr>
                      <m:t>,</m:t>
                    </m:r>
                    <m:r>
                      <a:rPr lang="it-IT" sz="2000" b="1" i="1">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𝟐</m:t>
                        </m:r>
                      </m:e>
                    </m:d>
                    <m:r>
                      <a:rPr lang="it-IT" sz="2000" b="1" i="0" smtClean="0">
                        <a:latin typeface="Cambria Math" panose="02040503050406030204" pitchFamily="18" charset="0"/>
                      </a:rPr>
                      <m:t> </m:t>
                    </m:r>
                    <m:r>
                      <a:rPr lang="it-IT" sz="2000" b="1" i="0" smtClean="0">
                        <a:latin typeface="Cambria Math" panose="02040503050406030204" pitchFamily="18" charset="0"/>
                      </a:rPr>
                      <m:t>𝐝𝐚𝐭𝐢</m:t>
                    </m:r>
                    <m:r>
                      <a:rPr lang="it-IT" sz="2000" b="1" i="0" smtClean="0">
                        <a:latin typeface="Cambria Math" panose="02040503050406030204" pitchFamily="18" charset="0"/>
                      </a:rPr>
                      <m:t>,  </m:t>
                    </m:r>
                    <m:r>
                      <a:rPr lang="it-IT" sz="2000" b="1" i="0" smtClean="0">
                        <a:latin typeface="Cambria Math" panose="02040503050406030204" pitchFamily="18" charset="0"/>
                      </a:rPr>
                      <m:t>𝐜𝐚𝐥𝐜𝐨𝐥𝐚𝐫𝐞</m:t>
                    </m:r>
                    <m:r>
                      <a:rPr lang="it-IT" sz="2000" b="1" i="0" smtClean="0">
                        <a:latin typeface="Cambria Math" panose="02040503050406030204" pitchFamily="18" charset="0"/>
                      </a:rPr>
                      <m:t> </m:t>
                    </m:r>
                    <m:r>
                      <a:rPr lang="it-IT" sz="2000" b="1" i="1">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𝟑</m:t>
                        </m:r>
                      </m:e>
                    </m:d>
                  </m:oMath>
                </a14:m>
                <a:r>
                  <a:rPr lang="it-IT" sz="2000" b="1" dirty="0"/>
                  <a:t>, </a:t>
                </a:r>
                <a14:m>
                  <m:oMath xmlns:m="http://schemas.openxmlformats.org/officeDocument/2006/math">
                    <m:r>
                      <a:rPr lang="it-IT" sz="2000" b="1" i="1">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𝟒</m:t>
                        </m:r>
                      </m:e>
                    </m:d>
                  </m:oMath>
                </a14:m>
                <a:r>
                  <a:rPr lang="it-IT" sz="2000" b="1" dirty="0"/>
                  <a:t> </a:t>
                </a:r>
              </a:p>
            </p:txBody>
          </p:sp>
        </mc:Choice>
        <mc:Fallback xmlns="">
          <p:sp>
            <p:nvSpPr>
              <p:cNvPr id="38" name="CasellaDiTesto 37"/>
              <p:cNvSpPr txBox="1">
                <a:spLocks noRot="1" noChangeAspect="1" noMove="1" noResize="1" noEditPoints="1" noAdjustHandles="1" noChangeArrowheads="1" noChangeShapeType="1" noTextEdit="1"/>
              </p:cNvSpPr>
              <p:nvPr/>
            </p:nvSpPr>
            <p:spPr>
              <a:xfrm>
                <a:off x="2314259" y="773928"/>
                <a:ext cx="6145529" cy="892552"/>
              </a:xfrm>
              <a:prstGeom prst="rect">
                <a:avLst/>
              </a:prstGeom>
              <a:blipFill>
                <a:blip r:embed="rId7"/>
                <a:stretch>
                  <a:fillRect l="-1488" t="-8904" b="-1712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99FE3822-FD4A-4668-BBA0-90B6082C7DAD}"/>
                  </a:ext>
                </a:extLst>
              </p:cNvPr>
              <p:cNvSpPr txBox="1"/>
              <p:nvPr/>
            </p:nvSpPr>
            <p:spPr>
              <a:xfrm>
                <a:off x="958102" y="3469184"/>
                <a:ext cx="9040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𝟐</m:t>
                      </m:r>
                      <m:r>
                        <a:rPr lang="it-IT" sz="2000" b="1" i="1" smtClean="0">
                          <a:latin typeface="Cambria Math" panose="02040503050406030204" pitchFamily="18" charset="0"/>
                        </a:rPr>
                        <m:t>)</m:t>
                      </m:r>
                      <m:r>
                        <m:rPr>
                          <m:nor/>
                        </m:rPr>
                        <a:rPr lang="it-IT" sz="2000" dirty="0"/>
                        <m:t>=</m:t>
                      </m:r>
                      <m:r>
                        <m:rPr>
                          <m:nor/>
                        </m:rPr>
                        <a:rPr lang="it-IT" sz="2000" b="1" i="0" dirty="0" smtClean="0"/>
                        <m:t>4</m:t>
                      </m:r>
                    </m:oMath>
                  </m:oMathPara>
                </a14:m>
                <a:endParaRPr lang="it-IT" sz="2000" b="1" dirty="0"/>
              </a:p>
            </p:txBody>
          </p:sp>
        </mc:Choice>
        <mc:Fallback xmlns="">
          <p:sp>
            <p:nvSpPr>
              <p:cNvPr id="33" name="CasellaDiTesto 32">
                <a:extLst>
                  <a:ext uri="{FF2B5EF4-FFF2-40B4-BE49-F238E27FC236}">
                    <a16:creationId xmlns:a16="http://schemas.microsoft.com/office/drawing/2014/main" id="{99FE3822-FD4A-4668-BBA0-90B6082C7DAD}"/>
                  </a:ext>
                </a:extLst>
              </p:cNvPr>
              <p:cNvSpPr txBox="1">
                <a:spLocks noRot="1" noChangeAspect="1" noMove="1" noResize="1" noEditPoints="1" noAdjustHandles="1" noChangeArrowheads="1" noChangeShapeType="1" noTextEdit="1"/>
              </p:cNvSpPr>
              <p:nvPr/>
            </p:nvSpPr>
            <p:spPr>
              <a:xfrm>
                <a:off x="958102" y="3469184"/>
                <a:ext cx="904094" cy="307777"/>
              </a:xfrm>
              <a:prstGeom prst="rect">
                <a:avLst/>
              </a:prstGeom>
              <a:blipFill>
                <a:blip r:embed="rId8"/>
                <a:stretch>
                  <a:fillRect l="-5405" r="-6757" b="-37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4" name="CasellaDiTesto 33">
                <a:extLst>
                  <a:ext uri="{FF2B5EF4-FFF2-40B4-BE49-F238E27FC236}">
                    <a16:creationId xmlns:a16="http://schemas.microsoft.com/office/drawing/2014/main" id="{240B8A83-A7A7-4E42-8D52-91B79353FB53}"/>
                  </a:ext>
                </a:extLst>
              </p:cNvPr>
              <p:cNvSpPr txBox="1"/>
              <p:nvPr/>
            </p:nvSpPr>
            <p:spPr>
              <a:xfrm>
                <a:off x="2938167" y="3490023"/>
                <a:ext cx="26441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𝟐</m:t>
                      </m:r>
                    </m:oMath>
                  </m:oMathPara>
                </a14:m>
                <a:endParaRPr lang="it-IT" sz="2000" b="1" dirty="0"/>
              </a:p>
            </p:txBody>
          </p:sp>
        </mc:Choice>
        <mc:Fallback xmlns="">
          <p:sp>
            <p:nvSpPr>
              <p:cNvPr id="34" name="CasellaDiTesto 33">
                <a:extLst>
                  <a:ext uri="{FF2B5EF4-FFF2-40B4-BE49-F238E27FC236}">
                    <a16:creationId xmlns:a16="http://schemas.microsoft.com/office/drawing/2014/main" id="{240B8A83-A7A7-4E42-8D52-91B79353FB53}"/>
                  </a:ext>
                </a:extLst>
              </p:cNvPr>
              <p:cNvSpPr txBox="1">
                <a:spLocks noRot="1" noChangeAspect="1" noMove="1" noResize="1" noEditPoints="1" noAdjustHandles="1" noChangeArrowheads="1" noChangeShapeType="1" noTextEdit="1"/>
              </p:cNvSpPr>
              <p:nvPr/>
            </p:nvSpPr>
            <p:spPr>
              <a:xfrm>
                <a:off x="2938167" y="3490023"/>
                <a:ext cx="264410" cy="307777"/>
              </a:xfrm>
              <a:prstGeom prst="rect">
                <a:avLst/>
              </a:prstGeom>
              <a:blipFill>
                <a:blip r:embed="rId9"/>
                <a:stretch>
                  <a:fillRect l="-13953" r="-11628"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5" name="CasellaDiTesto 34">
                <a:extLst>
                  <a:ext uri="{FF2B5EF4-FFF2-40B4-BE49-F238E27FC236}">
                    <a16:creationId xmlns:a16="http://schemas.microsoft.com/office/drawing/2014/main" id="{FA20A4FB-9ECF-417B-A323-9872A036972E}"/>
                  </a:ext>
                </a:extLst>
              </p:cNvPr>
              <p:cNvSpPr txBox="1"/>
              <p:nvPr/>
            </p:nvSpPr>
            <p:spPr>
              <a:xfrm>
                <a:off x="937878" y="4303191"/>
                <a:ext cx="974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𝟑</m:t>
                      </m:r>
                      <m:r>
                        <a:rPr lang="it-IT" sz="2000" b="1" i="1" smtClean="0">
                          <a:latin typeface="Cambria Math" panose="02040503050406030204" pitchFamily="18" charset="0"/>
                        </a:rPr>
                        <m:t>)</m:t>
                      </m:r>
                      <m:r>
                        <m:rPr>
                          <m:nor/>
                        </m:rPr>
                        <a:rPr lang="it-IT" sz="2000" dirty="0"/>
                        <m:t>=</m:t>
                      </m:r>
                      <m:r>
                        <m:rPr>
                          <m:nor/>
                        </m:rPr>
                        <a:rPr lang="it-IT" sz="2000" b="0" i="0" dirty="0" smtClean="0"/>
                        <m:t> 9</m:t>
                      </m:r>
                    </m:oMath>
                  </m:oMathPara>
                </a14:m>
                <a:endParaRPr lang="it-IT" sz="2000" b="1" dirty="0"/>
              </a:p>
            </p:txBody>
          </p:sp>
        </mc:Choice>
        <mc:Fallback xmlns="">
          <p:sp>
            <p:nvSpPr>
              <p:cNvPr id="35" name="CasellaDiTesto 34">
                <a:extLst>
                  <a:ext uri="{FF2B5EF4-FFF2-40B4-BE49-F238E27FC236}">
                    <a16:creationId xmlns:a16="http://schemas.microsoft.com/office/drawing/2014/main" id="{FA20A4FB-9ECF-417B-A323-9872A036972E}"/>
                  </a:ext>
                </a:extLst>
              </p:cNvPr>
              <p:cNvSpPr txBox="1">
                <a:spLocks noRot="1" noChangeAspect="1" noMove="1" noResize="1" noEditPoints="1" noAdjustHandles="1" noChangeArrowheads="1" noChangeShapeType="1" noTextEdit="1"/>
              </p:cNvSpPr>
              <p:nvPr/>
            </p:nvSpPr>
            <p:spPr>
              <a:xfrm>
                <a:off x="937878" y="4303191"/>
                <a:ext cx="974626" cy="307777"/>
              </a:xfrm>
              <a:prstGeom prst="rect">
                <a:avLst/>
              </a:prstGeom>
              <a:blipFill>
                <a:blip r:embed="rId10"/>
                <a:stretch>
                  <a:fillRect l="-5625" r="-5625" b="-4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6F19BE7F-F947-4744-9D87-458639B2C5CE}"/>
                  </a:ext>
                </a:extLst>
              </p:cNvPr>
              <p:cNvSpPr txBox="1"/>
              <p:nvPr/>
            </p:nvSpPr>
            <p:spPr>
              <a:xfrm>
                <a:off x="2243811" y="3932262"/>
                <a:ext cx="4167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m:t>
                      </m:r>
                      <m:r>
                        <a:rPr lang="it-IT" sz="2000" b="1" i="1" smtClean="0">
                          <a:latin typeface="Cambria Math" panose="02040503050406030204" pitchFamily="18" charset="0"/>
                        </a:rPr>
                        <m:t>𝟓</m:t>
                      </m:r>
                    </m:oMath>
                  </m:oMathPara>
                </a14:m>
                <a:endParaRPr lang="it-IT" sz="2000" b="1" dirty="0"/>
              </a:p>
            </p:txBody>
          </p:sp>
        </mc:Choice>
        <mc:Fallback xmlns="">
          <p:sp>
            <p:nvSpPr>
              <p:cNvPr id="36" name="CasellaDiTesto 35">
                <a:extLst>
                  <a:ext uri="{FF2B5EF4-FFF2-40B4-BE49-F238E27FC236}">
                    <a16:creationId xmlns:a16="http://schemas.microsoft.com/office/drawing/2014/main" id="{6F19BE7F-F947-4744-9D87-458639B2C5CE}"/>
                  </a:ext>
                </a:extLst>
              </p:cNvPr>
              <p:cNvSpPr txBox="1">
                <a:spLocks noRot="1" noChangeAspect="1" noMove="1" noResize="1" noEditPoints="1" noAdjustHandles="1" noChangeArrowheads="1" noChangeShapeType="1" noTextEdit="1"/>
              </p:cNvSpPr>
              <p:nvPr/>
            </p:nvSpPr>
            <p:spPr>
              <a:xfrm>
                <a:off x="2243811" y="3932262"/>
                <a:ext cx="416781" cy="307777"/>
              </a:xfrm>
              <a:prstGeom prst="rect">
                <a:avLst/>
              </a:prstGeom>
              <a:blipFill>
                <a:blip r:embed="rId11"/>
                <a:stretch>
                  <a:fillRect l="-1471" r="-13235" b="-9804"/>
                </a:stretch>
              </a:blipFill>
            </p:spPr>
            <p:txBody>
              <a:bodyPr/>
              <a:lstStyle/>
              <a:p>
                <a:r>
                  <a:rPr lang="it-IT">
                    <a:noFill/>
                  </a:rPr>
                  <a:t> </a:t>
                </a:r>
              </a:p>
            </p:txBody>
          </p:sp>
        </mc:Fallback>
      </mc:AlternateContent>
      <p:cxnSp>
        <p:nvCxnSpPr>
          <p:cNvPr id="4" name="Connettore diritto 3">
            <a:extLst>
              <a:ext uri="{FF2B5EF4-FFF2-40B4-BE49-F238E27FC236}">
                <a16:creationId xmlns:a16="http://schemas.microsoft.com/office/drawing/2014/main" id="{5BD40692-993C-4CA6-8BD9-A5A40A6D8A50}"/>
              </a:ext>
            </a:extLst>
          </p:cNvPr>
          <p:cNvCxnSpPr>
            <a:cxnSpLocks/>
          </p:cNvCxnSpPr>
          <p:nvPr/>
        </p:nvCxnSpPr>
        <p:spPr>
          <a:xfrm flipH="1">
            <a:off x="1805601" y="2417961"/>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B169603C-BB1A-46CF-A832-059255E8E864}"/>
              </a:ext>
            </a:extLst>
          </p:cNvPr>
          <p:cNvCxnSpPr>
            <a:cxnSpLocks/>
          </p:cNvCxnSpPr>
          <p:nvPr/>
        </p:nvCxnSpPr>
        <p:spPr>
          <a:xfrm>
            <a:off x="1853127" y="1877239"/>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8578D7F8-233B-4FFA-9FCC-785A2CC78BA9}"/>
              </a:ext>
            </a:extLst>
          </p:cNvPr>
          <p:cNvCxnSpPr>
            <a:cxnSpLocks/>
          </p:cNvCxnSpPr>
          <p:nvPr/>
        </p:nvCxnSpPr>
        <p:spPr>
          <a:xfrm>
            <a:off x="1838545" y="3641173"/>
            <a:ext cx="483589" cy="362513"/>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1" name="Connettore diritto 50">
            <a:extLst>
              <a:ext uri="{FF2B5EF4-FFF2-40B4-BE49-F238E27FC236}">
                <a16:creationId xmlns:a16="http://schemas.microsoft.com/office/drawing/2014/main" id="{37C1373B-F47B-4277-BCAD-FD8CAF92312D}"/>
              </a:ext>
            </a:extLst>
          </p:cNvPr>
          <p:cNvCxnSpPr>
            <a:cxnSpLocks/>
          </p:cNvCxnSpPr>
          <p:nvPr/>
        </p:nvCxnSpPr>
        <p:spPr>
          <a:xfrm>
            <a:off x="1839417" y="2797616"/>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82982AC6-FE47-4937-A819-A5E2349062A3}"/>
              </a:ext>
            </a:extLst>
          </p:cNvPr>
          <p:cNvCxnSpPr>
            <a:cxnSpLocks/>
          </p:cNvCxnSpPr>
          <p:nvPr/>
        </p:nvCxnSpPr>
        <p:spPr>
          <a:xfrm flipH="1">
            <a:off x="1824232" y="3301830"/>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4" name="Connettore diritto 53">
            <a:extLst>
              <a:ext uri="{FF2B5EF4-FFF2-40B4-BE49-F238E27FC236}">
                <a16:creationId xmlns:a16="http://schemas.microsoft.com/office/drawing/2014/main" id="{E0D63DE1-70C6-4C89-8D12-75A6FBF241A2}"/>
              </a:ext>
            </a:extLst>
          </p:cNvPr>
          <p:cNvCxnSpPr>
            <a:cxnSpLocks/>
          </p:cNvCxnSpPr>
          <p:nvPr/>
        </p:nvCxnSpPr>
        <p:spPr>
          <a:xfrm>
            <a:off x="2519080" y="2447812"/>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5" name="Connettore diritto 54">
            <a:extLst>
              <a:ext uri="{FF2B5EF4-FFF2-40B4-BE49-F238E27FC236}">
                <a16:creationId xmlns:a16="http://schemas.microsoft.com/office/drawing/2014/main" id="{5631FB93-D3D6-47B6-9AB8-F87A278349BC}"/>
              </a:ext>
            </a:extLst>
          </p:cNvPr>
          <p:cNvCxnSpPr>
            <a:cxnSpLocks/>
          </p:cNvCxnSpPr>
          <p:nvPr/>
        </p:nvCxnSpPr>
        <p:spPr>
          <a:xfrm flipH="1">
            <a:off x="2415626" y="2914602"/>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7" name="Connettore diritto 56">
            <a:extLst>
              <a:ext uri="{FF2B5EF4-FFF2-40B4-BE49-F238E27FC236}">
                <a16:creationId xmlns:a16="http://schemas.microsoft.com/office/drawing/2014/main" id="{59EDE010-ED3B-4C3E-AB27-CC3F3EF1B224}"/>
              </a:ext>
            </a:extLst>
          </p:cNvPr>
          <p:cNvCxnSpPr>
            <a:cxnSpLocks/>
          </p:cNvCxnSpPr>
          <p:nvPr/>
        </p:nvCxnSpPr>
        <p:spPr>
          <a:xfrm flipH="1">
            <a:off x="2499100" y="3735381"/>
            <a:ext cx="467263" cy="35077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nettore diritto 57">
            <a:extLst>
              <a:ext uri="{FF2B5EF4-FFF2-40B4-BE49-F238E27FC236}">
                <a16:creationId xmlns:a16="http://schemas.microsoft.com/office/drawing/2014/main" id="{FE8E444C-77F1-4F35-A090-2EC4CCC3386A}"/>
              </a:ext>
            </a:extLst>
          </p:cNvPr>
          <p:cNvCxnSpPr>
            <a:cxnSpLocks/>
          </p:cNvCxnSpPr>
          <p:nvPr/>
        </p:nvCxnSpPr>
        <p:spPr>
          <a:xfrm flipH="1">
            <a:off x="1838545" y="4223024"/>
            <a:ext cx="467263" cy="35077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D9DF751A-EFC4-4E98-ADB0-38B458FF0B13}"/>
              </a:ext>
            </a:extLst>
          </p:cNvPr>
          <p:cNvCxnSpPr>
            <a:cxnSpLocks/>
          </p:cNvCxnSpPr>
          <p:nvPr/>
        </p:nvCxnSpPr>
        <p:spPr>
          <a:xfrm>
            <a:off x="2469047" y="3277323"/>
            <a:ext cx="483589" cy="362513"/>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769" name="CasellaDiTesto 31768">
                <a:extLst>
                  <a:ext uri="{FF2B5EF4-FFF2-40B4-BE49-F238E27FC236}">
                    <a16:creationId xmlns:a16="http://schemas.microsoft.com/office/drawing/2014/main" id="{973144ED-980A-5C3F-A70A-B6FEE58F0662}"/>
                  </a:ext>
                </a:extLst>
              </p:cNvPr>
              <p:cNvSpPr txBox="1"/>
              <p:nvPr/>
            </p:nvSpPr>
            <p:spPr>
              <a:xfrm>
                <a:off x="6227372" y="2830223"/>
                <a:ext cx="4167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m:t>
                      </m:r>
                      <m:r>
                        <a:rPr lang="it-IT" sz="2000" b="1" i="1" smtClean="0">
                          <a:latin typeface="Cambria Math" panose="02040503050406030204" pitchFamily="18" charset="0"/>
                        </a:rPr>
                        <m:t>𝟑</m:t>
                      </m:r>
                    </m:oMath>
                  </m:oMathPara>
                </a14:m>
                <a:endParaRPr lang="it-IT" sz="2000" b="1" dirty="0"/>
              </a:p>
            </p:txBody>
          </p:sp>
        </mc:Choice>
        <mc:Fallback xmlns="">
          <p:sp>
            <p:nvSpPr>
              <p:cNvPr id="31769" name="CasellaDiTesto 31768">
                <a:extLst>
                  <a:ext uri="{FF2B5EF4-FFF2-40B4-BE49-F238E27FC236}">
                    <a16:creationId xmlns:a16="http://schemas.microsoft.com/office/drawing/2014/main" id="{973144ED-980A-5C3F-A70A-B6FEE58F0662}"/>
                  </a:ext>
                </a:extLst>
              </p:cNvPr>
              <p:cNvSpPr txBox="1">
                <a:spLocks noRot="1" noChangeAspect="1" noMove="1" noResize="1" noEditPoints="1" noAdjustHandles="1" noChangeArrowheads="1" noChangeShapeType="1" noTextEdit="1"/>
              </p:cNvSpPr>
              <p:nvPr/>
            </p:nvSpPr>
            <p:spPr>
              <a:xfrm>
                <a:off x="6227372" y="2830223"/>
                <a:ext cx="416781" cy="307777"/>
              </a:xfrm>
              <a:prstGeom prst="rect">
                <a:avLst/>
              </a:prstGeom>
              <a:blipFill>
                <a:blip r:embed="rId12"/>
                <a:stretch>
                  <a:fillRect l="-2941" r="-11765" b="-980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0" name="CasellaDiTesto 31769">
                <a:extLst>
                  <a:ext uri="{FF2B5EF4-FFF2-40B4-BE49-F238E27FC236}">
                    <a16:creationId xmlns:a16="http://schemas.microsoft.com/office/drawing/2014/main" id="{50E4B784-9D07-5799-4415-655F83F77DD0}"/>
                  </a:ext>
                </a:extLst>
              </p:cNvPr>
              <p:cNvSpPr txBox="1"/>
              <p:nvPr/>
            </p:nvSpPr>
            <p:spPr>
              <a:xfrm>
                <a:off x="6226541" y="3696897"/>
                <a:ext cx="4167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m:t>
                      </m:r>
                      <m:r>
                        <a:rPr lang="it-IT" sz="2000" b="1" i="1" smtClean="0">
                          <a:latin typeface="Cambria Math" panose="02040503050406030204" pitchFamily="18" charset="0"/>
                        </a:rPr>
                        <m:t>𝟓</m:t>
                      </m:r>
                    </m:oMath>
                  </m:oMathPara>
                </a14:m>
                <a:endParaRPr lang="it-IT" sz="2000" b="1" dirty="0"/>
              </a:p>
            </p:txBody>
          </p:sp>
        </mc:Choice>
        <mc:Fallback xmlns="">
          <p:sp>
            <p:nvSpPr>
              <p:cNvPr id="31770" name="CasellaDiTesto 31769">
                <a:extLst>
                  <a:ext uri="{FF2B5EF4-FFF2-40B4-BE49-F238E27FC236}">
                    <a16:creationId xmlns:a16="http://schemas.microsoft.com/office/drawing/2014/main" id="{50E4B784-9D07-5799-4415-655F83F77DD0}"/>
                  </a:ext>
                </a:extLst>
              </p:cNvPr>
              <p:cNvSpPr txBox="1">
                <a:spLocks noRot="1" noChangeAspect="1" noMove="1" noResize="1" noEditPoints="1" noAdjustHandles="1" noChangeArrowheads="1" noChangeShapeType="1" noTextEdit="1"/>
              </p:cNvSpPr>
              <p:nvPr/>
            </p:nvSpPr>
            <p:spPr>
              <a:xfrm>
                <a:off x="6226541" y="3696897"/>
                <a:ext cx="416781" cy="307777"/>
              </a:xfrm>
              <a:prstGeom prst="rect">
                <a:avLst/>
              </a:prstGeom>
              <a:blipFill>
                <a:blip r:embed="rId13"/>
                <a:stretch>
                  <a:fillRect l="-1449" r="-11594" b="-980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1" name="CasellaDiTesto 31770">
                <a:extLst>
                  <a:ext uri="{FF2B5EF4-FFF2-40B4-BE49-F238E27FC236}">
                    <a16:creationId xmlns:a16="http://schemas.microsoft.com/office/drawing/2014/main" id="{C83A5C8F-BCE1-FB4A-B232-A95CFCAEDDCB}"/>
                  </a:ext>
                </a:extLst>
              </p:cNvPr>
              <p:cNvSpPr txBox="1"/>
              <p:nvPr/>
            </p:nvSpPr>
            <p:spPr>
              <a:xfrm>
                <a:off x="4958642" y="2300644"/>
                <a:ext cx="833562" cy="307777"/>
              </a:xfrm>
              <a:prstGeom prst="rect">
                <a:avLst/>
              </a:prstGeom>
              <a:noFill/>
            </p:spPr>
            <p:txBody>
              <a:bodyPr wrap="none" lIns="0" tIns="0" rIns="0" bIns="0" rtlCol="0">
                <a:spAutoFit/>
              </a:bodyPr>
              <a:lstStyle/>
              <a:p>
                <a14:m>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𝟏</m:t>
                    </m:r>
                    <m:r>
                      <a:rPr lang="it-IT" sz="2000" b="1" i="1" smtClean="0">
                        <a:latin typeface="Cambria Math" panose="02040503050406030204" pitchFamily="18" charset="0"/>
                      </a:rPr>
                      <m:t>)</m:t>
                    </m:r>
                    <m:r>
                      <m:rPr>
                        <m:nor/>
                      </m:rPr>
                      <a:rPr lang="it-IT" sz="2000" dirty="0">
                        <a:latin typeface="Times New Roman" panose="02020603050405020304" pitchFamily="18" charset="0"/>
                        <a:cs typeface="Times New Roman" panose="02020603050405020304" pitchFamily="18" charset="0"/>
                      </a:rPr>
                      <m:t>=</m:t>
                    </m:r>
                  </m:oMath>
                </a14:m>
                <a:r>
                  <a:rPr lang="it-IT" sz="2000" b="1" dirty="0">
                    <a:latin typeface="Times New Roman" panose="02020603050405020304" pitchFamily="18" charset="0"/>
                    <a:cs typeface="Times New Roman" panose="02020603050405020304" pitchFamily="18" charset="0"/>
                  </a:rPr>
                  <a:t>1</a:t>
                </a:r>
              </a:p>
            </p:txBody>
          </p:sp>
        </mc:Choice>
        <mc:Fallback xmlns="">
          <p:sp>
            <p:nvSpPr>
              <p:cNvPr id="31771" name="CasellaDiTesto 31770">
                <a:extLst>
                  <a:ext uri="{FF2B5EF4-FFF2-40B4-BE49-F238E27FC236}">
                    <a16:creationId xmlns:a16="http://schemas.microsoft.com/office/drawing/2014/main" id="{C83A5C8F-BCE1-FB4A-B232-A95CFCAEDDCB}"/>
                  </a:ext>
                </a:extLst>
              </p:cNvPr>
              <p:cNvSpPr txBox="1">
                <a:spLocks noRot="1" noChangeAspect="1" noMove="1" noResize="1" noEditPoints="1" noAdjustHandles="1" noChangeArrowheads="1" noChangeShapeType="1" noTextEdit="1"/>
              </p:cNvSpPr>
              <p:nvPr/>
            </p:nvSpPr>
            <p:spPr>
              <a:xfrm>
                <a:off x="4958642" y="2300644"/>
                <a:ext cx="833562" cy="307777"/>
              </a:xfrm>
              <a:prstGeom prst="rect">
                <a:avLst/>
              </a:prstGeom>
              <a:blipFill>
                <a:blip r:embed="rId14"/>
                <a:stretch>
                  <a:fillRect l="-10219" t="-25490" r="-15328" b="-4902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2" name="CasellaDiTesto 31771">
                <a:extLst>
                  <a:ext uri="{FF2B5EF4-FFF2-40B4-BE49-F238E27FC236}">
                    <a16:creationId xmlns:a16="http://schemas.microsoft.com/office/drawing/2014/main" id="{58E1E7E1-71BC-E341-BAAE-9B75323A616B}"/>
                  </a:ext>
                </a:extLst>
              </p:cNvPr>
              <p:cNvSpPr txBox="1"/>
              <p:nvPr/>
            </p:nvSpPr>
            <p:spPr>
              <a:xfrm>
                <a:off x="4958643" y="3248696"/>
                <a:ext cx="8784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𝟐</m:t>
                      </m:r>
                      <m:r>
                        <a:rPr lang="it-IT" sz="2000" b="1" i="1" smtClean="0">
                          <a:latin typeface="Cambria Math" panose="02040503050406030204" pitchFamily="18" charset="0"/>
                        </a:rPr>
                        <m:t>)</m:t>
                      </m:r>
                      <m:r>
                        <m:rPr>
                          <m:nor/>
                        </m:rPr>
                        <a:rPr lang="it-IT" sz="2000" dirty="0">
                          <a:latin typeface="Times New Roman" panose="02020603050405020304" pitchFamily="18" charset="0"/>
                          <a:cs typeface="Times New Roman" panose="02020603050405020304" pitchFamily="18" charset="0"/>
                        </a:rPr>
                        <m:t>=</m:t>
                      </m:r>
                      <m:r>
                        <m:rPr>
                          <m:nor/>
                        </m:rPr>
                        <a:rPr lang="it-IT" sz="2000" b="1" i="0" dirty="0" smtClean="0">
                          <a:latin typeface="Times New Roman" panose="02020603050405020304" pitchFamily="18" charset="0"/>
                          <a:cs typeface="Times New Roman" panose="02020603050405020304" pitchFamily="18" charset="0"/>
                        </a:rPr>
                        <m:t>4</m:t>
                      </m:r>
                    </m:oMath>
                  </m:oMathPara>
                </a14:m>
                <a:endParaRPr lang="it-IT" sz="2000" b="1" dirty="0">
                  <a:latin typeface="Times New Roman" panose="02020603050405020304" pitchFamily="18" charset="0"/>
                  <a:cs typeface="Times New Roman" panose="02020603050405020304" pitchFamily="18" charset="0"/>
                </a:endParaRPr>
              </a:p>
            </p:txBody>
          </p:sp>
        </mc:Choice>
        <mc:Fallback xmlns="">
          <p:sp>
            <p:nvSpPr>
              <p:cNvPr id="31772" name="CasellaDiTesto 31771">
                <a:extLst>
                  <a:ext uri="{FF2B5EF4-FFF2-40B4-BE49-F238E27FC236}">
                    <a16:creationId xmlns:a16="http://schemas.microsoft.com/office/drawing/2014/main" id="{58E1E7E1-71BC-E341-BAAE-9B75323A616B}"/>
                  </a:ext>
                </a:extLst>
              </p:cNvPr>
              <p:cNvSpPr txBox="1">
                <a:spLocks noRot="1" noChangeAspect="1" noMove="1" noResize="1" noEditPoints="1" noAdjustHandles="1" noChangeArrowheads="1" noChangeShapeType="1" noTextEdit="1"/>
              </p:cNvSpPr>
              <p:nvPr/>
            </p:nvSpPr>
            <p:spPr>
              <a:xfrm>
                <a:off x="4958643" y="3248696"/>
                <a:ext cx="878446" cy="307777"/>
              </a:xfrm>
              <a:prstGeom prst="rect">
                <a:avLst/>
              </a:prstGeom>
              <a:blipFill>
                <a:blip r:embed="rId15"/>
                <a:stretch>
                  <a:fillRect l="-5517" r="-6207" b="-38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3" name="CasellaDiTesto 31772">
                <a:extLst>
                  <a:ext uri="{FF2B5EF4-FFF2-40B4-BE49-F238E27FC236}">
                    <a16:creationId xmlns:a16="http://schemas.microsoft.com/office/drawing/2014/main" id="{DA7F4479-02CC-BD25-76B8-604A560BBC91}"/>
                  </a:ext>
                </a:extLst>
              </p:cNvPr>
              <p:cNvSpPr txBox="1"/>
              <p:nvPr/>
            </p:nvSpPr>
            <p:spPr>
              <a:xfrm>
                <a:off x="7037324" y="3281321"/>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𝟐</m:t>
                      </m:r>
                    </m:oMath>
                  </m:oMathPara>
                </a14:m>
                <a:endParaRPr lang="it-IT" sz="2000" b="1" dirty="0"/>
              </a:p>
            </p:txBody>
          </p:sp>
        </mc:Choice>
        <mc:Fallback xmlns="">
          <p:sp>
            <p:nvSpPr>
              <p:cNvPr id="31773" name="CasellaDiTesto 31772">
                <a:extLst>
                  <a:ext uri="{FF2B5EF4-FFF2-40B4-BE49-F238E27FC236}">
                    <a16:creationId xmlns:a16="http://schemas.microsoft.com/office/drawing/2014/main" id="{DA7F4479-02CC-BD25-76B8-604A560BBC91}"/>
                  </a:ext>
                </a:extLst>
              </p:cNvPr>
              <p:cNvSpPr txBox="1">
                <a:spLocks noRot="1" noChangeAspect="1" noMove="1" noResize="1" noEditPoints="1" noAdjustHandles="1" noChangeArrowheads="1" noChangeShapeType="1" noTextEdit="1"/>
              </p:cNvSpPr>
              <p:nvPr/>
            </p:nvSpPr>
            <p:spPr>
              <a:xfrm>
                <a:off x="7037324" y="3281321"/>
                <a:ext cx="224420" cy="307777"/>
              </a:xfrm>
              <a:prstGeom prst="rect">
                <a:avLst/>
              </a:prstGeom>
              <a:blipFill>
                <a:blip r:embed="rId16"/>
                <a:stretch>
                  <a:fillRect l="-21622" r="-24324" b="-9804"/>
                </a:stretch>
              </a:blipFill>
            </p:spPr>
            <p:txBody>
              <a:bodyPr/>
              <a:lstStyle/>
              <a:p>
                <a:r>
                  <a:rPr lang="it-IT">
                    <a:noFill/>
                  </a:rPr>
                  <a:t> </a:t>
                </a:r>
              </a:p>
            </p:txBody>
          </p:sp>
        </mc:Fallback>
      </mc:AlternateContent>
      <p:cxnSp>
        <p:nvCxnSpPr>
          <p:cNvPr id="31774" name="Connettore 2 31773">
            <a:extLst>
              <a:ext uri="{FF2B5EF4-FFF2-40B4-BE49-F238E27FC236}">
                <a16:creationId xmlns:a16="http://schemas.microsoft.com/office/drawing/2014/main" id="{1486BB22-ABAF-11E2-518E-7FFABEFBE0D5}"/>
              </a:ext>
            </a:extLst>
          </p:cNvPr>
          <p:cNvCxnSpPr>
            <a:cxnSpLocks/>
          </p:cNvCxnSpPr>
          <p:nvPr/>
        </p:nvCxnSpPr>
        <p:spPr>
          <a:xfrm>
            <a:off x="7120418" y="3556473"/>
            <a:ext cx="0" cy="5558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775" name="Connettore 2 31774">
            <a:extLst>
              <a:ext uri="{FF2B5EF4-FFF2-40B4-BE49-F238E27FC236}">
                <a16:creationId xmlns:a16="http://schemas.microsoft.com/office/drawing/2014/main" id="{61BC76DE-8D99-D26A-8E99-E50C6DFA8990}"/>
              </a:ext>
            </a:extLst>
          </p:cNvPr>
          <p:cNvCxnSpPr>
            <a:cxnSpLocks/>
          </p:cNvCxnSpPr>
          <p:nvPr/>
        </p:nvCxnSpPr>
        <p:spPr>
          <a:xfrm flipH="1">
            <a:off x="5807637" y="4419807"/>
            <a:ext cx="1618490" cy="119125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776" name="CasellaDiTesto 31775">
                <a:extLst>
                  <a:ext uri="{FF2B5EF4-FFF2-40B4-BE49-F238E27FC236}">
                    <a16:creationId xmlns:a16="http://schemas.microsoft.com/office/drawing/2014/main" id="{D071302A-B896-1283-546B-3198904A2372}"/>
                  </a:ext>
                </a:extLst>
              </p:cNvPr>
              <p:cNvSpPr txBox="1"/>
              <p:nvPr/>
            </p:nvSpPr>
            <p:spPr>
              <a:xfrm>
                <a:off x="4960137" y="4069037"/>
                <a:ext cx="9040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𝟑</m:t>
                      </m:r>
                      <m:r>
                        <a:rPr lang="it-IT" sz="2000" b="1" i="1" smtClean="0">
                          <a:latin typeface="Cambria Math" panose="02040503050406030204" pitchFamily="18" charset="0"/>
                        </a:rPr>
                        <m:t>)</m:t>
                      </m:r>
                      <m:r>
                        <m:rPr>
                          <m:nor/>
                        </m:rPr>
                        <a:rPr lang="it-IT" sz="2000" dirty="0"/>
                        <m:t>=</m:t>
                      </m:r>
                      <m:r>
                        <m:rPr>
                          <m:nor/>
                        </m:rPr>
                        <a:rPr lang="it-IT" sz="2000" b="1" i="0" dirty="0" smtClean="0"/>
                        <m:t>9</m:t>
                      </m:r>
                    </m:oMath>
                  </m:oMathPara>
                </a14:m>
                <a:endParaRPr lang="it-IT" sz="2000" b="1" dirty="0"/>
              </a:p>
            </p:txBody>
          </p:sp>
        </mc:Choice>
        <mc:Fallback xmlns="">
          <p:sp>
            <p:nvSpPr>
              <p:cNvPr id="31776" name="CasellaDiTesto 31775">
                <a:extLst>
                  <a:ext uri="{FF2B5EF4-FFF2-40B4-BE49-F238E27FC236}">
                    <a16:creationId xmlns:a16="http://schemas.microsoft.com/office/drawing/2014/main" id="{D071302A-B896-1283-546B-3198904A2372}"/>
                  </a:ext>
                </a:extLst>
              </p:cNvPr>
              <p:cNvSpPr txBox="1">
                <a:spLocks noRot="1" noChangeAspect="1" noMove="1" noResize="1" noEditPoints="1" noAdjustHandles="1" noChangeArrowheads="1" noChangeShapeType="1" noTextEdit="1"/>
              </p:cNvSpPr>
              <p:nvPr/>
            </p:nvSpPr>
            <p:spPr>
              <a:xfrm>
                <a:off x="4960137" y="4069037"/>
                <a:ext cx="904094" cy="307777"/>
              </a:xfrm>
              <a:prstGeom prst="rect">
                <a:avLst/>
              </a:prstGeom>
              <a:blipFill>
                <a:blip r:embed="rId17"/>
                <a:stretch>
                  <a:fillRect l="-6081" r="-6081" b="-37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7" name="CasellaDiTesto 31776">
                <a:extLst>
                  <a:ext uri="{FF2B5EF4-FFF2-40B4-BE49-F238E27FC236}">
                    <a16:creationId xmlns:a16="http://schemas.microsoft.com/office/drawing/2014/main" id="{89164DD5-18F6-6C0A-BA02-397147A4FC85}"/>
                  </a:ext>
                </a:extLst>
              </p:cNvPr>
              <p:cNvSpPr txBox="1"/>
              <p:nvPr/>
            </p:nvSpPr>
            <p:spPr>
              <a:xfrm>
                <a:off x="6940202" y="4089876"/>
                <a:ext cx="26441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𝟐</m:t>
                      </m:r>
                    </m:oMath>
                  </m:oMathPara>
                </a14:m>
                <a:endParaRPr lang="it-IT" sz="2000" b="1" dirty="0"/>
              </a:p>
            </p:txBody>
          </p:sp>
        </mc:Choice>
        <mc:Fallback xmlns="">
          <p:sp>
            <p:nvSpPr>
              <p:cNvPr id="31777" name="CasellaDiTesto 31776">
                <a:extLst>
                  <a:ext uri="{FF2B5EF4-FFF2-40B4-BE49-F238E27FC236}">
                    <a16:creationId xmlns:a16="http://schemas.microsoft.com/office/drawing/2014/main" id="{89164DD5-18F6-6C0A-BA02-397147A4FC85}"/>
                  </a:ext>
                </a:extLst>
              </p:cNvPr>
              <p:cNvSpPr txBox="1">
                <a:spLocks noRot="1" noChangeAspect="1" noMove="1" noResize="1" noEditPoints="1" noAdjustHandles="1" noChangeArrowheads="1" noChangeShapeType="1" noTextEdit="1"/>
              </p:cNvSpPr>
              <p:nvPr/>
            </p:nvSpPr>
            <p:spPr>
              <a:xfrm>
                <a:off x="6940202" y="4089876"/>
                <a:ext cx="264410" cy="307777"/>
              </a:xfrm>
              <a:prstGeom prst="rect">
                <a:avLst/>
              </a:prstGeom>
              <a:blipFill>
                <a:blip r:embed="rId18"/>
                <a:stretch>
                  <a:fillRect l="-11364" r="-11364"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8" name="CasellaDiTesto 31777">
                <a:extLst>
                  <a:ext uri="{FF2B5EF4-FFF2-40B4-BE49-F238E27FC236}">
                    <a16:creationId xmlns:a16="http://schemas.microsoft.com/office/drawing/2014/main" id="{36847D46-5A22-7E24-EB4F-47226E85A171}"/>
                  </a:ext>
                </a:extLst>
              </p:cNvPr>
              <p:cNvSpPr txBox="1"/>
              <p:nvPr/>
            </p:nvSpPr>
            <p:spPr>
              <a:xfrm>
                <a:off x="4939913" y="4903044"/>
                <a:ext cx="11172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𝟒</m:t>
                      </m:r>
                      <m:r>
                        <a:rPr lang="it-IT" sz="2000" b="1" i="1" smtClean="0">
                          <a:latin typeface="Cambria Math" panose="02040503050406030204" pitchFamily="18" charset="0"/>
                        </a:rPr>
                        <m:t>)</m:t>
                      </m:r>
                      <m:r>
                        <m:rPr>
                          <m:nor/>
                        </m:rPr>
                        <a:rPr lang="it-IT" sz="2000" dirty="0"/>
                        <m:t>=</m:t>
                      </m:r>
                      <m:r>
                        <m:rPr>
                          <m:nor/>
                        </m:rPr>
                        <a:rPr lang="it-IT" sz="2000" b="0" i="0" dirty="0" smtClean="0"/>
                        <m:t> 16</m:t>
                      </m:r>
                    </m:oMath>
                  </m:oMathPara>
                </a14:m>
                <a:endParaRPr lang="it-IT" sz="2000" b="1" dirty="0"/>
              </a:p>
            </p:txBody>
          </p:sp>
        </mc:Choice>
        <mc:Fallback xmlns="">
          <p:sp>
            <p:nvSpPr>
              <p:cNvPr id="31778" name="CasellaDiTesto 31777">
                <a:extLst>
                  <a:ext uri="{FF2B5EF4-FFF2-40B4-BE49-F238E27FC236}">
                    <a16:creationId xmlns:a16="http://schemas.microsoft.com/office/drawing/2014/main" id="{36847D46-5A22-7E24-EB4F-47226E85A171}"/>
                  </a:ext>
                </a:extLst>
              </p:cNvPr>
              <p:cNvSpPr txBox="1">
                <a:spLocks noRot="1" noChangeAspect="1" noMove="1" noResize="1" noEditPoints="1" noAdjustHandles="1" noChangeArrowheads="1" noChangeShapeType="1" noTextEdit="1"/>
              </p:cNvSpPr>
              <p:nvPr/>
            </p:nvSpPr>
            <p:spPr>
              <a:xfrm>
                <a:off x="4939913" y="4903044"/>
                <a:ext cx="1117294" cy="307777"/>
              </a:xfrm>
              <a:prstGeom prst="rect">
                <a:avLst/>
              </a:prstGeom>
              <a:blipFill>
                <a:blip r:embed="rId19"/>
                <a:stretch>
                  <a:fillRect l="-3804" r="-4891" b="-37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9" name="CasellaDiTesto 31778">
                <a:extLst>
                  <a:ext uri="{FF2B5EF4-FFF2-40B4-BE49-F238E27FC236}">
                    <a16:creationId xmlns:a16="http://schemas.microsoft.com/office/drawing/2014/main" id="{B2F593BF-0F01-9048-8D3E-F40EF985579B}"/>
                  </a:ext>
                </a:extLst>
              </p:cNvPr>
              <p:cNvSpPr txBox="1"/>
              <p:nvPr/>
            </p:nvSpPr>
            <p:spPr>
              <a:xfrm>
                <a:off x="6245846" y="4532115"/>
                <a:ext cx="472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a:latin typeface="Cambria Math" panose="02040503050406030204" pitchFamily="18" charset="0"/>
                        </a:rPr>
                        <m:t>− </m:t>
                      </m:r>
                      <m:r>
                        <a:rPr lang="it-IT" sz="2000" b="1" i="1">
                          <a:latin typeface="Cambria Math" panose="02040503050406030204" pitchFamily="18" charset="0"/>
                        </a:rPr>
                        <m:t>𝟕</m:t>
                      </m:r>
                    </m:oMath>
                  </m:oMathPara>
                </a14:m>
                <a:endParaRPr lang="it-IT" sz="2000" b="1" dirty="0"/>
              </a:p>
            </p:txBody>
          </p:sp>
        </mc:Choice>
        <mc:Fallback xmlns="">
          <p:sp>
            <p:nvSpPr>
              <p:cNvPr id="31779" name="CasellaDiTesto 31778">
                <a:extLst>
                  <a:ext uri="{FF2B5EF4-FFF2-40B4-BE49-F238E27FC236}">
                    <a16:creationId xmlns:a16="http://schemas.microsoft.com/office/drawing/2014/main" id="{B2F593BF-0F01-9048-8D3E-F40EF985579B}"/>
                  </a:ext>
                </a:extLst>
              </p:cNvPr>
              <p:cNvSpPr txBox="1">
                <a:spLocks noRot="1" noChangeAspect="1" noMove="1" noResize="1" noEditPoints="1" noAdjustHandles="1" noChangeArrowheads="1" noChangeShapeType="1" noTextEdit="1"/>
              </p:cNvSpPr>
              <p:nvPr/>
            </p:nvSpPr>
            <p:spPr>
              <a:xfrm>
                <a:off x="6245846" y="4532115"/>
                <a:ext cx="472886" cy="307777"/>
              </a:xfrm>
              <a:prstGeom prst="rect">
                <a:avLst/>
              </a:prstGeom>
              <a:blipFill>
                <a:blip r:embed="rId20"/>
                <a:stretch>
                  <a:fillRect l="-2597" r="-10390" b="-9804"/>
                </a:stretch>
              </a:blipFill>
            </p:spPr>
            <p:txBody>
              <a:bodyPr/>
              <a:lstStyle/>
              <a:p>
                <a:r>
                  <a:rPr lang="it-IT">
                    <a:noFill/>
                  </a:rPr>
                  <a:t> </a:t>
                </a:r>
              </a:p>
            </p:txBody>
          </p:sp>
        </mc:Fallback>
      </mc:AlternateContent>
      <p:cxnSp>
        <p:nvCxnSpPr>
          <p:cNvPr id="31780" name="Connettore diritto 31779">
            <a:extLst>
              <a:ext uri="{FF2B5EF4-FFF2-40B4-BE49-F238E27FC236}">
                <a16:creationId xmlns:a16="http://schemas.microsoft.com/office/drawing/2014/main" id="{F222B38F-02E4-F781-E373-FA8217D3A0DA}"/>
              </a:ext>
            </a:extLst>
          </p:cNvPr>
          <p:cNvCxnSpPr>
            <a:cxnSpLocks/>
          </p:cNvCxnSpPr>
          <p:nvPr/>
        </p:nvCxnSpPr>
        <p:spPr>
          <a:xfrm flipH="1">
            <a:off x="5807636" y="3017814"/>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1" name="Connettore diritto 31780">
            <a:extLst>
              <a:ext uri="{FF2B5EF4-FFF2-40B4-BE49-F238E27FC236}">
                <a16:creationId xmlns:a16="http://schemas.microsoft.com/office/drawing/2014/main" id="{99E7F0D9-9F88-F843-A2CF-CE0846D08C47}"/>
              </a:ext>
            </a:extLst>
          </p:cNvPr>
          <p:cNvCxnSpPr>
            <a:cxnSpLocks/>
          </p:cNvCxnSpPr>
          <p:nvPr/>
        </p:nvCxnSpPr>
        <p:spPr>
          <a:xfrm>
            <a:off x="5855162" y="2477092"/>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2" name="Connettore diritto 31781">
            <a:extLst>
              <a:ext uri="{FF2B5EF4-FFF2-40B4-BE49-F238E27FC236}">
                <a16:creationId xmlns:a16="http://schemas.microsoft.com/office/drawing/2014/main" id="{20C15EF7-0B08-9325-63A9-AFE4B710FE06}"/>
              </a:ext>
            </a:extLst>
          </p:cNvPr>
          <p:cNvCxnSpPr>
            <a:cxnSpLocks/>
          </p:cNvCxnSpPr>
          <p:nvPr/>
        </p:nvCxnSpPr>
        <p:spPr>
          <a:xfrm>
            <a:off x="5840580" y="4241026"/>
            <a:ext cx="483589" cy="362513"/>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783" name="Connettore diritto 31782">
            <a:extLst>
              <a:ext uri="{FF2B5EF4-FFF2-40B4-BE49-F238E27FC236}">
                <a16:creationId xmlns:a16="http://schemas.microsoft.com/office/drawing/2014/main" id="{0A76641D-A8D5-347B-7A25-CBC915F9CCDD}"/>
              </a:ext>
            </a:extLst>
          </p:cNvPr>
          <p:cNvCxnSpPr>
            <a:cxnSpLocks/>
          </p:cNvCxnSpPr>
          <p:nvPr/>
        </p:nvCxnSpPr>
        <p:spPr>
          <a:xfrm>
            <a:off x="5841452" y="3397469"/>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4" name="Connettore diritto 31783">
            <a:extLst>
              <a:ext uri="{FF2B5EF4-FFF2-40B4-BE49-F238E27FC236}">
                <a16:creationId xmlns:a16="http://schemas.microsoft.com/office/drawing/2014/main" id="{2A99F238-4B5B-FE12-4C71-CDF7D9715528}"/>
              </a:ext>
            </a:extLst>
          </p:cNvPr>
          <p:cNvCxnSpPr>
            <a:cxnSpLocks/>
          </p:cNvCxnSpPr>
          <p:nvPr/>
        </p:nvCxnSpPr>
        <p:spPr>
          <a:xfrm flipH="1">
            <a:off x="5826267" y="3901683"/>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5" name="Connettore diritto 31784">
            <a:extLst>
              <a:ext uri="{FF2B5EF4-FFF2-40B4-BE49-F238E27FC236}">
                <a16:creationId xmlns:a16="http://schemas.microsoft.com/office/drawing/2014/main" id="{4956004F-9525-78A8-04AE-D379D6E42BAE}"/>
              </a:ext>
            </a:extLst>
          </p:cNvPr>
          <p:cNvCxnSpPr>
            <a:cxnSpLocks/>
          </p:cNvCxnSpPr>
          <p:nvPr/>
        </p:nvCxnSpPr>
        <p:spPr>
          <a:xfrm>
            <a:off x="6521115" y="3047665"/>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6" name="Connettore diritto 31785">
            <a:extLst>
              <a:ext uri="{FF2B5EF4-FFF2-40B4-BE49-F238E27FC236}">
                <a16:creationId xmlns:a16="http://schemas.microsoft.com/office/drawing/2014/main" id="{BC4048C5-FD75-FB0D-1E5D-18C7874DA0AB}"/>
              </a:ext>
            </a:extLst>
          </p:cNvPr>
          <p:cNvCxnSpPr>
            <a:cxnSpLocks/>
          </p:cNvCxnSpPr>
          <p:nvPr/>
        </p:nvCxnSpPr>
        <p:spPr>
          <a:xfrm flipH="1">
            <a:off x="6417661" y="3514455"/>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7" name="Connettore diritto 31786">
            <a:extLst>
              <a:ext uri="{FF2B5EF4-FFF2-40B4-BE49-F238E27FC236}">
                <a16:creationId xmlns:a16="http://schemas.microsoft.com/office/drawing/2014/main" id="{02AF1385-5A1E-D7ED-9572-DEFA79303E4E}"/>
              </a:ext>
            </a:extLst>
          </p:cNvPr>
          <p:cNvCxnSpPr>
            <a:cxnSpLocks/>
          </p:cNvCxnSpPr>
          <p:nvPr/>
        </p:nvCxnSpPr>
        <p:spPr>
          <a:xfrm flipH="1">
            <a:off x="6501135" y="4335234"/>
            <a:ext cx="467263" cy="35077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788" name="Connettore diritto 31787">
            <a:extLst>
              <a:ext uri="{FF2B5EF4-FFF2-40B4-BE49-F238E27FC236}">
                <a16:creationId xmlns:a16="http://schemas.microsoft.com/office/drawing/2014/main" id="{31B9F99B-F2DB-9183-879C-4CB1A0470ED7}"/>
              </a:ext>
            </a:extLst>
          </p:cNvPr>
          <p:cNvCxnSpPr>
            <a:cxnSpLocks/>
          </p:cNvCxnSpPr>
          <p:nvPr/>
        </p:nvCxnSpPr>
        <p:spPr>
          <a:xfrm flipH="1">
            <a:off x="5840580" y="4822877"/>
            <a:ext cx="467263" cy="35077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789" name="Connettore diritto 31788">
            <a:extLst>
              <a:ext uri="{FF2B5EF4-FFF2-40B4-BE49-F238E27FC236}">
                <a16:creationId xmlns:a16="http://schemas.microsoft.com/office/drawing/2014/main" id="{BC3281DC-194F-1398-3B10-A00097618FEC}"/>
              </a:ext>
            </a:extLst>
          </p:cNvPr>
          <p:cNvCxnSpPr>
            <a:cxnSpLocks/>
          </p:cNvCxnSpPr>
          <p:nvPr/>
        </p:nvCxnSpPr>
        <p:spPr>
          <a:xfrm>
            <a:off x="6471082" y="3877176"/>
            <a:ext cx="483589" cy="362513"/>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668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AB162C74-A326-47C7-AACB-8AA08A8B1A24}" type="slidenum">
              <a:rPr lang="it-IT" altLang="it-IT" sz="1400"/>
              <a:pPr algn="r" eaLnBrk="1" hangingPunct="1">
                <a:spcBef>
                  <a:spcPct val="0"/>
                </a:spcBef>
                <a:buFontTx/>
                <a:buNone/>
              </a:pPr>
              <a:t>33</a:t>
            </a:fld>
            <a:endParaRPr lang="it-IT" altLang="it-IT" sz="1400"/>
          </a:p>
        </p:txBody>
      </p:sp>
      <p:sp>
        <p:nvSpPr>
          <p:cNvPr id="31747" name="Rectangle 2"/>
          <p:cNvSpPr>
            <a:spLocks noGrp="1" noChangeArrowheads="1"/>
          </p:cNvSpPr>
          <p:nvPr>
            <p:ph type="title" idx="4294967295"/>
          </p:nvPr>
        </p:nvSpPr>
        <p:spPr>
          <a:xfrm>
            <a:off x="439738" y="324409"/>
            <a:ext cx="8362950" cy="844550"/>
          </a:xfrm>
        </p:spPr>
        <p:txBody>
          <a:bodyPr/>
          <a:lstStyle/>
          <a:p>
            <a:pPr eaLnBrk="1" hangingPunct="1"/>
            <a:r>
              <a:rPr lang="it-IT" altLang="it-IT" sz="4000" dirty="0"/>
              <a:t>Tentativi di meccanizzazione (5)</a:t>
            </a:r>
            <a:br>
              <a:rPr lang="it-IT" altLang="it-IT" sz="4000" dirty="0"/>
            </a:br>
            <a:endParaRPr lang="it-IT" altLang="it-IT" sz="3200" dirty="0"/>
          </a:p>
        </p:txBody>
      </p:sp>
      <mc:AlternateContent xmlns:mc="http://schemas.openxmlformats.org/markup-compatibility/2006" xmlns:a14="http://schemas.microsoft.com/office/drawing/2010/main">
        <mc:Choice Requires="a14">
          <p:sp>
            <p:nvSpPr>
              <p:cNvPr id="5" name="CasellaDiTesto 4"/>
              <p:cNvSpPr txBox="1"/>
              <p:nvPr/>
            </p:nvSpPr>
            <p:spPr>
              <a:xfrm>
                <a:off x="2225337" y="2230370"/>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𝟏</m:t>
                      </m:r>
                    </m:oMath>
                  </m:oMathPara>
                </a14:m>
                <a:endParaRPr lang="it-IT" sz="2000" b="1" dirty="0"/>
              </a:p>
            </p:txBody>
          </p:sp>
        </mc:Choice>
        <mc:Fallback xmlns="">
          <p:sp>
            <p:nvSpPr>
              <p:cNvPr id="5" name="CasellaDiTesto 4"/>
              <p:cNvSpPr txBox="1">
                <a:spLocks noRot="1" noChangeAspect="1" noMove="1" noResize="1" noEditPoints="1" noAdjustHandles="1" noChangeArrowheads="1" noChangeShapeType="1" noTextEdit="1"/>
              </p:cNvSpPr>
              <p:nvPr/>
            </p:nvSpPr>
            <p:spPr>
              <a:xfrm>
                <a:off x="2225337" y="2230370"/>
                <a:ext cx="224420" cy="307777"/>
              </a:xfrm>
              <a:prstGeom prst="rect">
                <a:avLst/>
              </a:prstGeom>
              <a:blipFill>
                <a:blip r:embed="rId2"/>
                <a:stretch>
                  <a:fillRect l="-21622" r="-24324"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p:cNvSpPr txBox="1"/>
              <p:nvPr/>
            </p:nvSpPr>
            <p:spPr>
              <a:xfrm>
                <a:off x="2224506" y="3097044"/>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𝟑</m:t>
                      </m:r>
                    </m:oMath>
                  </m:oMathPara>
                </a14:m>
                <a:endParaRPr lang="it-IT" sz="2000" b="1" dirty="0"/>
              </a:p>
            </p:txBody>
          </p:sp>
        </mc:Choice>
        <mc:Fallback xmlns="">
          <p:sp>
            <p:nvSpPr>
              <p:cNvPr id="13" name="CasellaDiTesto 12"/>
              <p:cNvSpPr txBox="1">
                <a:spLocks noRot="1" noChangeAspect="1" noMove="1" noResize="1" noEditPoints="1" noAdjustHandles="1" noChangeArrowheads="1" noChangeShapeType="1" noTextEdit="1"/>
              </p:cNvSpPr>
              <p:nvPr/>
            </p:nvSpPr>
            <p:spPr>
              <a:xfrm>
                <a:off x="2224506" y="3097044"/>
                <a:ext cx="224420" cy="307777"/>
              </a:xfrm>
              <a:prstGeom prst="rect">
                <a:avLst/>
              </a:prstGeom>
              <a:blipFill>
                <a:blip r:embed="rId3"/>
                <a:stretch>
                  <a:fillRect l="-24324" r="-21622" b="-980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p:cNvSpPr txBox="1"/>
              <p:nvPr/>
            </p:nvSpPr>
            <p:spPr>
              <a:xfrm>
                <a:off x="956607" y="1700791"/>
                <a:ext cx="833562" cy="307777"/>
              </a:xfrm>
              <a:prstGeom prst="rect">
                <a:avLst/>
              </a:prstGeom>
              <a:noFill/>
            </p:spPr>
            <p:txBody>
              <a:bodyPr wrap="none" lIns="0" tIns="0" rIns="0" bIns="0" rtlCol="0">
                <a:spAutoFit/>
              </a:bodyPr>
              <a:lstStyle/>
              <a:p>
                <a14:m>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𝟎</m:t>
                    </m:r>
                    <m:r>
                      <a:rPr lang="it-IT" sz="2000" b="1" i="1" smtClean="0">
                        <a:latin typeface="Cambria Math" panose="02040503050406030204" pitchFamily="18" charset="0"/>
                      </a:rPr>
                      <m:t>)</m:t>
                    </m:r>
                    <m:r>
                      <m:rPr>
                        <m:nor/>
                      </m:rPr>
                      <a:rPr lang="it-IT" sz="2000" dirty="0">
                        <a:latin typeface="Times New Roman" panose="02020603050405020304" pitchFamily="18" charset="0"/>
                        <a:cs typeface="Times New Roman" panose="02020603050405020304" pitchFamily="18" charset="0"/>
                      </a:rPr>
                      <m:t>=</m:t>
                    </m:r>
                  </m:oMath>
                </a14:m>
                <a:r>
                  <a:rPr lang="it-IT" sz="2000" b="1" dirty="0">
                    <a:latin typeface="Times New Roman" panose="02020603050405020304" pitchFamily="18" charset="0"/>
                    <a:cs typeface="Times New Roman" panose="02020603050405020304" pitchFamily="18" charset="0"/>
                  </a:rPr>
                  <a:t>0</a:t>
                </a:r>
              </a:p>
            </p:txBody>
          </p:sp>
        </mc:Choice>
        <mc:Fallback xmlns="">
          <p:sp>
            <p:nvSpPr>
              <p:cNvPr id="6" name="CasellaDiTesto 5"/>
              <p:cNvSpPr txBox="1">
                <a:spLocks noRot="1" noChangeAspect="1" noMove="1" noResize="1" noEditPoints="1" noAdjustHandles="1" noChangeArrowheads="1" noChangeShapeType="1" noTextEdit="1"/>
              </p:cNvSpPr>
              <p:nvPr/>
            </p:nvSpPr>
            <p:spPr>
              <a:xfrm>
                <a:off x="956607" y="1700791"/>
                <a:ext cx="833562" cy="307777"/>
              </a:xfrm>
              <a:prstGeom prst="rect">
                <a:avLst/>
              </a:prstGeom>
              <a:blipFill>
                <a:blip r:embed="rId4"/>
                <a:stretch>
                  <a:fillRect l="-10949" t="-26000" r="-14599" b="-5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CasellaDiTesto 19"/>
              <p:cNvSpPr txBox="1"/>
              <p:nvPr/>
            </p:nvSpPr>
            <p:spPr>
              <a:xfrm>
                <a:off x="956608" y="2648843"/>
                <a:ext cx="9040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𝟏</m:t>
                      </m:r>
                      <m:r>
                        <a:rPr lang="it-IT" sz="2000" b="1" i="1" smtClean="0">
                          <a:latin typeface="Cambria Math" panose="02040503050406030204" pitchFamily="18" charset="0"/>
                        </a:rPr>
                        <m:t>)</m:t>
                      </m:r>
                      <m:r>
                        <m:rPr>
                          <m:nor/>
                        </m:rPr>
                        <a:rPr lang="it-IT" sz="2000" dirty="0">
                          <a:latin typeface="Times New Roman" panose="02020603050405020304" pitchFamily="18" charset="0"/>
                          <a:cs typeface="Times New Roman" panose="02020603050405020304" pitchFamily="18" charset="0"/>
                        </a:rPr>
                        <m:t>=</m:t>
                      </m:r>
                      <m:r>
                        <m:rPr>
                          <m:nor/>
                        </m:rPr>
                        <a:rPr lang="it-IT" sz="2000" b="1" i="0" dirty="0" smtClean="0">
                          <a:latin typeface="Times New Roman" panose="02020603050405020304" pitchFamily="18" charset="0"/>
                          <a:cs typeface="Times New Roman" panose="02020603050405020304" pitchFamily="18" charset="0"/>
                        </a:rPr>
                        <m:t>1</m:t>
                      </m:r>
                    </m:oMath>
                  </m:oMathPara>
                </a14:m>
                <a:endParaRPr lang="it-IT" sz="2000" b="1" dirty="0">
                  <a:latin typeface="Times New Roman" panose="02020603050405020304" pitchFamily="18" charset="0"/>
                  <a:cs typeface="Times New Roman" panose="02020603050405020304" pitchFamily="18" charset="0"/>
                </a:endParaRPr>
              </a:p>
            </p:txBody>
          </p:sp>
        </mc:Choice>
        <mc:Fallback xmlns="">
          <p:sp>
            <p:nvSpPr>
              <p:cNvPr id="20" name="CasellaDiTesto 19"/>
              <p:cNvSpPr txBox="1">
                <a:spLocks noRot="1" noChangeAspect="1" noMove="1" noResize="1" noEditPoints="1" noAdjustHandles="1" noChangeArrowheads="1" noChangeShapeType="1" noTextEdit="1"/>
              </p:cNvSpPr>
              <p:nvPr/>
            </p:nvSpPr>
            <p:spPr>
              <a:xfrm>
                <a:off x="956608" y="2648843"/>
                <a:ext cx="904094" cy="307777"/>
              </a:xfrm>
              <a:prstGeom prst="rect">
                <a:avLst/>
              </a:prstGeom>
              <a:blipFill>
                <a:blip r:embed="rId5"/>
                <a:stretch>
                  <a:fillRect l="-4730" t="-2000" r="-4730" b="-38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p:cNvSpPr txBox="1"/>
              <p:nvPr/>
            </p:nvSpPr>
            <p:spPr>
              <a:xfrm>
                <a:off x="3035289" y="2681468"/>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𝟐</m:t>
                      </m:r>
                    </m:oMath>
                  </m:oMathPara>
                </a14:m>
                <a:endParaRPr lang="it-IT" sz="2000" b="1" dirty="0"/>
              </a:p>
            </p:txBody>
          </p:sp>
        </mc:Choice>
        <mc:Fallback xmlns="">
          <p:sp>
            <p:nvSpPr>
              <p:cNvPr id="21" name="CasellaDiTesto 20"/>
              <p:cNvSpPr txBox="1">
                <a:spLocks noRot="1" noChangeAspect="1" noMove="1" noResize="1" noEditPoints="1" noAdjustHandles="1" noChangeArrowheads="1" noChangeShapeType="1" noTextEdit="1"/>
              </p:cNvSpPr>
              <p:nvPr/>
            </p:nvSpPr>
            <p:spPr>
              <a:xfrm>
                <a:off x="3035289" y="2681468"/>
                <a:ext cx="224420" cy="307777"/>
              </a:xfrm>
              <a:prstGeom prst="rect">
                <a:avLst/>
              </a:prstGeom>
              <a:blipFill>
                <a:blip r:embed="rId6"/>
                <a:stretch>
                  <a:fillRect l="-24324" r="-21622" b="-10000"/>
                </a:stretch>
              </a:blipFill>
            </p:spPr>
            <p:txBody>
              <a:bodyPr/>
              <a:lstStyle/>
              <a:p>
                <a:r>
                  <a:rPr lang="it-IT">
                    <a:noFill/>
                  </a:rPr>
                  <a:t> </a:t>
                </a:r>
              </a:p>
            </p:txBody>
          </p:sp>
        </mc:Fallback>
      </mc:AlternateContent>
      <p:cxnSp>
        <p:nvCxnSpPr>
          <p:cNvPr id="9" name="Connettore 2 8"/>
          <p:cNvCxnSpPr>
            <a:cxnSpLocks/>
          </p:cNvCxnSpPr>
          <p:nvPr/>
        </p:nvCxnSpPr>
        <p:spPr>
          <a:xfrm>
            <a:off x="3118383" y="2956620"/>
            <a:ext cx="0" cy="5558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2" name="Connettore 2 31"/>
          <p:cNvCxnSpPr>
            <a:cxnSpLocks/>
          </p:cNvCxnSpPr>
          <p:nvPr/>
        </p:nvCxnSpPr>
        <p:spPr>
          <a:xfrm flipH="1">
            <a:off x="1805602" y="3819954"/>
            <a:ext cx="1618490" cy="119125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CasellaDiTesto 37"/>
              <p:cNvSpPr txBox="1"/>
              <p:nvPr/>
            </p:nvSpPr>
            <p:spPr>
              <a:xfrm>
                <a:off x="2314259" y="773928"/>
                <a:ext cx="6145529" cy="892552"/>
              </a:xfrm>
              <a:prstGeom prst="rect">
                <a:avLst/>
              </a:prstGeom>
              <a:noFill/>
            </p:spPr>
            <p:txBody>
              <a:bodyPr wrap="square" lIns="0" tIns="0" rIns="0" bIns="0" rtlCol="0">
                <a:spAutoFit/>
              </a:bodyPr>
              <a:lstStyle/>
              <a:p>
                <a:r>
                  <a:rPr lang="it-IT" sz="2000" b="1" dirty="0">
                    <a:latin typeface="Cambria Math" panose="02040503050406030204" pitchFamily="18" charset="0"/>
                  </a:rPr>
                  <a:t>       Polinomio </a:t>
                </a:r>
                <a:r>
                  <a:rPr lang="it-IT" sz="2000" b="1" i="1" dirty="0">
                    <a:latin typeface="Cambria Math" panose="02040503050406030204" pitchFamily="18" charset="0"/>
                  </a:rPr>
                  <a:t>P</a:t>
                </a:r>
                <a:r>
                  <a:rPr lang="it-IT" sz="2000" b="1" dirty="0">
                    <a:latin typeface="Cambria Math" panose="02040503050406030204" pitchFamily="18" charset="0"/>
                  </a:rPr>
                  <a:t>, di grado 2: </a:t>
                </a:r>
                <a:r>
                  <a:rPr lang="it-IT" dirty="0"/>
                  <a:t> y = x</a:t>
                </a:r>
                <a:r>
                  <a:rPr lang="it-IT" baseline="30000" dirty="0"/>
                  <a:t>2</a:t>
                </a:r>
              </a:p>
              <a:p>
                <a:endParaRPr lang="it-IT" dirty="0"/>
              </a:p>
              <a:p>
                <a14:m>
                  <m:oMath xmlns:m="http://schemas.openxmlformats.org/officeDocument/2006/math">
                    <m:r>
                      <a:rPr lang="it-IT" sz="2000" b="1" i="1" smtClean="0">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𝟎</m:t>
                        </m:r>
                      </m:e>
                    </m:d>
                    <m:r>
                      <a:rPr lang="it-IT" sz="2000" b="1" i="1">
                        <a:latin typeface="Cambria Math" panose="02040503050406030204" pitchFamily="18" charset="0"/>
                      </a:rPr>
                      <m:t>, </m:t>
                    </m:r>
                    <m:r>
                      <a:rPr lang="it-IT" sz="2000" b="1" i="1">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𝟏</m:t>
                        </m:r>
                      </m:e>
                    </m:d>
                    <m:r>
                      <a:rPr lang="it-IT" sz="2000" b="1" i="1">
                        <a:latin typeface="Cambria Math" panose="02040503050406030204" pitchFamily="18" charset="0"/>
                      </a:rPr>
                      <m:t>,</m:t>
                    </m:r>
                    <m:r>
                      <a:rPr lang="it-IT" sz="2000" b="1" i="1">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𝟐</m:t>
                        </m:r>
                      </m:e>
                    </m:d>
                    <m:r>
                      <a:rPr lang="it-IT" sz="2000" b="1" i="0" smtClean="0">
                        <a:latin typeface="Cambria Math" panose="02040503050406030204" pitchFamily="18" charset="0"/>
                      </a:rPr>
                      <m:t> </m:t>
                    </m:r>
                    <m:r>
                      <a:rPr lang="it-IT" sz="2000" b="1" i="0" smtClean="0">
                        <a:latin typeface="Cambria Math" panose="02040503050406030204" pitchFamily="18" charset="0"/>
                      </a:rPr>
                      <m:t>𝐝𝐚𝐭𝐢</m:t>
                    </m:r>
                    <m:r>
                      <a:rPr lang="it-IT" sz="2000" b="1" i="0" smtClean="0">
                        <a:latin typeface="Cambria Math" panose="02040503050406030204" pitchFamily="18" charset="0"/>
                      </a:rPr>
                      <m:t>,  </m:t>
                    </m:r>
                    <m:r>
                      <a:rPr lang="it-IT" sz="2000" b="1" i="0" smtClean="0">
                        <a:latin typeface="Cambria Math" panose="02040503050406030204" pitchFamily="18" charset="0"/>
                      </a:rPr>
                      <m:t>𝐜𝐚𝐥𝐜𝐨𝐥𝐚𝐫𝐞</m:t>
                    </m:r>
                    <m:r>
                      <a:rPr lang="it-IT" sz="2000" b="1" i="0" smtClean="0">
                        <a:latin typeface="Cambria Math" panose="02040503050406030204" pitchFamily="18" charset="0"/>
                      </a:rPr>
                      <m:t> </m:t>
                    </m:r>
                    <m:r>
                      <a:rPr lang="it-IT" sz="2000" b="1" i="1">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𝟑</m:t>
                        </m:r>
                      </m:e>
                    </m:d>
                  </m:oMath>
                </a14:m>
                <a:r>
                  <a:rPr lang="it-IT" sz="2000" b="1" dirty="0"/>
                  <a:t>, </a:t>
                </a:r>
                <a14:m>
                  <m:oMath xmlns:m="http://schemas.openxmlformats.org/officeDocument/2006/math">
                    <m:r>
                      <a:rPr lang="it-IT" sz="2000" b="1" i="1">
                        <a:latin typeface="Cambria Math" panose="02040503050406030204" pitchFamily="18" charset="0"/>
                      </a:rPr>
                      <m:t>𝑷</m:t>
                    </m:r>
                    <m:d>
                      <m:dPr>
                        <m:ctrlPr>
                          <a:rPr lang="it-IT" sz="2000" b="1" i="1">
                            <a:latin typeface="Cambria Math" panose="02040503050406030204" pitchFamily="18" charset="0"/>
                          </a:rPr>
                        </m:ctrlPr>
                      </m:dPr>
                      <m:e>
                        <m:r>
                          <a:rPr lang="it-IT" sz="2000" b="1" i="1" smtClean="0">
                            <a:latin typeface="Cambria Math" panose="02040503050406030204" pitchFamily="18" charset="0"/>
                          </a:rPr>
                          <m:t>𝟒</m:t>
                        </m:r>
                      </m:e>
                    </m:d>
                  </m:oMath>
                </a14:m>
                <a:r>
                  <a:rPr lang="it-IT" sz="2000" b="1" dirty="0"/>
                  <a:t> </a:t>
                </a:r>
              </a:p>
            </p:txBody>
          </p:sp>
        </mc:Choice>
        <mc:Fallback xmlns="">
          <p:sp>
            <p:nvSpPr>
              <p:cNvPr id="38" name="CasellaDiTesto 37"/>
              <p:cNvSpPr txBox="1">
                <a:spLocks noRot="1" noChangeAspect="1" noMove="1" noResize="1" noEditPoints="1" noAdjustHandles="1" noChangeArrowheads="1" noChangeShapeType="1" noTextEdit="1"/>
              </p:cNvSpPr>
              <p:nvPr/>
            </p:nvSpPr>
            <p:spPr>
              <a:xfrm>
                <a:off x="2314259" y="773928"/>
                <a:ext cx="6145529" cy="892552"/>
              </a:xfrm>
              <a:prstGeom prst="rect">
                <a:avLst/>
              </a:prstGeom>
              <a:blipFill>
                <a:blip r:embed="rId7"/>
                <a:stretch>
                  <a:fillRect l="-1488" t="-8904" b="-1712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99FE3822-FD4A-4668-BBA0-90B6082C7DAD}"/>
                  </a:ext>
                </a:extLst>
              </p:cNvPr>
              <p:cNvSpPr txBox="1"/>
              <p:nvPr/>
            </p:nvSpPr>
            <p:spPr>
              <a:xfrm>
                <a:off x="958102" y="3469184"/>
                <a:ext cx="9040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𝟐</m:t>
                      </m:r>
                      <m:r>
                        <a:rPr lang="it-IT" sz="2000" b="1" i="1" smtClean="0">
                          <a:latin typeface="Cambria Math" panose="02040503050406030204" pitchFamily="18" charset="0"/>
                        </a:rPr>
                        <m:t>)</m:t>
                      </m:r>
                      <m:r>
                        <m:rPr>
                          <m:nor/>
                        </m:rPr>
                        <a:rPr lang="it-IT" sz="2000" dirty="0"/>
                        <m:t>=</m:t>
                      </m:r>
                      <m:r>
                        <m:rPr>
                          <m:nor/>
                        </m:rPr>
                        <a:rPr lang="it-IT" sz="2000" b="1" i="0" dirty="0" smtClean="0"/>
                        <m:t>4</m:t>
                      </m:r>
                    </m:oMath>
                  </m:oMathPara>
                </a14:m>
                <a:endParaRPr lang="it-IT" sz="2000" b="1" dirty="0"/>
              </a:p>
            </p:txBody>
          </p:sp>
        </mc:Choice>
        <mc:Fallback xmlns="">
          <p:sp>
            <p:nvSpPr>
              <p:cNvPr id="33" name="CasellaDiTesto 32">
                <a:extLst>
                  <a:ext uri="{FF2B5EF4-FFF2-40B4-BE49-F238E27FC236}">
                    <a16:creationId xmlns:a16="http://schemas.microsoft.com/office/drawing/2014/main" id="{99FE3822-FD4A-4668-BBA0-90B6082C7DAD}"/>
                  </a:ext>
                </a:extLst>
              </p:cNvPr>
              <p:cNvSpPr txBox="1">
                <a:spLocks noRot="1" noChangeAspect="1" noMove="1" noResize="1" noEditPoints="1" noAdjustHandles="1" noChangeArrowheads="1" noChangeShapeType="1" noTextEdit="1"/>
              </p:cNvSpPr>
              <p:nvPr/>
            </p:nvSpPr>
            <p:spPr>
              <a:xfrm>
                <a:off x="958102" y="3469184"/>
                <a:ext cx="904094" cy="307777"/>
              </a:xfrm>
              <a:prstGeom prst="rect">
                <a:avLst/>
              </a:prstGeom>
              <a:blipFill>
                <a:blip r:embed="rId8"/>
                <a:stretch>
                  <a:fillRect l="-5405" r="-6757" b="-37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4" name="CasellaDiTesto 33">
                <a:extLst>
                  <a:ext uri="{FF2B5EF4-FFF2-40B4-BE49-F238E27FC236}">
                    <a16:creationId xmlns:a16="http://schemas.microsoft.com/office/drawing/2014/main" id="{240B8A83-A7A7-4E42-8D52-91B79353FB53}"/>
                  </a:ext>
                </a:extLst>
              </p:cNvPr>
              <p:cNvSpPr txBox="1"/>
              <p:nvPr/>
            </p:nvSpPr>
            <p:spPr>
              <a:xfrm>
                <a:off x="2938167" y="3490023"/>
                <a:ext cx="26441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𝟐</m:t>
                      </m:r>
                    </m:oMath>
                  </m:oMathPara>
                </a14:m>
                <a:endParaRPr lang="it-IT" sz="2000" b="1" dirty="0"/>
              </a:p>
            </p:txBody>
          </p:sp>
        </mc:Choice>
        <mc:Fallback xmlns="">
          <p:sp>
            <p:nvSpPr>
              <p:cNvPr id="34" name="CasellaDiTesto 33">
                <a:extLst>
                  <a:ext uri="{FF2B5EF4-FFF2-40B4-BE49-F238E27FC236}">
                    <a16:creationId xmlns:a16="http://schemas.microsoft.com/office/drawing/2014/main" id="{240B8A83-A7A7-4E42-8D52-91B79353FB53}"/>
                  </a:ext>
                </a:extLst>
              </p:cNvPr>
              <p:cNvSpPr txBox="1">
                <a:spLocks noRot="1" noChangeAspect="1" noMove="1" noResize="1" noEditPoints="1" noAdjustHandles="1" noChangeArrowheads="1" noChangeShapeType="1" noTextEdit="1"/>
              </p:cNvSpPr>
              <p:nvPr/>
            </p:nvSpPr>
            <p:spPr>
              <a:xfrm>
                <a:off x="2938167" y="3490023"/>
                <a:ext cx="264410" cy="307777"/>
              </a:xfrm>
              <a:prstGeom prst="rect">
                <a:avLst/>
              </a:prstGeom>
              <a:blipFill>
                <a:blip r:embed="rId9"/>
                <a:stretch>
                  <a:fillRect l="-13953" r="-11628"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5" name="CasellaDiTesto 34">
                <a:extLst>
                  <a:ext uri="{FF2B5EF4-FFF2-40B4-BE49-F238E27FC236}">
                    <a16:creationId xmlns:a16="http://schemas.microsoft.com/office/drawing/2014/main" id="{FA20A4FB-9ECF-417B-A323-9872A036972E}"/>
                  </a:ext>
                </a:extLst>
              </p:cNvPr>
              <p:cNvSpPr txBox="1"/>
              <p:nvPr/>
            </p:nvSpPr>
            <p:spPr>
              <a:xfrm>
                <a:off x="937878" y="4303191"/>
                <a:ext cx="97462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𝟑</m:t>
                      </m:r>
                      <m:r>
                        <a:rPr lang="it-IT" sz="2000" b="1" i="1" smtClean="0">
                          <a:latin typeface="Cambria Math" panose="02040503050406030204" pitchFamily="18" charset="0"/>
                        </a:rPr>
                        <m:t>)</m:t>
                      </m:r>
                      <m:r>
                        <m:rPr>
                          <m:nor/>
                        </m:rPr>
                        <a:rPr lang="it-IT" sz="2000" dirty="0"/>
                        <m:t>=</m:t>
                      </m:r>
                      <m:r>
                        <m:rPr>
                          <m:nor/>
                        </m:rPr>
                        <a:rPr lang="it-IT" sz="2000" b="0" i="0" dirty="0" smtClean="0"/>
                        <m:t> 9</m:t>
                      </m:r>
                    </m:oMath>
                  </m:oMathPara>
                </a14:m>
                <a:endParaRPr lang="it-IT" sz="2000" b="1" dirty="0"/>
              </a:p>
            </p:txBody>
          </p:sp>
        </mc:Choice>
        <mc:Fallback xmlns="">
          <p:sp>
            <p:nvSpPr>
              <p:cNvPr id="35" name="CasellaDiTesto 34">
                <a:extLst>
                  <a:ext uri="{FF2B5EF4-FFF2-40B4-BE49-F238E27FC236}">
                    <a16:creationId xmlns:a16="http://schemas.microsoft.com/office/drawing/2014/main" id="{FA20A4FB-9ECF-417B-A323-9872A036972E}"/>
                  </a:ext>
                </a:extLst>
              </p:cNvPr>
              <p:cNvSpPr txBox="1">
                <a:spLocks noRot="1" noChangeAspect="1" noMove="1" noResize="1" noEditPoints="1" noAdjustHandles="1" noChangeArrowheads="1" noChangeShapeType="1" noTextEdit="1"/>
              </p:cNvSpPr>
              <p:nvPr/>
            </p:nvSpPr>
            <p:spPr>
              <a:xfrm>
                <a:off x="937878" y="4303191"/>
                <a:ext cx="974626" cy="307777"/>
              </a:xfrm>
              <a:prstGeom prst="rect">
                <a:avLst/>
              </a:prstGeom>
              <a:blipFill>
                <a:blip r:embed="rId10"/>
                <a:stretch>
                  <a:fillRect l="-5625" r="-5625" b="-4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6F19BE7F-F947-4744-9D87-458639B2C5CE}"/>
                  </a:ext>
                </a:extLst>
              </p:cNvPr>
              <p:cNvSpPr txBox="1"/>
              <p:nvPr/>
            </p:nvSpPr>
            <p:spPr>
              <a:xfrm>
                <a:off x="2243811" y="3932262"/>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𝟓</m:t>
                      </m:r>
                    </m:oMath>
                  </m:oMathPara>
                </a14:m>
                <a:endParaRPr lang="it-IT" sz="2000" b="1" dirty="0"/>
              </a:p>
            </p:txBody>
          </p:sp>
        </mc:Choice>
        <mc:Fallback xmlns="">
          <p:sp>
            <p:nvSpPr>
              <p:cNvPr id="36" name="CasellaDiTesto 35">
                <a:extLst>
                  <a:ext uri="{FF2B5EF4-FFF2-40B4-BE49-F238E27FC236}">
                    <a16:creationId xmlns:a16="http://schemas.microsoft.com/office/drawing/2014/main" id="{6F19BE7F-F947-4744-9D87-458639B2C5CE}"/>
                  </a:ext>
                </a:extLst>
              </p:cNvPr>
              <p:cNvSpPr txBox="1">
                <a:spLocks noRot="1" noChangeAspect="1" noMove="1" noResize="1" noEditPoints="1" noAdjustHandles="1" noChangeArrowheads="1" noChangeShapeType="1" noTextEdit="1"/>
              </p:cNvSpPr>
              <p:nvPr/>
            </p:nvSpPr>
            <p:spPr>
              <a:xfrm>
                <a:off x="2243811" y="3932262"/>
                <a:ext cx="224420" cy="307777"/>
              </a:xfrm>
              <a:prstGeom prst="rect">
                <a:avLst/>
              </a:prstGeom>
              <a:blipFill>
                <a:blip r:embed="rId11"/>
                <a:stretch>
                  <a:fillRect l="-24324" r="-24324" b="-9804"/>
                </a:stretch>
              </a:blipFill>
            </p:spPr>
            <p:txBody>
              <a:bodyPr/>
              <a:lstStyle/>
              <a:p>
                <a:r>
                  <a:rPr lang="it-IT">
                    <a:noFill/>
                  </a:rPr>
                  <a:t> </a:t>
                </a:r>
              </a:p>
            </p:txBody>
          </p:sp>
        </mc:Fallback>
      </mc:AlternateContent>
      <p:cxnSp>
        <p:nvCxnSpPr>
          <p:cNvPr id="4" name="Connettore diritto 3">
            <a:extLst>
              <a:ext uri="{FF2B5EF4-FFF2-40B4-BE49-F238E27FC236}">
                <a16:creationId xmlns:a16="http://schemas.microsoft.com/office/drawing/2014/main" id="{5BD40692-993C-4CA6-8BD9-A5A40A6D8A50}"/>
              </a:ext>
            </a:extLst>
          </p:cNvPr>
          <p:cNvCxnSpPr>
            <a:cxnSpLocks/>
          </p:cNvCxnSpPr>
          <p:nvPr/>
        </p:nvCxnSpPr>
        <p:spPr>
          <a:xfrm flipH="1">
            <a:off x="1805601" y="2417961"/>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B169603C-BB1A-46CF-A832-059255E8E864}"/>
              </a:ext>
            </a:extLst>
          </p:cNvPr>
          <p:cNvCxnSpPr>
            <a:cxnSpLocks/>
          </p:cNvCxnSpPr>
          <p:nvPr/>
        </p:nvCxnSpPr>
        <p:spPr>
          <a:xfrm>
            <a:off x="1853127" y="1877239"/>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0" name="Connettore diritto 49">
            <a:extLst>
              <a:ext uri="{FF2B5EF4-FFF2-40B4-BE49-F238E27FC236}">
                <a16:creationId xmlns:a16="http://schemas.microsoft.com/office/drawing/2014/main" id="{8578D7F8-233B-4FFA-9FCC-785A2CC78BA9}"/>
              </a:ext>
            </a:extLst>
          </p:cNvPr>
          <p:cNvCxnSpPr>
            <a:cxnSpLocks/>
          </p:cNvCxnSpPr>
          <p:nvPr/>
        </p:nvCxnSpPr>
        <p:spPr>
          <a:xfrm>
            <a:off x="1838545" y="3641173"/>
            <a:ext cx="483589" cy="362513"/>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1" name="Connettore diritto 50">
            <a:extLst>
              <a:ext uri="{FF2B5EF4-FFF2-40B4-BE49-F238E27FC236}">
                <a16:creationId xmlns:a16="http://schemas.microsoft.com/office/drawing/2014/main" id="{37C1373B-F47B-4277-BCAD-FD8CAF92312D}"/>
              </a:ext>
            </a:extLst>
          </p:cNvPr>
          <p:cNvCxnSpPr>
            <a:cxnSpLocks/>
          </p:cNvCxnSpPr>
          <p:nvPr/>
        </p:nvCxnSpPr>
        <p:spPr>
          <a:xfrm>
            <a:off x="1839417" y="2797616"/>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3" name="Connettore diritto 52">
            <a:extLst>
              <a:ext uri="{FF2B5EF4-FFF2-40B4-BE49-F238E27FC236}">
                <a16:creationId xmlns:a16="http://schemas.microsoft.com/office/drawing/2014/main" id="{82982AC6-FE47-4937-A819-A5E2349062A3}"/>
              </a:ext>
            </a:extLst>
          </p:cNvPr>
          <p:cNvCxnSpPr>
            <a:cxnSpLocks/>
          </p:cNvCxnSpPr>
          <p:nvPr/>
        </p:nvCxnSpPr>
        <p:spPr>
          <a:xfrm flipH="1">
            <a:off x="1824232" y="3301830"/>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4" name="Connettore diritto 53">
            <a:extLst>
              <a:ext uri="{FF2B5EF4-FFF2-40B4-BE49-F238E27FC236}">
                <a16:creationId xmlns:a16="http://schemas.microsoft.com/office/drawing/2014/main" id="{E0D63DE1-70C6-4C89-8D12-75A6FBF241A2}"/>
              </a:ext>
            </a:extLst>
          </p:cNvPr>
          <p:cNvCxnSpPr>
            <a:cxnSpLocks/>
          </p:cNvCxnSpPr>
          <p:nvPr/>
        </p:nvCxnSpPr>
        <p:spPr>
          <a:xfrm>
            <a:off x="2519080" y="2447812"/>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5" name="Connettore diritto 54">
            <a:extLst>
              <a:ext uri="{FF2B5EF4-FFF2-40B4-BE49-F238E27FC236}">
                <a16:creationId xmlns:a16="http://schemas.microsoft.com/office/drawing/2014/main" id="{5631FB93-D3D6-47B6-9AB8-F87A278349BC}"/>
              </a:ext>
            </a:extLst>
          </p:cNvPr>
          <p:cNvCxnSpPr>
            <a:cxnSpLocks/>
          </p:cNvCxnSpPr>
          <p:nvPr/>
        </p:nvCxnSpPr>
        <p:spPr>
          <a:xfrm flipH="1">
            <a:off x="2415626" y="2914602"/>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57" name="Connettore diritto 56">
            <a:extLst>
              <a:ext uri="{FF2B5EF4-FFF2-40B4-BE49-F238E27FC236}">
                <a16:creationId xmlns:a16="http://schemas.microsoft.com/office/drawing/2014/main" id="{59EDE010-ED3B-4C3E-AB27-CC3F3EF1B224}"/>
              </a:ext>
            </a:extLst>
          </p:cNvPr>
          <p:cNvCxnSpPr>
            <a:cxnSpLocks/>
          </p:cNvCxnSpPr>
          <p:nvPr/>
        </p:nvCxnSpPr>
        <p:spPr>
          <a:xfrm flipH="1">
            <a:off x="2499100" y="3735381"/>
            <a:ext cx="467263" cy="35077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58" name="Connettore diritto 57">
            <a:extLst>
              <a:ext uri="{FF2B5EF4-FFF2-40B4-BE49-F238E27FC236}">
                <a16:creationId xmlns:a16="http://schemas.microsoft.com/office/drawing/2014/main" id="{FE8E444C-77F1-4F35-A090-2EC4CCC3386A}"/>
              </a:ext>
            </a:extLst>
          </p:cNvPr>
          <p:cNvCxnSpPr>
            <a:cxnSpLocks/>
          </p:cNvCxnSpPr>
          <p:nvPr/>
        </p:nvCxnSpPr>
        <p:spPr>
          <a:xfrm flipH="1">
            <a:off x="1838545" y="4223024"/>
            <a:ext cx="467263" cy="35077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D9DF751A-EFC4-4E98-ADB0-38B458FF0B13}"/>
              </a:ext>
            </a:extLst>
          </p:cNvPr>
          <p:cNvCxnSpPr>
            <a:cxnSpLocks/>
          </p:cNvCxnSpPr>
          <p:nvPr/>
        </p:nvCxnSpPr>
        <p:spPr>
          <a:xfrm>
            <a:off x="2469047" y="3277323"/>
            <a:ext cx="483589" cy="362513"/>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769" name="CasellaDiTesto 31768">
                <a:extLst>
                  <a:ext uri="{FF2B5EF4-FFF2-40B4-BE49-F238E27FC236}">
                    <a16:creationId xmlns:a16="http://schemas.microsoft.com/office/drawing/2014/main" id="{973144ED-980A-5C3F-A70A-B6FEE58F0662}"/>
                  </a:ext>
                </a:extLst>
              </p:cNvPr>
              <p:cNvSpPr txBox="1"/>
              <p:nvPr/>
            </p:nvSpPr>
            <p:spPr>
              <a:xfrm>
                <a:off x="6227372" y="2830223"/>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𝟑</m:t>
                      </m:r>
                    </m:oMath>
                  </m:oMathPara>
                </a14:m>
                <a:endParaRPr lang="it-IT" sz="2000" b="1" dirty="0"/>
              </a:p>
            </p:txBody>
          </p:sp>
        </mc:Choice>
        <mc:Fallback xmlns="">
          <p:sp>
            <p:nvSpPr>
              <p:cNvPr id="31769" name="CasellaDiTesto 31768">
                <a:extLst>
                  <a:ext uri="{FF2B5EF4-FFF2-40B4-BE49-F238E27FC236}">
                    <a16:creationId xmlns:a16="http://schemas.microsoft.com/office/drawing/2014/main" id="{973144ED-980A-5C3F-A70A-B6FEE58F0662}"/>
                  </a:ext>
                </a:extLst>
              </p:cNvPr>
              <p:cNvSpPr txBox="1">
                <a:spLocks noRot="1" noChangeAspect="1" noMove="1" noResize="1" noEditPoints="1" noAdjustHandles="1" noChangeArrowheads="1" noChangeShapeType="1" noTextEdit="1"/>
              </p:cNvSpPr>
              <p:nvPr/>
            </p:nvSpPr>
            <p:spPr>
              <a:xfrm>
                <a:off x="6227372" y="2830223"/>
                <a:ext cx="224420" cy="307777"/>
              </a:xfrm>
              <a:prstGeom prst="rect">
                <a:avLst/>
              </a:prstGeom>
              <a:blipFill>
                <a:blip r:embed="rId12"/>
                <a:stretch>
                  <a:fillRect l="-25000" r="-25000" b="-980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0" name="CasellaDiTesto 31769">
                <a:extLst>
                  <a:ext uri="{FF2B5EF4-FFF2-40B4-BE49-F238E27FC236}">
                    <a16:creationId xmlns:a16="http://schemas.microsoft.com/office/drawing/2014/main" id="{50E4B784-9D07-5799-4415-655F83F77DD0}"/>
                  </a:ext>
                </a:extLst>
              </p:cNvPr>
              <p:cNvSpPr txBox="1"/>
              <p:nvPr/>
            </p:nvSpPr>
            <p:spPr>
              <a:xfrm>
                <a:off x="6226541" y="3696897"/>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𝟓</m:t>
                      </m:r>
                    </m:oMath>
                  </m:oMathPara>
                </a14:m>
                <a:endParaRPr lang="it-IT" sz="2000" b="1" dirty="0"/>
              </a:p>
            </p:txBody>
          </p:sp>
        </mc:Choice>
        <mc:Fallback xmlns="">
          <p:sp>
            <p:nvSpPr>
              <p:cNvPr id="31770" name="CasellaDiTesto 31769">
                <a:extLst>
                  <a:ext uri="{FF2B5EF4-FFF2-40B4-BE49-F238E27FC236}">
                    <a16:creationId xmlns:a16="http://schemas.microsoft.com/office/drawing/2014/main" id="{50E4B784-9D07-5799-4415-655F83F77DD0}"/>
                  </a:ext>
                </a:extLst>
              </p:cNvPr>
              <p:cNvSpPr txBox="1">
                <a:spLocks noRot="1" noChangeAspect="1" noMove="1" noResize="1" noEditPoints="1" noAdjustHandles="1" noChangeArrowheads="1" noChangeShapeType="1" noTextEdit="1"/>
              </p:cNvSpPr>
              <p:nvPr/>
            </p:nvSpPr>
            <p:spPr>
              <a:xfrm>
                <a:off x="6226541" y="3696897"/>
                <a:ext cx="224420" cy="307777"/>
              </a:xfrm>
              <a:prstGeom prst="rect">
                <a:avLst/>
              </a:prstGeom>
              <a:blipFill>
                <a:blip r:embed="rId13"/>
                <a:stretch>
                  <a:fillRect l="-24324" r="-24324" b="-980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1" name="CasellaDiTesto 31770">
                <a:extLst>
                  <a:ext uri="{FF2B5EF4-FFF2-40B4-BE49-F238E27FC236}">
                    <a16:creationId xmlns:a16="http://schemas.microsoft.com/office/drawing/2014/main" id="{C83A5C8F-BCE1-FB4A-B232-A95CFCAEDDCB}"/>
                  </a:ext>
                </a:extLst>
              </p:cNvPr>
              <p:cNvSpPr txBox="1"/>
              <p:nvPr/>
            </p:nvSpPr>
            <p:spPr>
              <a:xfrm>
                <a:off x="4958642" y="2300644"/>
                <a:ext cx="833562" cy="307777"/>
              </a:xfrm>
              <a:prstGeom prst="rect">
                <a:avLst/>
              </a:prstGeom>
              <a:noFill/>
            </p:spPr>
            <p:txBody>
              <a:bodyPr wrap="none" lIns="0" tIns="0" rIns="0" bIns="0" rtlCol="0">
                <a:spAutoFit/>
              </a:bodyPr>
              <a:lstStyle/>
              <a:p>
                <a14:m>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𝟏</m:t>
                    </m:r>
                    <m:r>
                      <a:rPr lang="it-IT" sz="2000" b="1" i="1" smtClean="0">
                        <a:latin typeface="Cambria Math" panose="02040503050406030204" pitchFamily="18" charset="0"/>
                      </a:rPr>
                      <m:t>)</m:t>
                    </m:r>
                    <m:r>
                      <m:rPr>
                        <m:nor/>
                      </m:rPr>
                      <a:rPr lang="it-IT" sz="2000" dirty="0">
                        <a:latin typeface="Times New Roman" panose="02020603050405020304" pitchFamily="18" charset="0"/>
                        <a:cs typeface="Times New Roman" panose="02020603050405020304" pitchFamily="18" charset="0"/>
                      </a:rPr>
                      <m:t>=</m:t>
                    </m:r>
                  </m:oMath>
                </a14:m>
                <a:r>
                  <a:rPr lang="it-IT" sz="2000" b="1" dirty="0">
                    <a:latin typeface="Times New Roman" panose="02020603050405020304" pitchFamily="18" charset="0"/>
                    <a:cs typeface="Times New Roman" panose="02020603050405020304" pitchFamily="18" charset="0"/>
                  </a:rPr>
                  <a:t>1</a:t>
                </a:r>
              </a:p>
            </p:txBody>
          </p:sp>
        </mc:Choice>
        <mc:Fallback xmlns="">
          <p:sp>
            <p:nvSpPr>
              <p:cNvPr id="31771" name="CasellaDiTesto 31770">
                <a:extLst>
                  <a:ext uri="{FF2B5EF4-FFF2-40B4-BE49-F238E27FC236}">
                    <a16:creationId xmlns:a16="http://schemas.microsoft.com/office/drawing/2014/main" id="{C83A5C8F-BCE1-FB4A-B232-A95CFCAEDDCB}"/>
                  </a:ext>
                </a:extLst>
              </p:cNvPr>
              <p:cNvSpPr txBox="1">
                <a:spLocks noRot="1" noChangeAspect="1" noMove="1" noResize="1" noEditPoints="1" noAdjustHandles="1" noChangeArrowheads="1" noChangeShapeType="1" noTextEdit="1"/>
              </p:cNvSpPr>
              <p:nvPr/>
            </p:nvSpPr>
            <p:spPr>
              <a:xfrm>
                <a:off x="4958642" y="2300644"/>
                <a:ext cx="833562" cy="307777"/>
              </a:xfrm>
              <a:prstGeom prst="rect">
                <a:avLst/>
              </a:prstGeom>
              <a:blipFill>
                <a:blip r:embed="rId14"/>
                <a:stretch>
                  <a:fillRect l="-10219" t="-25490" r="-15328" b="-4902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2" name="CasellaDiTesto 31771">
                <a:extLst>
                  <a:ext uri="{FF2B5EF4-FFF2-40B4-BE49-F238E27FC236}">
                    <a16:creationId xmlns:a16="http://schemas.microsoft.com/office/drawing/2014/main" id="{58E1E7E1-71BC-E341-BAAE-9B75323A616B}"/>
                  </a:ext>
                </a:extLst>
              </p:cNvPr>
              <p:cNvSpPr txBox="1"/>
              <p:nvPr/>
            </p:nvSpPr>
            <p:spPr>
              <a:xfrm>
                <a:off x="4958643" y="3248696"/>
                <a:ext cx="8784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𝟐</m:t>
                      </m:r>
                      <m:r>
                        <a:rPr lang="it-IT" sz="2000" b="1" i="1" smtClean="0">
                          <a:latin typeface="Cambria Math" panose="02040503050406030204" pitchFamily="18" charset="0"/>
                        </a:rPr>
                        <m:t>)</m:t>
                      </m:r>
                      <m:r>
                        <m:rPr>
                          <m:nor/>
                        </m:rPr>
                        <a:rPr lang="it-IT" sz="2000" dirty="0">
                          <a:latin typeface="Times New Roman" panose="02020603050405020304" pitchFamily="18" charset="0"/>
                          <a:cs typeface="Times New Roman" panose="02020603050405020304" pitchFamily="18" charset="0"/>
                        </a:rPr>
                        <m:t>=</m:t>
                      </m:r>
                      <m:r>
                        <m:rPr>
                          <m:nor/>
                        </m:rPr>
                        <a:rPr lang="it-IT" sz="2000" b="1" i="0" dirty="0" smtClean="0">
                          <a:latin typeface="Times New Roman" panose="02020603050405020304" pitchFamily="18" charset="0"/>
                          <a:cs typeface="Times New Roman" panose="02020603050405020304" pitchFamily="18" charset="0"/>
                        </a:rPr>
                        <m:t>4</m:t>
                      </m:r>
                    </m:oMath>
                  </m:oMathPara>
                </a14:m>
                <a:endParaRPr lang="it-IT" sz="2000" b="1" dirty="0">
                  <a:latin typeface="Times New Roman" panose="02020603050405020304" pitchFamily="18" charset="0"/>
                  <a:cs typeface="Times New Roman" panose="02020603050405020304" pitchFamily="18" charset="0"/>
                </a:endParaRPr>
              </a:p>
            </p:txBody>
          </p:sp>
        </mc:Choice>
        <mc:Fallback xmlns="">
          <p:sp>
            <p:nvSpPr>
              <p:cNvPr id="31772" name="CasellaDiTesto 31771">
                <a:extLst>
                  <a:ext uri="{FF2B5EF4-FFF2-40B4-BE49-F238E27FC236}">
                    <a16:creationId xmlns:a16="http://schemas.microsoft.com/office/drawing/2014/main" id="{58E1E7E1-71BC-E341-BAAE-9B75323A616B}"/>
                  </a:ext>
                </a:extLst>
              </p:cNvPr>
              <p:cNvSpPr txBox="1">
                <a:spLocks noRot="1" noChangeAspect="1" noMove="1" noResize="1" noEditPoints="1" noAdjustHandles="1" noChangeArrowheads="1" noChangeShapeType="1" noTextEdit="1"/>
              </p:cNvSpPr>
              <p:nvPr/>
            </p:nvSpPr>
            <p:spPr>
              <a:xfrm>
                <a:off x="4958643" y="3248696"/>
                <a:ext cx="878446" cy="307777"/>
              </a:xfrm>
              <a:prstGeom prst="rect">
                <a:avLst/>
              </a:prstGeom>
              <a:blipFill>
                <a:blip r:embed="rId15"/>
                <a:stretch>
                  <a:fillRect l="-5517" r="-6207" b="-38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3" name="CasellaDiTesto 31772">
                <a:extLst>
                  <a:ext uri="{FF2B5EF4-FFF2-40B4-BE49-F238E27FC236}">
                    <a16:creationId xmlns:a16="http://schemas.microsoft.com/office/drawing/2014/main" id="{DA7F4479-02CC-BD25-76B8-604A560BBC91}"/>
                  </a:ext>
                </a:extLst>
              </p:cNvPr>
              <p:cNvSpPr txBox="1"/>
              <p:nvPr/>
            </p:nvSpPr>
            <p:spPr>
              <a:xfrm>
                <a:off x="7037324" y="3281321"/>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𝟐</m:t>
                      </m:r>
                    </m:oMath>
                  </m:oMathPara>
                </a14:m>
                <a:endParaRPr lang="it-IT" sz="2000" b="1" dirty="0"/>
              </a:p>
            </p:txBody>
          </p:sp>
        </mc:Choice>
        <mc:Fallback xmlns="">
          <p:sp>
            <p:nvSpPr>
              <p:cNvPr id="31773" name="CasellaDiTesto 31772">
                <a:extLst>
                  <a:ext uri="{FF2B5EF4-FFF2-40B4-BE49-F238E27FC236}">
                    <a16:creationId xmlns:a16="http://schemas.microsoft.com/office/drawing/2014/main" id="{DA7F4479-02CC-BD25-76B8-604A560BBC91}"/>
                  </a:ext>
                </a:extLst>
              </p:cNvPr>
              <p:cNvSpPr txBox="1">
                <a:spLocks noRot="1" noChangeAspect="1" noMove="1" noResize="1" noEditPoints="1" noAdjustHandles="1" noChangeArrowheads="1" noChangeShapeType="1" noTextEdit="1"/>
              </p:cNvSpPr>
              <p:nvPr/>
            </p:nvSpPr>
            <p:spPr>
              <a:xfrm>
                <a:off x="7037324" y="3281321"/>
                <a:ext cx="224420" cy="307777"/>
              </a:xfrm>
              <a:prstGeom prst="rect">
                <a:avLst/>
              </a:prstGeom>
              <a:blipFill>
                <a:blip r:embed="rId16"/>
                <a:stretch>
                  <a:fillRect l="-21622" r="-24324" b="-9804"/>
                </a:stretch>
              </a:blipFill>
            </p:spPr>
            <p:txBody>
              <a:bodyPr/>
              <a:lstStyle/>
              <a:p>
                <a:r>
                  <a:rPr lang="it-IT">
                    <a:noFill/>
                  </a:rPr>
                  <a:t> </a:t>
                </a:r>
              </a:p>
            </p:txBody>
          </p:sp>
        </mc:Fallback>
      </mc:AlternateContent>
      <p:cxnSp>
        <p:nvCxnSpPr>
          <p:cNvPr id="31774" name="Connettore 2 31773">
            <a:extLst>
              <a:ext uri="{FF2B5EF4-FFF2-40B4-BE49-F238E27FC236}">
                <a16:creationId xmlns:a16="http://schemas.microsoft.com/office/drawing/2014/main" id="{1486BB22-ABAF-11E2-518E-7FFABEFBE0D5}"/>
              </a:ext>
            </a:extLst>
          </p:cNvPr>
          <p:cNvCxnSpPr>
            <a:cxnSpLocks/>
          </p:cNvCxnSpPr>
          <p:nvPr/>
        </p:nvCxnSpPr>
        <p:spPr>
          <a:xfrm>
            <a:off x="7120418" y="3556473"/>
            <a:ext cx="0" cy="55581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775" name="Connettore 2 31774">
            <a:extLst>
              <a:ext uri="{FF2B5EF4-FFF2-40B4-BE49-F238E27FC236}">
                <a16:creationId xmlns:a16="http://schemas.microsoft.com/office/drawing/2014/main" id="{61BC76DE-8D99-D26A-8E99-E50C6DFA8990}"/>
              </a:ext>
            </a:extLst>
          </p:cNvPr>
          <p:cNvCxnSpPr>
            <a:cxnSpLocks/>
          </p:cNvCxnSpPr>
          <p:nvPr/>
        </p:nvCxnSpPr>
        <p:spPr>
          <a:xfrm flipH="1">
            <a:off x="5807637" y="4419807"/>
            <a:ext cx="1618490" cy="119125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776" name="CasellaDiTesto 31775">
                <a:extLst>
                  <a:ext uri="{FF2B5EF4-FFF2-40B4-BE49-F238E27FC236}">
                    <a16:creationId xmlns:a16="http://schemas.microsoft.com/office/drawing/2014/main" id="{D071302A-B896-1283-546B-3198904A2372}"/>
                  </a:ext>
                </a:extLst>
              </p:cNvPr>
              <p:cNvSpPr txBox="1"/>
              <p:nvPr/>
            </p:nvSpPr>
            <p:spPr>
              <a:xfrm>
                <a:off x="4960137" y="4069037"/>
                <a:ext cx="9040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𝟑</m:t>
                      </m:r>
                      <m:r>
                        <a:rPr lang="it-IT" sz="2000" b="1" i="1" smtClean="0">
                          <a:latin typeface="Cambria Math" panose="02040503050406030204" pitchFamily="18" charset="0"/>
                        </a:rPr>
                        <m:t>)</m:t>
                      </m:r>
                      <m:r>
                        <m:rPr>
                          <m:nor/>
                        </m:rPr>
                        <a:rPr lang="it-IT" sz="2000" dirty="0"/>
                        <m:t>=</m:t>
                      </m:r>
                      <m:r>
                        <m:rPr>
                          <m:nor/>
                        </m:rPr>
                        <a:rPr lang="it-IT" sz="2000" b="1" i="0" dirty="0" smtClean="0"/>
                        <m:t>9</m:t>
                      </m:r>
                    </m:oMath>
                  </m:oMathPara>
                </a14:m>
                <a:endParaRPr lang="it-IT" sz="2000" b="1" dirty="0"/>
              </a:p>
            </p:txBody>
          </p:sp>
        </mc:Choice>
        <mc:Fallback xmlns="">
          <p:sp>
            <p:nvSpPr>
              <p:cNvPr id="31776" name="CasellaDiTesto 31775">
                <a:extLst>
                  <a:ext uri="{FF2B5EF4-FFF2-40B4-BE49-F238E27FC236}">
                    <a16:creationId xmlns:a16="http://schemas.microsoft.com/office/drawing/2014/main" id="{D071302A-B896-1283-546B-3198904A2372}"/>
                  </a:ext>
                </a:extLst>
              </p:cNvPr>
              <p:cNvSpPr txBox="1">
                <a:spLocks noRot="1" noChangeAspect="1" noMove="1" noResize="1" noEditPoints="1" noAdjustHandles="1" noChangeArrowheads="1" noChangeShapeType="1" noTextEdit="1"/>
              </p:cNvSpPr>
              <p:nvPr/>
            </p:nvSpPr>
            <p:spPr>
              <a:xfrm>
                <a:off x="4960137" y="4069037"/>
                <a:ext cx="904094" cy="307777"/>
              </a:xfrm>
              <a:prstGeom prst="rect">
                <a:avLst/>
              </a:prstGeom>
              <a:blipFill>
                <a:blip r:embed="rId17"/>
                <a:stretch>
                  <a:fillRect l="-6081" r="-6081" b="-37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7" name="CasellaDiTesto 31776">
                <a:extLst>
                  <a:ext uri="{FF2B5EF4-FFF2-40B4-BE49-F238E27FC236}">
                    <a16:creationId xmlns:a16="http://schemas.microsoft.com/office/drawing/2014/main" id="{89164DD5-18F6-6C0A-BA02-397147A4FC85}"/>
                  </a:ext>
                </a:extLst>
              </p:cNvPr>
              <p:cNvSpPr txBox="1"/>
              <p:nvPr/>
            </p:nvSpPr>
            <p:spPr>
              <a:xfrm>
                <a:off x="6940202" y="4089876"/>
                <a:ext cx="26441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𝟐</m:t>
                      </m:r>
                    </m:oMath>
                  </m:oMathPara>
                </a14:m>
                <a:endParaRPr lang="it-IT" sz="2000" b="1" dirty="0"/>
              </a:p>
            </p:txBody>
          </p:sp>
        </mc:Choice>
        <mc:Fallback xmlns="">
          <p:sp>
            <p:nvSpPr>
              <p:cNvPr id="31777" name="CasellaDiTesto 31776">
                <a:extLst>
                  <a:ext uri="{FF2B5EF4-FFF2-40B4-BE49-F238E27FC236}">
                    <a16:creationId xmlns:a16="http://schemas.microsoft.com/office/drawing/2014/main" id="{89164DD5-18F6-6C0A-BA02-397147A4FC85}"/>
                  </a:ext>
                </a:extLst>
              </p:cNvPr>
              <p:cNvSpPr txBox="1">
                <a:spLocks noRot="1" noChangeAspect="1" noMove="1" noResize="1" noEditPoints="1" noAdjustHandles="1" noChangeArrowheads="1" noChangeShapeType="1" noTextEdit="1"/>
              </p:cNvSpPr>
              <p:nvPr/>
            </p:nvSpPr>
            <p:spPr>
              <a:xfrm>
                <a:off x="6940202" y="4089876"/>
                <a:ext cx="264410" cy="307777"/>
              </a:xfrm>
              <a:prstGeom prst="rect">
                <a:avLst/>
              </a:prstGeom>
              <a:blipFill>
                <a:blip r:embed="rId18"/>
                <a:stretch>
                  <a:fillRect l="-11364" r="-11364" b="-1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8" name="CasellaDiTesto 31777">
                <a:extLst>
                  <a:ext uri="{FF2B5EF4-FFF2-40B4-BE49-F238E27FC236}">
                    <a16:creationId xmlns:a16="http://schemas.microsoft.com/office/drawing/2014/main" id="{36847D46-5A22-7E24-EB4F-47226E85A171}"/>
                  </a:ext>
                </a:extLst>
              </p:cNvPr>
              <p:cNvSpPr txBox="1"/>
              <p:nvPr/>
            </p:nvSpPr>
            <p:spPr>
              <a:xfrm>
                <a:off x="4939913" y="4903044"/>
                <a:ext cx="111729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𝑷</m:t>
                      </m:r>
                      <m:r>
                        <a:rPr lang="it-IT" sz="2000" b="1" i="1" smtClean="0">
                          <a:latin typeface="Cambria Math" panose="02040503050406030204" pitchFamily="18" charset="0"/>
                        </a:rPr>
                        <m:t>(</m:t>
                      </m:r>
                      <m:r>
                        <a:rPr lang="it-IT" sz="2000" b="1" i="1" smtClean="0">
                          <a:latin typeface="Cambria Math" panose="02040503050406030204" pitchFamily="18" charset="0"/>
                        </a:rPr>
                        <m:t>𝟒</m:t>
                      </m:r>
                      <m:r>
                        <a:rPr lang="it-IT" sz="2000" b="1" i="1" smtClean="0">
                          <a:latin typeface="Cambria Math" panose="02040503050406030204" pitchFamily="18" charset="0"/>
                        </a:rPr>
                        <m:t>)</m:t>
                      </m:r>
                      <m:r>
                        <m:rPr>
                          <m:nor/>
                        </m:rPr>
                        <a:rPr lang="it-IT" sz="2000" dirty="0"/>
                        <m:t>=</m:t>
                      </m:r>
                      <m:r>
                        <m:rPr>
                          <m:nor/>
                        </m:rPr>
                        <a:rPr lang="it-IT" sz="2000" b="0" i="0" dirty="0" smtClean="0"/>
                        <m:t> 16</m:t>
                      </m:r>
                    </m:oMath>
                  </m:oMathPara>
                </a14:m>
                <a:endParaRPr lang="it-IT" sz="2000" b="1" dirty="0"/>
              </a:p>
            </p:txBody>
          </p:sp>
        </mc:Choice>
        <mc:Fallback xmlns="">
          <p:sp>
            <p:nvSpPr>
              <p:cNvPr id="31778" name="CasellaDiTesto 31777">
                <a:extLst>
                  <a:ext uri="{FF2B5EF4-FFF2-40B4-BE49-F238E27FC236}">
                    <a16:creationId xmlns:a16="http://schemas.microsoft.com/office/drawing/2014/main" id="{36847D46-5A22-7E24-EB4F-47226E85A171}"/>
                  </a:ext>
                </a:extLst>
              </p:cNvPr>
              <p:cNvSpPr txBox="1">
                <a:spLocks noRot="1" noChangeAspect="1" noMove="1" noResize="1" noEditPoints="1" noAdjustHandles="1" noChangeArrowheads="1" noChangeShapeType="1" noTextEdit="1"/>
              </p:cNvSpPr>
              <p:nvPr/>
            </p:nvSpPr>
            <p:spPr>
              <a:xfrm>
                <a:off x="4939913" y="4903044"/>
                <a:ext cx="1117294" cy="307777"/>
              </a:xfrm>
              <a:prstGeom prst="rect">
                <a:avLst/>
              </a:prstGeom>
              <a:blipFill>
                <a:blip r:embed="rId19"/>
                <a:stretch>
                  <a:fillRect l="-3804" r="-4891" b="-3725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779" name="CasellaDiTesto 31778">
                <a:extLst>
                  <a:ext uri="{FF2B5EF4-FFF2-40B4-BE49-F238E27FC236}">
                    <a16:creationId xmlns:a16="http://schemas.microsoft.com/office/drawing/2014/main" id="{B2F593BF-0F01-9048-8D3E-F40EF985579B}"/>
                  </a:ext>
                </a:extLst>
              </p:cNvPr>
              <p:cNvSpPr txBox="1"/>
              <p:nvPr/>
            </p:nvSpPr>
            <p:spPr>
              <a:xfrm>
                <a:off x="6245846" y="4532115"/>
                <a:ext cx="22442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000" b="1" i="1" smtClean="0">
                          <a:latin typeface="Cambria Math" panose="02040503050406030204" pitchFamily="18" charset="0"/>
                        </a:rPr>
                        <m:t>𝟕</m:t>
                      </m:r>
                    </m:oMath>
                  </m:oMathPara>
                </a14:m>
                <a:endParaRPr lang="it-IT" sz="2000" b="1" dirty="0"/>
              </a:p>
            </p:txBody>
          </p:sp>
        </mc:Choice>
        <mc:Fallback xmlns="">
          <p:sp>
            <p:nvSpPr>
              <p:cNvPr id="31779" name="CasellaDiTesto 31778">
                <a:extLst>
                  <a:ext uri="{FF2B5EF4-FFF2-40B4-BE49-F238E27FC236}">
                    <a16:creationId xmlns:a16="http://schemas.microsoft.com/office/drawing/2014/main" id="{B2F593BF-0F01-9048-8D3E-F40EF985579B}"/>
                  </a:ext>
                </a:extLst>
              </p:cNvPr>
              <p:cNvSpPr txBox="1">
                <a:spLocks noRot="1" noChangeAspect="1" noMove="1" noResize="1" noEditPoints="1" noAdjustHandles="1" noChangeArrowheads="1" noChangeShapeType="1" noTextEdit="1"/>
              </p:cNvSpPr>
              <p:nvPr/>
            </p:nvSpPr>
            <p:spPr>
              <a:xfrm>
                <a:off x="6245846" y="4532115"/>
                <a:ext cx="224420" cy="307777"/>
              </a:xfrm>
              <a:prstGeom prst="rect">
                <a:avLst/>
              </a:prstGeom>
              <a:blipFill>
                <a:blip r:embed="rId20"/>
                <a:stretch>
                  <a:fillRect l="-25000" r="-25000" b="-9804"/>
                </a:stretch>
              </a:blipFill>
            </p:spPr>
            <p:txBody>
              <a:bodyPr/>
              <a:lstStyle/>
              <a:p>
                <a:r>
                  <a:rPr lang="it-IT">
                    <a:noFill/>
                  </a:rPr>
                  <a:t> </a:t>
                </a:r>
              </a:p>
            </p:txBody>
          </p:sp>
        </mc:Fallback>
      </mc:AlternateContent>
      <p:cxnSp>
        <p:nvCxnSpPr>
          <p:cNvPr id="31780" name="Connettore diritto 31779">
            <a:extLst>
              <a:ext uri="{FF2B5EF4-FFF2-40B4-BE49-F238E27FC236}">
                <a16:creationId xmlns:a16="http://schemas.microsoft.com/office/drawing/2014/main" id="{F222B38F-02E4-F781-E373-FA8217D3A0DA}"/>
              </a:ext>
            </a:extLst>
          </p:cNvPr>
          <p:cNvCxnSpPr>
            <a:cxnSpLocks/>
          </p:cNvCxnSpPr>
          <p:nvPr/>
        </p:nvCxnSpPr>
        <p:spPr>
          <a:xfrm flipH="1">
            <a:off x="5807636" y="3017814"/>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1" name="Connettore diritto 31780">
            <a:extLst>
              <a:ext uri="{FF2B5EF4-FFF2-40B4-BE49-F238E27FC236}">
                <a16:creationId xmlns:a16="http://schemas.microsoft.com/office/drawing/2014/main" id="{99E7F0D9-9F88-F843-A2CF-CE0846D08C47}"/>
              </a:ext>
            </a:extLst>
          </p:cNvPr>
          <p:cNvCxnSpPr>
            <a:cxnSpLocks/>
          </p:cNvCxnSpPr>
          <p:nvPr/>
        </p:nvCxnSpPr>
        <p:spPr>
          <a:xfrm>
            <a:off x="5855162" y="2477092"/>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2" name="Connettore diritto 31781">
            <a:extLst>
              <a:ext uri="{FF2B5EF4-FFF2-40B4-BE49-F238E27FC236}">
                <a16:creationId xmlns:a16="http://schemas.microsoft.com/office/drawing/2014/main" id="{20C15EF7-0B08-9325-63A9-AFE4B710FE06}"/>
              </a:ext>
            </a:extLst>
          </p:cNvPr>
          <p:cNvCxnSpPr>
            <a:cxnSpLocks/>
          </p:cNvCxnSpPr>
          <p:nvPr/>
        </p:nvCxnSpPr>
        <p:spPr>
          <a:xfrm>
            <a:off x="5840580" y="4241026"/>
            <a:ext cx="483589" cy="362513"/>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783" name="Connettore diritto 31782">
            <a:extLst>
              <a:ext uri="{FF2B5EF4-FFF2-40B4-BE49-F238E27FC236}">
                <a16:creationId xmlns:a16="http://schemas.microsoft.com/office/drawing/2014/main" id="{0A76641D-A8D5-347B-7A25-CBC915F9CCDD}"/>
              </a:ext>
            </a:extLst>
          </p:cNvPr>
          <p:cNvCxnSpPr>
            <a:cxnSpLocks/>
          </p:cNvCxnSpPr>
          <p:nvPr/>
        </p:nvCxnSpPr>
        <p:spPr>
          <a:xfrm>
            <a:off x="5841452" y="3397469"/>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4" name="Connettore diritto 31783">
            <a:extLst>
              <a:ext uri="{FF2B5EF4-FFF2-40B4-BE49-F238E27FC236}">
                <a16:creationId xmlns:a16="http://schemas.microsoft.com/office/drawing/2014/main" id="{2A99F238-4B5B-FE12-4C71-CDF7D9715528}"/>
              </a:ext>
            </a:extLst>
          </p:cNvPr>
          <p:cNvCxnSpPr>
            <a:cxnSpLocks/>
          </p:cNvCxnSpPr>
          <p:nvPr/>
        </p:nvCxnSpPr>
        <p:spPr>
          <a:xfrm flipH="1">
            <a:off x="5826267" y="3901683"/>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5" name="Connettore diritto 31784">
            <a:extLst>
              <a:ext uri="{FF2B5EF4-FFF2-40B4-BE49-F238E27FC236}">
                <a16:creationId xmlns:a16="http://schemas.microsoft.com/office/drawing/2014/main" id="{4956004F-9525-78A8-04AE-D379D6E42BAE}"/>
              </a:ext>
            </a:extLst>
          </p:cNvPr>
          <p:cNvCxnSpPr>
            <a:cxnSpLocks/>
          </p:cNvCxnSpPr>
          <p:nvPr/>
        </p:nvCxnSpPr>
        <p:spPr>
          <a:xfrm>
            <a:off x="6521115" y="3047665"/>
            <a:ext cx="483589" cy="362513"/>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6" name="Connettore diritto 31785">
            <a:extLst>
              <a:ext uri="{FF2B5EF4-FFF2-40B4-BE49-F238E27FC236}">
                <a16:creationId xmlns:a16="http://schemas.microsoft.com/office/drawing/2014/main" id="{BC4048C5-FD75-FB0D-1E5D-18C7874DA0AB}"/>
              </a:ext>
            </a:extLst>
          </p:cNvPr>
          <p:cNvCxnSpPr>
            <a:cxnSpLocks/>
          </p:cNvCxnSpPr>
          <p:nvPr/>
        </p:nvCxnSpPr>
        <p:spPr>
          <a:xfrm flipH="1">
            <a:off x="6417661" y="3514455"/>
            <a:ext cx="467263" cy="350770"/>
          </a:xfrm>
          <a:prstGeom prst="line">
            <a:avLst/>
          </a:prstGeom>
          <a:ln w="190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787" name="Connettore diritto 31786">
            <a:extLst>
              <a:ext uri="{FF2B5EF4-FFF2-40B4-BE49-F238E27FC236}">
                <a16:creationId xmlns:a16="http://schemas.microsoft.com/office/drawing/2014/main" id="{02AF1385-5A1E-D7ED-9572-DEFA79303E4E}"/>
              </a:ext>
            </a:extLst>
          </p:cNvPr>
          <p:cNvCxnSpPr>
            <a:cxnSpLocks/>
          </p:cNvCxnSpPr>
          <p:nvPr/>
        </p:nvCxnSpPr>
        <p:spPr>
          <a:xfrm flipH="1">
            <a:off x="6501135" y="4335234"/>
            <a:ext cx="467263" cy="35077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788" name="Connettore diritto 31787">
            <a:extLst>
              <a:ext uri="{FF2B5EF4-FFF2-40B4-BE49-F238E27FC236}">
                <a16:creationId xmlns:a16="http://schemas.microsoft.com/office/drawing/2014/main" id="{31B9F99B-F2DB-9183-879C-4CB1A0470ED7}"/>
              </a:ext>
            </a:extLst>
          </p:cNvPr>
          <p:cNvCxnSpPr>
            <a:cxnSpLocks/>
          </p:cNvCxnSpPr>
          <p:nvPr/>
        </p:nvCxnSpPr>
        <p:spPr>
          <a:xfrm flipH="1">
            <a:off x="5840580" y="4822877"/>
            <a:ext cx="467263" cy="35077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1789" name="Connettore diritto 31788">
            <a:extLst>
              <a:ext uri="{FF2B5EF4-FFF2-40B4-BE49-F238E27FC236}">
                <a16:creationId xmlns:a16="http://schemas.microsoft.com/office/drawing/2014/main" id="{BC3281DC-194F-1398-3B10-A00097618FEC}"/>
              </a:ext>
            </a:extLst>
          </p:cNvPr>
          <p:cNvCxnSpPr>
            <a:cxnSpLocks/>
          </p:cNvCxnSpPr>
          <p:nvPr/>
        </p:nvCxnSpPr>
        <p:spPr>
          <a:xfrm>
            <a:off x="6471082" y="3877176"/>
            <a:ext cx="483589" cy="362513"/>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nvGrpSpPr>
          <p:cNvPr id="31793" name="Group 6">
            <a:extLst>
              <a:ext uri="{FF2B5EF4-FFF2-40B4-BE49-F238E27FC236}">
                <a16:creationId xmlns:a16="http://schemas.microsoft.com/office/drawing/2014/main" id="{A3854DCD-25FB-5532-7C9A-D118BA767621}"/>
              </a:ext>
            </a:extLst>
          </p:cNvPr>
          <p:cNvGrpSpPr>
            <a:grpSpLocks/>
          </p:cNvGrpSpPr>
          <p:nvPr/>
        </p:nvGrpSpPr>
        <p:grpSpPr bwMode="auto">
          <a:xfrm>
            <a:off x="521550" y="-50871"/>
            <a:ext cx="8496300" cy="6656388"/>
            <a:chOff x="295" y="8"/>
            <a:chExt cx="5352" cy="4193"/>
          </a:xfrm>
        </p:grpSpPr>
        <p:sp>
          <p:nvSpPr>
            <p:cNvPr id="31794" name="Rectangle 7">
              <a:extLst>
                <a:ext uri="{FF2B5EF4-FFF2-40B4-BE49-F238E27FC236}">
                  <a16:creationId xmlns:a16="http://schemas.microsoft.com/office/drawing/2014/main" id="{490436A3-43F9-5B8D-3926-D2DE75E537F9}"/>
                </a:ext>
              </a:extLst>
            </p:cNvPr>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1795" name="Text Box 8">
              <a:extLst>
                <a:ext uri="{FF2B5EF4-FFF2-40B4-BE49-F238E27FC236}">
                  <a16:creationId xmlns:a16="http://schemas.microsoft.com/office/drawing/2014/main" id="{1D6389AD-332F-3FD7-B2E2-EC050D216B13}"/>
                </a:ext>
              </a:extLst>
            </p:cNvPr>
            <p:cNvSpPr txBox="1">
              <a:spLocks noChangeArrowheads="1"/>
            </p:cNvSpPr>
            <p:nvPr/>
          </p:nvSpPr>
          <p:spPr bwMode="auto">
            <a:xfrm>
              <a:off x="4172" y="8"/>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2014</a:t>
              </a:r>
            </a:p>
            <a:p>
              <a:pPr eaLnBrk="1" hangingPunct="1">
                <a:spcBef>
                  <a:spcPct val="50000"/>
                </a:spcBef>
                <a:buFontTx/>
                <a:buNone/>
              </a:pPr>
              <a:endParaRPr lang="it-IT" altLang="it-IT" sz="1400" dirty="0"/>
            </a:p>
          </p:txBody>
        </p:sp>
      </p:grpSp>
    </p:spTree>
    <p:extLst>
      <p:ext uri="{BB962C8B-B14F-4D97-AF65-F5344CB8AC3E}">
        <p14:creationId xmlns:p14="http://schemas.microsoft.com/office/powerpoint/2010/main" val="2938921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57EDDFE-AD12-4BCC-8D29-C0BA2BD0D9F8}" type="slidenum">
              <a:rPr lang="it-IT" altLang="it-IT" sz="1400"/>
              <a:pPr algn="r" eaLnBrk="1" hangingPunct="1">
                <a:spcBef>
                  <a:spcPct val="0"/>
                </a:spcBef>
                <a:buFontTx/>
                <a:buNone/>
              </a:pPr>
              <a:t>34</a:t>
            </a:fld>
            <a:endParaRPr lang="it-IT" altLang="it-IT" sz="1400"/>
          </a:p>
        </p:txBody>
      </p:sp>
      <p:sp>
        <p:nvSpPr>
          <p:cNvPr id="32771" name="Rectangle 2"/>
          <p:cNvSpPr>
            <a:spLocks noGrp="1" noChangeArrowheads="1"/>
          </p:cNvSpPr>
          <p:nvPr>
            <p:ph type="title" idx="4294967295"/>
          </p:nvPr>
        </p:nvSpPr>
        <p:spPr>
          <a:xfrm>
            <a:off x="439738" y="368300"/>
            <a:ext cx="8362950" cy="844550"/>
          </a:xfrm>
        </p:spPr>
        <p:txBody>
          <a:bodyPr/>
          <a:lstStyle/>
          <a:p>
            <a:pPr eaLnBrk="1" hangingPunct="1"/>
            <a:r>
              <a:rPr lang="it-IT" altLang="it-IT" sz="4000" dirty="0"/>
              <a:t>Tentativi di meccanizzazione (6)</a:t>
            </a:r>
            <a:br>
              <a:rPr lang="it-IT" altLang="it-IT" sz="4000" dirty="0"/>
            </a:br>
            <a:endParaRPr lang="it-IT" altLang="it-IT" sz="3200" dirty="0"/>
          </a:p>
        </p:txBody>
      </p:sp>
      <p:sp>
        <p:nvSpPr>
          <p:cNvPr id="32772"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32773" name="Group 6"/>
          <p:cNvGrpSpPr>
            <a:grpSpLocks/>
          </p:cNvGrpSpPr>
          <p:nvPr/>
        </p:nvGrpSpPr>
        <p:grpSpPr bwMode="auto">
          <a:xfrm>
            <a:off x="323850" y="-49696"/>
            <a:ext cx="8496300" cy="6669088"/>
            <a:chOff x="295" y="0"/>
            <a:chExt cx="5352" cy="4201"/>
          </a:xfrm>
        </p:grpSpPr>
        <p:sp>
          <p:nvSpPr>
            <p:cNvPr id="32775"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2776"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32774" name="CasellaDiTesto 1"/>
          <p:cNvSpPr txBox="1">
            <a:spLocks noChangeArrowheads="1"/>
          </p:cNvSpPr>
          <p:nvPr/>
        </p:nvSpPr>
        <p:spPr bwMode="auto">
          <a:xfrm>
            <a:off x="683419" y="1098292"/>
            <a:ext cx="7875588"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2000" b="1" dirty="0"/>
              <a:t>Nel 1832, per facilitare la ricerca di finanziamenti, </a:t>
            </a:r>
            <a:r>
              <a:rPr lang="it-IT" altLang="it-IT" sz="2000" b="1" dirty="0" err="1"/>
              <a:t>Babbage</a:t>
            </a:r>
            <a:r>
              <a:rPr lang="it-IT" altLang="it-IT" sz="2000" b="1" dirty="0"/>
              <a:t> cura l’assemblaggio di una ‘‘unità’’ a due differenze, 5 cifre: consiste di circa 2000 pezzi di acciaio e bronzo; viene stimato che l’intera macchina (</a:t>
            </a:r>
            <a:r>
              <a:rPr lang="it-IT" altLang="it-IT" sz="2000" b="1" dirty="0" err="1"/>
              <a:t>Difference</a:t>
            </a:r>
            <a:r>
              <a:rPr lang="it-IT" altLang="it-IT" sz="2000" b="1" dirty="0"/>
              <a:t> Engine 1) sarebbe stata di circa 25000 parti, con un peso di (molto) oltre 10 tonnellate e un ingombro di 260</a:t>
            </a:r>
            <a:r>
              <a:rPr lang="it-IT" altLang="it-IT" sz="2000" b="1" dirty="0">
                <a:sym typeface="Symbol" panose="05050102010706020507" pitchFamily="18" charset="2"/>
              </a:rPr>
              <a:t> 230 100 cm.</a:t>
            </a:r>
            <a:r>
              <a:rPr lang="it-IT" altLang="it-IT" sz="2000" b="1" dirty="0"/>
              <a:t>     </a:t>
            </a:r>
          </a:p>
          <a:p>
            <a:pPr>
              <a:spcBef>
                <a:spcPct val="0"/>
              </a:spcBef>
              <a:buFontTx/>
              <a:buNone/>
            </a:pPr>
            <a:r>
              <a:rPr lang="it-IT" altLang="it-IT" sz="2000" b="1" dirty="0"/>
              <a:t>(D.E. 2 ha 4000 parti e pesa circa 2,6 tonnellate)</a:t>
            </a:r>
          </a:p>
          <a:p>
            <a:pPr>
              <a:spcBef>
                <a:spcPct val="0"/>
              </a:spcBef>
              <a:buFontTx/>
              <a:buNone/>
            </a:pPr>
            <a:endParaRPr lang="it-IT" altLang="it-IT" sz="2000" b="1" dirty="0"/>
          </a:p>
          <a:p>
            <a:pPr>
              <a:spcBef>
                <a:spcPct val="0"/>
              </a:spcBef>
              <a:buFontTx/>
              <a:buNone/>
            </a:pPr>
            <a:r>
              <a:rPr lang="it-IT" altLang="it-IT" sz="2000" b="1" dirty="0"/>
              <a:t>Perché la macchina complessiva non fu costruita? Due concause più probabili: la complessità (dei due progetti di </a:t>
            </a:r>
            <a:r>
              <a:rPr lang="it-IT" altLang="it-IT" sz="2000" b="1" dirty="0" err="1"/>
              <a:t>Babbage</a:t>
            </a:r>
            <a:r>
              <a:rPr lang="it-IT" altLang="it-IT" sz="2000" b="1" dirty="0"/>
              <a:t>) e la difficoltà d’uso (brevi intervalli di validità)</a:t>
            </a:r>
          </a:p>
          <a:p>
            <a:pPr>
              <a:spcBef>
                <a:spcPct val="0"/>
              </a:spcBef>
              <a:buFontTx/>
              <a:buNone/>
            </a:pPr>
            <a:endParaRPr lang="it-IT" altLang="it-IT" sz="2000" b="1" dirty="0"/>
          </a:p>
          <a:p>
            <a:pPr>
              <a:spcBef>
                <a:spcPct val="0"/>
              </a:spcBef>
              <a:buFontTx/>
              <a:buNone/>
            </a:pPr>
            <a:r>
              <a:rPr lang="it-IT" altLang="it-IT" sz="2000" b="1" dirty="0"/>
              <a:t>Prima di descrivere (in linea di principio) la macchina di </a:t>
            </a:r>
            <a:r>
              <a:rPr lang="it-IT" altLang="it-IT" sz="2000" b="1" dirty="0" err="1"/>
              <a:t>Babbage</a:t>
            </a:r>
            <a:r>
              <a:rPr lang="it-IT" altLang="it-IT" sz="2000" b="1" dirty="0"/>
              <a:t>, conviene elencare le macchine effettivamente costruite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8053E830-7DCA-49A5-85F4-796B410DE62E}" type="slidenum">
              <a:rPr lang="it-IT" altLang="it-IT" sz="1400"/>
              <a:pPr algn="r" eaLnBrk="1" hangingPunct="1">
                <a:spcBef>
                  <a:spcPct val="0"/>
                </a:spcBef>
                <a:buFontTx/>
                <a:buNone/>
              </a:pPr>
              <a:t>35</a:t>
            </a:fld>
            <a:endParaRPr lang="it-IT" altLang="it-IT" sz="1400"/>
          </a:p>
        </p:txBody>
      </p:sp>
      <p:sp>
        <p:nvSpPr>
          <p:cNvPr id="33795" name="Rectangle 2"/>
          <p:cNvSpPr>
            <a:spLocks noGrp="1" noChangeArrowheads="1"/>
          </p:cNvSpPr>
          <p:nvPr>
            <p:ph type="title" idx="4294967295"/>
          </p:nvPr>
        </p:nvSpPr>
        <p:spPr>
          <a:xfrm>
            <a:off x="439738" y="368300"/>
            <a:ext cx="8362950" cy="844550"/>
          </a:xfrm>
        </p:spPr>
        <p:txBody>
          <a:bodyPr/>
          <a:lstStyle/>
          <a:p>
            <a:pPr eaLnBrk="1" hangingPunct="1"/>
            <a:r>
              <a:rPr lang="it-IT" altLang="it-IT" sz="4000" dirty="0"/>
              <a:t>Tentativi di meccanizzazione (7)</a:t>
            </a:r>
            <a:br>
              <a:rPr lang="it-IT" altLang="it-IT" sz="4000" dirty="0"/>
            </a:br>
            <a:endParaRPr lang="it-IT" altLang="it-IT" sz="3200" dirty="0"/>
          </a:p>
        </p:txBody>
      </p:sp>
      <p:sp>
        <p:nvSpPr>
          <p:cNvPr id="33796"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33797" name="Group 6"/>
          <p:cNvGrpSpPr>
            <a:grpSpLocks/>
          </p:cNvGrpSpPr>
          <p:nvPr/>
        </p:nvGrpSpPr>
        <p:grpSpPr bwMode="auto">
          <a:xfrm>
            <a:off x="323850" y="0"/>
            <a:ext cx="8496300" cy="6669088"/>
            <a:chOff x="295" y="0"/>
            <a:chExt cx="5352" cy="4201"/>
          </a:xfrm>
        </p:grpSpPr>
        <p:sp>
          <p:nvSpPr>
            <p:cNvPr id="33799"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3800"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2" name="CasellaDiTesto 1"/>
          <p:cNvSpPr txBox="1"/>
          <p:nvPr/>
        </p:nvSpPr>
        <p:spPr>
          <a:xfrm>
            <a:off x="373063" y="1268413"/>
            <a:ext cx="8496300" cy="5632450"/>
          </a:xfrm>
          <a:prstGeom prst="rect">
            <a:avLst/>
          </a:prstGeom>
          <a:noFill/>
        </p:spPr>
        <p:txBody>
          <a:bodyPr>
            <a:spAutoFit/>
          </a:bodyPr>
          <a:lstStyle/>
          <a:p>
            <a:pPr>
              <a:defRPr/>
            </a:pPr>
            <a:r>
              <a:rPr lang="it-IT" sz="2000" b="1" dirty="0"/>
              <a:t>Edward </a:t>
            </a:r>
            <a:r>
              <a:rPr lang="it-IT" sz="2000" b="1" dirty="0" err="1"/>
              <a:t>Scheutz</a:t>
            </a:r>
            <a:r>
              <a:rPr lang="it-IT" sz="2000" b="1" dirty="0"/>
              <a:t>, Svezia</a:t>
            </a:r>
          </a:p>
          <a:p>
            <a:pPr marL="893763" indent="-893763">
              <a:buFontTx/>
              <a:buAutoNum type="arabicPlain" startAt="1834"/>
              <a:defRPr/>
            </a:pPr>
            <a:r>
              <a:rPr lang="it-IT" sz="2000" b="1" dirty="0" err="1"/>
              <a:t>Edinburg</a:t>
            </a:r>
            <a:r>
              <a:rPr lang="it-IT" sz="2000" b="1" dirty="0"/>
              <a:t> </a:t>
            </a:r>
            <a:r>
              <a:rPr lang="it-IT" sz="2000" b="1" dirty="0" err="1"/>
              <a:t>Review</a:t>
            </a:r>
            <a:r>
              <a:rPr lang="it-IT" sz="2000" b="1" dirty="0"/>
              <a:t> pubblica un articolo sul </a:t>
            </a:r>
            <a:r>
              <a:rPr lang="it-IT" sz="2000" b="1" i="1" dirty="0" err="1"/>
              <a:t>difference</a:t>
            </a:r>
            <a:r>
              <a:rPr lang="it-IT" sz="2000" b="1" i="1" dirty="0"/>
              <a:t> </a:t>
            </a:r>
            <a:r>
              <a:rPr lang="it-IT" sz="2000" b="1" i="1" dirty="0" err="1"/>
              <a:t>engine</a:t>
            </a:r>
            <a:r>
              <a:rPr lang="it-IT" sz="2000" b="1" i="1" dirty="0"/>
              <a:t> </a:t>
            </a:r>
            <a:r>
              <a:rPr lang="it-IT" sz="2000" b="1" dirty="0"/>
              <a:t>di </a:t>
            </a:r>
            <a:r>
              <a:rPr lang="it-IT" sz="2000" b="1" dirty="0" err="1"/>
              <a:t>Babbage</a:t>
            </a:r>
            <a:r>
              <a:rPr lang="it-IT" sz="2000" b="1" dirty="0"/>
              <a:t>    </a:t>
            </a:r>
          </a:p>
          <a:p>
            <a:pPr>
              <a:defRPr/>
            </a:pPr>
            <a:r>
              <a:rPr lang="it-IT" sz="2000" b="1" dirty="0"/>
              <a:t> 1843	</a:t>
            </a:r>
            <a:r>
              <a:rPr lang="it-IT" sz="2000" b="1" dirty="0" err="1"/>
              <a:t>Scheutz</a:t>
            </a:r>
            <a:r>
              <a:rPr lang="it-IT" sz="2000" b="1" dirty="0"/>
              <a:t> presenta alla </a:t>
            </a:r>
            <a:r>
              <a:rPr lang="it-IT" sz="2000" b="1" dirty="0" err="1"/>
              <a:t>Royal</a:t>
            </a:r>
            <a:r>
              <a:rPr lang="it-IT" sz="2000" b="1" dirty="0"/>
              <a:t> </a:t>
            </a:r>
            <a:r>
              <a:rPr lang="it-IT" sz="2000" b="1" dirty="0" err="1"/>
              <a:t>Swedish</a:t>
            </a:r>
            <a:r>
              <a:rPr lang="it-IT" sz="2000" b="1" dirty="0"/>
              <a:t> Academy una 	macchina (costruita): a tre differenze, 5 cifre, stampante 	su piombo</a:t>
            </a:r>
          </a:p>
          <a:p>
            <a:pPr>
              <a:defRPr/>
            </a:pPr>
            <a:r>
              <a:rPr lang="it-IT" sz="2000" b="1" dirty="0"/>
              <a:t>1853	Nuova macchina con quattro differenze, 15 cifre, stampa su 	piombo di 8 cifre precedute dall’argomento, misura 	56</a:t>
            </a:r>
            <a:r>
              <a:rPr lang="it-IT" sz="2000" b="1" dirty="0">
                <a:sym typeface="Symbol" panose="05050102010706020507" pitchFamily="18" charset="2"/>
              </a:rPr>
              <a:t>17058 cm</a:t>
            </a:r>
          </a:p>
          <a:p>
            <a:pPr>
              <a:defRPr/>
            </a:pPr>
            <a:r>
              <a:rPr lang="it-IT" sz="2000" b="1" dirty="0"/>
              <a:t>1854	La macchina viene trasferita in Inghilterra e revisionata da 	Bryan </a:t>
            </a:r>
            <a:r>
              <a:rPr lang="it-IT" sz="2000" b="1" dirty="0" err="1"/>
              <a:t>Donkin</a:t>
            </a:r>
            <a:r>
              <a:rPr lang="it-IT" sz="2000" b="1" dirty="0"/>
              <a:t> (ingegnere che ha lavorato sul D. E. di 	</a:t>
            </a:r>
            <a:r>
              <a:rPr lang="it-IT" sz="2000" b="1" dirty="0" err="1"/>
              <a:t>Babbage</a:t>
            </a:r>
            <a:r>
              <a:rPr lang="it-IT" sz="2000" b="1" dirty="0"/>
              <a:t>)</a:t>
            </a:r>
          </a:p>
          <a:p>
            <a:pPr>
              <a:defRPr/>
            </a:pPr>
            <a:r>
              <a:rPr lang="it-IT" sz="2000" b="1" dirty="0"/>
              <a:t>1855	La macchina è trasferita in Francia per l’esposizione 	universale di Parigi</a:t>
            </a:r>
          </a:p>
          <a:p>
            <a:pPr>
              <a:defRPr/>
            </a:pPr>
            <a:r>
              <a:rPr lang="it-IT" sz="2000" b="1" dirty="0"/>
              <a:t>1856	La macchina è trasferita in America (ad Albany)</a:t>
            </a:r>
          </a:p>
          <a:p>
            <a:pPr>
              <a:defRPr/>
            </a:pPr>
            <a:r>
              <a:rPr lang="it-IT" sz="2000" b="1" dirty="0"/>
              <a:t>1859	</a:t>
            </a:r>
            <a:r>
              <a:rPr lang="it-IT" sz="2000" b="1" dirty="0" err="1"/>
              <a:t>Scheutz</a:t>
            </a:r>
            <a:r>
              <a:rPr lang="it-IT" sz="2000" b="1" dirty="0"/>
              <a:t> e </a:t>
            </a:r>
            <a:r>
              <a:rPr lang="it-IT" sz="2000" b="1" dirty="0" err="1"/>
              <a:t>Donkin</a:t>
            </a:r>
            <a:r>
              <a:rPr lang="it-IT" sz="2000" b="1" dirty="0"/>
              <a:t> costruiscono una seconda copia della 	macchina</a:t>
            </a:r>
          </a:p>
          <a:p>
            <a:pPr marL="893763" indent="-893763">
              <a:buFontTx/>
              <a:buAutoNum type="arabicPlain" startAt="1834"/>
              <a:defRPr/>
            </a:pPr>
            <a:endParaRPr lang="it-IT"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BD23FCFD-2A02-402B-9827-B13D06D4B2E4}" type="slidenum">
              <a:rPr lang="it-IT" altLang="it-IT" sz="1400"/>
              <a:pPr algn="r" eaLnBrk="1" hangingPunct="1">
                <a:spcBef>
                  <a:spcPct val="0"/>
                </a:spcBef>
                <a:buFontTx/>
                <a:buNone/>
              </a:pPr>
              <a:t>36</a:t>
            </a:fld>
            <a:endParaRPr lang="it-IT" altLang="it-IT" sz="1400"/>
          </a:p>
        </p:txBody>
      </p:sp>
      <p:sp>
        <p:nvSpPr>
          <p:cNvPr id="34819" name="Rectangle 2"/>
          <p:cNvSpPr>
            <a:spLocks noGrp="1" noChangeArrowheads="1"/>
          </p:cNvSpPr>
          <p:nvPr>
            <p:ph type="title" idx="4294967295"/>
          </p:nvPr>
        </p:nvSpPr>
        <p:spPr>
          <a:xfrm>
            <a:off x="439738" y="368300"/>
            <a:ext cx="8362950" cy="844550"/>
          </a:xfrm>
        </p:spPr>
        <p:txBody>
          <a:bodyPr/>
          <a:lstStyle/>
          <a:p>
            <a:pPr eaLnBrk="1" hangingPunct="1"/>
            <a:r>
              <a:rPr lang="it-IT" altLang="it-IT" sz="4000" dirty="0"/>
              <a:t>Tentativi di meccanizzazione (8)</a:t>
            </a:r>
            <a:br>
              <a:rPr lang="it-IT" altLang="it-IT" sz="4000" dirty="0"/>
            </a:br>
            <a:endParaRPr lang="it-IT" altLang="it-IT" sz="3200" dirty="0"/>
          </a:p>
        </p:txBody>
      </p:sp>
      <p:sp>
        <p:nvSpPr>
          <p:cNvPr id="34820"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34821" name="Group 6"/>
          <p:cNvGrpSpPr>
            <a:grpSpLocks/>
          </p:cNvGrpSpPr>
          <p:nvPr/>
        </p:nvGrpSpPr>
        <p:grpSpPr bwMode="auto">
          <a:xfrm>
            <a:off x="323850" y="0"/>
            <a:ext cx="8496300" cy="6669088"/>
            <a:chOff x="295" y="0"/>
            <a:chExt cx="5352" cy="4201"/>
          </a:xfrm>
        </p:grpSpPr>
        <p:sp>
          <p:nvSpPr>
            <p:cNvPr id="34823"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4824"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34822" name="CasellaDiTesto 1"/>
          <p:cNvSpPr txBox="1">
            <a:spLocks noChangeArrowheads="1"/>
          </p:cNvSpPr>
          <p:nvPr/>
        </p:nvSpPr>
        <p:spPr bwMode="auto">
          <a:xfrm>
            <a:off x="341313" y="877888"/>
            <a:ext cx="8478837"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2000" b="1" dirty="0"/>
              <a:t>Martin Wiberg, Svezia</a:t>
            </a:r>
          </a:p>
          <a:p>
            <a:pPr>
              <a:spcBef>
                <a:spcPct val="0"/>
              </a:spcBef>
              <a:buFontTx/>
              <a:buNone/>
            </a:pPr>
            <a:r>
              <a:rPr lang="it-IT" altLang="it-IT" sz="2000" b="1" dirty="0"/>
              <a:t>1860	Sono pubblicate tavole (per il calcolo degli interessi) 	prodotte con una macchina, costruita da Wiberg; quattro 	differenze, 15 cifre</a:t>
            </a:r>
          </a:p>
          <a:p>
            <a:pPr>
              <a:spcBef>
                <a:spcPct val="0"/>
              </a:spcBef>
              <a:buFontTx/>
              <a:buNone/>
            </a:pPr>
            <a:r>
              <a:rPr lang="it-IT" altLang="it-IT" sz="2000" b="1" dirty="0"/>
              <a:t>	Novità: la macchina usa dischi (non ruote dentate) montati 	su uno 	stesso asse.</a:t>
            </a:r>
          </a:p>
          <a:p>
            <a:pPr>
              <a:spcBef>
                <a:spcPct val="0"/>
              </a:spcBef>
              <a:buFontTx/>
              <a:buNone/>
            </a:pPr>
            <a:endParaRPr lang="it-IT" altLang="it-IT" sz="800" b="1" dirty="0"/>
          </a:p>
          <a:p>
            <a:pPr>
              <a:spcBef>
                <a:spcPct val="0"/>
              </a:spcBef>
              <a:buFontTx/>
              <a:buNone/>
            </a:pPr>
            <a:r>
              <a:rPr lang="it-IT" altLang="it-IT" sz="2000" b="1" dirty="0"/>
              <a:t>George Grant, USA</a:t>
            </a:r>
          </a:p>
          <a:p>
            <a:pPr>
              <a:spcBef>
                <a:spcPct val="0"/>
              </a:spcBef>
              <a:buFontTx/>
              <a:buNone/>
            </a:pPr>
            <a:r>
              <a:rPr lang="it-IT" altLang="it-IT" sz="2000" b="1" dirty="0"/>
              <a:t>1871	Grant descrive una macchine differenziale su </a:t>
            </a:r>
            <a:r>
              <a:rPr lang="it-IT" altLang="it-IT" sz="2000" b="1" i="1" dirty="0"/>
              <a:t>American 	Journal of science</a:t>
            </a:r>
            <a:r>
              <a:rPr lang="it-IT" altLang="it-IT" sz="2000" b="1" dirty="0"/>
              <a:t>, con riferimenti a </a:t>
            </a:r>
            <a:r>
              <a:rPr lang="it-IT" altLang="it-IT" sz="2000" b="1" dirty="0" err="1"/>
              <a:t>Babbage</a:t>
            </a:r>
            <a:r>
              <a:rPr lang="it-IT" altLang="it-IT" sz="2000" b="1" dirty="0"/>
              <a:t> e </a:t>
            </a:r>
            <a:r>
              <a:rPr lang="it-IT" altLang="it-IT" sz="2000" b="1" dirty="0" err="1"/>
              <a:t>Scheutz</a:t>
            </a:r>
            <a:endParaRPr lang="it-IT" altLang="it-IT" sz="2000" b="1" dirty="0"/>
          </a:p>
          <a:p>
            <a:pPr>
              <a:spcBef>
                <a:spcPct val="0"/>
              </a:spcBef>
              <a:buFontTx/>
              <a:buNone/>
            </a:pPr>
            <a:r>
              <a:rPr lang="it-IT" altLang="it-IT" sz="2000" b="1" dirty="0"/>
              <a:t>1876	Viene costruita la macchina; lunga 250</a:t>
            </a:r>
            <a:r>
              <a:rPr lang="it-IT" altLang="it-IT" sz="2000" b="1" dirty="0">
                <a:sym typeface="Symbol" panose="05050102010706020507" pitchFamily="18" charset="2"/>
              </a:rPr>
              <a:t> cm, alta 150 cm pesa 	900 kg. (Grant fonda l’industria degli ingranaggi in USA)</a:t>
            </a:r>
          </a:p>
          <a:p>
            <a:pPr>
              <a:spcBef>
                <a:spcPct val="0"/>
              </a:spcBef>
              <a:buFontTx/>
              <a:buNone/>
            </a:pPr>
            <a:endParaRPr lang="it-IT" altLang="it-IT" sz="800" b="1" dirty="0"/>
          </a:p>
          <a:p>
            <a:pPr>
              <a:spcBef>
                <a:spcPct val="0"/>
              </a:spcBef>
              <a:buFontTx/>
              <a:buNone/>
            </a:pPr>
            <a:r>
              <a:rPr lang="it-IT" altLang="it-IT" sz="2000" b="1" dirty="0" err="1"/>
              <a:t>Christel</a:t>
            </a:r>
            <a:r>
              <a:rPr lang="it-IT" altLang="it-IT" sz="2000" b="1" dirty="0"/>
              <a:t> </a:t>
            </a:r>
            <a:r>
              <a:rPr lang="it-IT" altLang="it-IT" sz="2000" b="1" dirty="0" err="1"/>
              <a:t>Hamam</a:t>
            </a:r>
            <a:r>
              <a:rPr lang="it-IT" altLang="it-IT" sz="2000" b="1" dirty="0"/>
              <a:t>, Germania</a:t>
            </a:r>
          </a:p>
          <a:p>
            <a:pPr>
              <a:spcBef>
                <a:spcPct val="0"/>
              </a:spcBef>
              <a:buFontTx/>
              <a:buNone/>
            </a:pPr>
            <a:r>
              <a:rPr lang="it-IT" altLang="it-IT" sz="2000" b="1" dirty="0"/>
              <a:t>1908	Gli astronomi J. </a:t>
            </a:r>
            <a:r>
              <a:rPr lang="it-IT" altLang="it-IT" sz="2000" b="1" dirty="0" err="1"/>
              <a:t>Bauschinger</a:t>
            </a:r>
            <a:r>
              <a:rPr lang="it-IT" altLang="it-IT" sz="2000" b="1" dirty="0"/>
              <a:t> e J. Peter incaricano il 	progettista meccanico </a:t>
            </a:r>
            <a:r>
              <a:rPr lang="it-IT" altLang="it-IT" sz="2000" b="1" dirty="0" err="1"/>
              <a:t>Hamam</a:t>
            </a:r>
            <a:r>
              <a:rPr lang="it-IT" altLang="it-IT" sz="2000" b="1" dirty="0"/>
              <a:t> di realizzare una macchina 	per tabelle di logaritmi con 8 cifre dei numeri da 1 a 200000</a:t>
            </a:r>
          </a:p>
          <a:p>
            <a:pPr>
              <a:spcBef>
                <a:spcPct val="0"/>
              </a:spcBef>
              <a:buFontTx/>
              <a:buNone/>
            </a:pPr>
            <a:r>
              <a:rPr lang="it-IT" altLang="it-IT" sz="2000" b="1" dirty="0"/>
              <a:t>1909	La macchina misura 145</a:t>
            </a:r>
            <a:r>
              <a:rPr lang="it-IT" altLang="it-IT" sz="2000" b="1" dirty="0">
                <a:sym typeface="Symbol" panose="05050102010706020507" pitchFamily="18" charset="2"/>
              </a:rPr>
              <a:t> 20 44 cm, pesa 40 kg e stampa su 	carta</a:t>
            </a:r>
            <a:endParaRPr lang="it-IT" altLang="it-IT" sz="2000"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13C0633-AEF4-4C27-A761-3797C147C351}" type="slidenum">
              <a:rPr lang="it-IT" altLang="it-IT" sz="1400"/>
              <a:pPr algn="r" eaLnBrk="1" hangingPunct="1">
                <a:spcBef>
                  <a:spcPct val="0"/>
                </a:spcBef>
                <a:buFontTx/>
                <a:buNone/>
              </a:pPr>
              <a:t>37</a:t>
            </a:fld>
            <a:endParaRPr lang="it-IT" altLang="it-IT" sz="1400"/>
          </a:p>
        </p:txBody>
      </p:sp>
      <p:sp>
        <p:nvSpPr>
          <p:cNvPr id="35843" name="Rectangle 2"/>
          <p:cNvSpPr>
            <a:spLocks noGrp="1" noChangeArrowheads="1"/>
          </p:cNvSpPr>
          <p:nvPr>
            <p:ph type="title" idx="4294967295"/>
          </p:nvPr>
        </p:nvSpPr>
        <p:spPr>
          <a:xfrm>
            <a:off x="439738" y="368300"/>
            <a:ext cx="8362950" cy="844550"/>
          </a:xfrm>
        </p:spPr>
        <p:txBody>
          <a:bodyPr/>
          <a:lstStyle/>
          <a:p>
            <a:pPr eaLnBrk="1" hangingPunct="1"/>
            <a:r>
              <a:rPr lang="it-IT" altLang="it-IT" sz="4000" dirty="0"/>
              <a:t>Tentativi di meccanizzazione (9)</a:t>
            </a:r>
            <a:br>
              <a:rPr lang="it-IT" altLang="it-IT" sz="4000" dirty="0"/>
            </a:br>
            <a:r>
              <a:rPr lang="it-IT" altLang="it-IT" sz="2000" dirty="0"/>
              <a:t>schema semplificato del D.E.</a:t>
            </a:r>
            <a:endParaRPr lang="it-IT" altLang="it-IT" sz="3200" dirty="0"/>
          </a:p>
        </p:txBody>
      </p:sp>
      <p:sp>
        <p:nvSpPr>
          <p:cNvPr id="35844"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35845" name="Group 6"/>
          <p:cNvGrpSpPr>
            <a:grpSpLocks/>
          </p:cNvGrpSpPr>
          <p:nvPr/>
        </p:nvGrpSpPr>
        <p:grpSpPr bwMode="auto">
          <a:xfrm>
            <a:off x="323850" y="0"/>
            <a:ext cx="8496300" cy="6669088"/>
            <a:chOff x="295" y="0"/>
            <a:chExt cx="5352" cy="4201"/>
          </a:xfrm>
        </p:grpSpPr>
        <p:sp>
          <p:nvSpPr>
            <p:cNvPr id="35893"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5894"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grpSp>
        <p:nvGrpSpPr>
          <p:cNvPr id="35846" name="Area di disegno 25"/>
          <p:cNvGrpSpPr>
            <a:grpSpLocks/>
          </p:cNvGrpSpPr>
          <p:nvPr/>
        </p:nvGrpSpPr>
        <p:grpSpPr bwMode="auto">
          <a:xfrm>
            <a:off x="1219200" y="1435100"/>
            <a:ext cx="6096000" cy="2279650"/>
            <a:chOff x="0" y="0"/>
            <a:chExt cx="6096000" cy="2279650"/>
          </a:xfrm>
        </p:grpSpPr>
        <p:sp>
          <p:nvSpPr>
            <p:cNvPr id="35885" name="Rettangolo 56"/>
            <p:cNvSpPr>
              <a:spLocks noChangeArrowheads="1"/>
            </p:cNvSpPr>
            <p:nvPr/>
          </p:nvSpPr>
          <p:spPr bwMode="auto">
            <a:xfrm>
              <a:off x="0" y="0"/>
              <a:ext cx="60960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it-IT" altLang="it-IT"/>
            </a:p>
          </p:txBody>
        </p:sp>
        <p:sp>
          <p:nvSpPr>
            <p:cNvPr id="58" name="Stella a 32 punte 57"/>
            <p:cNvSpPr/>
            <p:nvPr/>
          </p:nvSpPr>
          <p:spPr>
            <a:xfrm>
              <a:off x="419100" y="336550"/>
              <a:ext cx="927100" cy="927100"/>
            </a:xfrm>
            <a:prstGeom prst="star32">
              <a:avLst/>
            </a:prstGeom>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it-IT"/>
            </a:p>
          </p:txBody>
        </p:sp>
        <p:sp>
          <p:nvSpPr>
            <p:cNvPr id="59" name="Stella a 32 punte 58"/>
            <p:cNvSpPr/>
            <p:nvPr/>
          </p:nvSpPr>
          <p:spPr>
            <a:xfrm>
              <a:off x="1689100" y="336550"/>
              <a:ext cx="927100" cy="927100"/>
            </a:xfrm>
            <a:prstGeom prst="star32">
              <a:avLst/>
            </a:prstGeom>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it-IT"/>
            </a:p>
          </p:txBody>
        </p:sp>
        <p:sp>
          <p:nvSpPr>
            <p:cNvPr id="60" name="Torta 59"/>
            <p:cNvSpPr/>
            <p:nvPr/>
          </p:nvSpPr>
          <p:spPr>
            <a:xfrm rot="7375836">
              <a:off x="1274763" y="1155700"/>
              <a:ext cx="501650" cy="488950"/>
            </a:xfrm>
            <a:prstGeom prst="pie">
              <a:avLst>
                <a:gd name="adj1" fmla="val 2795477"/>
                <a:gd name="adj2" fmla="val 16200000"/>
              </a:avLst>
            </a:prstGeom>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it-IT"/>
            </a:p>
          </p:txBody>
        </p:sp>
        <p:sp>
          <p:nvSpPr>
            <p:cNvPr id="61" name="Arco a tutto sesto 60"/>
            <p:cNvSpPr/>
            <p:nvPr/>
          </p:nvSpPr>
          <p:spPr>
            <a:xfrm>
              <a:off x="1293813" y="76200"/>
              <a:ext cx="447675" cy="412750"/>
            </a:xfrm>
            <a:prstGeom prst="blockArc">
              <a:avLst>
                <a:gd name="adj1" fmla="val 9966007"/>
                <a:gd name="adj2" fmla="val 699559"/>
                <a:gd name="adj3" fmla="val 8673"/>
              </a:avLst>
            </a:prstGeom>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it-IT"/>
            </a:p>
          </p:txBody>
        </p:sp>
        <p:sp>
          <p:nvSpPr>
            <p:cNvPr id="62" name="Stella a 32 punte 61"/>
            <p:cNvSpPr/>
            <p:nvPr/>
          </p:nvSpPr>
          <p:spPr>
            <a:xfrm>
              <a:off x="2884488" y="336550"/>
              <a:ext cx="927100" cy="927100"/>
            </a:xfrm>
            <a:prstGeom prst="star32">
              <a:avLst/>
            </a:prstGeom>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it-IT"/>
            </a:p>
          </p:txBody>
        </p:sp>
        <p:sp>
          <p:nvSpPr>
            <p:cNvPr id="63" name="Stella a 32 punte 62"/>
            <p:cNvSpPr/>
            <p:nvPr/>
          </p:nvSpPr>
          <p:spPr>
            <a:xfrm>
              <a:off x="4070350" y="336550"/>
              <a:ext cx="927100" cy="927100"/>
            </a:xfrm>
            <a:prstGeom prst="star32">
              <a:avLst/>
            </a:prstGeom>
          </p:spPr>
          <p:style>
            <a:lnRef idx="2">
              <a:schemeClr val="dk1">
                <a:shade val="50000"/>
              </a:schemeClr>
            </a:lnRef>
            <a:fillRef idx="1">
              <a:schemeClr val="dk1"/>
            </a:fillRef>
            <a:effectRef idx="0">
              <a:schemeClr val="dk1"/>
            </a:effectRef>
            <a:fontRef idx="minor">
              <a:schemeClr val="lt1"/>
            </a:fontRef>
          </p:style>
          <p:txBody>
            <a:bodyPr anchor="ctr"/>
            <a:lstStyle/>
            <a:p>
              <a:pPr>
                <a:defRPr/>
              </a:pPr>
              <a:endParaRPr lang="it-IT"/>
            </a:p>
          </p:txBody>
        </p:sp>
        <p:sp>
          <p:nvSpPr>
            <p:cNvPr id="64" name="Casella di testo 23"/>
            <p:cNvSpPr txBox="1"/>
            <p:nvPr/>
          </p:nvSpPr>
          <p:spPr>
            <a:xfrm>
              <a:off x="38100" y="1658938"/>
              <a:ext cx="5708650" cy="620712"/>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nSpc>
                  <a:spcPct val="150000"/>
                </a:lnSpc>
                <a:spcAft>
                  <a:spcPts val="0"/>
                </a:spcAft>
                <a:defRPr/>
              </a:pPr>
              <a:r>
                <a:rPr lang="it-IT" sz="1200" dirty="0">
                  <a:latin typeface="Times New Roman" panose="02020603050405020304" pitchFamily="18" charset="0"/>
                  <a:ea typeface="Calibri" panose="020F0502020204030204" pitchFamily="34" charset="0"/>
                </a:rPr>
                <a:t>   </a:t>
              </a:r>
              <a:r>
                <a:rPr lang="it-IT" sz="1200" b="1" dirty="0">
                  <a:latin typeface="Times New Roman" panose="02020603050405020304" pitchFamily="18" charset="0"/>
                  <a:ea typeface="Calibri" panose="020F0502020204030204" pitchFamily="34" charset="0"/>
                </a:rPr>
                <a:t>           VII                              VI                              V                            IV               …                                                </a:t>
              </a:r>
              <a:endParaRPr lang="it-IT" sz="1200" dirty="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b="1" dirty="0">
                  <a:latin typeface="Times New Roman" panose="02020603050405020304" pitchFamily="18" charset="0"/>
                  <a:ea typeface="Calibri" panose="020F0502020204030204" pitchFamily="34" charset="0"/>
                </a:rPr>
                <a:t>                                           COLONNE / ASSI / DIFFERENZE</a:t>
              </a:r>
              <a:endParaRPr lang="it-IT" sz="1200" dirty="0">
                <a:latin typeface="Times New Roman" panose="02020603050405020304" pitchFamily="18" charset="0"/>
                <a:ea typeface="Times New Roman" panose="02020603050405020304" pitchFamily="18" charset="0"/>
              </a:endParaRPr>
            </a:p>
          </p:txBody>
        </p:sp>
      </p:grpSp>
      <p:grpSp>
        <p:nvGrpSpPr>
          <p:cNvPr id="35847" name="Area di disegno 8"/>
          <p:cNvGrpSpPr>
            <a:grpSpLocks/>
          </p:cNvGrpSpPr>
          <p:nvPr/>
        </p:nvGrpSpPr>
        <p:grpSpPr bwMode="auto">
          <a:xfrm>
            <a:off x="1257300" y="3638550"/>
            <a:ext cx="5486400" cy="2476500"/>
            <a:chOff x="0" y="0"/>
            <a:chExt cx="5486400" cy="2476500"/>
          </a:xfrm>
        </p:grpSpPr>
        <p:sp>
          <p:nvSpPr>
            <p:cNvPr id="35848" name="Rettangolo 201"/>
            <p:cNvSpPr>
              <a:spLocks noChangeArrowheads="1"/>
            </p:cNvSpPr>
            <p:nvPr/>
          </p:nvSpPr>
          <p:spPr bwMode="auto">
            <a:xfrm>
              <a:off x="0" y="0"/>
              <a:ext cx="548640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it-IT" altLang="it-IT"/>
            </a:p>
          </p:txBody>
        </p:sp>
        <p:grpSp>
          <p:nvGrpSpPr>
            <p:cNvPr id="35849" name="Gruppo 202"/>
            <p:cNvGrpSpPr>
              <a:grpSpLocks/>
            </p:cNvGrpSpPr>
            <p:nvPr/>
          </p:nvGrpSpPr>
          <p:grpSpPr bwMode="auto">
            <a:xfrm>
              <a:off x="419100" y="247650"/>
              <a:ext cx="774700" cy="2038350"/>
              <a:chOff x="419100" y="635000"/>
              <a:chExt cx="774700" cy="2038350"/>
            </a:xfrm>
          </p:grpSpPr>
          <p:cxnSp>
            <p:nvCxnSpPr>
              <p:cNvPr id="231" name="Connettore 1 230"/>
              <p:cNvCxnSpPr/>
              <p:nvPr/>
            </p:nvCxnSpPr>
            <p:spPr>
              <a:xfrm flipH="1">
                <a:off x="800100" y="635000"/>
                <a:ext cx="6350" cy="20383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Connettore 1 231"/>
              <p:cNvCxnSpPr/>
              <p:nvPr/>
            </p:nvCxnSpPr>
            <p:spPr>
              <a:xfrm>
                <a:off x="419100" y="825500"/>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3" name="Connettore 1 232"/>
              <p:cNvCxnSpPr/>
              <p:nvPr/>
            </p:nvCxnSpPr>
            <p:spPr>
              <a:xfrm>
                <a:off x="419100" y="10493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4" name="Connettore 1 233"/>
              <p:cNvCxnSpPr/>
              <p:nvPr/>
            </p:nvCxnSpPr>
            <p:spPr>
              <a:xfrm>
                <a:off x="419100" y="1262063"/>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5" name="Connettore 1 234"/>
              <p:cNvCxnSpPr/>
              <p:nvPr/>
            </p:nvCxnSpPr>
            <p:spPr>
              <a:xfrm>
                <a:off x="419100" y="1477963"/>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6" name="Connettore 1 235"/>
              <p:cNvCxnSpPr/>
              <p:nvPr/>
            </p:nvCxnSpPr>
            <p:spPr>
              <a:xfrm>
                <a:off x="419100" y="171608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7" name="Connettore 1 236"/>
              <p:cNvCxnSpPr/>
              <p:nvPr/>
            </p:nvCxnSpPr>
            <p:spPr>
              <a:xfrm>
                <a:off x="419100" y="19510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8" name="Connettore 1 237"/>
              <p:cNvCxnSpPr/>
              <p:nvPr/>
            </p:nvCxnSpPr>
            <p:spPr>
              <a:xfrm>
                <a:off x="419100" y="21669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850" name="Gruppo 203"/>
            <p:cNvGrpSpPr>
              <a:grpSpLocks/>
            </p:cNvGrpSpPr>
            <p:nvPr/>
          </p:nvGrpSpPr>
          <p:grpSpPr bwMode="auto">
            <a:xfrm>
              <a:off x="1689100" y="247650"/>
              <a:ext cx="774700" cy="2038350"/>
              <a:chOff x="0" y="0"/>
              <a:chExt cx="774700" cy="2038350"/>
            </a:xfrm>
          </p:grpSpPr>
          <p:cxnSp>
            <p:nvCxnSpPr>
              <p:cNvPr id="223" name="Connettore 1 222"/>
              <p:cNvCxnSpPr/>
              <p:nvPr/>
            </p:nvCxnSpPr>
            <p:spPr>
              <a:xfrm flipH="1">
                <a:off x="381000" y="0"/>
                <a:ext cx="6350" cy="20383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Connettore 1 223"/>
              <p:cNvCxnSpPr/>
              <p:nvPr/>
            </p:nvCxnSpPr>
            <p:spPr>
              <a:xfrm>
                <a:off x="0" y="190500"/>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5" name="Connettore 1 224"/>
              <p:cNvCxnSpPr/>
              <p:nvPr/>
            </p:nvCxnSpPr>
            <p:spPr>
              <a:xfrm>
                <a:off x="0" y="4143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6" name="Connettore 1 225"/>
              <p:cNvCxnSpPr/>
              <p:nvPr/>
            </p:nvCxnSpPr>
            <p:spPr>
              <a:xfrm>
                <a:off x="0" y="627063"/>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7" name="Connettore 1 226"/>
              <p:cNvCxnSpPr/>
              <p:nvPr/>
            </p:nvCxnSpPr>
            <p:spPr>
              <a:xfrm>
                <a:off x="0" y="842963"/>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8" name="Connettore 1 227"/>
              <p:cNvCxnSpPr/>
              <p:nvPr/>
            </p:nvCxnSpPr>
            <p:spPr>
              <a:xfrm>
                <a:off x="0" y="108108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9" name="Connettore 1 228"/>
              <p:cNvCxnSpPr/>
              <p:nvPr/>
            </p:nvCxnSpPr>
            <p:spPr>
              <a:xfrm>
                <a:off x="0" y="13160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0" name="Connettore 1 229"/>
              <p:cNvCxnSpPr/>
              <p:nvPr/>
            </p:nvCxnSpPr>
            <p:spPr>
              <a:xfrm>
                <a:off x="0" y="15319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851" name="Gruppo 204"/>
            <p:cNvGrpSpPr>
              <a:grpSpLocks/>
            </p:cNvGrpSpPr>
            <p:nvPr/>
          </p:nvGrpSpPr>
          <p:grpSpPr bwMode="auto">
            <a:xfrm>
              <a:off x="2950800" y="247650"/>
              <a:ext cx="774700" cy="2038350"/>
              <a:chOff x="0" y="0"/>
              <a:chExt cx="774700" cy="2038350"/>
            </a:xfrm>
          </p:grpSpPr>
          <p:cxnSp>
            <p:nvCxnSpPr>
              <p:cNvPr id="215" name="Connettore 1 214"/>
              <p:cNvCxnSpPr/>
              <p:nvPr/>
            </p:nvCxnSpPr>
            <p:spPr>
              <a:xfrm flipH="1">
                <a:off x="381363" y="0"/>
                <a:ext cx="6350" cy="20383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Connettore 1 215"/>
              <p:cNvCxnSpPr/>
              <p:nvPr/>
            </p:nvCxnSpPr>
            <p:spPr>
              <a:xfrm>
                <a:off x="363" y="190500"/>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7" name="Connettore 1 216"/>
              <p:cNvCxnSpPr/>
              <p:nvPr/>
            </p:nvCxnSpPr>
            <p:spPr>
              <a:xfrm>
                <a:off x="363" y="4143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8" name="Connettore 1 217"/>
              <p:cNvCxnSpPr/>
              <p:nvPr/>
            </p:nvCxnSpPr>
            <p:spPr>
              <a:xfrm>
                <a:off x="363" y="627063"/>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9" name="Connettore 1 218"/>
              <p:cNvCxnSpPr/>
              <p:nvPr/>
            </p:nvCxnSpPr>
            <p:spPr>
              <a:xfrm>
                <a:off x="363" y="842963"/>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0" name="Connettore 1 219"/>
              <p:cNvCxnSpPr/>
              <p:nvPr/>
            </p:nvCxnSpPr>
            <p:spPr>
              <a:xfrm>
                <a:off x="363" y="108108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1" name="Connettore 1 220"/>
              <p:cNvCxnSpPr/>
              <p:nvPr/>
            </p:nvCxnSpPr>
            <p:spPr>
              <a:xfrm>
                <a:off x="363" y="13160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22" name="Connettore 1 221"/>
              <p:cNvCxnSpPr/>
              <p:nvPr/>
            </p:nvCxnSpPr>
            <p:spPr>
              <a:xfrm>
                <a:off x="363" y="15319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nvGrpSpPr>
            <p:cNvPr id="35852" name="Gruppo 205"/>
            <p:cNvGrpSpPr>
              <a:grpSpLocks/>
            </p:cNvGrpSpPr>
            <p:nvPr/>
          </p:nvGrpSpPr>
          <p:grpSpPr bwMode="auto">
            <a:xfrm>
              <a:off x="4190660" y="247650"/>
              <a:ext cx="774700" cy="2038350"/>
              <a:chOff x="0" y="0"/>
              <a:chExt cx="774700" cy="2038350"/>
            </a:xfrm>
          </p:grpSpPr>
          <p:cxnSp>
            <p:nvCxnSpPr>
              <p:cNvPr id="207" name="Connettore 1 206"/>
              <p:cNvCxnSpPr/>
              <p:nvPr/>
            </p:nvCxnSpPr>
            <p:spPr>
              <a:xfrm flipH="1">
                <a:off x="381340" y="0"/>
                <a:ext cx="6350" cy="20383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Connettore 1 207"/>
              <p:cNvCxnSpPr/>
              <p:nvPr/>
            </p:nvCxnSpPr>
            <p:spPr>
              <a:xfrm>
                <a:off x="340" y="190500"/>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9" name="Connettore 1 208"/>
              <p:cNvCxnSpPr/>
              <p:nvPr/>
            </p:nvCxnSpPr>
            <p:spPr>
              <a:xfrm>
                <a:off x="340" y="4143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Connettore 1 209"/>
              <p:cNvCxnSpPr/>
              <p:nvPr/>
            </p:nvCxnSpPr>
            <p:spPr>
              <a:xfrm>
                <a:off x="340" y="627063"/>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1" name="Connettore 1 210"/>
              <p:cNvCxnSpPr/>
              <p:nvPr/>
            </p:nvCxnSpPr>
            <p:spPr>
              <a:xfrm>
                <a:off x="340" y="842963"/>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2" name="Connettore 1 211"/>
              <p:cNvCxnSpPr/>
              <p:nvPr/>
            </p:nvCxnSpPr>
            <p:spPr>
              <a:xfrm>
                <a:off x="340" y="108108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3" name="Connettore 1 212"/>
              <p:cNvCxnSpPr/>
              <p:nvPr/>
            </p:nvCxnSpPr>
            <p:spPr>
              <a:xfrm>
                <a:off x="340" y="13160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4" name="Connettore 1 213"/>
              <p:cNvCxnSpPr/>
              <p:nvPr/>
            </p:nvCxnSpPr>
            <p:spPr>
              <a:xfrm>
                <a:off x="340" y="1531938"/>
                <a:ext cx="774700"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883D559E-35F3-47B4-86EA-F287DB9A75DD}" type="slidenum">
              <a:rPr lang="it-IT" altLang="it-IT" sz="1400"/>
              <a:pPr algn="r" eaLnBrk="1" hangingPunct="1">
                <a:spcBef>
                  <a:spcPct val="0"/>
                </a:spcBef>
                <a:buFontTx/>
                <a:buNone/>
              </a:pPr>
              <a:t>38</a:t>
            </a:fld>
            <a:endParaRPr lang="it-IT" altLang="it-IT" sz="1400"/>
          </a:p>
        </p:txBody>
      </p:sp>
      <p:sp>
        <p:nvSpPr>
          <p:cNvPr id="36867" name="Rectangle 2"/>
          <p:cNvSpPr>
            <a:spLocks noGrp="1" noChangeArrowheads="1"/>
          </p:cNvSpPr>
          <p:nvPr>
            <p:ph type="title" idx="4294967295"/>
          </p:nvPr>
        </p:nvSpPr>
        <p:spPr>
          <a:xfrm>
            <a:off x="115888" y="274638"/>
            <a:ext cx="8570912" cy="1143000"/>
          </a:xfrm>
        </p:spPr>
        <p:txBody>
          <a:bodyPr/>
          <a:lstStyle/>
          <a:p>
            <a:pPr eaLnBrk="1" hangingPunct="1"/>
            <a:r>
              <a:rPr lang="it-IT" altLang="it-IT" sz="4000" dirty="0"/>
              <a:t>Tentativi di meccanizzazione (10)</a:t>
            </a:r>
          </a:p>
        </p:txBody>
      </p:sp>
      <p:sp>
        <p:nvSpPr>
          <p:cNvPr id="36868"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36869" name="Group 6"/>
          <p:cNvGrpSpPr>
            <a:grpSpLocks/>
          </p:cNvGrpSpPr>
          <p:nvPr/>
        </p:nvGrpSpPr>
        <p:grpSpPr bwMode="auto">
          <a:xfrm>
            <a:off x="323850" y="0"/>
            <a:ext cx="8496300" cy="6669088"/>
            <a:chOff x="295" y="0"/>
            <a:chExt cx="5352" cy="4201"/>
          </a:xfrm>
        </p:grpSpPr>
        <p:sp>
          <p:nvSpPr>
            <p:cNvPr id="36876"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6877"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pic>
        <p:nvPicPr>
          <p:cNvPr id="36870" name="Immagin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4725" y="3065463"/>
            <a:ext cx="3865563"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Immagin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3602038"/>
            <a:ext cx="26352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CasellaDiTesto 10"/>
          <p:cNvSpPr txBox="1">
            <a:spLocks noChangeArrowheads="1"/>
          </p:cNvSpPr>
          <p:nvPr/>
        </p:nvSpPr>
        <p:spPr bwMode="auto">
          <a:xfrm>
            <a:off x="2185988" y="6084888"/>
            <a:ext cx="1641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2000"/>
              <a:t>SOMMA</a:t>
            </a:r>
          </a:p>
        </p:txBody>
      </p:sp>
      <p:sp>
        <p:nvSpPr>
          <p:cNvPr id="36873" name="CasellaDiTesto 11"/>
          <p:cNvSpPr txBox="1">
            <a:spLocks noChangeArrowheads="1"/>
          </p:cNvSpPr>
          <p:nvPr/>
        </p:nvSpPr>
        <p:spPr bwMode="auto">
          <a:xfrm>
            <a:off x="6037263" y="6062663"/>
            <a:ext cx="1914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2000"/>
              <a:t>RIPORTO</a:t>
            </a:r>
          </a:p>
        </p:txBody>
      </p:sp>
      <p:pic>
        <p:nvPicPr>
          <p:cNvPr id="36874" name="Immagin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5938" y="1179513"/>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CasellaDiTesto 13"/>
          <p:cNvSpPr txBox="1">
            <a:spLocks noChangeArrowheads="1"/>
          </p:cNvSpPr>
          <p:nvPr/>
        </p:nvSpPr>
        <p:spPr bwMode="auto">
          <a:xfrm>
            <a:off x="3338513" y="1677988"/>
            <a:ext cx="7156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2000"/>
              <a:t>RUOTA DENTATA: RAPPRESENA UNA CIFRA</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2F8D5A15-7263-4B8F-A1B7-BFBCC6427B4A}" type="slidenum">
              <a:rPr lang="it-IT" altLang="it-IT" sz="1400"/>
              <a:pPr algn="r" eaLnBrk="1" hangingPunct="1">
                <a:spcBef>
                  <a:spcPct val="0"/>
                </a:spcBef>
                <a:buFontTx/>
                <a:buNone/>
              </a:pPr>
              <a:t>39</a:t>
            </a:fld>
            <a:endParaRPr lang="it-IT" altLang="it-IT" sz="1400"/>
          </a:p>
        </p:txBody>
      </p:sp>
      <p:sp>
        <p:nvSpPr>
          <p:cNvPr id="37891" name="Rectangle 2"/>
          <p:cNvSpPr>
            <a:spLocks noGrp="1" noChangeArrowheads="1"/>
          </p:cNvSpPr>
          <p:nvPr>
            <p:ph type="title" idx="4294967295"/>
          </p:nvPr>
        </p:nvSpPr>
        <p:spPr>
          <a:xfrm>
            <a:off x="115888" y="274638"/>
            <a:ext cx="8570912" cy="1143000"/>
          </a:xfrm>
        </p:spPr>
        <p:txBody>
          <a:bodyPr/>
          <a:lstStyle/>
          <a:p>
            <a:pPr eaLnBrk="1" hangingPunct="1"/>
            <a:r>
              <a:rPr lang="it-IT" altLang="it-IT" sz="4000" dirty="0"/>
              <a:t>Tentativi di meccanizzazione (11)</a:t>
            </a:r>
          </a:p>
        </p:txBody>
      </p:sp>
      <p:sp>
        <p:nvSpPr>
          <p:cNvPr id="37892"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37893" name="Group 6"/>
          <p:cNvGrpSpPr>
            <a:grpSpLocks/>
          </p:cNvGrpSpPr>
          <p:nvPr/>
        </p:nvGrpSpPr>
        <p:grpSpPr bwMode="auto">
          <a:xfrm>
            <a:off x="323850" y="0"/>
            <a:ext cx="8496300" cy="6669088"/>
            <a:chOff x="295" y="0"/>
            <a:chExt cx="5352" cy="4201"/>
          </a:xfrm>
        </p:grpSpPr>
        <p:sp>
          <p:nvSpPr>
            <p:cNvPr id="37917"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7918"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grpSp>
        <p:nvGrpSpPr>
          <p:cNvPr id="37894" name="Area di disegno 1"/>
          <p:cNvGrpSpPr>
            <a:grpSpLocks/>
          </p:cNvGrpSpPr>
          <p:nvPr/>
        </p:nvGrpSpPr>
        <p:grpSpPr bwMode="auto">
          <a:xfrm>
            <a:off x="1285875" y="1465263"/>
            <a:ext cx="6013450" cy="2425700"/>
            <a:chOff x="0" y="0"/>
            <a:chExt cx="6013450" cy="2425700"/>
          </a:xfrm>
        </p:grpSpPr>
        <p:sp>
          <p:nvSpPr>
            <p:cNvPr id="37898" name="Rettangolo 9"/>
            <p:cNvSpPr>
              <a:spLocks noChangeArrowheads="1"/>
            </p:cNvSpPr>
            <p:nvPr/>
          </p:nvSpPr>
          <p:spPr bwMode="auto">
            <a:xfrm>
              <a:off x="0" y="0"/>
              <a:ext cx="601345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it-IT" altLang="it-IT"/>
            </a:p>
          </p:txBody>
        </p:sp>
        <p:sp>
          <p:nvSpPr>
            <p:cNvPr id="11" name="Rettangolo 10"/>
            <p:cNvSpPr/>
            <p:nvPr/>
          </p:nvSpPr>
          <p:spPr>
            <a:xfrm>
              <a:off x="82550" y="38100"/>
              <a:ext cx="5778500" cy="238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it-IT"/>
            </a:p>
          </p:txBody>
        </p:sp>
        <p:sp>
          <p:nvSpPr>
            <p:cNvPr id="12" name="Casella di testo 3"/>
            <p:cNvSpPr txBox="1"/>
            <p:nvPr/>
          </p:nvSpPr>
          <p:spPr>
            <a:xfrm>
              <a:off x="349250" y="50800"/>
              <a:ext cx="368300" cy="16700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1200">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3" name="Casella di testo 4"/>
            <p:cNvSpPr txBox="1"/>
            <p:nvPr/>
          </p:nvSpPr>
          <p:spPr>
            <a:xfrm>
              <a:off x="1182688" y="768350"/>
              <a:ext cx="279400" cy="3492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1400" b="1">
                  <a:latin typeface="Times New Roman" panose="02020603050405020304" pitchFamily="18" charset="0"/>
                  <a:ea typeface="Calibri" panose="020F0502020204030204" pitchFamily="34" charset="0"/>
                  <a:cs typeface="Times New Roman" panose="02020603050405020304" pitchFamily="18" charset="0"/>
                </a:rPr>
                <a:t> </a:t>
              </a:r>
              <a:endParaRPr lang="it-IT" sz="12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Casella di testo 3"/>
            <p:cNvSpPr txBox="1"/>
            <p:nvPr/>
          </p:nvSpPr>
          <p:spPr>
            <a:xfrm>
              <a:off x="958850" y="134937"/>
              <a:ext cx="279400" cy="167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nSpc>
                  <a:spcPct val="150000"/>
                </a:lnSpc>
                <a:spcAft>
                  <a:spcPts val="0"/>
                </a:spcAft>
                <a:defRPr/>
              </a:pPr>
              <a:r>
                <a:rPr lang="it-IT" sz="1200">
                  <a:latin typeface="Times New Roman" panose="02020603050405020304" pitchFamily="18" charset="0"/>
                  <a:ea typeface="Calibri" panose="020F0502020204030204" pitchFamily="34" charset="0"/>
                </a:rPr>
                <a:t>0</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1</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4</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9</a:t>
              </a:r>
              <a:endParaRPr lang="it-IT" sz="1200">
                <a:latin typeface="Times New Roman" panose="02020603050405020304" pitchFamily="18" charset="0"/>
                <a:ea typeface="Times New Roman" panose="02020603050405020304" pitchFamily="18" charset="0"/>
              </a:endParaRPr>
            </a:p>
            <a:p>
              <a:pPr>
                <a:spcAft>
                  <a:spcPts val="0"/>
                </a:spcAft>
                <a:defRPr/>
              </a:pPr>
              <a:r>
                <a:rPr lang="it-IT" sz="1200">
                  <a:latin typeface="Times New Roman" panose="02020603050405020304" pitchFamily="18" charset="0"/>
                  <a:ea typeface="Calibri" panose="020F0502020204030204" pitchFamily="34" charset="0"/>
                </a:rPr>
                <a:t> </a:t>
              </a:r>
              <a:endParaRPr lang="it-IT" sz="1200">
                <a:latin typeface="Times New Roman" panose="02020603050405020304" pitchFamily="18" charset="0"/>
                <a:ea typeface="Times New Roman" panose="02020603050405020304" pitchFamily="18" charset="0"/>
              </a:endParaRPr>
            </a:p>
          </p:txBody>
        </p:sp>
        <p:sp>
          <p:nvSpPr>
            <p:cNvPr id="15" name="Casella di testo 3"/>
            <p:cNvSpPr txBox="1"/>
            <p:nvPr/>
          </p:nvSpPr>
          <p:spPr>
            <a:xfrm>
              <a:off x="1462088" y="134937"/>
              <a:ext cx="279400" cy="167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nSpc>
                  <a:spcPct val="150000"/>
                </a:lnSpc>
                <a:spcAft>
                  <a:spcPts val="0"/>
                </a:spcAft>
                <a:defRPr/>
              </a:pPr>
              <a:r>
                <a:rPr lang="it-IT" sz="1200">
                  <a:latin typeface="Times New Roman" panose="02020603050405020304" pitchFamily="18" charset="0"/>
                  <a:ea typeface="Calibri" panose="020F0502020204030204" pitchFamily="34" charset="0"/>
                </a:rPr>
                <a:t>5</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9</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9</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7</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6</a:t>
              </a:r>
              <a:endParaRPr lang="it-IT" sz="1200">
                <a:latin typeface="Times New Roman" panose="02020603050405020304" pitchFamily="18" charset="0"/>
                <a:ea typeface="Times New Roman" panose="02020603050405020304" pitchFamily="18" charset="0"/>
              </a:endParaRPr>
            </a:p>
            <a:p>
              <a:pPr>
                <a:spcAft>
                  <a:spcPts val="0"/>
                </a:spcAft>
                <a:defRPr/>
              </a:pPr>
              <a:r>
                <a:rPr lang="it-IT" sz="1200">
                  <a:latin typeface="Times New Roman" panose="02020603050405020304" pitchFamily="18" charset="0"/>
                  <a:ea typeface="Calibri" panose="020F0502020204030204" pitchFamily="34" charset="0"/>
                </a:rPr>
                <a:t> </a:t>
              </a:r>
              <a:endParaRPr lang="it-IT" sz="1200">
                <a:latin typeface="Times New Roman" panose="02020603050405020304" pitchFamily="18" charset="0"/>
                <a:ea typeface="Times New Roman" panose="02020603050405020304" pitchFamily="18" charset="0"/>
              </a:endParaRPr>
            </a:p>
          </p:txBody>
        </p:sp>
        <p:sp>
          <p:nvSpPr>
            <p:cNvPr id="16" name="Casella di testo 3"/>
            <p:cNvSpPr txBox="1"/>
            <p:nvPr/>
          </p:nvSpPr>
          <p:spPr>
            <a:xfrm>
              <a:off x="1995488" y="133350"/>
              <a:ext cx="354012" cy="167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9*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1*</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spcAft>
                  <a:spcPts val="0"/>
                </a:spcAft>
                <a:defRPr/>
              </a:pPr>
              <a:r>
                <a:rPr lang="it-IT" sz="1200">
                  <a:latin typeface="Times New Roman" panose="02020603050405020304" pitchFamily="18" charset="0"/>
                  <a:ea typeface="Calibri" panose="020F0502020204030204" pitchFamily="34" charset="0"/>
                </a:rPr>
                <a:t> </a:t>
              </a:r>
              <a:endParaRPr lang="it-IT" sz="1200">
                <a:latin typeface="Times New Roman" panose="02020603050405020304" pitchFamily="18" charset="0"/>
                <a:ea typeface="Times New Roman" panose="02020603050405020304" pitchFamily="18" charset="0"/>
              </a:endParaRPr>
            </a:p>
          </p:txBody>
        </p:sp>
        <p:sp>
          <p:nvSpPr>
            <p:cNvPr id="17" name="Casella di testo 3"/>
            <p:cNvSpPr txBox="1"/>
            <p:nvPr/>
          </p:nvSpPr>
          <p:spPr>
            <a:xfrm>
              <a:off x="2535238" y="123825"/>
              <a:ext cx="354012" cy="167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9*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2*</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spcAft>
                  <a:spcPts val="0"/>
                </a:spcAft>
                <a:defRPr/>
              </a:pPr>
              <a:r>
                <a:rPr lang="it-IT" sz="1200">
                  <a:latin typeface="Times New Roman" panose="02020603050405020304" pitchFamily="18" charset="0"/>
                  <a:ea typeface="Calibri" panose="020F0502020204030204" pitchFamily="34" charset="0"/>
                </a:rPr>
                <a:t> </a:t>
              </a:r>
              <a:endParaRPr lang="it-IT" sz="1200">
                <a:latin typeface="Times New Roman" panose="02020603050405020304" pitchFamily="18" charset="0"/>
                <a:ea typeface="Times New Roman" panose="02020603050405020304" pitchFamily="18" charset="0"/>
              </a:endParaRPr>
            </a:p>
          </p:txBody>
        </p:sp>
        <p:sp>
          <p:nvSpPr>
            <p:cNvPr id="18" name="Casella di testo 3"/>
            <p:cNvSpPr txBox="1"/>
            <p:nvPr/>
          </p:nvSpPr>
          <p:spPr>
            <a:xfrm>
              <a:off x="3084513" y="123825"/>
              <a:ext cx="352425" cy="167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9*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6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2</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spcAft>
                  <a:spcPts val="0"/>
                </a:spcAft>
                <a:defRPr/>
              </a:pPr>
              <a:r>
                <a:rPr lang="it-IT" sz="1200">
                  <a:latin typeface="Times New Roman" panose="02020603050405020304" pitchFamily="18" charset="0"/>
                  <a:ea typeface="Calibri" panose="020F0502020204030204" pitchFamily="34" charset="0"/>
                </a:rPr>
                <a:t> </a:t>
              </a:r>
              <a:endParaRPr lang="it-IT" sz="1200">
                <a:latin typeface="Times New Roman" panose="02020603050405020304" pitchFamily="18" charset="0"/>
                <a:ea typeface="Times New Roman" panose="02020603050405020304" pitchFamily="18" charset="0"/>
              </a:endParaRPr>
            </a:p>
          </p:txBody>
        </p:sp>
        <p:sp>
          <p:nvSpPr>
            <p:cNvPr id="19" name="Casella di testo 3"/>
            <p:cNvSpPr txBox="1"/>
            <p:nvPr/>
          </p:nvSpPr>
          <p:spPr>
            <a:xfrm>
              <a:off x="3589338" y="123825"/>
              <a:ext cx="354012" cy="167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9*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6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2</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spcAft>
                  <a:spcPts val="0"/>
                </a:spcAft>
                <a:defRPr/>
              </a:pPr>
              <a:r>
                <a:rPr lang="it-IT" sz="1200">
                  <a:latin typeface="Times New Roman" panose="02020603050405020304" pitchFamily="18" charset="0"/>
                  <a:ea typeface="Calibri" panose="020F0502020204030204" pitchFamily="34" charset="0"/>
                </a:rPr>
                <a:t> </a:t>
              </a:r>
              <a:endParaRPr lang="it-IT" sz="1200">
                <a:latin typeface="Times New Roman" panose="02020603050405020304" pitchFamily="18" charset="0"/>
                <a:ea typeface="Times New Roman" panose="02020603050405020304" pitchFamily="18" charset="0"/>
              </a:endParaRPr>
            </a:p>
          </p:txBody>
        </p:sp>
        <p:sp>
          <p:nvSpPr>
            <p:cNvPr id="20" name="Casella di testo 3"/>
            <p:cNvSpPr txBox="1"/>
            <p:nvPr/>
          </p:nvSpPr>
          <p:spPr>
            <a:xfrm>
              <a:off x="4148138" y="123825"/>
              <a:ext cx="354012" cy="167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6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2</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spcAft>
                  <a:spcPts val="0"/>
                </a:spcAft>
                <a:defRPr/>
              </a:pPr>
              <a:r>
                <a:rPr lang="it-IT" sz="1200">
                  <a:latin typeface="Times New Roman" panose="02020603050405020304" pitchFamily="18" charset="0"/>
                  <a:ea typeface="Calibri" panose="020F0502020204030204" pitchFamily="34" charset="0"/>
                </a:rPr>
                <a:t> </a:t>
              </a:r>
              <a:endParaRPr lang="it-IT" sz="1200">
                <a:latin typeface="Times New Roman" panose="02020603050405020304" pitchFamily="18" charset="0"/>
                <a:ea typeface="Times New Roman" panose="02020603050405020304" pitchFamily="18" charset="0"/>
              </a:endParaRPr>
            </a:p>
          </p:txBody>
        </p:sp>
        <p:sp>
          <p:nvSpPr>
            <p:cNvPr id="21" name="Casella di testo 3"/>
            <p:cNvSpPr txBox="1"/>
            <p:nvPr/>
          </p:nvSpPr>
          <p:spPr>
            <a:xfrm>
              <a:off x="4643438" y="123825"/>
              <a:ext cx="354012" cy="16700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lnSpc>
                  <a:spcPct val="150000"/>
                </a:lnSpc>
                <a:spcAft>
                  <a:spcPts val="0"/>
                </a:spcAft>
                <a:defRPr/>
              </a:pPr>
              <a:r>
                <a:rPr lang="it-IT" sz="1200">
                  <a:latin typeface="Times New Roman" panose="02020603050405020304" pitchFamily="18" charset="0"/>
                  <a:ea typeface="Calibri" panose="020F0502020204030204" pitchFamily="34" charset="0"/>
                </a:rPr>
                <a:t>6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0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6  </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2</a:t>
              </a:r>
              <a:endParaRPr lang="it-IT" sz="1200">
                <a:latin typeface="Times New Roman" panose="02020603050405020304" pitchFamily="18" charset="0"/>
                <a:ea typeface="Times New Roman" panose="02020603050405020304" pitchFamily="18" charset="0"/>
              </a:endParaRPr>
            </a:p>
            <a:p>
              <a:pPr>
                <a:lnSpc>
                  <a:spcPct val="150000"/>
                </a:lnSpc>
                <a:spcAft>
                  <a:spcPts val="0"/>
                </a:spcAft>
                <a:defRPr/>
              </a:pPr>
              <a:r>
                <a:rPr lang="it-IT" sz="1200">
                  <a:latin typeface="Times New Roman" panose="02020603050405020304" pitchFamily="18" charset="0"/>
                  <a:ea typeface="Calibri" panose="020F0502020204030204" pitchFamily="34" charset="0"/>
                </a:rPr>
                <a:t>5      </a:t>
              </a:r>
              <a:endParaRPr lang="it-IT" sz="1200">
                <a:latin typeface="Times New Roman" panose="02020603050405020304" pitchFamily="18" charset="0"/>
                <a:ea typeface="Times New Roman" panose="02020603050405020304" pitchFamily="18" charset="0"/>
              </a:endParaRPr>
            </a:p>
            <a:p>
              <a:pPr>
                <a:spcAft>
                  <a:spcPts val="0"/>
                </a:spcAft>
                <a:defRPr/>
              </a:pPr>
              <a:r>
                <a:rPr lang="it-IT" sz="1200">
                  <a:latin typeface="Times New Roman" panose="02020603050405020304" pitchFamily="18" charset="0"/>
                  <a:ea typeface="Calibri" panose="020F0502020204030204" pitchFamily="34" charset="0"/>
                </a:rPr>
                <a:t> </a:t>
              </a:r>
              <a:endParaRPr lang="it-IT" sz="1200">
                <a:latin typeface="Times New Roman" panose="02020603050405020304" pitchFamily="18" charset="0"/>
                <a:ea typeface="Times New Roman" panose="02020603050405020304" pitchFamily="18" charset="0"/>
              </a:endParaRPr>
            </a:p>
          </p:txBody>
        </p:sp>
        <p:sp>
          <p:nvSpPr>
            <p:cNvPr id="22" name="Casella di testo 4"/>
            <p:cNvSpPr txBox="1"/>
            <p:nvPr/>
          </p:nvSpPr>
          <p:spPr>
            <a:xfrm>
              <a:off x="1741488" y="768350"/>
              <a:ext cx="279400" cy="34925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1400" b="1">
                  <a:latin typeface="Times New Roman" panose="02020603050405020304" pitchFamily="18" charset="0"/>
                  <a:ea typeface="Calibri" panose="020F0502020204030204" pitchFamily="34" charset="0"/>
                </a:rPr>
                <a:t>+</a:t>
              </a:r>
              <a:endParaRPr lang="it-IT" sz="1200">
                <a:latin typeface="Times New Roman" panose="02020603050405020304" pitchFamily="18" charset="0"/>
                <a:ea typeface="Times New Roman" panose="02020603050405020304" pitchFamily="18" charset="0"/>
              </a:endParaRPr>
            </a:p>
          </p:txBody>
        </p:sp>
        <p:sp>
          <p:nvSpPr>
            <p:cNvPr id="23" name="Casella di testo 4"/>
            <p:cNvSpPr txBox="1"/>
            <p:nvPr/>
          </p:nvSpPr>
          <p:spPr>
            <a:xfrm>
              <a:off x="2290763" y="1455737"/>
              <a:ext cx="279400" cy="349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1400" b="1">
                  <a:latin typeface="Times New Roman" panose="02020603050405020304" pitchFamily="18" charset="0"/>
                  <a:ea typeface="Calibri" panose="020F0502020204030204" pitchFamily="34" charset="0"/>
                  <a:sym typeface="Symbol" panose="05050102010706020507" pitchFamily="18" charset="2"/>
                </a:rPr>
                <a:t></a:t>
              </a:r>
              <a:endParaRPr lang="it-IT" sz="1200">
                <a:latin typeface="Times New Roman" panose="02020603050405020304" pitchFamily="18" charset="0"/>
                <a:ea typeface="Times New Roman" panose="02020603050405020304" pitchFamily="18" charset="0"/>
              </a:endParaRPr>
            </a:p>
          </p:txBody>
        </p:sp>
        <p:sp>
          <p:nvSpPr>
            <p:cNvPr id="24" name="Casella di testo 4"/>
            <p:cNvSpPr txBox="1"/>
            <p:nvPr/>
          </p:nvSpPr>
          <p:spPr>
            <a:xfrm>
              <a:off x="2827338" y="1223962"/>
              <a:ext cx="279400" cy="349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1400" b="1">
                  <a:latin typeface="Times New Roman" panose="02020603050405020304" pitchFamily="18" charset="0"/>
                  <a:ea typeface="Calibri" panose="020F0502020204030204" pitchFamily="34" charset="0"/>
                  <a:sym typeface="Symbol" panose="05050102010706020507" pitchFamily="18" charset="2"/>
                </a:rPr>
                <a:t></a:t>
              </a:r>
              <a:endParaRPr lang="it-IT" sz="1200">
                <a:latin typeface="Times New Roman" panose="02020603050405020304" pitchFamily="18" charset="0"/>
                <a:ea typeface="Times New Roman" panose="02020603050405020304" pitchFamily="18" charset="0"/>
              </a:endParaRPr>
            </a:p>
          </p:txBody>
        </p:sp>
        <p:sp>
          <p:nvSpPr>
            <p:cNvPr id="25" name="Casella di testo 4"/>
            <p:cNvSpPr txBox="1"/>
            <p:nvPr/>
          </p:nvSpPr>
          <p:spPr>
            <a:xfrm>
              <a:off x="3341688" y="947737"/>
              <a:ext cx="279400" cy="349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1400" b="1">
                  <a:latin typeface="Times New Roman" panose="02020603050405020304" pitchFamily="18" charset="0"/>
                  <a:ea typeface="Calibri" panose="020F0502020204030204" pitchFamily="34" charset="0"/>
                  <a:sym typeface="Symbol" panose="05050102010706020507" pitchFamily="18" charset="2"/>
                </a:rPr>
                <a:t></a:t>
              </a:r>
              <a:endParaRPr lang="it-IT" sz="1200">
                <a:latin typeface="Times New Roman" panose="02020603050405020304" pitchFamily="18" charset="0"/>
                <a:ea typeface="Times New Roman" panose="02020603050405020304" pitchFamily="18" charset="0"/>
              </a:endParaRPr>
            </a:p>
          </p:txBody>
        </p:sp>
        <p:sp>
          <p:nvSpPr>
            <p:cNvPr id="26" name="Casella di testo 4"/>
            <p:cNvSpPr txBox="1"/>
            <p:nvPr/>
          </p:nvSpPr>
          <p:spPr>
            <a:xfrm>
              <a:off x="3868738" y="687387"/>
              <a:ext cx="279400" cy="349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1400" b="1">
                  <a:latin typeface="Times New Roman" panose="02020603050405020304" pitchFamily="18" charset="0"/>
                  <a:ea typeface="Calibri" panose="020F0502020204030204" pitchFamily="34" charset="0"/>
                  <a:sym typeface="Symbol" panose="05050102010706020507" pitchFamily="18" charset="2"/>
                </a:rPr>
                <a:t></a:t>
              </a:r>
              <a:endParaRPr lang="it-IT" sz="1200">
                <a:latin typeface="Times New Roman" panose="02020603050405020304" pitchFamily="18" charset="0"/>
                <a:ea typeface="Times New Roman" panose="02020603050405020304" pitchFamily="18" charset="0"/>
              </a:endParaRPr>
            </a:p>
          </p:txBody>
        </p:sp>
        <p:sp>
          <p:nvSpPr>
            <p:cNvPr id="27" name="Casella di testo 4"/>
            <p:cNvSpPr txBox="1"/>
            <p:nvPr/>
          </p:nvSpPr>
          <p:spPr>
            <a:xfrm>
              <a:off x="4395788" y="420687"/>
              <a:ext cx="279400" cy="3492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1400" b="1">
                  <a:latin typeface="Times New Roman" panose="02020603050405020304" pitchFamily="18" charset="0"/>
                  <a:ea typeface="Calibri" panose="020F0502020204030204" pitchFamily="34" charset="0"/>
                  <a:sym typeface="Symbol" panose="05050102010706020507" pitchFamily="18" charset="2"/>
                </a:rPr>
                <a:t></a:t>
              </a:r>
              <a:endParaRPr lang="it-IT" sz="1200">
                <a:latin typeface="Times New Roman" panose="02020603050405020304" pitchFamily="18" charset="0"/>
                <a:ea typeface="Times New Roman" panose="02020603050405020304" pitchFamily="18" charset="0"/>
              </a:endParaRPr>
            </a:p>
          </p:txBody>
        </p:sp>
        <p:sp>
          <p:nvSpPr>
            <p:cNvPr id="28" name="Casella di testo 38"/>
            <p:cNvSpPr txBox="1"/>
            <p:nvPr/>
          </p:nvSpPr>
          <p:spPr>
            <a:xfrm>
              <a:off x="349250" y="1793875"/>
              <a:ext cx="5226050" cy="53022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1200" dirty="0">
                  <a:latin typeface="Times New Roman" panose="02020603050405020304" pitchFamily="18" charset="0"/>
                  <a:ea typeface="Calibri" panose="020F0502020204030204" pitchFamily="34" charset="0"/>
                  <a:cs typeface="Times New Roman" panose="02020603050405020304" pitchFamily="18" charset="0"/>
                </a:rPr>
                <a:t>              </a:t>
              </a:r>
              <a:r>
                <a:rPr lang="it-IT" sz="1200" b="1" dirty="0">
                  <a:latin typeface="Times New Roman" panose="02020603050405020304" pitchFamily="18" charset="0"/>
                  <a:ea typeface="Calibri" panose="020F0502020204030204" pitchFamily="34" charset="0"/>
                  <a:cs typeface="Times New Roman" panose="02020603050405020304" pitchFamily="18" charset="0"/>
                </a:rPr>
                <a:t>VII        VI           V           IV         VI         III           II           I</a:t>
              </a:r>
              <a:endParaRPr lang="it-IT" sz="12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defRPr/>
              </a:pPr>
              <a:r>
                <a:rPr lang="it-IT" sz="1200" b="1" dirty="0">
                  <a:latin typeface="Times New Roman" panose="02020603050405020304" pitchFamily="18" charset="0"/>
                  <a:ea typeface="Calibri" panose="020F0502020204030204" pitchFamily="34" charset="0"/>
                  <a:cs typeface="Times New Roman" panose="02020603050405020304" pitchFamily="18" charset="0"/>
                </a:rPr>
                <a:t>                                                COLONNE /ASSI</a:t>
              </a:r>
              <a:endParaRPr lang="it-IT" sz="12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defRPr/>
              </a:pPr>
              <a:r>
                <a:rPr lang="it-IT" sz="1200" b="1" dirty="0">
                  <a:latin typeface="Times New Roman" panose="02020603050405020304" pitchFamily="18" charset="0"/>
                  <a:ea typeface="Calibri" panose="020F0502020204030204" pitchFamily="34" charset="0"/>
                  <a:cs typeface="Times New Roman" panose="02020603050405020304" pitchFamily="18" charset="0"/>
                </a:rPr>
                <a:t> </a:t>
              </a:r>
              <a:endParaRPr lang="it-IT" sz="1200" dirty="0">
                <a:latin typeface="Times New Roman" panose="02020603050405020304" pitchFamily="18" charset="0"/>
                <a:ea typeface="Calibri" panose="020F0502020204030204" pitchFamily="34" charset="0"/>
                <a:cs typeface="Times New Roman" panose="02020603050405020304" pitchFamily="18" charset="0"/>
              </a:endParaRPr>
            </a:p>
          </p:txBody>
        </p:sp>
      </p:grpSp>
      <p:sp>
        <p:nvSpPr>
          <p:cNvPr id="37895" name="CasellaDiTesto 1"/>
          <p:cNvSpPr txBox="1">
            <a:spLocks noChangeArrowheads="1"/>
          </p:cNvSpPr>
          <p:nvPr/>
        </p:nvSpPr>
        <p:spPr bwMode="auto">
          <a:xfrm>
            <a:off x="792163" y="4268788"/>
            <a:ext cx="76676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it-IT" altLang="it-IT" sz="1800" dirty="0"/>
              <a:t>Le operazioni erano:</a:t>
            </a:r>
          </a:p>
          <a:p>
            <a:pPr>
              <a:spcBef>
                <a:spcPct val="0"/>
              </a:spcBef>
              <a:buFontTx/>
              <a:buNone/>
            </a:pPr>
            <a:r>
              <a:rPr lang="it-IT" altLang="it-IT" sz="1800" dirty="0"/>
              <a:t>addizione VII, VI</a:t>
            </a:r>
          </a:p>
          <a:p>
            <a:pPr>
              <a:spcBef>
                <a:spcPct val="0"/>
              </a:spcBef>
              <a:buFontTx/>
              <a:buNone/>
            </a:pPr>
            <a:r>
              <a:rPr lang="it-IT" altLang="it-IT" sz="1800" dirty="0"/>
              <a:t>riporto VI</a:t>
            </a:r>
          </a:p>
          <a:p>
            <a:pPr>
              <a:spcBef>
                <a:spcPct val="0"/>
              </a:spcBef>
              <a:buFontTx/>
              <a:buNone/>
            </a:pPr>
            <a:r>
              <a:rPr lang="it-IT" altLang="it-IT" sz="1800" dirty="0"/>
              <a:t>addizione VI, V                           </a:t>
            </a:r>
            <a:r>
              <a:rPr lang="it-IT" altLang="it-IT" sz="1800" dirty="0">
                <a:sym typeface="Symbol" panose="05050102010706020507" pitchFamily="18" charset="2"/>
              </a:rPr>
              <a:t>     pipeline</a:t>
            </a:r>
            <a:endParaRPr lang="it-IT" altLang="it-IT" sz="1800" dirty="0"/>
          </a:p>
          <a:p>
            <a:pPr>
              <a:spcBef>
                <a:spcPct val="0"/>
              </a:spcBef>
              <a:buFontTx/>
              <a:buNone/>
            </a:pPr>
            <a:r>
              <a:rPr lang="it-IT" altLang="it-IT" sz="1800" dirty="0"/>
              <a:t>riporto V</a:t>
            </a:r>
          </a:p>
          <a:p>
            <a:pPr>
              <a:spcBef>
                <a:spcPct val="0"/>
              </a:spcBef>
              <a:buFontTx/>
              <a:buNone/>
            </a:pPr>
            <a:r>
              <a:rPr lang="it-IT" altLang="it-IT" sz="1800" dirty="0"/>
              <a:t>addizione V, IV</a:t>
            </a:r>
          </a:p>
          <a:p>
            <a:pPr>
              <a:spcBef>
                <a:spcPct val="0"/>
              </a:spcBef>
              <a:buFontTx/>
              <a:buNone/>
            </a:pPr>
            <a:r>
              <a:rPr lang="it-IT" altLang="it-IT" sz="1800" dirty="0"/>
              <a:t>riporto IV</a:t>
            </a:r>
          </a:p>
          <a:p>
            <a:pPr>
              <a:spcBef>
                <a:spcPct val="0"/>
              </a:spcBef>
              <a:buFontTx/>
              <a:buNone/>
            </a:pPr>
            <a:r>
              <a:rPr lang="it-IT" altLang="it-IT" sz="1800" dirty="0"/>
              <a:t>….</a:t>
            </a:r>
          </a:p>
        </p:txBody>
      </p:sp>
      <p:sp>
        <p:nvSpPr>
          <p:cNvPr id="30" name="Casella di testo 26"/>
          <p:cNvSpPr txBox="1"/>
          <p:nvPr/>
        </p:nvSpPr>
        <p:spPr>
          <a:xfrm>
            <a:off x="3490913" y="4976813"/>
            <a:ext cx="812800" cy="8001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a:lstStyle/>
          <a:p>
            <a:pPr>
              <a:spcAft>
                <a:spcPts val="0"/>
              </a:spcAft>
              <a:defRPr/>
            </a:pPr>
            <a:r>
              <a:rPr lang="it-IT" sz="3600"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endParaRPr lang="it-IT" sz="12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7897" name="Immagin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88025" y="4268788"/>
            <a:ext cx="28575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D9E802-F6DD-4253-A274-5C2403FFE796}" type="slidenum">
              <a:rPr lang="it-IT" altLang="it-IT" sz="1400" smtClean="0"/>
              <a:pPr>
                <a:spcBef>
                  <a:spcPct val="0"/>
                </a:spcBef>
                <a:buFontTx/>
                <a:buNone/>
              </a:pPr>
              <a:t>4</a:t>
            </a:fld>
            <a:endParaRPr lang="it-IT" altLang="it-IT" sz="1400"/>
          </a:p>
        </p:txBody>
      </p:sp>
      <p:grpSp>
        <p:nvGrpSpPr>
          <p:cNvPr id="4099" name="Group 23"/>
          <p:cNvGrpSpPr>
            <a:grpSpLocks/>
          </p:cNvGrpSpPr>
          <p:nvPr/>
        </p:nvGrpSpPr>
        <p:grpSpPr bwMode="auto">
          <a:xfrm>
            <a:off x="323850" y="0"/>
            <a:ext cx="8496300" cy="6669088"/>
            <a:chOff x="295" y="0"/>
            <a:chExt cx="5352" cy="4201"/>
          </a:xfrm>
        </p:grpSpPr>
        <p:sp>
          <p:nvSpPr>
            <p:cNvPr id="4102" name="Rectangle 24"/>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103" name="Text Box 25"/>
            <p:cNvSpPr txBox="1">
              <a:spLocks noChangeArrowheads="1"/>
            </p:cNvSpPr>
            <p:nvPr/>
          </p:nvSpPr>
          <p:spPr bwMode="auto">
            <a:xfrm>
              <a:off x="4150" y="0"/>
              <a:ext cx="127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2016</a:t>
              </a:r>
            </a:p>
            <a:p>
              <a:pPr eaLnBrk="1" hangingPunct="1">
                <a:spcBef>
                  <a:spcPct val="50000"/>
                </a:spcBef>
                <a:buFontTx/>
                <a:buNone/>
              </a:pPr>
              <a:endParaRPr lang="it-IT" altLang="it-IT" sz="1400" dirty="0"/>
            </a:p>
            <a:p>
              <a:pPr eaLnBrk="1" hangingPunct="1">
                <a:spcBef>
                  <a:spcPct val="50000"/>
                </a:spcBef>
                <a:buFontTx/>
                <a:buNone/>
              </a:pPr>
              <a:endParaRPr lang="it-IT" altLang="it-IT" sz="1400" dirty="0"/>
            </a:p>
          </p:txBody>
        </p:sp>
      </p:grpSp>
      <p:sp>
        <p:nvSpPr>
          <p:cNvPr id="4100" name="Rectangle 1026"/>
          <p:cNvSpPr>
            <a:spLocks noChangeArrowheads="1"/>
          </p:cNvSpPr>
          <p:nvPr/>
        </p:nvSpPr>
        <p:spPr bwMode="auto">
          <a:xfrm>
            <a:off x="476250" y="233363"/>
            <a:ext cx="82296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3600" dirty="0">
                <a:solidFill>
                  <a:schemeClr val="tx2"/>
                </a:solidFill>
              </a:rPr>
              <a:t>INTRODUZIONE (2)</a:t>
            </a:r>
          </a:p>
        </p:txBody>
      </p:sp>
      <p:sp>
        <p:nvSpPr>
          <p:cNvPr id="13317" name="Text Box 34"/>
          <p:cNvSpPr txBox="1">
            <a:spLocks noChangeArrowheads="1"/>
          </p:cNvSpPr>
          <p:nvPr/>
        </p:nvSpPr>
        <p:spPr bwMode="auto">
          <a:xfrm>
            <a:off x="385763" y="1228725"/>
            <a:ext cx="848042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268288" indent="268288">
              <a:spcBef>
                <a:spcPct val="20000"/>
              </a:spcBef>
              <a:buChar char="–"/>
              <a:defRPr sz="2800">
                <a:solidFill>
                  <a:schemeClr val="tx1"/>
                </a:solidFill>
                <a:latin typeface="Arial" panose="020B0604020202020204" pitchFamily="34" charset="0"/>
                <a:cs typeface="Arial" panose="020B0604020202020204" pitchFamily="34" charset="0"/>
              </a:defRPr>
            </a:lvl2pPr>
            <a:lvl3pPr marL="982663"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defRPr/>
            </a:pPr>
            <a:r>
              <a:rPr lang="it-IT" altLang="it-IT" dirty="0"/>
              <a:t>Esistono (almeno) due casi di discipline, che si occupano di “artefatti intellettuali” (escludendo, quindi, per esempio, la meccanica) la cui evoluzione, </a:t>
            </a:r>
            <a:r>
              <a:rPr lang="it-IT" altLang="it-IT" i="1" dirty="0"/>
              <a:t>a differenza </a:t>
            </a:r>
            <a:r>
              <a:rPr lang="it-IT" altLang="it-IT" dirty="0"/>
              <a:t>(</a:t>
            </a:r>
            <a:r>
              <a:rPr lang="it-IT" altLang="it-IT" i="1" dirty="0"/>
              <a:t>di quella dei fatti</a:t>
            </a:r>
            <a:r>
              <a:rPr lang="it-IT" altLang="it-IT" dirty="0"/>
              <a:t>)</a:t>
            </a:r>
            <a:r>
              <a:rPr lang="it-IT" altLang="it-IT" i="1" dirty="0"/>
              <a:t> della biologia</a:t>
            </a:r>
            <a:r>
              <a:rPr lang="it-IT" altLang="it-IT" dirty="0"/>
              <a:t>, sembra andare verso la complessità o, quanto meno, è significativamente descrivibile in termini di </a:t>
            </a:r>
            <a:r>
              <a:rPr lang="it-IT" altLang="it-IT" b="1" i="1" dirty="0"/>
              <a:t>complessità crescente</a:t>
            </a:r>
            <a:r>
              <a:rPr lang="it-IT" altLang="it-IT" dirty="0"/>
              <a:t>:</a:t>
            </a:r>
          </a:p>
          <a:p>
            <a:pPr marL="342900" indent="-342900" eaLnBrk="1" hangingPunct="1">
              <a:spcBef>
                <a:spcPct val="50000"/>
              </a:spcBef>
              <a:defRPr/>
            </a:pPr>
            <a:r>
              <a:rPr lang="it-IT" altLang="it-IT" dirty="0"/>
              <a:t>la matematica,</a:t>
            </a:r>
          </a:p>
          <a:p>
            <a:pPr marL="342900" indent="-342900" eaLnBrk="1" hangingPunct="1">
              <a:spcBef>
                <a:spcPct val="50000"/>
              </a:spcBef>
              <a:defRPr/>
            </a:pPr>
            <a:r>
              <a:rPr lang="it-IT" altLang="it-IT" dirty="0"/>
              <a:t>l’informatica.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215295FE-7AB5-4D96-8A69-0197980EE0D9}" type="slidenum">
              <a:rPr lang="it-IT" altLang="it-IT" sz="1400"/>
              <a:pPr algn="r" eaLnBrk="1" hangingPunct="1">
                <a:spcBef>
                  <a:spcPct val="0"/>
                </a:spcBef>
                <a:buFontTx/>
                <a:buNone/>
              </a:pPr>
              <a:t>40</a:t>
            </a:fld>
            <a:endParaRPr lang="it-IT" altLang="it-IT" sz="1400"/>
          </a:p>
        </p:txBody>
      </p:sp>
      <p:sp>
        <p:nvSpPr>
          <p:cNvPr id="38915" name="Rectangle 2"/>
          <p:cNvSpPr>
            <a:spLocks noGrp="1" noChangeArrowheads="1"/>
          </p:cNvSpPr>
          <p:nvPr>
            <p:ph type="title" idx="4294967295"/>
          </p:nvPr>
        </p:nvSpPr>
        <p:spPr>
          <a:xfrm>
            <a:off x="115888" y="274638"/>
            <a:ext cx="8570912" cy="1143000"/>
          </a:xfrm>
        </p:spPr>
        <p:txBody>
          <a:bodyPr/>
          <a:lstStyle/>
          <a:p>
            <a:pPr eaLnBrk="1" hangingPunct="1"/>
            <a:r>
              <a:rPr lang="it-IT" altLang="it-IT" sz="4000" dirty="0"/>
              <a:t>Tentativi di meccanizzazione (12)</a:t>
            </a:r>
          </a:p>
        </p:txBody>
      </p:sp>
      <p:sp>
        <p:nvSpPr>
          <p:cNvPr id="39940" name="Rectangle 3"/>
          <p:cNvSpPr>
            <a:spLocks noGrp="1" noChangeArrowheads="1"/>
          </p:cNvSpPr>
          <p:nvPr>
            <p:ph type="body" idx="4294967295"/>
          </p:nvPr>
        </p:nvSpPr>
        <p:spPr>
          <a:xfrm>
            <a:off x="457200" y="1443038"/>
            <a:ext cx="8229600" cy="5265737"/>
          </a:xfrm>
        </p:spPr>
        <p:txBody>
          <a:bodyPr/>
          <a:lstStyle/>
          <a:p>
            <a:pPr marL="0" indent="0" eaLnBrk="1" hangingPunct="1">
              <a:lnSpc>
                <a:spcPct val="80000"/>
              </a:lnSpc>
              <a:buFontTx/>
              <a:buNone/>
              <a:defRPr/>
            </a:pPr>
            <a:r>
              <a:rPr lang="it-IT" altLang="it-IT" sz="2400" b="1" dirty="0"/>
              <a:t>È importante sottolineare che il </a:t>
            </a:r>
            <a:r>
              <a:rPr lang="it-IT" altLang="it-IT" sz="2400" b="1" i="1" dirty="0" err="1"/>
              <a:t>Difference</a:t>
            </a:r>
            <a:r>
              <a:rPr lang="it-IT" altLang="it-IT" sz="2400" b="1" i="1" dirty="0"/>
              <a:t> Engine</a:t>
            </a:r>
            <a:r>
              <a:rPr lang="it-IT" altLang="it-IT" sz="2400" b="1" dirty="0"/>
              <a:t> aveva come obbiettivo quello di generare “automaticamente” tavole senza errori.</a:t>
            </a:r>
          </a:p>
          <a:p>
            <a:pPr eaLnBrk="1" hangingPunct="1">
              <a:lnSpc>
                <a:spcPct val="80000"/>
              </a:lnSpc>
              <a:buFontTx/>
              <a:buNone/>
              <a:defRPr/>
            </a:pPr>
            <a:r>
              <a:rPr lang="it-IT" altLang="it-IT" sz="2400" dirty="0"/>
              <a:t>N.B. Occorre non applicare “istanze moderne” di categorie </a:t>
            </a:r>
            <a:r>
              <a:rPr lang="it-IT" altLang="it-IT" sz="2400" i="1" dirty="0"/>
              <a:t>storiografiche </a:t>
            </a:r>
            <a:r>
              <a:rPr lang="it-IT" altLang="it-IT" sz="2400" dirty="0"/>
              <a:t>“antiche”; esempio 1: storia romana, lotta di classe (non proletariato, borghesia e capitale, ma patrizi, cavalieri e plebe); esempio 2: una istallazione </a:t>
            </a:r>
            <a:r>
              <a:rPr lang="it-IT" altLang="it-IT" sz="2400" i="1" dirty="0"/>
              <a:t>mainframe</a:t>
            </a:r>
            <a:r>
              <a:rPr lang="it-IT" altLang="it-IT" sz="2400" dirty="0"/>
              <a:t> è diversa da una </a:t>
            </a:r>
            <a:r>
              <a:rPr lang="it-IT" altLang="it-IT" sz="2400" i="1" dirty="0"/>
              <a:t>server</a:t>
            </a:r>
            <a:r>
              <a:rPr lang="it-IT" altLang="it-IT" sz="2400" dirty="0"/>
              <a:t> </a:t>
            </a:r>
            <a:r>
              <a:rPr lang="it-IT" altLang="it-IT" sz="2400" i="1" dirty="0"/>
              <a:t>farm</a:t>
            </a:r>
            <a:r>
              <a:rPr lang="it-IT" altLang="it-IT" sz="2400" dirty="0"/>
              <a:t> attuale. </a:t>
            </a:r>
          </a:p>
          <a:p>
            <a:pPr eaLnBrk="1" hangingPunct="1">
              <a:lnSpc>
                <a:spcPct val="80000"/>
              </a:lnSpc>
              <a:buFontTx/>
              <a:buNone/>
              <a:defRPr/>
            </a:pPr>
            <a:r>
              <a:rPr lang="it-IT" altLang="it-IT" sz="2400" dirty="0"/>
              <a:t>N.B. L’idea di uno strumento ‘‘automatico’’ da impiegare in  </a:t>
            </a:r>
            <a:r>
              <a:rPr lang="it-IT" altLang="it-IT" sz="2400" b="1" i="1" dirty="0"/>
              <a:t>singoli calcoli</a:t>
            </a:r>
            <a:r>
              <a:rPr lang="it-IT" altLang="it-IT" sz="2400" i="1" dirty="0"/>
              <a:t> </a:t>
            </a:r>
            <a:r>
              <a:rPr lang="it-IT" altLang="it-IT" sz="2400" dirty="0"/>
              <a:t>(e non per una tabella) è una idea che </a:t>
            </a:r>
            <a:r>
              <a:rPr lang="it-IT" altLang="it-IT" sz="2400" b="1" dirty="0"/>
              <a:t>sostanzialmente</a:t>
            </a:r>
            <a:r>
              <a:rPr lang="it-IT" altLang="it-IT" sz="2400" dirty="0"/>
              <a:t> risale a Von Neumann </a:t>
            </a:r>
          </a:p>
          <a:p>
            <a:pPr eaLnBrk="1" hangingPunct="1">
              <a:lnSpc>
                <a:spcPct val="80000"/>
              </a:lnSpc>
              <a:buFontTx/>
              <a:buNone/>
              <a:defRPr/>
            </a:pPr>
            <a:endParaRPr lang="it-IT" altLang="it-IT" sz="2400" dirty="0"/>
          </a:p>
          <a:p>
            <a:pPr eaLnBrk="1" hangingPunct="1">
              <a:lnSpc>
                <a:spcPct val="80000"/>
              </a:lnSpc>
              <a:buFontTx/>
              <a:buNone/>
              <a:defRPr/>
            </a:pPr>
            <a:r>
              <a:rPr lang="it-IT" altLang="it-IT" sz="2400" dirty="0"/>
              <a:t>In questa sede non si parla dell’</a:t>
            </a:r>
            <a:r>
              <a:rPr lang="it-IT" altLang="it-IT" sz="2400" dirty="0" err="1"/>
              <a:t>Analytical</a:t>
            </a:r>
            <a:r>
              <a:rPr lang="it-IT" altLang="it-IT" sz="2400" dirty="0"/>
              <a:t> Engine</a:t>
            </a:r>
          </a:p>
        </p:txBody>
      </p:sp>
      <p:sp>
        <p:nvSpPr>
          <p:cNvPr id="38917"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38918" name="Group 6"/>
          <p:cNvGrpSpPr>
            <a:grpSpLocks/>
          </p:cNvGrpSpPr>
          <p:nvPr/>
        </p:nvGrpSpPr>
        <p:grpSpPr bwMode="auto">
          <a:xfrm>
            <a:off x="323850" y="0"/>
            <a:ext cx="8496300" cy="6669088"/>
            <a:chOff x="295" y="0"/>
            <a:chExt cx="5352" cy="4201"/>
          </a:xfrm>
        </p:grpSpPr>
        <p:sp>
          <p:nvSpPr>
            <p:cNvPr id="38919"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8920" name="Text Box 8"/>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2019</a:t>
              </a:r>
            </a:p>
            <a:p>
              <a:pPr eaLnBrk="1" hangingPunct="1">
                <a:spcBef>
                  <a:spcPct val="50000"/>
                </a:spcBef>
                <a:buFontTx/>
                <a:buNone/>
              </a:pPr>
              <a:endParaRPr lang="it-IT" altLang="it-IT" sz="1400" dirty="0"/>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CA71C572-CDCD-4F7F-BBF9-47D9B2085DCA}" type="slidenum">
              <a:rPr lang="it-IT" altLang="it-IT" sz="1400"/>
              <a:pPr algn="r" eaLnBrk="1" hangingPunct="1">
                <a:spcBef>
                  <a:spcPct val="0"/>
                </a:spcBef>
                <a:buFontTx/>
                <a:buNone/>
              </a:pPr>
              <a:t>41</a:t>
            </a:fld>
            <a:endParaRPr lang="it-IT" altLang="it-IT" sz="1400"/>
          </a:p>
        </p:txBody>
      </p:sp>
      <p:sp>
        <p:nvSpPr>
          <p:cNvPr id="39939" name="Rectangle 2"/>
          <p:cNvSpPr>
            <a:spLocks noGrp="1" noChangeArrowheads="1"/>
          </p:cNvSpPr>
          <p:nvPr>
            <p:ph type="title" idx="4294967295"/>
          </p:nvPr>
        </p:nvSpPr>
        <p:spPr/>
        <p:txBody>
          <a:bodyPr/>
          <a:lstStyle/>
          <a:p>
            <a:pPr eaLnBrk="1" hangingPunct="1"/>
            <a:r>
              <a:rPr lang="it-IT" altLang="it-IT" dirty="0"/>
              <a:t>Nuove funzioni</a:t>
            </a:r>
          </a:p>
        </p:txBody>
      </p:sp>
      <p:sp>
        <p:nvSpPr>
          <p:cNvPr id="39940" name="Rectangle 3"/>
          <p:cNvSpPr>
            <a:spLocks noGrp="1" noChangeArrowheads="1"/>
          </p:cNvSpPr>
          <p:nvPr>
            <p:ph type="body" idx="4294967295"/>
          </p:nvPr>
        </p:nvSpPr>
        <p:spPr>
          <a:xfrm>
            <a:off x="476250" y="1268413"/>
            <a:ext cx="8229600" cy="5265737"/>
          </a:xfrm>
        </p:spPr>
        <p:txBody>
          <a:bodyPr/>
          <a:lstStyle/>
          <a:p>
            <a:pPr eaLnBrk="1" hangingPunct="1">
              <a:lnSpc>
                <a:spcPct val="80000"/>
              </a:lnSpc>
            </a:pPr>
            <a:r>
              <a:rPr lang="it-IT" altLang="it-IT" sz="2800" dirty="0"/>
              <a:t>Nel 18° e 19° secolo si scopre che potenze, funzioni trigonometriche e logaritmiche (e le loro inverse) non “bastano più”.</a:t>
            </a:r>
          </a:p>
          <a:p>
            <a:pPr eaLnBrk="1" hangingPunct="1">
              <a:lnSpc>
                <a:spcPct val="80000"/>
              </a:lnSpc>
            </a:pPr>
            <a:r>
              <a:rPr lang="it-IT" altLang="it-IT" sz="2800" dirty="0"/>
              <a:t>In un numero sempre più grande di problemi compaiono un numero relativamente piccolo di funzioni, dette </a:t>
            </a:r>
            <a:r>
              <a:rPr lang="it-IT" altLang="it-IT" sz="2800" i="1" dirty="0"/>
              <a:t>speciali</a:t>
            </a:r>
            <a:r>
              <a:rPr lang="it-IT" altLang="it-IT" sz="2800" dirty="0"/>
              <a:t> (</a:t>
            </a:r>
            <a:r>
              <a:rPr lang="it-IT" altLang="it-IT" sz="2800" dirty="0" err="1"/>
              <a:t>Bessel</a:t>
            </a:r>
            <a:r>
              <a:rPr lang="it-IT" altLang="it-IT" sz="2800" dirty="0"/>
              <a:t>, Gamma, Beta, </a:t>
            </a:r>
            <a:r>
              <a:rPr lang="it-IT" altLang="it-IT" sz="2800" dirty="0" err="1"/>
              <a:t>Jacobi</a:t>
            </a:r>
            <a:r>
              <a:rPr lang="it-IT" altLang="it-IT" sz="2800" dirty="0"/>
              <a:t>, armoniche sferiche, ecc.).</a:t>
            </a:r>
          </a:p>
          <a:p>
            <a:pPr eaLnBrk="1" hangingPunct="1">
              <a:lnSpc>
                <a:spcPct val="80000"/>
              </a:lnSpc>
            </a:pPr>
            <a:r>
              <a:rPr lang="it-IT" altLang="it-IT" sz="2800" dirty="0"/>
              <a:t>Cominciano a essere pubblicate tavole di funzioni speciali.</a:t>
            </a:r>
          </a:p>
          <a:p>
            <a:pPr eaLnBrk="1" hangingPunct="1">
              <a:lnSpc>
                <a:spcPct val="80000"/>
              </a:lnSpc>
            </a:pPr>
            <a:r>
              <a:rPr lang="it-IT" altLang="it-IT" sz="2800" dirty="0"/>
              <a:t>(</a:t>
            </a:r>
            <a:r>
              <a:rPr lang="it-IT" altLang="it-IT" sz="2800" dirty="0" err="1"/>
              <a:t>ri</a:t>
            </a:r>
            <a:r>
              <a:rPr lang="it-IT" altLang="it-IT" sz="2800" dirty="0"/>
              <a:t>)compare il problema della monotonia: alcune funzioni sono non monotone e non periodiche</a:t>
            </a:r>
          </a:p>
        </p:txBody>
      </p:sp>
      <p:sp>
        <p:nvSpPr>
          <p:cNvPr id="39941"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39942" name="Group 6"/>
          <p:cNvGrpSpPr>
            <a:grpSpLocks/>
          </p:cNvGrpSpPr>
          <p:nvPr/>
        </p:nvGrpSpPr>
        <p:grpSpPr bwMode="auto">
          <a:xfrm>
            <a:off x="323850" y="0"/>
            <a:ext cx="8496300" cy="6669088"/>
            <a:chOff x="295" y="0"/>
            <a:chExt cx="5352" cy="4201"/>
          </a:xfrm>
        </p:grpSpPr>
        <p:sp>
          <p:nvSpPr>
            <p:cNvPr id="39943"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39944"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7EA6465B-F04D-4A38-A956-DC80247BFB1F}" type="slidenum">
              <a:rPr lang="it-IT" altLang="it-IT" sz="1400"/>
              <a:pPr algn="r" eaLnBrk="1" hangingPunct="1">
                <a:spcBef>
                  <a:spcPct val="0"/>
                </a:spcBef>
                <a:buFontTx/>
                <a:buNone/>
              </a:pPr>
              <a:t>42</a:t>
            </a:fld>
            <a:endParaRPr lang="it-IT" altLang="it-IT" sz="1400"/>
          </a:p>
        </p:txBody>
      </p:sp>
      <p:sp>
        <p:nvSpPr>
          <p:cNvPr id="40963" name="Rectangle 2"/>
          <p:cNvSpPr>
            <a:spLocks noGrp="1" noChangeArrowheads="1"/>
          </p:cNvSpPr>
          <p:nvPr>
            <p:ph type="title" idx="4294967295"/>
          </p:nvPr>
        </p:nvSpPr>
        <p:spPr/>
        <p:txBody>
          <a:bodyPr/>
          <a:lstStyle/>
          <a:p>
            <a:pPr eaLnBrk="1" hangingPunct="1"/>
            <a:r>
              <a:rPr lang="it-IT" altLang="it-IT" dirty="0"/>
              <a:t>Nuove tabelle</a:t>
            </a:r>
          </a:p>
        </p:txBody>
      </p:sp>
      <p:sp>
        <p:nvSpPr>
          <p:cNvPr id="39940" name="Rectangle 3"/>
          <p:cNvSpPr>
            <a:spLocks noGrp="1" noChangeArrowheads="1"/>
          </p:cNvSpPr>
          <p:nvPr>
            <p:ph type="body" idx="4294967295"/>
          </p:nvPr>
        </p:nvSpPr>
        <p:spPr>
          <a:xfrm>
            <a:off x="457200" y="1399136"/>
            <a:ext cx="8229600" cy="5175922"/>
          </a:xfrm>
        </p:spPr>
        <p:txBody>
          <a:bodyPr/>
          <a:lstStyle/>
          <a:p>
            <a:pPr eaLnBrk="1" hangingPunct="1">
              <a:lnSpc>
                <a:spcPct val="80000"/>
              </a:lnSpc>
              <a:defRPr/>
            </a:pPr>
            <a:r>
              <a:rPr lang="it-IT" altLang="it-IT" dirty="0"/>
              <a:t>compaiono (sempre di più) tavole di dati (sperimentali) in fisica, chimica, ingegneria, ecc.</a:t>
            </a:r>
          </a:p>
          <a:p>
            <a:pPr eaLnBrk="1" hangingPunct="1">
              <a:lnSpc>
                <a:spcPct val="80000"/>
              </a:lnSpc>
              <a:defRPr/>
            </a:pPr>
            <a:r>
              <a:rPr lang="it-IT" altLang="it-IT" dirty="0"/>
              <a:t>le tavole assumono il ruolo di data base (cfr. con i data base relazionali, metà anni 70 del 1900)</a:t>
            </a:r>
          </a:p>
          <a:p>
            <a:pPr eaLnBrk="1" hangingPunct="1">
              <a:lnSpc>
                <a:spcPct val="80000"/>
              </a:lnSpc>
              <a:defRPr/>
            </a:pPr>
            <a:r>
              <a:rPr lang="it-IT" altLang="it-IT" dirty="0"/>
              <a:t>come tali partecipano alla diffusione della cultura scientifica come strumento di comunicazione e scoperta (es. tavola di </a:t>
            </a:r>
            <a:r>
              <a:rPr lang="it-IT" dirty="0" err="1"/>
              <a:t>Mendeleev</a:t>
            </a:r>
            <a:r>
              <a:rPr lang="it-IT" dirty="0"/>
              <a:t>)</a:t>
            </a:r>
          </a:p>
          <a:p>
            <a:pPr eaLnBrk="1" hangingPunct="1">
              <a:lnSpc>
                <a:spcPct val="80000"/>
              </a:lnSpc>
              <a:defRPr/>
            </a:pPr>
            <a:r>
              <a:rPr lang="it-IT" altLang="it-IT" dirty="0"/>
              <a:t>si diffondono le collezioni di grafici che affiancano (o si sostituiscono) alle tabelle</a:t>
            </a:r>
          </a:p>
          <a:p>
            <a:pPr eaLnBrk="1" hangingPunct="1">
              <a:lnSpc>
                <a:spcPct val="80000"/>
              </a:lnSpc>
              <a:defRPr/>
            </a:pPr>
            <a:endParaRPr lang="it-IT" altLang="it-IT" sz="2800" dirty="0"/>
          </a:p>
          <a:p>
            <a:pPr marL="0" indent="0" eaLnBrk="1" hangingPunct="1">
              <a:lnSpc>
                <a:spcPct val="80000"/>
              </a:lnSpc>
              <a:buFontTx/>
              <a:buNone/>
              <a:defRPr/>
            </a:pPr>
            <a:endParaRPr lang="it-IT" altLang="it-IT" sz="2800" dirty="0"/>
          </a:p>
        </p:txBody>
      </p:sp>
      <p:sp>
        <p:nvSpPr>
          <p:cNvPr id="40965" name="Rectangle 5"/>
          <p:cNvSpPr>
            <a:spLocks noChangeArrowheads="1"/>
          </p:cNvSpPr>
          <p:nvPr/>
        </p:nvSpPr>
        <p:spPr bwMode="auto">
          <a:xfrm>
            <a:off x="1743075"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40966" name="Group 6"/>
          <p:cNvGrpSpPr>
            <a:grpSpLocks/>
          </p:cNvGrpSpPr>
          <p:nvPr/>
        </p:nvGrpSpPr>
        <p:grpSpPr bwMode="auto">
          <a:xfrm>
            <a:off x="323850" y="0"/>
            <a:ext cx="8496300" cy="6669088"/>
            <a:chOff x="295" y="0"/>
            <a:chExt cx="5352" cy="4201"/>
          </a:xfrm>
        </p:grpSpPr>
        <p:sp>
          <p:nvSpPr>
            <p:cNvPr id="40967"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0968"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939395A-1CAA-4722-BE3B-833004088FFE}" type="slidenum">
              <a:rPr lang="it-IT" altLang="it-IT" sz="1400"/>
              <a:pPr algn="r" eaLnBrk="1" hangingPunct="1">
                <a:spcBef>
                  <a:spcPct val="0"/>
                </a:spcBef>
                <a:buFontTx/>
                <a:buNone/>
              </a:pPr>
              <a:t>43</a:t>
            </a:fld>
            <a:endParaRPr lang="it-IT" altLang="it-IT" sz="1400"/>
          </a:p>
        </p:txBody>
      </p:sp>
      <p:sp>
        <p:nvSpPr>
          <p:cNvPr id="41987" name="Rectangle 2"/>
          <p:cNvSpPr>
            <a:spLocks noGrp="1" noChangeArrowheads="1"/>
          </p:cNvSpPr>
          <p:nvPr>
            <p:ph type="title" idx="4294967295"/>
          </p:nvPr>
        </p:nvSpPr>
        <p:spPr/>
        <p:txBody>
          <a:bodyPr/>
          <a:lstStyle/>
          <a:p>
            <a:pPr eaLnBrk="1" hangingPunct="1"/>
            <a:r>
              <a:rPr lang="it-IT" altLang="it-IT" dirty="0"/>
              <a:t>1800 (1)</a:t>
            </a:r>
          </a:p>
        </p:txBody>
      </p:sp>
      <p:sp>
        <p:nvSpPr>
          <p:cNvPr id="41988" name="Rectangle 3"/>
          <p:cNvSpPr>
            <a:spLocks noGrp="1" noChangeArrowheads="1"/>
          </p:cNvSpPr>
          <p:nvPr>
            <p:ph type="body" idx="4294967295"/>
          </p:nvPr>
        </p:nvSpPr>
        <p:spPr>
          <a:xfrm>
            <a:off x="385518" y="2543734"/>
            <a:ext cx="8229600" cy="3644785"/>
          </a:xfrm>
        </p:spPr>
        <p:txBody>
          <a:bodyPr/>
          <a:lstStyle/>
          <a:p>
            <a:pPr eaLnBrk="1" hangingPunct="1">
              <a:lnSpc>
                <a:spcPct val="80000"/>
              </a:lnSpc>
            </a:pPr>
            <a:r>
              <a:rPr lang="it-IT" altLang="it-IT" sz="2800" dirty="0"/>
              <a:t>Peter </a:t>
            </a:r>
            <a:r>
              <a:rPr lang="it-IT" altLang="it-IT" sz="2800" dirty="0" err="1"/>
              <a:t>Barlow</a:t>
            </a:r>
            <a:r>
              <a:rPr lang="it-IT" altLang="it-IT" sz="2800" dirty="0"/>
              <a:t> (1776–1862) pubblica nel 1814 tavole che, per i numeri da 1 a 10000, davano la scomposizione in fattori primi, il quadrato, il cubo, la radice quadrata, il reciproco (7-9 cifre significative) e il logaritmo naturale; nonostante fossero considerate molto accurate, il successo commerciale fu da lui stesso giudicato scarso. </a:t>
            </a:r>
          </a:p>
          <a:p>
            <a:pPr eaLnBrk="1" hangingPunct="1">
              <a:lnSpc>
                <a:spcPct val="80000"/>
              </a:lnSpc>
            </a:pPr>
            <a:r>
              <a:rPr lang="it-IT" altLang="it-IT" sz="2800" dirty="0"/>
              <a:t>si diffondono, per uso dell’ingegneria, tavole (di logaritmi decimali) a 5, 7, 10 decimali.</a:t>
            </a:r>
          </a:p>
        </p:txBody>
      </p:sp>
      <p:grpSp>
        <p:nvGrpSpPr>
          <p:cNvPr id="41989" name="Group 4"/>
          <p:cNvGrpSpPr>
            <a:grpSpLocks/>
          </p:cNvGrpSpPr>
          <p:nvPr/>
        </p:nvGrpSpPr>
        <p:grpSpPr bwMode="auto">
          <a:xfrm>
            <a:off x="323850" y="0"/>
            <a:ext cx="8496300" cy="6669088"/>
            <a:chOff x="295" y="0"/>
            <a:chExt cx="5352" cy="4201"/>
          </a:xfrm>
        </p:grpSpPr>
        <p:sp>
          <p:nvSpPr>
            <p:cNvPr id="41991"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1992"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41990" name="Text Box 8"/>
          <p:cNvSpPr txBox="1">
            <a:spLocks noChangeArrowheads="1"/>
          </p:cNvSpPr>
          <p:nvPr/>
        </p:nvSpPr>
        <p:spPr bwMode="auto">
          <a:xfrm>
            <a:off x="385763" y="1314450"/>
            <a:ext cx="7921625"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90000"/>
              </a:lnSpc>
              <a:buFontTx/>
              <a:buNone/>
            </a:pPr>
            <a:r>
              <a:rPr lang="it-IT" altLang="it-IT" dirty="0"/>
              <a:t>La “rivoluzione industriale” ha bisogno di meno precisione (e più diffusione):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03BB258E-50E4-4AF2-86EC-68EF3BD2D8F8}" type="slidenum">
              <a:rPr lang="it-IT" altLang="it-IT" sz="1400"/>
              <a:pPr algn="r" eaLnBrk="1" hangingPunct="1">
                <a:spcBef>
                  <a:spcPct val="0"/>
                </a:spcBef>
                <a:buFontTx/>
                <a:buNone/>
              </a:pPr>
              <a:t>44</a:t>
            </a:fld>
            <a:endParaRPr lang="it-IT" altLang="it-IT" sz="1400"/>
          </a:p>
        </p:txBody>
      </p:sp>
      <p:sp>
        <p:nvSpPr>
          <p:cNvPr id="43011" name="Rectangle 2"/>
          <p:cNvSpPr>
            <a:spLocks noGrp="1" noChangeArrowheads="1"/>
          </p:cNvSpPr>
          <p:nvPr>
            <p:ph type="title" idx="4294967295"/>
          </p:nvPr>
        </p:nvSpPr>
        <p:spPr/>
        <p:txBody>
          <a:bodyPr/>
          <a:lstStyle/>
          <a:p>
            <a:pPr eaLnBrk="1" hangingPunct="1"/>
            <a:r>
              <a:rPr lang="it-IT" altLang="it-IT" dirty="0"/>
              <a:t>1800 (2)</a:t>
            </a:r>
          </a:p>
        </p:txBody>
      </p:sp>
      <p:sp>
        <p:nvSpPr>
          <p:cNvPr id="43012" name="Rectangle 3"/>
          <p:cNvSpPr>
            <a:spLocks noGrp="1" noChangeArrowheads="1"/>
          </p:cNvSpPr>
          <p:nvPr>
            <p:ph type="body" idx="4294967295"/>
          </p:nvPr>
        </p:nvSpPr>
        <p:spPr>
          <a:xfrm>
            <a:off x="457200" y="1341438"/>
            <a:ext cx="8229600" cy="5327650"/>
          </a:xfrm>
        </p:spPr>
        <p:txBody>
          <a:bodyPr/>
          <a:lstStyle/>
          <a:p>
            <a:pPr eaLnBrk="1" hangingPunct="1">
              <a:buFontTx/>
              <a:buNone/>
            </a:pPr>
            <a:r>
              <a:rPr lang="it-IT" altLang="it-IT"/>
              <a:t>Si profilano due metodi di lavoro;</a:t>
            </a:r>
          </a:p>
          <a:p>
            <a:pPr eaLnBrk="1" hangingPunct="1">
              <a:buFontTx/>
              <a:buNone/>
            </a:pPr>
            <a:r>
              <a:rPr lang="it-IT" altLang="it-IT"/>
              <a:t>“</a:t>
            </a:r>
            <a:r>
              <a:rPr lang="it-IT" altLang="it-IT" b="1"/>
              <a:t>industriale</a:t>
            </a:r>
            <a:r>
              <a:rPr lang="it-IT" altLang="it-IT"/>
              <a:t>”; esempio:</a:t>
            </a:r>
          </a:p>
          <a:p>
            <a:pPr lvl="1" eaLnBrk="1" hangingPunct="1"/>
            <a:r>
              <a:rPr lang="it-IT" altLang="it-IT"/>
              <a:t>George Airy (1801–1891) nel 1835, diventa direttore del Royal Observatory;</a:t>
            </a:r>
          </a:p>
          <a:p>
            <a:pPr lvl="1" eaLnBrk="1" hangingPunct="1"/>
            <a:r>
              <a:rPr lang="it-IT" altLang="it-IT"/>
              <a:t>organizza in maniera rigidamente gerarchica e militare la forza lavoro di giovani (e inesperti) calcolatori;</a:t>
            </a:r>
          </a:p>
          <a:p>
            <a:pPr lvl="1" eaLnBrk="1" hangingPunct="1"/>
            <a:r>
              <a:rPr lang="it-IT" altLang="it-IT"/>
              <a:t>in collaborazione con l’Ammiragliato, pubblica numerose tavole astronomiche in uso nella navigazione (effemeridi).</a:t>
            </a:r>
          </a:p>
          <a:p>
            <a:pPr lvl="1" eaLnBrk="1" hangingPunct="1"/>
            <a:r>
              <a:rPr lang="it-IT" altLang="it-IT"/>
              <a:t>ha contribuito a far ‘‘fallire’’ il D.E. </a:t>
            </a:r>
          </a:p>
        </p:txBody>
      </p:sp>
      <p:grpSp>
        <p:nvGrpSpPr>
          <p:cNvPr id="43013" name="Group 4"/>
          <p:cNvGrpSpPr>
            <a:grpSpLocks/>
          </p:cNvGrpSpPr>
          <p:nvPr/>
        </p:nvGrpSpPr>
        <p:grpSpPr bwMode="auto">
          <a:xfrm>
            <a:off x="323850" y="0"/>
            <a:ext cx="8496300" cy="6669088"/>
            <a:chOff x="295" y="0"/>
            <a:chExt cx="5352" cy="4201"/>
          </a:xfrm>
        </p:grpSpPr>
        <p:sp>
          <p:nvSpPr>
            <p:cNvPr id="43014"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3015"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0D9A16FD-32BE-4523-9444-D472BF0C117E}" type="slidenum">
              <a:rPr lang="it-IT" altLang="it-IT" sz="1400"/>
              <a:pPr algn="r" eaLnBrk="1" hangingPunct="1">
                <a:spcBef>
                  <a:spcPct val="0"/>
                </a:spcBef>
                <a:buFontTx/>
                <a:buNone/>
              </a:pPr>
              <a:t>45</a:t>
            </a:fld>
            <a:endParaRPr lang="it-IT" altLang="it-IT" sz="1400"/>
          </a:p>
        </p:txBody>
      </p:sp>
      <p:sp>
        <p:nvSpPr>
          <p:cNvPr id="44035" name="Rectangle 2"/>
          <p:cNvSpPr>
            <a:spLocks noGrp="1" noChangeArrowheads="1"/>
          </p:cNvSpPr>
          <p:nvPr>
            <p:ph type="title" idx="4294967295"/>
          </p:nvPr>
        </p:nvSpPr>
        <p:spPr/>
        <p:txBody>
          <a:bodyPr/>
          <a:lstStyle/>
          <a:p>
            <a:pPr eaLnBrk="1" hangingPunct="1"/>
            <a:r>
              <a:rPr lang="it-IT" altLang="it-IT" dirty="0"/>
              <a:t>1800 (3)</a:t>
            </a:r>
          </a:p>
        </p:txBody>
      </p:sp>
      <p:sp>
        <p:nvSpPr>
          <p:cNvPr id="44036" name="Rectangle 3"/>
          <p:cNvSpPr>
            <a:spLocks noGrp="1" noChangeArrowheads="1"/>
          </p:cNvSpPr>
          <p:nvPr>
            <p:ph type="body" idx="4294967295"/>
          </p:nvPr>
        </p:nvSpPr>
        <p:spPr>
          <a:xfrm>
            <a:off x="431800" y="1268413"/>
            <a:ext cx="8229600" cy="5221287"/>
          </a:xfrm>
        </p:spPr>
        <p:txBody>
          <a:bodyPr/>
          <a:lstStyle/>
          <a:p>
            <a:pPr eaLnBrk="1" hangingPunct="1">
              <a:lnSpc>
                <a:spcPct val="90000"/>
              </a:lnSpc>
              <a:buFontTx/>
              <a:buNone/>
            </a:pPr>
            <a:r>
              <a:rPr lang="it-IT" altLang="it-IT" dirty="0"/>
              <a:t>“</a:t>
            </a:r>
            <a:r>
              <a:rPr lang="it-IT" altLang="it-IT" b="1" dirty="0"/>
              <a:t>professionale</a:t>
            </a:r>
            <a:r>
              <a:rPr lang="it-IT" altLang="it-IT" dirty="0"/>
              <a:t>”; esempio:</a:t>
            </a:r>
            <a:endParaRPr lang="it-IT" altLang="it-IT" sz="2400" dirty="0"/>
          </a:p>
          <a:p>
            <a:pPr eaLnBrk="1" hangingPunct="1">
              <a:lnSpc>
                <a:spcPct val="90000"/>
              </a:lnSpc>
            </a:pPr>
            <a:r>
              <a:rPr lang="it-IT" altLang="it-IT" sz="2400" dirty="0"/>
              <a:t>Charles Henry Davis (1807–1877) è il primo direttore del </a:t>
            </a:r>
            <a:r>
              <a:rPr lang="it-IT" altLang="it-IT" sz="2400" dirty="0" err="1"/>
              <a:t>Nautical</a:t>
            </a:r>
            <a:r>
              <a:rPr lang="it-IT" altLang="it-IT" sz="2400" dirty="0"/>
              <a:t> Almanac Office (a Cambridge, Mass): </a:t>
            </a:r>
          </a:p>
          <a:p>
            <a:pPr eaLnBrk="1" hangingPunct="1">
              <a:lnSpc>
                <a:spcPct val="90000"/>
              </a:lnSpc>
            </a:pPr>
            <a:r>
              <a:rPr lang="it-IT" altLang="it-IT" sz="2400" dirty="0"/>
              <a:t>con l’assistenza di Benjamin Pierce (1809–1880), professore ad Harvard , prepara i piani di calcolo per un gruppo di abili matematici tra cui John D. </a:t>
            </a:r>
            <a:r>
              <a:rPr lang="it-IT" altLang="it-IT" sz="2400" dirty="0" err="1"/>
              <a:t>Runkle</a:t>
            </a:r>
            <a:r>
              <a:rPr lang="it-IT" altLang="it-IT" sz="2400" dirty="0"/>
              <a:t> (poi fondatore del MIT), Sears </a:t>
            </a:r>
            <a:r>
              <a:rPr lang="it-IT" altLang="it-IT" sz="2400" dirty="0" err="1"/>
              <a:t>Walker</a:t>
            </a:r>
            <a:r>
              <a:rPr lang="it-IT" altLang="it-IT" sz="2400" dirty="0"/>
              <a:t> (astronomo e direttore di un osservatorio a Philadelphia) e Maria Mitchell (professore di astronomia al </a:t>
            </a:r>
            <a:r>
              <a:rPr lang="it-IT" altLang="it-IT" sz="2400" dirty="0" err="1"/>
              <a:t>Vassar</a:t>
            </a:r>
            <a:r>
              <a:rPr lang="it-IT" altLang="it-IT" sz="2400" dirty="0"/>
              <a:t> College) che, lavorando da casa, si scambiavano informazioni per posta;</a:t>
            </a:r>
          </a:p>
          <a:p>
            <a:pPr eaLnBrk="1" hangingPunct="1">
              <a:lnSpc>
                <a:spcPct val="90000"/>
              </a:lnSpc>
            </a:pPr>
            <a:r>
              <a:rPr lang="it-IT" altLang="it-IT" sz="2400" dirty="0"/>
              <a:t>pubblica </a:t>
            </a:r>
            <a:r>
              <a:rPr lang="it-IT" altLang="it-IT" sz="2400" i="1" dirty="0"/>
              <a:t>The American </a:t>
            </a:r>
            <a:r>
              <a:rPr lang="it-IT" altLang="it-IT" sz="2400" i="1" dirty="0" err="1"/>
              <a:t>Nautical</a:t>
            </a:r>
            <a:r>
              <a:rPr lang="it-IT" altLang="it-IT" sz="2400" i="1" dirty="0"/>
              <a:t> Almanac for</a:t>
            </a:r>
            <a:r>
              <a:rPr lang="it-IT" altLang="it-IT" sz="2400" dirty="0"/>
              <a:t> 1855 che viene considerato una importante dimostrazione delle capacità scientifiche americane; </a:t>
            </a:r>
          </a:p>
        </p:txBody>
      </p:sp>
      <p:grpSp>
        <p:nvGrpSpPr>
          <p:cNvPr id="44037" name="Group 4"/>
          <p:cNvGrpSpPr>
            <a:grpSpLocks/>
          </p:cNvGrpSpPr>
          <p:nvPr/>
        </p:nvGrpSpPr>
        <p:grpSpPr bwMode="auto">
          <a:xfrm>
            <a:off x="323850" y="0"/>
            <a:ext cx="8496300" cy="6669088"/>
            <a:chOff x="295" y="0"/>
            <a:chExt cx="5352" cy="4201"/>
          </a:xfrm>
        </p:grpSpPr>
        <p:sp>
          <p:nvSpPr>
            <p:cNvPr id="44038"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4039"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C888C40-765E-4A7A-B5F7-E7FBC208D890}" type="slidenum">
              <a:rPr lang="it-IT" altLang="it-IT" sz="1400"/>
              <a:pPr algn="r" eaLnBrk="1" hangingPunct="1">
                <a:spcBef>
                  <a:spcPct val="0"/>
                </a:spcBef>
                <a:buFontTx/>
                <a:buNone/>
              </a:pPr>
              <a:t>46</a:t>
            </a:fld>
            <a:endParaRPr lang="it-IT" altLang="it-IT" sz="1400"/>
          </a:p>
        </p:txBody>
      </p:sp>
      <p:sp>
        <p:nvSpPr>
          <p:cNvPr id="45059" name="Rectangle 2"/>
          <p:cNvSpPr>
            <a:spLocks noGrp="1" noChangeArrowheads="1"/>
          </p:cNvSpPr>
          <p:nvPr>
            <p:ph type="title" idx="4294967295"/>
          </p:nvPr>
        </p:nvSpPr>
        <p:spPr/>
        <p:txBody>
          <a:bodyPr/>
          <a:lstStyle/>
          <a:p>
            <a:pPr eaLnBrk="1" hangingPunct="1"/>
            <a:r>
              <a:rPr lang="it-IT" altLang="it-IT" dirty="0"/>
              <a:t>1800 (4)</a:t>
            </a:r>
          </a:p>
        </p:txBody>
      </p:sp>
      <p:sp>
        <p:nvSpPr>
          <p:cNvPr id="45060" name="Rectangle 3"/>
          <p:cNvSpPr>
            <a:spLocks noGrp="1" noChangeArrowheads="1"/>
          </p:cNvSpPr>
          <p:nvPr>
            <p:ph type="body" idx="4294967295"/>
          </p:nvPr>
        </p:nvSpPr>
        <p:spPr>
          <a:xfrm>
            <a:off x="323850" y="1196975"/>
            <a:ext cx="8478838" cy="3671888"/>
          </a:xfrm>
        </p:spPr>
        <p:txBody>
          <a:bodyPr/>
          <a:lstStyle/>
          <a:p>
            <a:pPr marL="361950" indent="-361950" eaLnBrk="1" hangingPunct="1">
              <a:spcBef>
                <a:spcPct val="0"/>
              </a:spcBef>
            </a:pPr>
            <a:r>
              <a:rPr lang="it-IT" altLang="it-IT" sz="2800" dirty="0"/>
              <a:t>la diffusione dell’industria e del commercio e della finanza crea la figura del “contabile” (in inglese </a:t>
            </a:r>
            <a:r>
              <a:rPr lang="it-IT" altLang="it-IT" sz="2800" i="1" dirty="0"/>
              <a:t>computer</a:t>
            </a:r>
            <a:r>
              <a:rPr lang="it-IT" altLang="it-IT" sz="2800" dirty="0"/>
              <a:t>!).</a:t>
            </a:r>
          </a:p>
          <a:p>
            <a:pPr marL="361950" indent="-361950" eaLnBrk="1" hangingPunct="1">
              <a:spcBef>
                <a:spcPct val="0"/>
              </a:spcBef>
            </a:pPr>
            <a:r>
              <a:rPr lang="it-IT" altLang="it-IT" sz="2800" dirty="0"/>
              <a:t>si pubblicano estese tavole di “funzioni speciali” (</a:t>
            </a:r>
            <a:r>
              <a:rPr lang="it-IT" altLang="it-IT" sz="2800" dirty="0" err="1"/>
              <a:t>Todhunter</a:t>
            </a:r>
            <a:r>
              <a:rPr lang="it-IT" altLang="it-IT" sz="2800" dirty="0"/>
              <a:t>, 1875; </a:t>
            </a:r>
            <a:r>
              <a:rPr lang="it-IT" altLang="it-IT" sz="2800" dirty="0" err="1"/>
              <a:t>Heine</a:t>
            </a:r>
            <a:r>
              <a:rPr lang="it-IT" altLang="it-IT" sz="2800" dirty="0"/>
              <a:t>, 1881, </a:t>
            </a:r>
            <a:r>
              <a:rPr lang="it-IT" altLang="it-IT" sz="2800" dirty="0" err="1"/>
              <a:t>Tannery</a:t>
            </a:r>
            <a:r>
              <a:rPr lang="it-IT" altLang="it-IT" sz="2800" dirty="0"/>
              <a:t> e </a:t>
            </a:r>
            <a:r>
              <a:rPr lang="it-IT" altLang="it-IT" sz="2800" dirty="0" err="1"/>
              <a:t>Molk</a:t>
            </a:r>
            <a:r>
              <a:rPr lang="it-IT" altLang="it-IT" sz="2800" dirty="0"/>
              <a:t>, 1893). </a:t>
            </a:r>
          </a:p>
          <a:p>
            <a:pPr marL="361950" indent="-361950" eaLnBrk="1" hangingPunct="1">
              <a:spcBef>
                <a:spcPct val="0"/>
              </a:spcBef>
            </a:pPr>
            <a:r>
              <a:rPr lang="it-IT" altLang="it-IT" sz="2800" dirty="0"/>
              <a:t>nascono le macchine tabulatrici: </a:t>
            </a:r>
            <a:r>
              <a:rPr lang="it-IT" altLang="it-IT" sz="2800" dirty="0" err="1"/>
              <a:t>Hollerit</a:t>
            </a:r>
            <a:r>
              <a:rPr lang="it-IT" altLang="it-IT" sz="2800" dirty="0"/>
              <a:t> e il censimento del 1890.</a:t>
            </a:r>
          </a:p>
        </p:txBody>
      </p:sp>
      <p:grpSp>
        <p:nvGrpSpPr>
          <p:cNvPr id="45061" name="Group 4"/>
          <p:cNvGrpSpPr>
            <a:grpSpLocks/>
          </p:cNvGrpSpPr>
          <p:nvPr/>
        </p:nvGrpSpPr>
        <p:grpSpPr bwMode="auto">
          <a:xfrm>
            <a:off x="323850" y="-43891"/>
            <a:ext cx="8496300" cy="6669088"/>
            <a:chOff x="295" y="0"/>
            <a:chExt cx="5352" cy="4201"/>
          </a:xfrm>
        </p:grpSpPr>
        <p:sp>
          <p:nvSpPr>
            <p:cNvPr id="45063"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5064"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45062" name="Text Box 8"/>
          <p:cNvSpPr txBox="1">
            <a:spLocks noChangeArrowheads="1"/>
          </p:cNvSpPr>
          <p:nvPr/>
        </p:nvSpPr>
        <p:spPr bwMode="auto">
          <a:xfrm>
            <a:off x="476250" y="5049838"/>
            <a:ext cx="810101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2800"/>
              <a:t>N.B. </a:t>
            </a:r>
            <a:r>
              <a:rPr lang="it-IT" altLang="it-IT" sz="2800" b="1"/>
              <a:t>Tappa concettuale molto importante: maneggio meccanico dei </a:t>
            </a:r>
            <a:r>
              <a:rPr lang="it-IT" altLang="it-IT" sz="2800" b="1" i="1"/>
              <a:t>supporti dell’informazione</a:t>
            </a:r>
            <a:r>
              <a:rPr lang="it-IT" altLang="it-IT" sz="2800" b="1"/>
              <a:t> (conteggi, </a:t>
            </a:r>
            <a:r>
              <a:rPr lang="it-IT" altLang="it-IT" sz="2800" b="1" i="1"/>
              <a:t>sort</a:t>
            </a:r>
            <a:r>
              <a:rPr lang="it-IT" altLang="it-IT" sz="2800" b="1"/>
              <a:t> e stampa)</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625FB9C4-7DF1-4688-AFE0-5A0E63037FB6}" type="slidenum">
              <a:rPr lang="it-IT" altLang="it-IT" smtClean="0"/>
              <a:pPr>
                <a:defRPr/>
              </a:pPr>
              <a:t>47</a:t>
            </a:fld>
            <a:endParaRPr lang="it-IT" altLang="it-IT"/>
          </a:p>
        </p:txBody>
      </p:sp>
      <p:sp>
        <p:nvSpPr>
          <p:cNvPr id="3" name="Rectangle 2"/>
          <p:cNvSpPr txBox="1">
            <a:spLocks noChangeArrowheads="1"/>
          </p:cNvSpPr>
          <p:nvPr/>
        </p:nvSpPr>
        <p:spPr bwMode="auto">
          <a:xfrm>
            <a:off x="341530" y="423777"/>
            <a:ext cx="8348598" cy="1894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gn="l" eaLnBrk="1" hangingPunct="1"/>
            <a:r>
              <a:rPr lang="it-IT" altLang="it-IT" sz="3600" dirty="0"/>
              <a:t>PERIODO MODERNO</a:t>
            </a:r>
          </a:p>
          <a:p>
            <a:pPr algn="l" eaLnBrk="1" hangingPunct="1"/>
            <a:r>
              <a:rPr lang="it-IT" altLang="it-IT" sz="3600" dirty="0"/>
              <a:t>(1900, FINO ALLA FINE DELLA II GUERRA MONDIALE)</a:t>
            </a:r>
            <a:endParaRPr lang="it-IT" altLang="it-IT" sz="3600" kern="0" dirty="0"/>
          </a:p>
        </p:txBody>
      </p:sp>
      <p:sp>
        <p:nvSpPr>
          <p:cNvPr id="4" name="CasellaDiTesto 3"/>
          <p:cNvSpPr txBox="1"/>
          <p:nvPr/>
        </p:nvSpPr>
        <p:spPr>
          <a:xfrm>
            <a:off x="439186" y="2197160"/>
            <a:ext cx="8712460" cy="4524315"/>
          </a:xfrm>
          <a:prstGeom prst="rect">
            <a:avLst/>
          </a:prstGeom>
          <a:noFill/>
        </p:spPr>
        <p:txBody>
          <a:bodyPr wrap="square" rtlCol="0">
            <a:spAutoFit/>
          </a:bodyPr>
          <a:lstStyle/>
          <a:p>
            <a:pPr marL="571500" indent="-571500">
              <a:buFont typeface="Arial" panose="020B0604020202020204" pitchFamily="34" charset="0"/>
              <a:buChar char="•"/>
            </a:pPr>
            <a:r>
              <a:rPr lang="it-IT" altLang="it-IT" sz="3600" dirty="0"/>
              <a:t>calcolo contabile/finanziario, tecnico ingegneristico, marittimo (ed astronomico), </a:t>
            </a:r>
          </a:p>
          <a:p>
            <a:pPr marL="571500" indent="-571500">
              <a:buFont typeface="Arial" panose="020B0604020202020204" pitchFamily="34" charset="0"/>
              <a:buChar char="•"/>
            </a:pPr>
            <a:r>
              <a:rPr lang="it-IT" altLang="it-IT" sz="3600" dirty="0"/>
              <a:t>tavole logaritmiche, trigonometriche e funzioni speciali</a:t>
            </a:r>
          </a:p>
          <a:p>
            <a:pPr marL="571500" indent="-571500">
              <a:buFont typeface="Arial" panose="020B0604020202020204" pitchFamily="34" charset="0"/>
              <a:buChar char="•"/>
            </a:pPr>
            <a:r>
              <a:rPr lang="it-IT" altLang="it-IT" sz="3600" dirty="0"/>
              <a:t>riguarda un enorme numero di persone, </a:t>
            </a:r>
          </a:p>
          <a:p>
            <a:pPr marL="571500" indent="-571500">
              <a:buFont typeface="Arial" panose="020B0604020202020204" pitchFamily="34" charset="0"/>
              <a:buChar char="•"/>
            </a:pPr>
            <a:r>
              <a:rPr lang="it-IT" sz="3600" dirty="0"/>
              <a:t>in </a:t>
            </a:r>
            <a:r>
              <a:rPr lang="it-IT" sz="3600" dirty="0" err="1"/>
              <a:t>ʻʻtuttoʼʼ</a:t>
            </a:r>
            <a:r>
              <a:rPr lang="it-IT" sz="3600" dirty="0"/>
              <a:t> il mondo</a:t>
            </a:r>
          </a:p>
        </p:txBody>
      </p:sp>
      <p:grpSp>
        <p:nvGrpSpPr>
          <p:cNvPr id="5" name="Group 4"/>
          <p:cNvGrpSpPr>
            <a:grpSpLocks/>
          </p:cNvGrpSpPr>
          <p:nvPr/>
        </p:nvGrpSpPr>
        <p:grpSpPr bwMode="auto">
          <a:xfrm>
            <a:off x="323850" y="-43891"/>
            <a:ext cx="8496300" cy="6669088"/>
            <a:chOff x="295" y="0"/>
            <a:chExt cx="5352" cy="4201"/>
          </a:xfrm>
        </p:grpSpPr>
        <p:sp>
          <p:nvSpPr>
            <p:cNvPr id="6"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extLst>
      <p:ext uri="{BB962C8B-B14F-4D97-AF65-F5344CB8AC3E}">
        <p14:creationId xmlns:p14="http://schemas.microsoft.com/office/powerpoint/2010/main" val="2813944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844BA4F3-868F-487F-832E-3067BC6A7DFC}" type="slidenum">
              <a:rPr lang="it-IT" altLang="it-IT" sz="1400"/>
              <a:pPr algn="r" eaLnBrk="1" hangingPunct="1">
                <a:spcBef>
                  <a:spcPct val="0"/>
                </a:spcBef>
                <a:buFontTx/>
                <a:buNone/>
              </a:pPr>
              <a:t>48</a:t>
            </a:fld>
            <a:endParaRPr lang="it-IT" altLang="it-IT" sz="1400"/>
          </a:p>
        </p:txBody>
      </p:sp>
      <p:sp>
        <p:nvSpPr>
          <p:cNvPr id="46083" name="Rectangle 2"/>
          <p:cNvSpPr>
            <a:spLocks noGrp="1" noChangeArrowheads="1"/>
          </p:cNvSpPr>
          <p:nvPr>
            <p:ph type="title" idx="4294967295"/>
          </p:nvPr>
        </p:nvSpPr>
        <p:spPr>
          <a:xfrm>
            <a:off x="381000" y="381000"/>
            <a:ext cx="8229600" cy="762000"/>
          </a:xfrm>
        </p:spPr>
        <p:txBody>
          <a:bodyPr/>
          <a:lstStyle/>
          <a:p>
            <a:pPr eaLnBrk="1" hangingPunct="1"/>
            <a:r>
              <a:rPr lang="it-IT" altLang="it-IT" dirty="0"/>
              <a:t>1900 (1)</a:t>
            </a:r>
          </a:p>
        </p:txBody>
      </p:sp>
      <p:sp>
        <p:nvSpPr>
          <p:cNvPr id="46084" name="Rectangle 3"/>
          <p:cNvSpPr>
            <a:spLocks noGrp="1" noChangeArrowheads="1"/>
          </p:cNvSpPr>
          <p:nvPr>
            <p:ph type="body" idx="4294967295"/>
          </p:nvPr>
        </p:nvSpPr>
        <p:spPr>
          <a:xfrm>
            <a:off x="457200" y="1219200"/>
            <a:ext cx="8153400" cy="5029200"/>
          </a:xfrm>
        </p:spPr>
        <p:txBody>
          <a:bodyPr/>
          <a:lstStyle/>
          <a:p>
            <a:pPr eaLnBrk="1" hangingPunct="1">
              <a:lnSpc>
                <a:spcPct val="90000"/>
              </a:lnSpc>
            </a:pPr>
            <a:r>
              <a:rPr lang="it-IT" altLang="it-IT" sz="2800">
                <a:cs typeface="Times New Roman" panose="02020603050405020304" pitchFamily="18" charset="0"/>
              </a:rPr>
              <a:t>Prima guerra mondiale: uso massiccio di personale di calcolo per produrre  mappe, tavole di navigazione, </a:t>
            </a:r>
            <a:r>
              <a:rPr lang="it-IT" altLang="it-IT" sz="2800" b="1">
                <a:cs typeface="Times New Roman" panose="02020603050405020304" pitchFamily="18" charset="0"/>
              </a:rPr>
              <a:t>tavole di artiglieria</a:t>
            </a:r>
            <a:r>
              <a:rPr lang="it-IT" altLang="it-IT" sz="2800">
                <a:cs typeface="Times New Roman" panose="02020603050405020304" pitchFamily="18" charset="0"/>
              </a:rPr>
              <a:t>; si diffonde l’uso di personale femminile.</a:t>
            </a:r>
            <a:r>
              <a:rPr lang="it-IT" altLang="it-IT" sz="2800"/>
              <a:t> </a:t>
            </a:r>
          </a:p>
          <a:p>
            <a:pPr eaLnBrk="1" hangingPunct="1">
              <a:lnSpc>
                <a:spcPct val="90000"/>
              </a:lnSpc>
            </a:pPr>
            <a:r>
              <a:rPr lang="it-IT" altLang="it-IT" sz="2800">
                <a:cs typeface="Times New Roman" panose="02020603050405020304" pitchFamily="18" charset="0"/>
              </a:rPr>
              <a:t>Dopo la guerra (sull’esperienza bellica) aumenta enormemente l’uso di contabili (spesso donne) che usano anche calcolatrici meccaniche, sia nelle aziende che nella ricerca</a:t>
            </a:r>
            <a:r>
              <a:rPr lang="it-IT" altLang="it-IT" sz="2800"/>
              <a:t> </a:t>
            </a:r>
          </a:p>
          <a:p>
            <a:pPr eaLnBrk="1" hangingPunct="1">
              <a:lnSpc>
                <a:spcPct val="90000"/>
              </a:lnSpc>
            </a:pPr>
            <a:r>
              <a:rPr lang="it-IT" altLang="it-IT" sz="2800">
                <a:cs typeface="Times New Roman" panose="02020603050405020304" pitchFamily="18" charset="0"/>
              </a:rPr>
              <a:t>Leslie John Comrie (1893–1950), ex militare, diventa </a:t>
            </a:r>
            <a:r>
              <a:rPr lang="it-IT" altLang="it-IT" sz="2800" i="1">
                <a:cs typeface="Times New Roman" panose="02020603050405020304" pitchFamily="18" charset="0"/>
              </a:rPr>
              <a:t>deputy superintendent</a:t>
            </a:r>
            <a:r>
              <a:rPr lang="it-IT" altLang="it-IT" sz="2800">
                <a:cs typeface="Times New Roman" panose="02020603050405020304" pitchFamily="18" charset="0"/>
              </a:rPr>
              <a:t> del British Nautical Almanac Office dove adotta l’uso di calcolatrici commerciali (tabulatrici)</a:t>
            </a:r>
            <a:r>
              <a:rPr lang="it-IT" altLang="it-IT" sz="2800"/>
              <a:t> </a:t>
            </a:r>
          </a:p>
        </p:txBody>
      </p:sp>
      <p:grpSp>
        <p:nvGrpSpPr>
          <p:cNvPr id="46085" name="Group 4"/>
          <p:cNvGrpSpPr>
            <a:grpSpLocks/>
          </p:cNvGrpSpPr>
          <p:nvPr/>
        </p:nvGrpSpPr>
        <p:grpSpPr bwMode="auto">
          <a:xfrm>
            <a:off x="323850" y="0"/>
            <a:ext cx="8496300" cy="6669088"/>
            <a:chOff x="295" y="0"/>
            <a:chExt cx="5352" cy="4201"/>
          </a:xfrm>
        </p:grpSpPr>
        <p:sp>
          <p:nvSpPr>
            <p:cNvPr id="46086"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6087"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D734D809-AE30-477E-9696-E36998BD5286}" type="slidenum">
              <a:rPr lang="it-IT" altLang="it-IT" sz="1400"/>
              <a:pPr algn="r" eaLnBrk="1" hangingPunct="1">
                <a:spcBef>
                  <a:spcPct val="0"/>
                </a:spcBef>
                <a:buFontTx/>
                <a:buNone/>
              </a:pPr>
              <a:t>49</a:t>
            </a:fld>
            <a:endParaRPr lang="it-IT" altLang="it-IT" sz="1400"/>
          </a:p>
        </p:txBody>
      </p:sp>
      <p:sp>
        <p:nvSpPr>
          <p:cNvPr id="47107" name="Rectangle 2"/>
          <p:cNvSpPr>
            <a:spLocks noGrp="1" noChangeArrowheads="1"/>
          </p:cNvSpPr>
          <p:nvPr>
            <p:ph type="title" idx="4294967295"/>
          </p:nvPr>
        </p:nvSpPr>
        <p:spPr>
          <a:xfrm>
            <a:off x="457200" y="76200"/>
            <a:ext cx="8229600" cy="1143000"/>
          </a:xfrm>
        </p:spPr>
        <p:txBody>
          <a:bodyPr/>
          <a:lstStyle/>
          <a:p>
            <a:pPr eaLnBrk="1" hangingPunct="1"/>
            <a:r>
              <a:rPr lang="it-IT" altLang="it-IT" dirty="0"/>
              <a:t>1900 (2)</a:t>
            </a:r>
          </a:p>
        </p:txBody>
      </p:sp>
      <p:sp>
        <p:nvSpPr>
          <p:cNvPr id="47108" name="Rectangle 3"/>
          <p:cNvSpPr>
            <a:spLocks noGrp="1" noChangeArrowheads="1"/>
          </p:cNvSpPr>
          <p:nvPr>
            <p:ph type="body" idx="4294967295"/>
          </p:nvPr>
        </p:nvSpPr>
        <p:spPr>
          <a:xfrm>
            <a:off x="457200" y="795336"/>
            <a:ext cx="8382000" cy="5873751"/>
          </a:xfrm>
        </p:spPr>
        <p:txBody>
          <a:bodyPr/>
          <a:lstStyle/>
          <a:p>
            <a:pPr marL="0" indent="0" eaLnBrk="1" hangingPunct="1">
              <a:lnSpc>
                <a:spcPct val="90000"/>
              </a:lnSpc>
              <a:buNone/>
            </a:pPr>
            <a:r>
              <a:rPr lang="it-IT" altLang="it-IT" sz="2800" dirty="0"/>
              <a:t>Tabulatrici:</a:t>
            </a:r>
          </a:p>
          <a:p>
            <a:pPr eaLnBrk="1" hangingPunct="1">
              <a:lnSpc>
                <a:spcPct val="90000"/>
              </a:lnSpc>
            </a:pPr>
            <a:r>
              <a:rPr lang="it-IT" altLang="it-IT" sz="2800" dirty="0"/>
              <a:t>IBM 301, 1906; leggeva 150 </a:t>
            </a:r>
            <a:r>
              <a:rPr lang="it-IT" altLang="it-IT" sz="2800" dirty="0" err="1"/>
              <a:t>cards</a:t>
            </a:r>
            <a:r>
              <a:rPr lang="it-IT" altLang="it-IT" sz="2800" dirty="0"/>
              <a:t>/minute faceva somme, sottrazioni e </a:t>
            </a:r>
            <a:r>
              <a:rPr lang="it-IT" altLang="it-IT" sz="2800" b="1" dirty="0"/>
              <a:t>smistamenti</a:t>
            </a:r>
            <a:r>
              <a:rPr lang="it-IT" altLang="it-IT" sz="2800" dirty="0"/>
              <a:t>;</a:t>
            </a:r>
            <a:endParaRPr lang="it-IT" altLang="it-IT" sz="2800" b="1" dirty="0"/>
          </a:p>
          <a:p>
            <a:pPr eaLnBrk="1" hangingPunct="1">
              <a:lnSpc>
                <a:spcPct val="90000"/>
              </a:lnSpc>
            </a:pPr>
            <a:r>
              <a:rPr lang="it-IT" altLang="it-IT" sz="2800" dirty="0"/>
              <a:t>IBM 401, 1933; in più: numeri negativi e faceva liste numeriche di 80 </a:t>
            </a:r>
            <a:r>
              <a:rPr lang="it-IT" altLang="it-IT" sz="2800" i="1" dirty="0" err="1"/>
              <a:t>cards</a:t>
            </a:r>
            <a:r>
              <a:rPr lang="it-IT" altLang="it-IT" sz="2800" dirty="0"/>
              <a:t> (</a:t>
            </a:r>
            <a:r>
              <a:rPr lang="it-IT" altLang="it-IT" sz="2800" i="1" dirty="0" err="1"/>
              <a:t>lines</a:t>
            </a:r>
            <a:r>
              <a:rPr lang="it-IT" altLang="it-IT" sz="2800" dirty="0"/>
              <a:t>)/</a:t>
            </a:r>
            <a:r>
              <a:rPr lang="it-IT" altLang="it-IT" sz="2800" i="1" dirty="0"/>
              <a:t>minute</a:t>
            </a:r>
          </a:p>
          <a:p>
            <a:pPr eaLnBrk="1" hangingPunct="1">
              <a:lnSpc>
                <a:spcPct val="90000"/>
              </a:lnSpc>
            </a:pPr>
            <a:r>
              <a:rPr lang="it-IT" altLang="it-IT" sz="2800" dirty="0"/>
              <a:t>IBM 405, 1934; in più: caratteri alfanumerici e liste di 80 </a:t>
            </a:r>
            <a:r>
              <a:rPr lang="it-IT" altLang="it-IT" sz="2800" i="1" dirty="0" err="1"/>
              <a:t>cards</a:t>
            </a:r>
            <a:r>
              <a:rPr lang="it-IT" altLang="it-IT" sz="2800" dirty="0"/>
              <a:t> (</a:t>
            </a:r>
            <a:r>
              <a:rPr lang="it-IT" altLang="it-IT" sz="2800" i="1" dirty="0" err="1"/>
              <a:t>lines</a:t>
            </a:r>
            <a:r>
              <a:rPr lang="it-IT" altLang="it-IT" sz="2800" dirty="0"/>
              <a:t>)/</a:t>
            </a:r>
            <a:r>
              <a:rPr lang="it-IT" altLang="it-IT" sz="2800" i="1" dirty="0"/>
              <a:t>minute</a:t>
            </a:r>
          </a:p>
          <a:p>
            <a:pPr eaLnBrk="1" hangingPunct="1">
              <a:lnSpc>
                <a:spcPct val="90000"/>
              </a:lnSpc>
            </a:pPr>
            <a:r>
              <a:rPr lang="it-IT" altLang="it-IT" sz="2800" dirty="0"/>
              <a:t>IBM 601, 1933; moltiplicava due numeri (fino a 8 cifre) letti da una scheda e perforava il risultato sulla stessa scheda</a:t>
            </a:r>
          </a:p>
          <a:p>
            <a:pPr marL="0" indent="0" eaLnBrk="1" hangingPunct="1">
              <a:lnSpc>
                <a:spcPct val="90000"/>
              </a:lnSpc>
              <a:buNone/>
            </a:pPr>
            <a:r>
              <a:rPr lang="it-IT" altLang="it-IT" sz="2800" dirty="0"/>
              <a:t>Compare la parola “supercomputer” usata dal quotidiano “New York World” nel 1920 per indicare una di queste macchine (istallata alla Columbia </a:t>
            </a:r>
            <a:r>
              <a:rPr lang="it-IT" altLang="it-IT" sz="2800" dirty="0" err="1"/>
              <a:t>University</a:t>
            </a:r>
            <a:r>
              <a:rPr lang="it-IT" altLang="it-IT" sz="2800" dirty="0"/>
              <a:t>) (N.B. senso diverso dall’attuale)</a:t>
            </a:r>
          </a:p>
        </p:txBody>
      </p:sp>
      <p:grpSp>
        <p:nvGrpSpPr>
          <p:cNvPr id="47109" name="Group 4"/>
          <p:cNvGrpSpPr>
            <a:grpSpLocks/>
          </p:cNvGrpSpPr>
          <p:nvPr/>
        </p:nvGrpSpPr>
        <p:grpSpPr bwMode="auto">
          <a:xfrm>
            <a:off x="323850" y="0"/>
            <a:ext cx="8496300" cy="6669088"/>
            <a:chOff x="295" y="0"/>
            <a:chExt cx="5352" cy="4201"/>
          </a:xfrm>
        </p:grpSpPr>
        <p:sp>
          <p:nvSpPr>
            <p:cNvPr id="47110"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7111"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FAD9E802-F6DD-4253-A274-5C2403FFE796}" type="slidenum">
              <a:rPr lang="it-IT" altLang="it-IT" sz="1400" smtClean="0"/>
              <a:pPr>
                <a:spcBef>
                  <a:spcPct val="0"/>
                </a:spcBef>
                <a:buFontTx/>
                <a:buNone/>
              </a:pPr>
              <a:t>5</a:t>
            </a:fld>
            <a:endParaRPr lang="it-IT" altLang="it-IT" sz="1400"/>
          </a:p>
        </p:txBody>
      </p:sp>
      <p:grpSp>
        <p:nvGrpSpPr>
          <p:cNvPr id="4099" name="Group 23"/>
          <p:cNvGrpSpPr>
            <a:grpSpLocks/>
          </p:cNvGrpSpPr>
          <p:nvPr/>
        </p:nvGrpSpPr>
        <p:grpSpPr bwMode="auto">
          <a:xfrm>
            <a:off x="323850" y="0"/>
            <a:ext cx="8496300" cy="6669088"/>
            <a:chOff x="295" y="0"/>
            <a:chExt cx="5352" cy="4201"/>
          </a:xfrm>
        </p:grpSpPr>
        <p:sp>
          <p:nvSpPr>
            <p:cNvPr id="4102" name="Rectangle 24"/>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103" name="Text Box 25"/>
            <p:cNvSpPr txBox="1">
              <a:spLocks noChangeArrowheads="1"/>
            </p:cNvSpPr>
            <p:nvPr/>
          </p:nvSpPr>
          <p:spPr bwMode="auto">
            <a:xfrm>
              <a:off x="4150" y="0"/>
              <a:ext cx="127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2018</a:t>
              </a:r>
            </a:p>
            <a:p>
              <a:pPr eaLnBrk="1" hangingPunct="1">
                <a:spcBef>
                  <a:spcPct val="50000"/>
                </a:spcBef>
                <a:buFontTx/>
                <a:buNone/>
              </a:pPr>
              <a:endParaRPr lang="it-IT" altLang="it-IT" sz="1400" dirty="0"/>
            </a:p>
            <a:p>
              <a:pPr eaLnBrk="1" hangingPunct="1">
                <a:spcBef>
                  <a:spcPct val="50000"/>
                </a:spcBef>
                <a:buFontTx/>
                <a:buNone/>
              </a:pPr>
              <a:endParaRPr lang="it-IT" altLang="it-IT" sz="1400" dirty="0"/>
            </a:p>
          </p:txBody>
        </p:sp>
      </p:grpSp>
      <p:sp>
        <p:nvSpPr>
          <p:cNvPr id="4100" name="Rectangle 1026"/>
          <p:cNvSpPr>
            <a:spLocks noChangeArrowheads="1"/>
          </p:cNvSpPr>
          <p:nvPr/>
        </p:nvSpPr>
        <p:spPr bwMode="auto">
          <a:xfrm>
            <a:off x="476250" y="233363"/>
            <a:ext cx="82296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3600" dirty="0">
                <a:solidFill>
                  <a:schemeClr val="tx2"/>
                </a:solidFill>
              </a:rPr>
              <a:t>INTRODUZIONE (3)</a:t>
            </a:r>
          </a:p>
        </p:txBody>
      </p:sp>
      <p:sp>
        <p:nvSpPr>
          <p:cNvPr id="13317" name="Text Box 34"/>
          <p:cNvSpPr txBox="1">
            <a:spLocks noChangeArrowheads="1"/>
          </p:cNvSpPr>
          <p:nvPr/>
        </p:nvSpPr>
        <p:spPr bwMode="auto">
          <a:xfrm>
            <a:off x="385763" y="1228725"/>
            <a:ext cx="848042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268288" indent="268288">
              <a:spcBef>
                <a:spcPct val="20000"/>
              </a:spcBef>
              <a:buChar char="–"/>
              <a:defRPr sz="2800">
                <a:solidFill>
                  <a:schemeClr val="tx1"/>
                </a:solidFill>
                <a:latin typeface="Arial" panose="020B0604020202020204" pitchFamily="34" charset="0"/>
                <a:cs typeface="Arial" panose="020B0604020202020204" pitchFamily="34" charset="0"/>
              </a:defRPr>
            </a:lvl2pPr>
            <a:lvl3pPr marL="982663"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defRPr/>
            </a:pPr>
            <a:r>
              <a:rPr lang="it-IT" altLang="it-IT" dirty="0"/>
              <a:t>In Informatica ogni classe di problemi ha esercitato una “spinta” verso un particolare tipo di complessità, sia nell’evoluzione dello hardware, sia nell’evoluzione del software</a:t>
            </a:r>
          </a:p>
        </p:txBody>
      </p:sp>
    </p:spTree>
    <p:extLst>
      <p:ext uri="{BB962C8B-B14F-4D97-AF65-F5344CB8AC3E}">
        <p14:creationId xmlns:p14="http://schemas.microsoft.com/office/powerpoint/2010/main" val="690517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FD008407-16C3-44C1-8F87-DADE9BAD1EBB}" type="slidenum">
              <a:rPr lang="it-IT" altLang="it-IT" sz="1400"/>
              <a:pPr algn="r" eaLnBrk="1" hangingPunct="1">
                <a:spcBef>
                  <a:spcPct val="0"/>
                </a:spcBef>
                <a:buFontTx/>
                <a:buNone/>
              </a:pPr>
              <a:t>50</a:t>
            </a:fld>
            <a:endParaRPr lang="it-IT" altLang="it-IT" sz="1400"/>
          </a:p>
        </p:txBody>
      </p:sp>
      <p:sp>
        <p:nvSpPr>
          <p:cNvPr id="48131" name="Rectangle 2"/>
          <p:cNvSpPr>
            <a:spLocks noGrp="1" noChangeArrowheads="1"/>
          </p:cNvSpPr>
          <p:nvPr>
            <p:ph type="title" idx="4294967295"/>
          </p:nvPr>
        </p:nvSpPr>
        <p:spPr/>
        <p:txBody>
          <a:bodyPr/>
          <a:lstStyle/>
          <a:p>
            <a:pPr eaLnBrk="1" hangingPunct="1"/>
            <a:r>
              <a:rPr lang="it-IT" altLang="it-IT" dirty="0"/>
              <a:t>1900 (3)</a:t>
            </a:r>
          </a:p>
        </p:txBody>
      </p:sp>
      <p:sp>
        <p:nvSpPr>
          <p:cNvPr id="48132" name="Rectangle 3"/>
          <p:cNvSpPr>
            <a:spLocks noGrp="1" noChangeArrowheads="1"/>
          </p:cNvSpPr>
          <p:nvPr>
            <p:ph type="body" idx="4294967295"/>
          </p:nvPr>
        </p:nvSpPr>
        <p:spPr>
          <a:xfrm>
            <a:off x="457200" y="1143000"/>
            <a:ext cx="8229600" cy="5410200"/>
          </a:xfrm>
        </p:spPr>
        <p:txBody>
          <a:bodyPr/>
          <a:lstStyle/>
          <a:p>
            <a:pPr eaLnBrk="1" hangingPunct="1">
              <a:lnSpc>
                <a:spcPct val="90000"/>
              </a:lnSpc>
            </a:pPr>
            <a:r>
              <a:rPr lang="it-IT" altLang="it-IT"/>
              <a:t>Registratori di cassa (fine ‘800)</a:t>
            </a:r>
          </a:p>
          <a:p>
            <a:pPr eaLnBrk="1" hangingPunct="1">
              <a:lnSpc>
                <a:spcPct val="90000"/>
              </a:lnSpc>
            </a:pPr>
            <a:r>
              <a:rPr lang="it-IT" altLang="it-IT"/>
              <a:t>Calcolatrici da tavolo (dal 1930): Friden, Monroe, Olivetti, ecc.</a:t>
            </a:r>
          </a:p>
          <a:p>
            <a:pPr eaLnBrk="1" hangingPunct="1">
              <a:lnSpc>
                <a:spcPct val="90000"/>
              </a:lnSpc>
            </a:pPr>
            <a:r>
              <a:rPr lang="it-IT" altLang="it-IT"/>
              <a:t>Macchine da scrivere </a:t>
            </a:r>
          </a:p>
          <a:p>
            <a:pPr lvl="1" eaLnBrk="1" hangingPunct="1">
              <a:lnSpc>
                <a:spcPct val="90000"/>
              </a:lnSpc>
            </a:pPr>
            <a:r>
              <a:rPr lang="it-IT" altLang="it-IT" sz="2000"/>
              <a:t>inizi verso la metà dell’ottocento</a:t>
            </a:r>
          </a:p>
          <a:p>
            <a:pPr lvl="1" eaLnBrk="1" hangingPunct="1">
              <a:lnSpc>
                <a:spcPct val="90000"/>
              </a:lnSpc>
            </a:pPr>
            <a:r>
              <a:rPr lang="it-IT" altLang="it-IT" sz="2000"/>
              <a:t>verso al fine dell’ottocento i primi prodotti industriali (Remington, Underwood)</a:t>
            </a:r>
          </a:p>
          <a:p>
            <a:pPr lvl="1" eaLnBrk="1" hangingPunct="1">
              <a:lnSpc>
                <a:spcPct val="90000"/>
              </a:lnSpc>
            </a:pPr>
            <a:r>
              <a:rPr lang="it-IT" altLang="it-IT" sz="2000"/>
              <a:t>standard verso il 1920</a:t>
            </a:r>
          </a:p>
          <a:p>
            <a:pPr eaLnBrk="1" hangingPunct="1">
              <a:lnSpc>
                <a:spcPct val="90000"/>
              </a:lnSpc>
            </a:pPr>
            <a:r>
              <a:rPr lang="it-IT" altLang="it-IT"/>
              <a:t>Espansione economica/commerciale e finanziaria sostenute (rese possibili) dalla diffusione dei “contabili” (parallelo operaio-impiegato)</a:t>
            </a:r>
          </a:p>
          <a:p>
            <a:pPr eaLnBrk="1" hangingPunct="1">
              <a:lnSpc>
                <a:spcPct val="90000"/>
              </a:lnSpc>
              <a:buFontTx/>
              <a:buNone/>
            </a:pPr>
            <a:endParaRPr lang="it-IT" altLang="it-IT"/>
          </a:p>
          <a:p>
            <a:pPr eaLnBrk="1" hangingPunct="1">
              <a:lnSpc>
                <a:spcPct val="90000"/>
              </a:lnSpc>
            </a:pPr>
            <a:endParaRPr lang="it-IT" altLang="it-IT"/>
          </a:p>
        </p:txBody>
      </p:sp>
      <p:grpSp>
        <p:nvGrpSpPr>
          <p:cNvPr id="48133" name="Group 4"/>
          <p:cNvGrpSpPr>
            <a:grpSpLocks/>
          </p:cNvGrpSpPr>
          <p:nvPr/>
        </p:nvGrpSpPr>
        <p:grpSpPr bwMode="auto">
          <a:xfrm>
            <a:off x="323850" y="0"/>
            <a:ext cx="8496300" cy="6669088"/>
            <a:chOff x="295" y="0"/>
            <a:chExt cx="5352" cy="4201"/>
          </a:xfrm>
        </p:grpSpPr>
        <p:sp>
          <p:nvSpPr>
            <p:cNvPr id="48134"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8135"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163DCE6-D247-42F0-8689-EA8ADE614EEC}" type="slidenum">
              <a:rPr lang="it-IT" altLang="it-IT" sz="1400"/>
              <a:pPr algn="r" eaLnBrk="1" hangingPunct="1">
                <a:spcBef>
                  <a:spcPct val="0"/>
                </a:spcBef>
                <a:buFontTx/>
                <a:buNone/>
              </a:pPr>
              <a:t>51</a:t>
            </a:fld>
            <a:endParaRPr lang="it-IT" altLang="it-IT" sz="1400"/>
          </a:p>
        </p:txBody>
      </p:sp>
      <p:sp>
        <p:nvSpPr>
          <p:cNvPr id="49155" name="Rectangle 2"/>
          <p:cNvSpPr>
            <a:spLocks noGrp="1" noChangeArrowheads="1"/>
          </p:cNvSpPr>
          <p:nvPr>
            <p:ph type="title" idx="4294967295"/>
          </p:nvPr>
        </p:nvSpPr>
        <p:spPr/>
        <p:txBody>
          <a:bodyPr/>
          <a:lstStyle/>
          <a:p>
            <a:pPr eaLnBrk="1" hangingPunct="1"/>
            <a:r>
              <a:rPr lang="it-IT" altLang="it-IT" dirty="0"/>
              <a:t>1900 (4)</a:t>
            </a:r>
          </a:p>
        </p:txBody>
      </p:sp>
      <p:sp>
        <p:nvSpPr>
          <p:cNvPr id="49156" name="Rectangle 3"/>
          <p:cNvSpPr>
            <a:spLocks noGrp="1" noChangeArrowheads="1"/>
          </p:cNvSpPr>
          <p:nvPr>
            <p:ph type="body" idx="4294967295"/>
          </p:nvPr>
        </p:nvSpPr>
        <p:spPr>
          <a:xfrm>
            <a:off x="476250" y="1943100"/>
            <a:ext cx="8229600" cy="4525963"/>
          </a:xfrm>
        </p:spPr>
        <p:txBody>
          <a:bodyPr/>
          <a:lstStyle/>
          <a:p>
            <a:pPr eaLnBrk="1" hangingPunct="1"/>
            <a:r>
              <a:rPr lang="it-IT" altLang="it-IT" sz="2800" dirty="0">
                <a:cs typeface="Times New Roman" panose="02020603050405020304" pitchFamily="18" charset="0"/>
              </a:rPr>
              <a:t>Gertrude </a:t>
            </a:r>
            <a:r>
              <a:rPr lang="it-IT" altLang="it-IT" sz="2800" dirty="0" err="1">
                <a:cs typeface="Times New Roman" panose="02020603050405020304" pitchFamily="18" charset="0"/>
              </a:rPr>
              <a:t>Blanch</a:t>
            </a:r>
            <a:r>
              <a:rPr lang="it-IT" altLang="it-IT" sz="2800" dirty="0">
                <a:cs typeface="Times New Roman" panose="02020603050405020304" pitchFamily="18" charset="0"/>
              </a:rPr>
              <a:t> (1898 – 1996) segna una tappa fondamentale nell’organizzazione del lavoro e nello studio di metodi di calcolo introducendo controlli di correttezza analoghi alle “quadrature” in ambito commerciale</a:t>
            </a:r>
          </a:p>
          <a:p>
            <a:pPr eaLnBrk="1" hangingPunct="1"/>
            <a:r>
              <a:rPr lang="it-IT" altLang="it-IT" sz="2800" dirty="0">
                <a:cs typeface="Times New Roman" panose="02020603050405020304" pitchFamily="18" charset="0"/>
              </a:rPr>
              <a:t>Organizza il Mathematical </a:t>
            </a:r>
            <a:r>
              <a:rPr lang="it-IT" altLang="it-IT" sz="2800" dirty="0" err="1">
                <a:cs typeface="Times New Roman" panose="02020603050405020304" pitchFamily="18" charset="0"/>
              </a:rPr>
              <a:t>Tables</a:t>
            </a:r>
            <a:r>
              <a:rPr lang="it-IT" altLang="it-IT" sz="2800" dirty="0">
                <a:cs typeface="Times New Roman" panose="02020603050405020304" pitchFamily="18" charset="0"/>
              </a:rPr>
              <a:t> Project (una iniziativa sociale dal governo americano durante la Depressione) che produsse 28 volumi di tabelle (usate per esempio da Hans </a:t>
            </a:r>
            <a:r>
              <a:rPr lang="it-IT" altLang="it-IT" sz="2800" dirty="0" err="1">
                <a:cs typeface="Times New Roman" panose="02020603050405020304" pitchFamily="18" charset="0"/>
              </a:rPr>
              <a:t>Bethe</a:t>
            </a:r>
            <a:r>
              <a:rPr lang="it-IT" altLang="it-IT" sz="2800" dirty="0">
                <a:cs typeface="Times New Roman" panose="02020603050405020304" pitchFamily="18" charset="0"/>
              </a:rPr>
              <a:t> e Philip Morse)</a:t>
            </a:r>
            <a:r>
              <a:rPr lang="it-IT" altLang="it-IT" sz="2800" dirty="0"/>
              <a:t> </a:t>
            </a:r>
          </a:p>
        </p:txBody>
      </p:sp>
      <p:grpSp>
        <p:nvGrpSpPr>
          <p:cNvPr id="49157" name="Group 4"/>
          <p:cNvGrpSpPr>
            <a:grpSpLocks/>
          </p:cNvGrpSpPr>
          <p:nvPr/>
        </p:nvGrpSpPr>
        <p:grpSpPr bwMode="auto">
          <a:xfrm>
            <a:off x="323850" y="0"/>
            <a:ext cx="8496300" cy="6669088"/>
            <a:chOff x="295" y="0"/>
            <a:chExt cx="5352" cy="4201"/>
          </a:xfrm>
        </p:grpSpPr>
        <p:sp>
          <p:nvSpPr>
            <p:cNvPr id="49159"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49160"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49158" name="Text Box 8"/>
          <p:cNvSpPr txBox="1">
            <a:spLocks noChangeArrowheads="1"/>
          </p:cNvSpPr>
          <p:nvPr/>
        </p:nvSpPr>
        <p:spPr bwMode="auto">
          <a:xfrm>
            <a:off x="385763" y="1223963"/>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2800" b="1"/>
              <a:t>Ancora i due metodi di lavoro; “industriale”: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70B38FA5-ECC8-4B8C-A6ED-6EEE8A184E66}" type="slidenum">
              <a:rPr lang="it-IT" altLang="it-IT" sz="1400"/>
              <a:pPr algn="r" eaLnBrk="1" hangingPunct="1">
                <a:spcBef>
                  <a:spcPct val="0"/>
                </a:spcBef>
                <a:buFontTx/>
                <a:buNone/>
              </a:pPr>
              <a:t>52</a:t>
            </a:fld>
            <a:endParaRPr lang="it-IT" altLang="it-IT" sz="1400"/>
          </a:p>
        </p:txBody>
      </p:sp>
      <p:sp>
        <p:nvSpPr>
          <p:cNvPr id="50179" name="Rectangle 2"/>
          <p:cNvSpPr>
            <a:spLocks noGrp="1" noChangeArrowheads="1"/>
          </p:cNvSpPr>
          <p:nvPr>
            <p:ph type="title" idx="4294967295"/>
          </p:nvPr>
        </p:nvSpPr>
        <p:spPr/>
        <p:txBody>
          <a:bodyPr/>
          <a:lstStyle/>
          <a:p>
            <a:pPr eaLnBrk="1" hangingPunct="1"/>
            <a:r>
              <a:rPr lang="it-IT" altLang="it-IT" dirty="0"/>
              <a:t>1900 (5)</a:t>
            </a:r>
          </a:p>
        </p:txBody>
      </p:sp>
      <p:sp>
        <p:nvSpPr>
          <p:cNvPr id="50180" name="Rectangle 3"/>
          <p:cNvSpPr>
            <a:spLocks noGrp="1" noChangeArrowheads="1"/>
          </p:cNvSpPr>
          <p:nvPr>
            <p:ph type="body" idx="4294967295"/>
          </p:nvPr>
        </p:nvSpPr>
        <p:spPr>
          <a:xfrm>
            <a:off x="476250" y="1943100"/>
            <a:ext cx="8229600" cy="4500563"/>
          </a:xfrm>
        </p:spPr>
        <p:txBody>
          <a:bodyPr/>
          <a:lstStyle/>
          <a:p>
            <a:pPr eaLnBrk="1" hangingPunct="1"/>
            <a:r>
              <a:rPr lang="it-IT" altLang="it-IT" sz="2800" dirty="0"/>
              <a:t>Durante il “progetto Manhattan” Richard </a:t>
            </a:r>
            <a:r>
              <a:rPr lang="it-IT" altLang="it-IT" sz="2800" dirty="0" err="1"/>
              <a:t>Feynman</a:t>
            </a:r>
            <a:r>
              <a:rPr lang="it-IT" altLang="it-IT" sz="2800" dirty="0"/>
              <a:t> (futuro premio Nobel per la teoria dei campi) faceva il supervisore di numerosi laureati in matematica (tra cui molte donne) che lavoravano alla soluzione (numerica) di equazioni differenziali (fluidodinamica)</a:t>
            </a:r>
          </a:p>
          <a:p>
            <a:pPr eaLnBrk="1" hangingPunct="1"/>
            <a:r>
              <a:rPr lang="it-IT" altLang="it-IT" sz="2800" dirty="0"/>
              <a:t>Stanislav </a:t>
            </a:r>
            <a:r>
              <a:rPr lang="it-IT" altLang="it-IT" sz="2800" dirty="0" err="1"/>
              <a:t>Ulam</a:t>
            </a:r>
            <a:r>
              <a:rPr lang="it-IT" altLang="it-IT" sz="2800" dirty="0"/>
              <a:t> e Edward Teller (i cosiddetti “padri della bomba H”) ed altri fisici e matematici famosi erano stati arruolati nel progetto per “pianificare i conti”</a:t>
            </a:r>
          </a:p>
        </p:txBody>
      </p:sp>
      <p:grpSp>
        <p:nvGrpSpPr>
          <p:cNvPr id="50181" name="Group 4"/>
          <p:cNvGrpSpPr>
            <a:grpSpLocks/>
          </p:cNvGrpSpPr>
          <p:nvPr/>
        </p:nvGrpSpPr>
        <p:grpSpPr bwMode="auto">
          <a:xfrm>
            <a:off x="323850" y="0"/>
            <a:ext cx="8496300" cy="6669088"/>
            <a:chOff x="295" y="0"/>
            <a:chExt cx="5352" cy="4201"/>
          </a:xfrm>
        </p:grpSpPr>
        <p:sp>
          <p:nvSpPr>
            <p:cNvPr id="50184"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0185"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50182" name="Text Box 8"/>
          <p:cNvSpPr txBox="1">
            <a:spLocks noChangeArrowheads="1"/>
          </p:cNvSpPr>
          <p:nvPr/>
        </p:nvSpPr>
        <p:spPr bwMode="auto">
          <a:xfrm>
            <a:off x="611188" y="1449388"/>
            <a:ext cx="796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it-IT" altLang="it-IT" sz="1800"/>
          </a:p>
        </p:txBody>
      </p:sp>
      <p:sp>
        <p:nvSpPr>
          <p:cNvPr id="50183" name="Text Box 9"/>
          <p:cNvSpPr txBox="1">
            <a:spLocks noChangeArrowheads="1"/>
          </p:cNvSpPr>
          <p:nvPr/>
        </p:nvSpPr>
        <p:spPr bwMode="auto">
          <a:xfrm>
            <a:off x="385763" y="1223963"/>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2800" b="1"/>
              <a:t>“professionale”: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D4CC01C1-0211-4F26-B60F-CFFF2D419F41}" type="slidenum">
              <a:rPr lang="it-IT" altLang="it-IT" sz="1400"/>
              <a:pPr algn="r" eaLnBrk="1" hangingPunct="1">
                <a:spcBef>
                  <a:spcPct val="0"/>
                </a:spcBef>
                <a:buFontTx/>
                <a:buNone/>
              </a:pPr>
              <a:t>53</a:t>
            </a:fld>
            <a:endParaRPr lang="it-IT" altLang="it-IT" sz="1400"/>
          </a:p>
        </p:txBody>
      </p:sp>
      <p:sp>
        <p:nvSpPr>
          <p:cNvPr id="51203" name="Rectangle 2"/>
          <p:cNvSpPr>
            <a:spLocks noGrp="1" noChangeArrowheads="1"/>
          </p:cNvSpPr>
          <p:nvPr>
            <p:ph type="title" idx="4294967295"/>
          </p:nvPr>
        </p:nvSpPr>
        <p:spPr/>
        <p:txBody>
          <a:bodyPr/>
          <a:lstStyle/>
          <a:p>
            <a:pPr eaLnBrk="1" hangingPunct="1"/>
            <a:r>
              <a:rPr lang="it-IT" altLang="it-IT" dirty="0"/>
              <a:t>1900 (6)</a:t>
            </a:r>
          </a:p>
        </p:txBody>
      </p:sp>
      <p:sp>
        <p:nvSpPr>
          <p:cNvPr id="51204" name="Rectangle 3"/>
          <p:cNvSpPr>
            <a:spLocks noGrp="1" noChangeArrowheads="1"/>
          </p:cNvSpPr>
          <p:nvPr>
            <p:ph type="body" idx="4294967295"/>
          </p:nvPr>
        </p:nvSpPr>
        <p:spPr>
          <a:xfrm>
            <a:off x="385763" y="1268413"/>
            <a:ext cx="8229600" cy="5265737"/>
          </a:xfrm>
        </p:spPr>
        <p:txBody>
          <a:bodyPr/>
          <a:lstStyle/>
          <a:p>
            <a:pPr eaLnBrk="1" hangingPunct="1">
              <a:lnSpc>
                <a:spcPct val="90000"/>
              </a:lnSpc>
            </a:pPr>
            <a:r>
              <a:rPr lang="it-IT" altLang="it-IT" sz="2800">
                <a:cs typeface="Times New Roman" panose="02020603050405020304" pitchFamily="18" charset="0"/>
              </a:rPr>
              <a:t>Raymond Clare Archibald (1875–1955) nel 1943 fonda </a:t>
            </a:r>
            <a:r>
              <a:rPr lang="it-IT" altLang="it-IT" sz="2800" i="1">
                <a:cs typeface="Times New Roman" panose="02020603050405020304" pitchFamily="18" charset="0"/>
              </a:rPr>
              <a:t>Mathematical Tables and other Aids to Computation</a:t>
            </a:r>
            <a:r>
              <a:rPr lang="it-IT" altLang="it-IT" sz="2800">
                <a:cs typeface="Times New Roman" panose="02020603050405020304" pitchFamily="18" charset="0"/>
              </a:rPr>
              <a:t> (periodico pubblicato dal </a:t>
            </a:r>
            <a:r>
              <a:rPr lang="it-IT" altLang="it-IT" sz="2800" i="1">
                <a:cs typeface="Times New Roman" panose="02020603050405020304" pitchFamily="18" charset="0"/>
              </a:rPr>
              <a:t>National Research Council </a:t>
            </a:r>
            <a:r>
              <a:rPr lang="it-IT" altLang="it-IT" sz="2800">
                <a:cs typeface="Times New Roman" panose="02020603050405020304" pitchFamily="18" charset="0"/>
              </a:rPr>
              <a:t>della</a:t>
            </a:r>
            <a:r>
              <a:rPr lang="it-IT" altLang="it-IT" sz="2800" i="1">
                <a:cs typeface="Times New Roman" panose="02020603050405020304" pitchFamily="18" charset="0"/>
              </a:rPr>
              <a:t> National Academy of Sciences</a:t>
            </a:r>
            <a:r>
              <a:rPr lang="it-IT" altLang="it-IT" sz="2800">
                <a:cs typeface="Times New Roman" panose="02020603050405020304" pitchFamily="18" charset="0"/>
              </a:rPr>
              <a:t>)</a:t>
            </a:r>
          </a:p>
          <a:p>
            <a:pPr eaLnBrk="1" hangingPunct="1">
              <a:lnSpc>
                <a:spcPct val="90000"/>
              </a:lnSpc>
            </a:pPr>
            <a:r>
              <a:rPr lang="it-IT" altLang="it-IT" sz="2800">
                <a:cs typeface="Times New Roman" panose="02020603050405020304" pitchFamily="18" charset="0"/>
              </a:rPr>
              <a:t>pubblicava metodi di calcolo, tavole ed errori rilevati</a:t>
            </a:r>
          </a:p>
          <a:p>
            <a:pPr eaLnBrk="1" hangingPunct="1">
              <a:lnSpc>
                <a:spcPct val="90000"/>
              </a:lnSpc>
            </a:pPr>
            <a:r>
              <a:rPr lang="it-IT" altLang="it-IT" sz="2800">
                <a:cs typeface="Times New Roman" panose="02020603050405020304" pitchFamily="18" charset="0"/>
              </a:rPr>
              <a:t>molto diffuso durante la seconda guerra mondiale, per fare calcoli per traiettorie balistiche, propagazione delle onde d’urto delle esplosioni, sforzo di strutture (in aeronautica), tavole di navigazione, piani di volo, crittografia e decifratura.</a:t>
            </a:r>
            <a:r>
              <a:rPr lang="it-IT" altLang="it-IT" sz="2800"/>
              <a:t> </a:t>
            </a:r>
          </a:p>
        </p:txBody>
      </p:sp>
      <p:grpSp>
        <p:nvGrpSpPr>
          <p:cNvPr id="51205" name="Group 4"/>
          <p:cNvGrpSpPr>
            <a:grpSpLocks/>
          </p:cNvGrpSpPr>
          <p:nvPr/>
        </p:nvGrpSpPr>
        <p:grpSpPr bwMode="auto">
          <a:xfrm>
            <a:off x="323850" y="0"/>
            <a:ext cx="8496300" cy="6669088"/>
            <a:chOff x="295" y="0"/>
            <a:chExt cx="5352" cy="4201"/>
          </a:xfrm>
        </p:grpSpPr>
        <p:sp>
          <p:nvSpPr>
            <p:cNvPr id="51206"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1207"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68C500AD-08F6-49AE-BFDF-366B5FD20AB4}" type="slidenum">
              <a:rPr lang="it-IT" altLang="it-IT" sz="1400"/>
              <a:pPr algn="r" eaLnBrk="1" hangingPunct="1">
                <a:spcBef>
                  <a:spcPct val="0"/>
                </a:spcBef>
                <a:buFontTx/>
                <a:buNone/>
              </a:pPr>
              <a:t>54</a:t>
            </a:fld>
            <a:endParaRPr lang="it-IT" altLang="it-IT" sz="1400"/>
          </a:p>
        </p:txBody>
      </p:sp>
      <p:sp>
        <p:nvSpPr>
          <p:cNvPr id="52227" name="Rectangle 2"/>
          <p:cNvSpPr>
            <a:spLocks noGrp="1" noChangeArrowheads="1"/>
          </p:cNvSpPr>
          <p:nvPr>
            <p:ph type="title" idx="4294967295"/>
          </p:nvPr>
        </p:nvSpPr>
        <p:spPr/>
        <p:txBody>
          <a:bodyPr/>
          <a:lstStyle/>
          <a:p>
            <a:pPr eaLnBrk="1" hangingPunct="1"/>
            <a:r>
              <a:rPr lang="it-IT" altLang="it-IT" dirty="0"/>
              <a:t>1900 (7)</a:t>
            </a:r>
          </a:p>
        </p:txBody>
      </p:sp>
      <p:sp>
        <p:nvSpPr>
          <p:cNvPr id="52228" name="Rectangle 3"/>
          <p:cNvSpPr>
            <a:spLocks noGrp="1" noChangeArrowheads="1"/>
          </p:cNvSpPr>
          <p:nvPr>
            <p:ph type="body" idx="4294967295"/>
          </p:nvPr>
        </p:nvSpPr>
        <p:spPr/>
        <p:txBody>
          <a:bodyPr/>
          <a:lstStyle/>
          <a:p>
            <a:pPr eaLnBrk="1" hangingPunct="1">
              <a:lnSpc>
                <a:spcPct val="90000"/>
              </a:lnSpc>
            </a:pPr>
            <a:r>
              <a:rPr lang="it-IT" altLang="it-IT" sz="2800" dirty="0">
                <a:cs typeface="Times New Roman" panose="02020603050405020304" pitchFamily="18" charset="0"/>
              </a:rPr>
              <a:t>nel novembre del 1945 organizza la  First Conference on Computing e nel luglio del 1946 pubblica l’articolo</a:t>
            </a:r>
            <a:r>
              <a:rPr lang="it-IT" altLang="it-IT" sz="2800" i="1" dirty="0">
                <a:cs typeface="Times New Roman" panose="02020603050405020304" pitchFamily="18" charset="0"/>
              </a:rPr>
              <a:t> “The Electronic </a:t>
            </a:r>
            <a:r>
              <a:rPr lang="it-IT" altLang="it-IT" sz="2800" i="1" dirty="0" err="1">
                <a:cs typeface="Times New Roman" panose="02020603050405020304" pitchFamily="18" charset="0"/>
              </a:rPr>
              <a:t>Numerical</a:t>
            </a:r>
            <a:r>
              <a:rPr lang="it-IT" altLang="it-IT" sz="2800" i="1" dirty="0">
                <a:cs typeface="Times New Roman" panose="02020603050405020304" pitchFamily="18" charset="0"/>
              </a:rPr>
              <a:t> Integrator and Computer (ENIAC)” </a:t>
            </a:r>
            <a:r>
              <a:rPr lang="it-IT" altLang="it-IT" sz="2800" dirty="0">
                <a:cs typeface="Times New Roman" panose="02020603050405020304" pitchFamily="18" charset="0"/>
              </a:rPr>
              <a:t>di Herman H. </a:t>
            </a:r>
            <a:r>
              <a:rPr lang="it-IT" altLang="it-IT" sz="2800" dirty="0" err="1">
                <a:cs typeface="Times New Roman" panose="02020603050405020304" pitchFamily="18" charset="0"/>
              </a:rPr>
              <a:t>Goldstine</a:t>
            </a:r>
            <a:r>
              <a:rPr lang="it-IT" altLang="it-IT" sz="2800" dirty="0">
                <a:cs typeface="Times New Roman" panose="02020603050405020304" pitchFamily="18" charset="0"/>
              </a:rPr>
              <a:t> e Adele </a:t>
            </a:r>
            <a:r>
              <a:rPr lang="it-IT" altLang="it-IT" sz="2800" dirty="0" err="1">
                <a:cs typeface="Times New Roman" panose="02020603050405020304" pitchFamily="18" charset="0"/>
              </a:rPr>
              <a:t>Goldstine</a:t>
            </a:r>
            <a:endParaRPr lang="it-IT" altLang="it-IT" sz="2800" dirty="0"/>
          </a:p>
          <a:p>
            <a:pPr eaLnBrk="1" hangingPunct="1">
              <a:lnSpc>
                <a:spcPct val="90000"/>
              </a:lnSpc>
            </a:pPr>
            <a:r>
              <a:rPr lang="it-IT" altLang="it-IT" sz="2800" dirty="0">
                <a:cs typeface="Times New Roman" panose="02020603050405020304" pitchFamily="18" charset="0"/>
              </a:rPr>
              <a:t>dal 1946 l’</a:t>
            </a:r>
            <a:r>
              <a:rPr lang="it-IT" altLang="it-IT" sz="2800" dirty="0" err="1">
                <a:cs typeface="Times New Roman" panose="02020603050405020304" pitchFamily="18" charset="0"/>
              </a:rPr>
              <a:t>Association</a:t>
            </a:r>
            <a:r>
              <a:rPr lang="it-IT" altLang="it-IT" sz="2800" dirty="0">
                <a:cs typeface="Times New Roman" panose="02020603050405020304" pitchFamily="18" charset="0"/>
              </a:rPr>
              <a:t> for Computing </a:t>
            </a:r>
            <a:r>
              <a:rPr lang="it-IT" altLang="it-IT" sz="2800" dirty="0" err="1">
                <a:cs typeface="Times New Roman" panose="02020603050405020304" pitchFamily="18" charset="0"/>
              </a:rPr>
              <a:t>Machinery</a:t>
            </a:r>
            <a:r>
              <a:rPr lang="it-IT" altLang="it-IT" sz="2800" dirty="0">
                <a:cs typeface="Times New Roman" panose="02020603050405020304" pitchFamily="18" charset="0"/>
              </a:rPr>
              <a:t> (ACM) è ospite di Math. </a:t>
            </a:r>
            <a:r>
              <a:rPr lang="it-IT" altLang="it-IT" sz="2800" dirty="0" err="1">
                <a:cs typeface="Times New Roman" panose="02020603050405020304" pitchFamily="18" charset="0"/>
              </a:rPr>
              <a:t>Tab</a:t>
            </a:r>
            <a:r>
              <a:rPr lang="it-IT" altLang="it-IT" sz="2800" dirty="0">
                <a:cs typeface="Times New Roman" panose="02020603050405020304" pitchFamily="18" charset="0"/>
              </a:rPr>
              <a:t>. per 6 anni, prima di iniziare la pubblicazione del </a:t>
            </a:r>
            <a:r>
              <a:rPr lang="it-IT" altLang="it-IT" sz="2800" i="1" dirty="0">
                <a:cs typeface="Times New Roman" panose="02020603050405020304" pitchFamily="18" charset="0"/>
              </a:rPr>
              <a:t>Journal of the </a:t>
            </a:r>
            <a:r>
              <a:rPr lang="it-IT" altLang="it-IT" sz="2800" i="1" dirty="0" err="1">
                <a:cs typeface="Times New Roman" panose="02020603050405020304" pitchFamily="18" charset="0"/>
              </a:rPr>
              <a:t>Association</a:t>
            </a:r>
            <a:r>
              <a:rPr lang="it-IT" altLang="it-IT" sz="2800" i="1" dirty="0">
                <a:cs typeface="Times New Roman" panose="02020603050405020304" pitchFamily="18" charset="0"/>
              </a:rPr>
              <a:t> for Computing </a:t>
            </a:r>
            <a:r>
              <a:rPr lang="it-IT" altLang="it-IT" sz="2800" i="1" dirty="0" err="1">
                <a:cs typeface="Times New Roman" panose="02020603050405020304" pitchFamily="18" charset="0"/>
              </a:rPr>
              <a:t>Machinery</a:t>
            </a:r>
            <a:r>
              <a:rPr lang="it-IT" altLang="it-IT" sz="2800" dirty="0">
                <a:cs typeface="Times New Roman" panose="02020603050405020304" pitchFamily="18" charset="0"/>
              </a:rPr>
              <a:t> (nel 1952)</a:t>
            </a:r>
          </a:p>
          <a:p>
            <a:pPr eaLnBrk="1" hangingPunct="1">
              <a:lnSpc>
                <a:spcPct val="90000"/>
              </a:lnSpc>
            </a:pPr>
            <a:r>
              <a:rPr lang="it-IT" altLang="it-IT" sz="2800" dirty="0">
                <a:cs typeface="Times New Roman" panose="02020603050405020304" pitchFamily="18" charset="0"/>
              </a:rPr>
              <a:t>nel 1960 il giornale fondato da Archibald si trasforma in </a:t>
            </a:r>
            <a:r>
              <a:rPr lang="it-IT" altLang="it-IT" sz="2800" i="1" dirty="0" err="1">
                <a:cs typeface="Times New Roman" panose="02020603050405020304" pitchFamily="18" charset="0"/>
              </a:rPr>
              <a:t>Mathematics</a:t>
            </a:r>
            <a:r>
              <a:rPr lang="it-IT" altLang="it-IT" sz="2800" i="1" dirty="0">
                <a:cs typeface="Times New Roman" panose="02020603050405020304" pitchFamily="18" charset="0"/>
              </a:rPr>
              <a:t> of </a:t>
            </a:r>
            <a:r>
              <a:rPr lang="it-IT" altLang="it-IT" sz="2800" i="1" dirty="0" err="1">
                <a:cs typeface="Times New Roman" panose="02020603050405020304" pitchFamily="18" charset="0"/>
              </a:rPr>
              <a:t>Computation</a:t>
            </a:r>
            <a:r>
              <a:rPr lang="it-IT" altLang="it-IT" sz="2800" dirty="0"/>
              <a:t> </a:t>
            </a:r>
          </a:p>
        </p:txBody>
      </p:sp>
      <p:grpSp>
        <p:nvGrpSpPr>
          <p:cNvPr id="52229" name="Group 4"/>
          <p:cNvGrpSpPr>
            <a:grpSpLocks/>
          </p:cNvGrpSpPr>
          <p:nvPr/>
        </p:nvGrpSpPr>
        <p:grpSpPr bwMode="auto">
          <a:xfrm>
            <a:off x="323850" y="0"/>
            <a:ext cx="8496300" cy="6669088"/>
            <a:chOff x="295" y="0"/>
            <a:chExt cx="5352" cy="4201"/>
          </a:xfrm>
        </p:grpSpPr>
        <p:sp>
          <p:nvSpPr>
            <p:cNvPr id="52230"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2231"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86C9B4F-BBDB-4AFB-B028-D2EE4DB61FB9}" type="slidenum">
              <a:rPr lang="it-IT" altLang="it-IT" sz="1400"/>
              <a:pPr algn="r" eaLnBrk="1" hangingPunct="1">
                <a:spcBef>
                  <a:spcPct val="0"/>
                </a:spcBef>
                <a:buFontTx/>
                <a:buNone/>
              </a:pPr>
              <a:t>55</a:t>
            </a:fld>
            <a:endParaRPr lang="it-IT" altLang="it-IT" sz="1400"/>
          </a:p>
        </p:txBody>
      </p:sp>
      <p:sp>
        <p:nvSpPr>
          <p:cNvPr id="53251" name="Rectangle 2"/>
          <p:cNvSpPr>
            <a:spLocks noGrp="1" noChangeArrowheads="1"/>
          </p:cNvSpPr>
          <p:nvPr>
            <p:ph type="title" idx="4294967295"/>
          </p:nvPr>
        </p:nvSpPr>
        <p:spPr/>
        <p:txBody>
          <a:bodyPr/>
          <a:lstStyle/>
          <a:p>
            <a:pPr eaLnBrk="1" hangingPunct="1"/>
            <a:r>
              <a:rPr lang="it-IT" altLang="it-IT" dirty="0"/>
              <a:t>il canto del cigno</a:t>
            </a:r>
          </a:p>
        </p:txBody>
      </p:sp>
      <p:sp>
        <p:nvSpPr>
          <p:cNvPr id="53252" name="Rectangle 3"/>
          <p:cNvSpPr>
            <a:spLocks noGrp="1" noChangeArrowheads="1"/>
          </p:cNvSpPr>
          <p:nvPr>
            <p:ph type="body" idx="4294967295"/>
          </p:nvPr>
        </p:nvSpPr>
        <p:spPr>
          <a:xfrm>
            <a:off x="457200" y="1600200"/>
            <a:ext cx="8382000" cy="4525963"/>
          </a:xfrm>
        </p:spPr>
        <p:txBody>
          <a:bodyPr/>
          <a:lstStyle/>
          <a:p>
            <a:pPr marL="0" indent="0" eaLnBrk="1" hangingPunct="1">
              <a:lnSpc>
                <a:spcPct val="90000"/>
              </a:lnSpc>
              <a:buFontTx/>
              <a:buNone/>
            </a:pPr>
            <a:r>
              <a:rPr lang="it-IT" altLang="it-IT" dirty="0">
                <a:cs typeface="Times New Roman" panose="02020603050405020304" pitchFamily="18" charset="0"/>
              </a:rPr>
              <a:t>Ultimo grande lavoro (del “vecchio” calcolo):</a:t>
            </a:r>
          </a:p>
          <a:p>
            <a:pPr marL="0" indent="0" eaLnBrk="1" hangingPunct="1">
              <a:lnSpc>
                <a:spcPct val="90000"/>
              </a:lnSpc>
              <a:buFontTx/>
              <a:buNone/>
            </a:pPr>
            <a:endParaRPr lang="it-IT" altLang="it-IT" dirty="0">
              <a:cs typeface="Times New Roman" panose="02020603050405020304" pitchFamily="18" charset="0"/>
            </a:endParaRPr>
          </a:p>
          <a:p>
            <a:pPr marL="0" indent="0" eaLnBrk="1" hangingPunct="1">
              <a:lnSpc>
                <a:spcPct val="90000"/>
              </a:lnSpc>
              <a:buFontTx/>
              <a:buNone/>
            </a:pPr>
            <a:r>
              <a:rPr lang="it-IT" altLang="it-IT" dirty="0">
                <a:cs typeface="Times New Roman" panose="02020603050405020304" pitchFamily="18" charset="0"/>
              </a:rPr>
              <a:t>“</a:t>
            </a:r>
            <a:r>
              <a:rPr lang="en-US" altLang="it-IT" i="1" dirty="0">
                <a:cs typeface="Times New Roman" panose="02020603050405020304" pitchFamily="18" charset="0"/>
              </a:rPr>
              <a:t>Handbook of Mathematical Functions with Formulas, Graphs, and Mathematical Tables</a:t>
            </a:r>
            <a:r>
              <a:rPr lang="it-IT" altLang="it-IT" dirty="0">
                <a:cs typeface="Times New Roman" panose="02020603050405020304" pitchFamily="18" charset="0"/>
              </a:rPr>
              <a:t>”</a:t>
            </a:r>
          </a:p>
          <a:p>
            <a:pPr marL="0" indent="0" eaLnBrk="1" hangingPunct="1">
              <a:lnSpc>
                <a:spcPct val="90000"/>
              </a:lnSpc>
              <a:buFontTx/>
              <a:buNone/>
            </a:pPr>
            <a:r>
              <a:rPr lang="it-IT" altLang="it-IT" dirty="0">
                <a:cs typeface="Times New Roman" panose="02020603050405020304" pitchFamily="18" charset="0"/>
              </a:rPr>
              <a:t> </a:t>
            </a:r>
          </a:p>
          <a:p>
            <a:pPr marL="0" indent="0" eaLnBrk="1" hangingPunct="1">
              <a:lnSpc>
                <a:spcPct val="90000"/>
              </a:lnSpc>
              <a:buFontTx/>
              <a:buNone/>
            </a:pPr>
            <a:r>
              <a:rPr lang="it-IT" altLang="it-IT" dirty="0">
                <a:cs typeface="Times New Roman" panose="02020603050405020304" pitchFamily="18" charset="0"/>
              </a:rPr>
              <a:t>edito nel 1964 dal </a:t>
            </a:r>
            <a:r>
              <a:rPr lang="en-US" altLang="it-IT" dirty="0">
                <a:cs typeface="Times New Roman" panose="02020603050405020304" pitchFamily="18" charset="0"/>
              </a:rPr>
              <a:t>National Bureau of Standards</a:t>
            </a:r>
            <a:r>
              <a:rPr lang="it-IT" altLang="it-IT" dirty="0">
                <a:cs typeface="Times New Roman" panose="02020603050405020304" pitchFamily="18" charset="0"/>
              </a:rPr>
              <a:t> degli USA, opera monumentale, ottenuta (esclusivamente) con l’uso di </a:t>
            </a:r>
            <a:r>
              <a:rPr lang="it-IT" altLang="it-IT" i="1" dirty="0">
                <a:cs typeface="Times New Roman" panose="02020603050405020304" pitchFamily="18" charset="0"/>
              </a:rPr>
              <a:t>computer </a:t>
            </a:r>
            <a:r>
              <a:rPr lang="it-IT" altLang="it-IT" dirty="0">
                <a:cs typeface="Times New Roman" panose="02020603050405020304" pitchFamily="18" charset="0"/>
              </a:rPr>
              <a:t>(oltre 1000 pagine).</a:t>
            </a:r>
            <a:r>
              <a:rPr lang="it-IT" altLang="it-IT" dirty="0"/>
              <a:t> </a:t>
            </a:r>
          </a:p>
        </p:txBody>
      </p:sp>
      <p:grpSp>
        <p:nvGrpSpPr>
          <p:cNvPr id="53253" name="Group 4"/>
          <p:cNvGrpSpPr>
            <a:grpSpLocks/>
          </p:cNvGrpSpPr>
          <p:nvPr/>
        </p:nvGrpSpPr>
        <p:grpSpPr bwMode="auto">
          <a:xfrm>
            <a:off x="323850" y="0"/>
            <a:ext cx="8496300" cy="6669088"/>
            <a:chOff x="295" y="0"/>
            <a:chExt cx="5352" cy="4201"/>
          </a:xfrm>
        </p:grpSpPr>
        <p:sp>
          <p:nvSpPr>
            <p:cNvPr id="53254"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3255"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0200C0BA-AFED-4BD2-AC00-AFFFF4B6F6E2}" type="slidenum">
              <a:rPr lang="it-IT" altLang="it-IT" sz="1400"/>
              <a:pPr algn="r" eaLnBrk="1" hangingPunct="1">
                <a:spcBef>
                  <a:spcPct val="0"/>
                </a:spcBef>
                <a:buFontTx/>
                <a:buNone/>
              </a:pPr>
              <a:t>56</a:t>
            </a:fld>
            <a:endParaRPr lang="it-IT" altLang="it-IT" sz="1400"/>
          </a:p>
        </p:txBody>
      </p:sp>
      <p:sp>
        <p:nvSpPr>
          <p:cNvPr id="54275" name="Rectangle 2"/>
          <p:cNvSpPr>
            <a:spLocks noGrp="1" noChangeArrowheads="1"/>
          </p:cNvSpPr>
          <p:nvPr>
            <p:ph type="title" idx="4294967295"/>
          </p:nvPr>
        </p:nvSpPr>
        <p:spPr/>
        <p:txBody>
          <a:bodyPr/>
          <a:lstStyle/>
          <a:p>
            <a:pPr eaLnBrk="1" hangingPunct="1"/>
            <a:r>
              <a:rPr lang="it-IT" altLang="it-IT" dirty="0"/>
              <a:t>Quando “tutto” è cominciato(1)</a:t>
            </a:r>
          </a:p>
        </p:txBody>
      </p:sp>
      <p:sp>
        <p:nvSpPr>
          <p:cNvPr id="54276" name="Rectangle 3"/>
          <p:cNvSpPr>
            <a:spLocks noGrp="1" noChangeArrowheads="1"/>
          </p:cNvSpPr>
          <p:nvPr>
            <p:ph type="body" idx="4294967295"/>
          </p:nvPr>
        </p:nvSpPr>
        <p:spPr>
          <a:xfrm>
            <a:off x="323850" y="1198257"/>
            <a:ext cx="8525290" cy="5224463"/>
          </a:xfrm>
        </p:spPr>
        <p:txBody>
          <a:bodyPr/>
          <a:lstStyle/>
          <a:p>
            <a:pPr>
              <a:lnSpc>
                <a:spcPct val="80000"/>
              </a:lnSpc>
            </a:pPr>
            <a:r>
              <a:rPr lang="it-IT" altLang="it-IT" sz="2800" dirty="0">
                <a:cs typeface="Times New Roman" panose="02020603050405020304" pitchFamily="18" charset="0"/>
              </a:rPr>
              <a:t>Seconda guerra mondiale: il calcolo di una traiettoria di un pezzo di artiglieria “medio” richiedeva circa 500-1000 operazioni; una </a:t>
            </a:r>
            <a:r>
              <a:rPr lang="it-IT" altLang="it-IT" sz="2800" b="1" i="1" dirty="0">
                <a:cs typeface="Times New Roman" panose="02020603050405020304" pitchFamily="18" charset="0"/>
              </a:rPr>
              <a:t>tavola</a:t>
            </a:r>
            <a:r>
              <a:rPr lang="it-IT" altLang="it-IT" sz="2800" dirty="0">
                <a:cs typeface="Times New Roman" panose="02020603050405020304" pitchFamily="18" charset="0"/>
              </a:rPr>
              <a:t> di tiro conteneva 2000-4000 traiettorie;</a:t>
            </a:r>
          </a:p>
          <a:p>
            <a:pPr>
              <a:lnSpc>
                <a:spcPct val="80000"/>
              </a:lnSpc>
            </a:pPr>
            <a:r>
              <a:rPr lang="it-IT" altLang="it-IT" sz="2800" dirty="0">
                <a:cs typeface="Times New Roman" panose="02020603050405020304" pitchFamily="18" charset="0"/>
              </a:rPr>
              <a:t>Approvvigionamento “di mercato” per USA </a:t>
            </a:r>
            <a:r>
              <a:rPr lang="it-IT" altLang="it-IT" sz="2800" dirty="0" err="1">
                <a:cs typeface="Times New Roman" panose="02020603050405020304" pitchFamily="18" charset="0"/>
              </a:rPr>
              <a:t>Army</a:t>
            </a:r>
            <a:r>
              <a:rPr lang="it-IT" altLang="it-IT" sz="2800" dirty="0">
                <a:cs typeface="Times New Roman" panose="02020603050405020304" pitchFamily="18" charset="0"/>
              </a:rPr>
              <a:t>;</a:t>
            </a:r>
          </a:p>
          <a:p>
            <a:pPr>
              <a:lnSpc>
                <a:spcPct val="80000"/>
              </a:lnSpc>
            </a:pPr>
            <a:r>
              <a:rPr lang="it-IT" altLang="it-IT" sz="2800" dirty="0">
                <a:cs typeface="Times New Roman" panose="02020603050405020304" pitchFamily="18" charset="0"/>
              </a:rPr>
              <a:t>1943: il BRL (</a:t>
            </a:r>
            <a:r>
              <a:rPr lang="it-IT" altLang="it-IT" sz="2800" dirty="0" err="1">
                <a:cs typeface="Times New Roman" panose="02020603050405020304" pitchFamily="18" charset="0"/>
              </a:rPr>
              <a:t>Balistic</a:t>
            </a:r>
            <a:r>
              <a:rPr lang="it-IT" altLang="it-IT" sz="2800" dirty="0">
                <a:cs typeface="Times New Roman" panose="02020603050405020304" pitchFamily="18" charset="0"/>
              </a:rPr>
              <a:t> </a:t>
            </a:r>
            <a:r>
              <a:rPr lang="it-IT" altLang="it-IT" sz="2800" dirty="0" err="1">
                <a:cs typeface="Times New Roman" panose="02020603050405020304" pitchFamily="18" charset="0"/>
              </a:rPr>
              <a:t>Research</a:t>
            </a:r>
            <a:r>
              <a:rPr lang="it-IT" altLang="it-IT" sz="2800" dirty="0">
                <a:cs typeface="Times New Roman" panose="02020603050405020304" pitchFamily="18" charset="0"/>
              </a:rPr>
              <a:t> </a:t>
            </a:r>
            <a:r>
              <a:rPr lang="it-IT" altLang="it-IT" sz="2800" dirty="0" err="1">
                <a:cs typeface="Times New Roman" panose="02020603050405020304" pitchFamily="18" charset="0"/>
              </a:rPr>
              <a:t>Laboratory</a:t>
            </a:r>
            <a:r>
              <a:rPr lang="it-IT" altLang="it-IT" sz="2800" dirty="0">
                <a:cs typeface="Times New Roman" panose="02020603050405020304" pitchFamily="18" charset="0"/>
              </a:rPr>
              <a:t>) incarica la Moore School (Pennsylvania </a:t>
            </a:r>
            <a:r>
              <a:rPr lang="it-IT" altLang="it-IT" sz="2800" dirty="0" err="1">
                <a:cs typeface="Times New Roman" panose="02020603050405020304" pitchFamily="18" charset="0"/>
              </a:rPr>
              <a:t>University</a:t>
            </a:r>
            <a:r>
              <a:rPr lang="it-IT" altLang="it-IT" sz="2800" dirty="0">
                <a:cs typeface="Times New Roman" panose="02020603050405020304" pitchFamily="18" charset="0"/>
              </a:rPr>
              <a:t>, </a:t>
            </a:r>
            <a:r>
              <a:rPr lang="it-IT" altLang="it-IT" sz="2800" dirty="0">
                <a:solidFill>
                  <a:srgbClr val="000000"/>
                </a:solidFill>
                <a:cs typeface="Times New Roman" panose="02020603050405020304" pitchFamily="18" charset="0"/>
              </a:rPr>
              <a:t>Philadelphia</a:t>
            </a:r>
            <a:r>
              <a:rPr lang="it-IT" altLang="it-IT" sz="2800" dirty="0">
                <a:cs typeface="Times New Roman" panose="02020603050405020304" pitchFamily="18" charset="0"/>
              </a:rPr>
              <a:t>) di costruire una macchina per automatizzare la produzione di tavole di tiro;</a:t>
            </a:r>
          </a:p>
          <a:p>
            <a:pPr>
              <a:lnSpc>
                <a:spcPct val="80000"/>
              </a:lnSpc>
            </a:pPr>
            <a:r>
              <a:rPr lang="it-IT" altLang="it-IT" sz="2800" dirty="0">
                <a:cs typeface="Times New Roman" panose="02020603050405020304" pitchFamily="18" charset="0"/>
              </a:rPr>
              <a:t>Viene incaricato il sottotenente Herman </a:t>
            </a:r>
            <a:r>
              <a:rPr lang="it-IT" altLang="it-IT" sz="2800" dirty="0" err="1">
                <a:cs typeface="Times New Roman" panose="02020603050405020304" pitchFamily="18" charset="0"/>
              </a:rPr>
              <a:t>Goldstine</a:t>
            </a:r>
            <a:r>
              <a:rPr lang="it-IT" altLang="it-IT" sz="2800" dirty="0">
                <a:cs typeface="Times New Roman" panose="02020603050405020304" pitchFamily="18" charset="0"/>
              </a:rPr>
              <a:t> (un matematico) di seguire il progetto;</a:t>
            </a:r>
          </a:p>
          <a:p>
            <a:pPr>
              <a:lnSpc>
                <a:spcPct val="80000"/>
              </a:lnSpc>
            </a:pPr>
            <a:r>
              <a:rPr lang="it-IT" altLang="it-IT" sz="2800" dirty="0">
                <a:cs typeface="Times New Roman" panose="02020603050405020304" pitchFamily="18" charset="0"/>
              </a:rPr>
              <a:t>Agosto 1944: </a:t>
            </a:r>
            <a:r>
              <a:rPr lang="it-IT" altLang="it-IT" sz="2800" dirty="0" err="1">
                <a:cs typeface="Times New Roman" panose="02020603050405020304" pitchFamily="18" charset="0"/>
              </a:rPr>
              <a:t>Goldstine</a:t>
            </a:r>
            <a:r>
              <a:rPr lang="it-IT" altLang="it-IT" sz="2800" dirty="0">
                <a:cs typeface="Times New Roman" panose="02020603050405020304" pitchFamily="18" charset="0"/>
              </a:rPr>
              <a:t>, alla stazione di Aberdeen (Maryland), incontra John von Neumann (</a:t>
            </a:r>
            <a:r>
              <a:rPr lang="it-IT" altLang="it-IT" sz="2800" i="1" dirty="0">
                <a:cs typeface="Times New Roman" panose="02020603050405020304" pitchFamily="18" charset="0"/>
              </a:rPr>
              <a:t>First draft of a report on EDVAC</a:t>
            </a:r>
            <a:r>
              <a:rPr lang="it-IT" altLang="it-IT" sz="2800" dirty="0">
                <a:cs typeface="Times New Roman" panose="02020603050405020304" pitchFamily="18" charset="0"/>
              </a:rPr>
              <a:t>, 1945).</a:t>
            </a:r>
          </a:p>
        </p:txBody>
      </p:sp>
      <p:grpSp>
        <p:nvGrpSpPr>
          <p:cNvPr id="54277" name="Group 4"/>
          <p:cNvGrpSpPr>
            <a:grpSpLocks/>
          </p:cNvGrpSpPr>
          <p:nvPr/>
        </p:nvGrpSpPr>
        <p:grpSpPr bwMode="auto">
          <a:xfrm>
            <a:off x="323850" y="0"/>
            <a:ext cx="8496300" cy="6669088"/>
            <a:chOff x="295" y="0"/>
            <a:chExt cx="5352" cy="4201"/>
          </a:xfrm>
        </p:grpSpPr>
        <p:sp>
          <p:nvSpPr>
            <p:cNvPr id="54278"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4279"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D4049868-D2D6-4217-B0FF-1F0C3AAD06DC}" type="slidenum">
              <a:rPr lang="it-IT" altLang="it-IT" sz="1400"/>
              <a:pPr algn="r" eaLnBrk="1" hangingPunct="1">
                <a:spcBef>
                  <a:spcPct val="0"/>
                </a:spcBef>
                <a:buFontTx/>
                <a:buNone/>
              </a:pPr>
              <a:t>57</a:t>
            </a:fld>
            <a:endParaRPr lang="it-IT" altLang="it-IT" sz="1400"/>
          </a:p>
        </p:txBody>
      </p:sp>
      <p:sp>
        <p:nvSpPr>
          <p:cNvPr id="55299" name="Rectangle 2"/>
          <p:cNvSpPr>
            <a:spLocks noGrp="1" noChangeArrowheads="1"/>
          </p:cNvSpPr>
          <p:nvPr>
            <p:ph type="title" idx="4294967295"/>
          </p:nvPr>
        </p:nvSpPr>
        <p:spPr/>
        <p:txBody>
          <a:bodyPr/>
          <a:lstStyle/>
          <a:p>
            <a:pPr eaLnBrk="1" hangingPunct="1"/>
            <a:r>
              <a:rPr lang="it-IT" altLang="it-IT" dirty="0"/>
              <a:t>Quando “tutto” è cominciato(2)</a:t>
            </a:r>
          </a:p>
        </p:txBody>
      </p:sp>
      <p:sp>
        <p:nvSpPr>
          <p:cNvPr id="55300" name="Rectangle 3"/>
          <p:cNvSpPr>
            <a:spLocks noGrp="1" noChangeArrowheads="1"/>
          </p:cNvSpPr>
          <p:nvPr>
            <p:ph type="body" idx="4294967295"/>
          </p:nvPr>
        </p:nvSpPr>
        <p:spPr>
          <a:xfrm>
            <a:off x="457200" y="1219200"/>
            <a:ext cx="8345488" cy="5359400"/>
          </a:xfrm>
        </p:spPr>
        <p:txBody>
          <a:bodyPr/>
          <a:lstStyle/>
          <a:p>
            <a:pPr eaLnBrk="1" hangingPunct="1">
              <a:lnSpc>
                <a:spcPct val="90000"/>
              </a:lnSpc>
              <a:buFontTx/>
              <a:buNone/>
            </a:pPr>
            <a:r>
              <a:rPr lang="it-IT" altLang="it-IT" sz="2400" dirty="0"/>
              <a:t>N.B.</a:t>
            </a:r>
          </a:p>
          <a:p>
            <a:pPr eaLnBrk="1" hangingPunct="1">
              <a:lnSpc>
                <a:spcPct val="90000"/>
              </a:lnSpc>
            </a:pPr>
            <a:r>
              <a:rPr lang="it-IT" altLang="it-IT" sz="2400" dirty="0"/>
              <a:t>il primo elaboratore nasce dall’esigenza di </a:t>
            </a:r>
            <a:r>
              <a:rPr lang="it-IT" altLang="it-IT" sz="2400" b="1" dirty="0"/>
              <a:t>costruire</a:t>
            </a:r>
            <a:r>
              <a:rPr lang="it-IT" altLang="it-IT" sz="2400" dirty="0"/>
              <a:t> “rapidamente” delle </a:t>
            </a:r>
            <a:r>
              <a:rPr lang="it-IT" altLang="it-IT" sz="2400" b="1" dirty="0"/>
              <a:t>tabelle</a:t>
            </a:r>
            <a:r>
              <a:rPr lang="it-IT" altLang="it-IT" sz="2400" dirty="0"/>
              <a:t>;</a:t>
            </a:r>
          </a:p>
          <a:p>
            <a:pPr eaLnBrk="1" hangingPunct="1">
              <a:lnSpc>
                <a:spcPct val="90000"/>
              </a:lnSpc>
            </a:pPr>
            <a:r>
              <a:rPr lang="it-IT" altLang="it-IT" sz="2400" dirty="0"/>
              <a:t>von Neumann è importante per averne concettualizzato la struttura (architettura di von Neumann), ma:</a:t>
            </a:r>
          </a:p>
          <a:p>
            <a:pPr eaLnBrk="1" hangingPunct="1">
              <a:lnSpc>
                <a:spcPct val="90000"/>
              </a:lnSpc>
            </a:pPr>
            <a:r>
              <a:rPr lang="it-IT" altLang="it-IT" sz="2400" dirty="0"/>
              <a:t>è </a:t>
            </a:r>
            <a:r>
              <a:rPr lang="it-IT" altLang="it-IT" sz="2400" b="1" dirty="0"/>
              <a:t>estremamente più importante</a:t>
            </a:r>
            <a:r>
              <a:rPr lang="it-IT" altLang="it-IT" sz="2400" dirty="0"/>
              <a:t> per averne capito l’uso per il calcolo in sé (progetto Manhattan).</a:t>
            </a:r>
          </a:p>
          <a:p>
            <a:pPr eaLnBrk="1" hangingPunct="1">
              <a:lnSpc>
                <a:spcPct val="90000"/>
              </a:lnSpc>
            </a:pPr>
            <a:r>
              <a:rPr lang="it-IT" altLang="it-IT" sz="2400" dirty="0"/>
              <a:t>La famosa frase (probabilmente apocrifa) “</a:t>
            </a:r>
            <a:r>
              <a:rPr lang="en-US" sz="2400" b="1" dirty="0"/>
              <a:t>I think there is a world market for maybe five computers</a:t>
            </a:r>
            <a:r>
              <a:rPr lang="it-IT" altLang="it-IT" sz="2400" dirty="0"/>
              <a:t>”</a:t>
            </a:r>
            <a:r>
              <a:rPr lang="en-US" sz="2400" dirty="0"/>
              <a:t>, </a:t>
            </a:r>
            <a:r>
              <a:rPr lang="it-IT" altLang="it-IT" sz="2400" dirty="0"/>
              <a:t>attribuita a T. J. Watson (come altre analoghe) è indicativa del pensiero del tempo (il problema è fare “bene” le tavole, per il resto non serve “quasi” nulla).</a:t>
            </a:r>
          </a:p>
          <a:p>
            <a:pPr eaLnBrk="1" hangingPunct="1">
              <a:lnSpc>
                <a:spcPct val="90000"/>
              </a:lnSpc>
            </a:pPr>
            <a:r>
              <a:rPr lang="it-IT" altLang="it-IT" sz="2400" dirty="0"/>
              <a:t>Probabilmente anche la più famosa “calcolatrice analogica” (la macchina di </a:t>
            </a:r>
            <a:r>
              <a:rPr lang="it-IT" altLang="it-IT" sz="2400" dirty="0" err="1"/>
              <a:t>Anticitera</a:t>
            </a:r>
            <a:r>
              <a:rPr lang="it-IT" altLang="it-IT" sz="2400" dirty="0"/>
              <a:t>, </a:t>
            </a:r>
            <a:r>
              <a:rPr lang="it-IT" altLang="it-IT" sz="2400" dirty="0" err="1"/>
              <a:t>Cerigozzo</a:t>
            </a:r>
            <a:r>
              <a:rPr lang="it-IT" altLang="it-IT" sz="2400" dirty="0"/>
              <a:t>) sostituiva le efemeridi (cioè tavole).</a:t>
            </a:r>
          </a:p>
          <a:p>
            <a:pPr eaLnBrk="1" hangingPunct="1">
              <a:lnSpc>
                <a:spcPct val="90000"/>
              </a:lnSpc>
            </a:pPr>
            <a:endParaRPr lang="it-IT" altLang="it-IT" sz="2400" dirty="0"/>
          </a:p>
        </p:txBody>
      </p:sp>
      <p:grpSp>
        <p:nvGrpSpPr>
          <p:cNvPr id="55301" name="Group 4"/>
          <p:cNvGrpSpPr>
            <a:grpSpLocks/>
          </p:cNvGrpSpPr>
          <p:nvPr/>
        </p:nvGrpSpPr>
        <p:grpSpPr bwMode="auto">
          <a:xfrm>
            <a:off x="323850" y="0"/>
            <a:ext cx="8496300" cy="6669088"/>
            <a:chOff x="295" y="0"/>
            <a:chExt cx="5352" cy="4201"/>
          </a:xfrm>
        </p:grpSpPr>
        <p:sp>
          <p:nvSpPr>
            <p:cNvPr id="55302"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5303"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F9CF91E1-3861-43F5-9EEB-2083E0ADFC75}" type="slidenum">
              <a:rPr lang="it-IT" altLang="it-IT" sz="1400"/>
              <a:pPr algn="r" eaLnBrk="1" hangingPunct="1">
                <a:spcBef>
                  <a:spcPct val="0"/>
                </a:spcBef>
                <a:buFontTx/>
                <a:buNone/>
              </a:pPr>
              <a:t>58</a:t>
            </a:fld>
            <a:endParaRPr lang="it-IT" altLang="it-IT" sz="1400"/>
          </a:p>
        </p:txBody>
      </p:sp>
      <p:sp>
        <p:nvSpPr>
          <p:cNvPr id="56323" name="Rectangle 2"/>
          <p:cNvSpPr>
            <a:spLocks noGrp="1" noChangeArrowheads="1"/>
          </p:cNvSpPr>
          <p:nvPr>
            <p:ph type="title" idx="4294967295"/>
          </p:nvPr>
        </p:nvSpPr>
        <p:spPr/>
        <p:txBody>
          <a:bodyPr/>
          <a:lstStyle/>
          <a:p>
            <a:pPr eaLnBrk="1" hangingPunct="1"/>
            <a:r>
              <a:rPr lang="it-IT" altLang="it-IT" dirty="0"/>
              <a:t>Era nuova: Cosa sopravvive?</a:t>
            </a:r>
          </a:p>
        </p:txBody>
      </p:sp>
      <p:sp>
        <p:nvSpPr>
          <p:cNvPr id="56324" name="Rectangle 3"/>
          <p:cNvSpPr>
            <a:spLocks noGrp="1" noChangeArrowheads="1"/>
          </p:cNvSpPr>
          <p:nvPr>
            <p:ph type="body" idx="4294967295"/>
          </p:nvPr>
        </p:nvSpPr>
        <p:spPr>
          <a:xfrm>
            <a:off x="431800" y="3068638"/>
            <a:ext cx="8229600" cy="3362325"/>
          </a:xfrm>
        </p:spPr>
        <p:txBody>
          <a:bodyPr/>
          <a:lstStyle/>
          <a:p>
            <a:pPr eaLnBrk="1" hangingPunct="1"/>
            <a:r>
              <a:rPr lang="it-IT" altLang="it-IT" dirty="0"/>
              <a:t>fornisce gli strumenti di input:</a:t>
            </a:r>
          </a:p>
          <a:p>
            <a:pPr marL="868363" lvl="1" indent="-411163" eaLnBrk="1" hangingPunct="1"/>
            <a:r>
              <a:rPr lang="it-IT" altLang="it-IT" dirty="0"/>
              <a:t>perforatori (manuali) di schede </a:t>
            </a:r>
          </a:p>
          <a:p>
            <a:pPr marL="868363" lvl="1" indent="-411163" eaLnBrk="1" hangingPunct="1"/>
            <a:r>
              <a:rPr lang="it-IT" altLang="it-IT" dirty="0"/>
              <a:t>lettori di schede</a:t>
            </a:r>
          </a:p>
          <a:p>
            <a:pPr eaLnBrk="1" hangingPunct="1"/>
            <a:r>
              <a:rPr lang="it-IT" altLang="it-IT" dirty="0"/>
              <a:t>fornisce gli strumenti di output:</a:t>
            </a:r>
          </a:p>
          <a:p>
            <a:pPr marL="868363" lvl="1" indent="-411163" eaLnBrk="1" hangingPunct="1"/>
            <a:r>
              <a:rPr lang="it-IT" altLang="it-IT" dirty="0"/>
              <a:t>stampanti</a:t>
            </a:r>
          </a:p>
          <a:p>
            <a:pPr marL="868363" lvl="1" indent="-411163" eaLnBrk="1" hangingPunct="1"/>
            <a:r>
              <a:rPr lang="it-IT" altLang="it-IT" dirty="0"/>
              <a:t>perforatori (automatici) di schede</a:t>
            </a:r>
          </a:p>
        </p:txBody>
      </p:sp>
      <p:grpSp>
        <p:nvGrpSpPr>
          <p:cNvPr id="56325" name="Group 4"/>
          <p:cNvGrpSpPr>
            <a:grpSpLocks/>
          </p:cNvGrpSpPr>
          <p:nvPr/>
        </p:nvGrpSpPr>
        <p:grpSpPr bwMode="auto">
          <a:xfrm>
            <a:off x="323850" y="0"/>
            <a:ext cx="8496300" cy="6669088"/>
            <a:chOff x="295" y="0"/>
            <a:chExt cx="5352" cy="4201"/>
          </a:xfrm>
        </p:grpSpPr>
        <p:sp>
          <p:nvSpPr>
            <p:cNvPr id="56327"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6328"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56326" name="Text Box 8"/>
          <p:cNvSpPr txBox="1">
            <a:spLocks noChangeArrowheads="1"/>
          </p:cNvSpPr>
          <p:nvPr/>
        </p:nvSpPr>
        <p:spPr bwMode="auto">
          <a:xfrm>
            <a:off x="476250" y="1403350"/>
            <a:ext cx="805656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it-IT" altLang="it-IT" dirty="0"/>
              <a:t>Del mondo precedente sopravvive </a:t>
            </a:r>
            <a:r>
              <a:rPr lang="it-IT" altLang="it-IT" b="1" dirty="0"/>
              <a:t>solo</a:t>
            </a:r>
            <a:r>
              <a:rPr lang="it-IT" altLang="it-IT" dirty="0"/>
              <a:t> (per un po’!) la tecnologia delle macchine:</a:t>
            </a:r>
            <a:endParaRPr lang="it-IT" altLang="it-IT"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0C02518F-D0E7-4A67-9AE4-3A4DC27F53A8}" type="slidenum">
              <a:rPr lang="it-IT" altLang="it-IT" sz="1400"/>
              <a:pPr algn="r" eaLnBrk="1" hangingPunct="1">
                <a:spcBef>
                  <a:spcPct val="0"/>
                </a:spcBef>
                <a:buFontTx/>
                <a:buNone/>
              </a:pPr>
              <a:t>59</a:t>
            </a:fld>
            <a:endParaRPr lang="it-IT" altLang="it-IT" sz="1400"/>
          </a:p>
        </p:txBody>
      </p:sp>
      <p:sp>
        <p:nvSpPr>
          <p:cNvPr id="57347" name="Rectangle 2"/>
          <p:cNvSpPr>
            <a:spLocks noGrp="1" noChangeArrowheads="1"/>
          </p:cNvSpPr>
          <p:nvPr>
            <p:ph type="title" idx="4294967295"/>
          </p:nvPr>
        </p:nvSpPr>
        <p:spPr>
          <a:xfrm>
            <a:off x="468313" y="115888"/>
            <a:ext cx="8229600" cy="1143000"/>
          </a:xfrm>
        </p:spPr>
        <p:txBody>
          <a:bodyPr/>
          <a:lstStyle/>
          <a:p>
            <a:pPr eaLnBrk="1" hangingPunct="1"/>
            <a:r>
              <a:rPr lang="it-IT" altLang="it-IT" dirty="0"/>
              <a:t>DOPO IL COMPUTER</a:t>
            </a:r>
          </a:p>
        </p:txBody>
      </p:sp>
      <p:sp>
        <p:nvSpPr>
          <p:cNvPr id="57348" name="Rectangle 3"/>
          <p:cNvSpPr>
            <a:spLocks noGrp="1" noChangeArrowheads="1"/>
          </p:cNvSpPr>
          <p:nvPr>
            <p:ph type="body" idx="4294967295"/>
          </p:nvPr>
        </p:nvSpPr>
        <p:spPr>
          <a:xfrm>
            <a:off x="522288" y="1089025"/>
            <a:ext cx="8229600" cy="5472113"/>
          </a:xfrm>
        </p:spPr>
        <p:txBody>
          <a:bodyPr/>
          <a:lstStyle/>
          <a:p>
            <a:pPr eaLnBrk="1" hangingPunct="1">
              <a:lnSpc>
                <a:spcPct val="80000"/>
              </a:lnSpc>
              <a:buFontTx/>
              <a:buNone/>
            </a:pPr>
            <a:r>
              <a:rPr lang="it-IT" altLang="it-IT"/>
              <a:t>Il calcolo si suddivide in tre filoni:</a:t>
            </a:r>
          </a:p>
          <a:p>
            <a:pPr eaLnBrk="1" hangingPunct="1">
              <a:lnSpc>
                <a:spcPct val="80000"/>
              </a:lnSpc>
            </a:pPr>
            <a:r>
              <a:rPr lang="it-IT" altLang="it-IT"/>
              <a:t>il calcolo non “scientifico”</a:t>
            </a:r>
            <a:r>
              <a:rPr lang="it-IT" altLang="it-IT" sz="2800"/>
              <a:t> (cioè di natura economica/finanziaria/gestionale) </a:t>
            </a:r>
            <a:r>
              <a:rPr lang="it-IT" altLang="it-IT"/>
              <a:t>e quello su interi </a:t>
            </a:r>
            <a:r>
              <a:rPr lang="it-IT" altLang="it-IT" sz="2800"/>
              <a:t>diventa </a:t>
            </a:r>
            <a:r>
              <a:rPr lang="it-IT" altLang="it-IT" b="1" i="1"/>
              <a:t>data processing</a:t>
            </a:r>
            <a:r>
              <a:rPr lang="it-IT" altLang="it-IT" sz="2800"/>
              <a:t> (enorme quantità di “dati”, anche e soprattutto non numerici, coinvolti); “nuovi vecchi” algoritmi (sort/merge von Neumann, Knuth, …)</a:t>
            </a:r>
          </a:p>
          <a:p>
            <a:pPr eaLnBrk="1" hangingPunct="1">
              <a:lnSpc>
                <a:spcPct val="80000"/>
              </a:lnSpc>
            </a:pPr>
            <a:r>
              <a:rPr lang="it-IT" altLang="it-IT"/>
              <a:t>il “normale” calcolo</a:t>
            </a:r>
            <a:r>
              <a:rPr lang="it-IT" altLang="it-IT" sz="2800"/>
              <a:t> </a:t>
            </a:r>
            <a:r>
              <a:rPr lang="it-IT" altLang="it-IT" b="1"/>
              <a:t>si banalizza</a:t>
            </a:r>
            <a:r>
              <a:rPr lang="it-IT" altLang="it-IT" sz="2800"/>
              <a:t>: cioè si diffondono enormemente l’uso di programmi e lo studio di metodi numerici</a:t>
            </a:r>
          </a:p>
          <a:p>
            <a:pPr eaLnBrk="1" hangingPunct="1">
              <a:lnSpc>
                <a:spcPct val="80000"/>
              </a:lnSpc>
            </a:pPr>
            <a:r>
              <a:rPr lang="it-IT" altLang="it-IT"/>
              <a:t>compare il “</a:t>
            </a:r>
            <a:r>
              <a:rPr lang="it-IT" altLang="it-IT" b="1"/>
              <a:t>supercalcolo</a:t>
            </a:r>
            <a:r>
              <a:rPr lang="it-IT" altLang="it-IT"/>
              <a:t>”</a:t>
            </a:r>
            <a:r>
              <a:rPr lang="it-IT" altLang="it-IT" sz="2800"/>
              <a:t>: cioè problemi la cui soluzione è sempre al limite delle possibilità (via via sempre crescenti) dei </a:t>
            </a:r>
            <a:r>
              <a:rPr lang="it-IT" altLang="it-IT" sz="2800" i="1"/>
              <a:t>computer </a:t>
            </a:r>
            <a:r>
              <a:rPr lang="it-IT" altLang="it-IT" sz="2800"/>
              <a:t>(è l’erede del “vecchio” calcolo).</a:t>
            </a:r>
            <a:endParaRPr lang="it-IT" altLang="it-IT" sz="2800" i="1"/>
          </a:p>
        </p:txBody>
      </p:sp>
      <p:grpSp>
        <p:nvGrpSpPr>
          <p:cNvPr id="57349" name="Group 4"/>
          <p:cNvGrpSpPr>
            <a:grpSpLocks/>
          </p:cNvGrpSpPr>
          <p:nvPr/>
        </p:nvGrpSpPr>
        <p:grpSpPr bwMode="auto">
          <a:xfrm>
            <a:off x="323850" y="0"/>
            <a:ext cx="8496300" cy="6669088"/>
            <a:chOff x="295" y="0"/>
            <a:chExt cx="5352" cy="4201"/>
          </a:xfrm>
        </p:grpSpPr>
        <p:sp>
          <p:nvSpPr>
            <p:cNvPr id="57350"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7351"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8DBE2E2-ADF4-4535-823F-456C97EFB4FB}" type="slidenum">
              <a:rPr lang="it-IT" altLang="it-IT" sz="1400" smtClean="0"/>
              <a:pPr>
                <a:spcBef>
                  <a:spcPct val="0"/>
                </a:spcBef>
                <a:buFontTx/>
                <a:buNone/>
              </a:pPr>
              <a:t>6</a:t>
            </a:fld>
            <a:endParaRPr lang="it-IT" altLang="it-IT" sz="1400"/>
          </a:p>
        </p:txBody>
      </p:sp>
      <p:sp>
        <p:nvSpPr>
          <p:cNvPr id="5123" name="Rectangle 3"/>
          <p:cNvSpPr>
            <a:spLocks noGrp="1" noChangeArrowheads="1"/>
          </p:cNvSpPr>
          <p:nvPr>
            <p:ph type="body" idx="1"/>
          </p:nvPr>
        </p:nvSpPr>
        <p:spPr>
          <a:xfrm>
            <a:off x="341313" y="1042988"/>
            <a:ext cx="8534400" cy="5265737"/>
          </a:xfrm>
        </p:spPr>
        <p:txBody>
          <a:bodyPr/>
          <a:lstStyle/>
          <a:p>
            <a:pPr marL="0" indent="0">
              <a:buFontTx/>
              <a:buNone/>
            </a:pPr>
            <a:r>
              <a:rPr lang="it-IT" altLang="it-IT" sz="2800" dirty="0"/>
              <a:t> </a:t>
            </a:r>
          </a:p>
          <a:p>
            <a:pPr marL="0" indent="0" eaLnBrk="1" hangingPunct="1">
              <a:buFontTx/>
              <a:buNone/>
            </a:pPr>
            <a:endParaRPr lang="it-IT" altLang="it-IT" sz="2800" dirty="0"/>
          </a:p>
        </p:txBody>
      </p:sp>
      <p:grpSp>
        <p:nvGrpSpPr>
          <p:cNvPr id="5124" name="Group 4"/>
          <p:cNvGrpSpPr>
            <a:grpSpLocks/>
          </p:cNvGrpSpPr>
          <p:nvPr/>
        </p:nvGrpSpPr>
        <p:grpSpPr bwMode="auto">
          <a:xfrm>
            <a:off x="323850" y="0"/>
            <a:ext cx="8496300" cy="6669088"/>
            <a:chOff x="295" y="0"/>
            <a:chExt cx="5352" cy="4201"/>
          </a:xfrm>
        </p:grpSpPr>
        <p:sp>
          <p:nvSpPr>
            <p:cNvPr id="5126"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127" name="Text Box 6"/>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2019</a:t>
              </a:r>
            </a:p>
            <a:p>
              <a:pPr eaLnBrk="1" hangingPunct="1">
                <a:spcBef>
                  <a:spcPct val="50000"/>
                </a:spcBef>
                <a:buFontTx/>
                <a:buNone/>
              </a:pPr>
              <a:endParaRPr lang="it-IT" altLang="it-IT" sz="1400" dirty="0"/>
            </a:p>
          </p:txBody>
        </p:sp>
      </p:grpSp>
      <p:sp>
        <p:nvSpPr>
          <p:cNvPr id="5125" name="Rectangle 1026"/>
          <p:cNvSpPr>
            <a:spLocks noChangeArrowheads="1"/>
          </p:cNvSpPr>
          <p:nvPr/>
        </p:nvSpPr>
        <p:spPr bwMode="auto">
          <a:xfrm>
            <a:off x="476250" y="233363"/>
            <a:ext cx="8229600"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3600" dirty="0">
                <a:solidFill>
                  <a:schemeClr val="tx2"/>
                </a:solidFill>
              </a:rPr>
              <a:t>INTRODUZIONE (4)</a:t>
            </a:r>
          </a:p>
        </p:txBody>
      </p:sp>
      <p:graphicFrame>
        <p:nvGraphicFramePr>
          <p:cNvPr id="2" name="Tabella 1">
            <a:extLst>
              <a:ext uri="{FF2B5EF4-FFF2-40B4-BE49-F238E27FC236}">
                <a16:creationId xmlns:a16="http://schemas.microsoft.com/office/drawing/2014/main" id="{B3AA9AC4-C2A0-48AB-8ABD-0847C2ADAAC0}"/>
              </a:ext>
            </a:extLst>
          </p:cNvPr>
          <p:cNvGraphicFramePr>
            <a:graphicFrameLocks noGrp="1"/>
          </p:cNvGraphicFramePr>
          <p:nvPr>
            <p:extLst>
              <p:ext uri="{D42A27DB-BD31-4B8C-83A1-F6EECF244321}">
                <p14:modId xmlns:p14="http://schemas.microsoft.com/office/powerpoint/2010/main" val="550328728"/>
              </p:ext>
            </p:extLst>
          </p:nvPr>
        </p:nvGraphicFramePr>
        <p:xfrm>
          <a:off x="155091" y="846282"/>
          <a:ext cx="8641177" cy="5486400"/>
        </p:xfrm>
        <a:graphic>
          <a:graphicData uri="http://schemas.openxmlformats.org/drawingml/2006/table">
            <a:tbl>
              <a:tblPr>
                <a:tableStyleId>{5C22544A-7EE6-4342-B048-85BDC9FD1C3A}</a:tableStyleId>
              </a:tblPr>
              <a:tblGrid>
                <a:gridCol w="2528096">
                  <a:extLst>
                    <a:ext uri="{9D8B030D-6E8A-4147-A177-3AD203B41FA5}">
                      <a16:colId xmlns:a16="http://schemas.microsoft.com/office/drawing/2014/main" val="2500351955"/>
                    </a:ext>
                  </a:extLst>
                </a:gridCol>
                <a:gridCol w="3322771">
                  <a:extLst>
                    <a:ext uri="{9D8B030D-6E8A-4147-A177-3AD203B41FA5}">
                      <a16:colId xmlns:a16="http://schemas.microsoft.com/office/drawing/2014/main" val="3225737721"/>
                    </a:ext>
                  </a:extLst>
                </a:gridCol>
                <a:gridCol w="2790310">
                  <a:extLst>
                    <a:ext uri="{9D8B030D-6E8A-4147-A177-3AD203B41FA5}">
                      <a16:colId xmlns:a16="http://schemas.microsoft.com/office/drawing/2014/main" val="351756405"/>
                    </a:ext>
                  </a:extLst>
                </a:gridCol>
              </a:tblGrid>
              <a:tr h="933810">
                <a:tc>
                  <a:txBody>
                    <a:bodyPr/>
                    <a:lstStyle/>
                    <a:p>
                      <a:pPr algn="ctr"/>
                      <a:r>
                        <a:rPr lang="it-IT" sz="2800" dirty="0">
                          <a:latin typeface="Times New Roman" panose="02020603050405020304" pitchFamily="18" charset="0"/>
                          <a:cs typeface="Times New Roman" panose="02020603050405020304" pitchFamily="18" charset="0"/>
                        </a:rPr>
                        <a:t> PROBLEMI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sz="2800" dirty="0">
                          <a:latin typeface="Times New Roman" panose="02020603050405020304" pitchFamily="18" charset="0"/>
                          <a:cs typeface="Times New Roman" panose="02020603050405020304" pitchFamily="18" charset="0"/>
                        </a:rPr>
                        <a:t>TECNOLOGIA (HW)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2800" dirty="0">
                          <a:latin typeface="Times New Roman" panose="02020603050405020304" pitchFamily="18" charset="0"/>
                          <a:cs typeface="Times New Roman" panose="02020603050405020304" pitchFamily="18" charset="0"/>
                        </a:rPr>
                        <a:t>SW</a:t>
                      </a:r>
                    </a:p>
                    <a:p>
                      <a:pPr algn="ctr"/>
                      <a:r>
                        <a:rPr lang="it-IT" sz="2800" dirty="0">
                          <a:latin typeface="Times New Roman" panose="02020603050405020304" pitchFamily="18" charset="0"/>
                          <a:cs typeface="Times New Roman" panose="02020603050405020304" pitchFamily="18" charset="0"/>
                        </a:rPr>
                        <a:t>applicativo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873451"/>
                  </a:ext>
                </a:extLst>
              </a:tr>
              <a:tr h="1111038">
                <a:tc>
                  <a:txBody>
                    <a:bodyPr/>
                    <a:lstStyle/>
                    <a:p>
                      <a:r>
                        <a:rPr lang="it-IT" sz="2800" dirty="0">
                          <a:latin typeface="Times New Roman" panose="02020603050405020304" pitchFamily="18" charset="0"/>
                          <a:cs typeface="Times New Roman" panose="02020603050405020304" pitchFamily="18" charset="0"/>
                        </a:rPr>
                        <a:t>Calcolo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SzPct val="100000"/>
                        <a:buFont typeface="Arial" panose="020B0604020202020204" pitchFamily="34" charset="0"/>
                        <a:buNone/>
                      </a:pPr>
                      <a:r>
                        <a:rPr lang="it-IT" sz="2800" dirty="0">
                          <a:latin typeface="Times New Roman" panose="02020603050405020304" pitchFamily="18" charset="0"/>
                          <a:cs typeface="Times New Roman" panose="02020603050405020304" pitchFamily="18" charset="0"/>
                        </a:rPr>
                        <a:t>- Velocità/ </a:t>
                      </a:r>
                      <a:r>
                        <a:rPr lang="it-IT" sz="2800" dirty="0" err="1">
                          <a:latin typeface="Times New Roman" panose="02020603050405020304" pitchFamily="18" charset="0"/>
                          <a:cs typeface="Times New Roman" panose="02020603050405020304" pitchFamily="18" charset="0"/>
                        </a:rPr>
                        <a:t>parall</a:t>
                      </a:r>
                      <a:r>
                        <a:rPr lang="it-IT" sz="2800" dirty="0">
                          <a:latin typeface="Times New Roman" panose="02020603050405020304" pitchFamily="18" charset="0"/>
                          <a:cs typeface="Times New Roman" panose="02020603050405020304" pitchFamily="18" charset="0"/>
                        </a:rPr>
                        <a:t>.</a:t>
                      </a:r>
                    </a:p>
                    <a:p>
                      <a:pPr marL="0" indent="0">
                        <a:buFontTx/>
                        <a:buNone/>
                      </a:pPr>
                      <a:r>
                        <a:rPr lang="it-IT" sz="2800" dirty="0">
                          <a:latin typeface="Times New Roman" panose="02020603050405020304" pitchFamily="18" charset="0"/>
                          <a:cs typeface="Times New Roman" panose="02020603050405020304" pitchFamily="18" charset="0"/>
                        </a:rPr>
                        <a:t>- Capacità della</a:t>
                      </a:r>
                    </a:p>
                    <a:p>
                      <a:pPr marL="0" indent="0">
                        <a:buFontTx/>
                        <a:buNone/>
                      </a:pPr>
                      <a:r>
                        <a:rPr lang="it-IT" sz="2800" dirty="0">
                          <a:latin typeface="Times New Roman" panose="02020603050405020304" pitchFamily="18" charset="0"/>
                          <a:cs typeface="Times New Roman" panose="02020603050405020304" pitchFamily="18" charset="0"/>
                        </a:rPr>
                        <a:t>  memoria centrale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r>
                        <a:rPr lang="it-IT" sz="2800" dirty="0">
                          <a:latin typeface="Times New Roman" panose="02020603050405020304" pitchFamily="18" charset="0"/>
                          <a:cs typeface="Times New Roman" panose="02020603050405020304" pitchFamily="18" charset="0"/>
                        </a:rPr>
                        <a:t>- Strutture di dati</a:t>
                      </a:r>
                    </a:p>
                    <a:p>
                      <a:pPr marL="0" indent="0">
                        <a:buFontTx/>
                        <a:buNone/>
                      </a:pPr>
                      <a:r>
                        <a:rPr lang="it-IT" sz="2800" dirty="0">
                          <a:latin typeface="Times New Roman" panose="02020603050405020304" pitchFamily="18" charset="0"/>
                          <a:cs typeface="Times New Roman" panose="02020603050405020304" pitchFamily="18" charset="0"/>
                        </a:rPr>
                        <a:t>  regolari</a:t>
                      </a:r>
                    </a:p>
                    <a:p>
                      <a:pPr marL="0" indent="0">
                        <a:buFontTx/>
                        <a:buNone/>
                      </a:pPr>
                      <a:r>
                        <a:rPr lang="it-IT" sz="2800" dirty="0">
                          <a:latin typeface="Times New Roman" panose="02020603050405020304" pitchFamily="18" charset="0"/>
                          <a:cs typeface="Times New Roman" panose="02020603050405020304" pitchFamily="18" charset="0"/>
                        </a:rPr>
                        <a:t>- Gestione del parallelismo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7189957"/>
                  </a:ext>
                </a:extLst>
              </a:tr>
              <a:tr h="320046">
                <a:tc>
                  <a:txBody>
                    <a:bodyPr/>
                    <a:lstStyle/>
                    <a:p>
                      <a:r>
                        <a:rPr lang="it-IT" sz="2800" dirty="0">
                          <a:latin typeface="Times New Roman" panose="02020603050405020304" pitchFamily="18" charset="0"/>
                          <a:cs typeface="Times New Roman" panose="02020603050405020304" pitchFamily="18" charset="0"/>
                        </a:rPr>
                        <a:t>Data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r>
                        <a:rPr lang="it-IT" sz="2800" dirty="0">
                          <a:latin typeface="Times New Roman" panose="02020603050405020304" pitchFamily="18" charset="0"/>
                          <a:cs typeface="Times New Roman" panose="02020603050405020304" pitchFamily="18" charset="0"/>
                        </a:rPr>
                        <a:t>- Capacità delle  </a:t>
                      </a:r>
                    </a:p>
                    <a:p>
                      <a:pPr marL="0" indent="0">
                        <a:buFontTx/>
                        <a:buNone/>
                      </a:pPr>
                      <a:r>
                        <a:rPr lang="it-IT" sz="2800" dirty="0">
                          <a:latin typeface="Times New Roman" panose="02020603050405020304" pitchFamily="18" charset="0"/>
                          <a:cs typeface="Times New Roman" panose="02020603050405020304" pitchFamily="18" charset="0"/>
                        </a:rPr>
                        <a:t>  memorie periferiche</a:t>
                      </a:r>
                    </a:p>
                    <a:p>
                      <a:pPr marL="0" indent="0">
                        <a:buFontTx/>
                        <a:buNone/>
                      </a:pPr>
                      <a:r>
                        <a:rPr lang="it-IT" sz="2800" dirty="0">
                          <a:latin typeface="Times New Roman" panose="02020603050405020304" pitchFamily="18" charset="0"/>
                          <a:cs typeface="Times New Roman" panose="02020603050405020304" pitchFamily="18" charset="0"/>
                        </a:rPr>
                        <a:t>- Tempo di accesso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7200">
                        <a:buFontTx/>
                        <a:buChar char="-"/>
                      </a:pPr>
                      <a:r>
                        <a:rPr lang="it-IT" sz="2800" dirty="0">
                          <a:latin typeface="Times New Roman" panose="02020603050405020304" pitchFamily="18" charset="0"/>
                          <a:cs typeface="Times New Roman" panose="02020603050405020304" pitchFamily="18" charset="0"/>
                        </a:rPr>
                        <a:t>Data base </a:t>
                      </a:r>
                    </a:p>
                    <a:p>
                      <a:pPr marL="457200" indent="-457200">
                        <a:buFontTx/>
                        <a:buChar char="-"/>
                      </a:pPr>
                      <a:r>
                        <a:rPr lang="it-IT" sz="2800" dirty="0">
                          <a:latin typeface="Times New Roman" panose="02020603050405020304" pitchFamily="18" charset="0"/>
                          <a:cs typeface="Times New Roman" panose="02020603050405020304" pitchFamily="18" charset="0"/>
                        </a:rPr>
                        <a:t>- Transazioni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1454046"/>
                  </a:ext>
                </a:extLst>
              </a:tr>
              <a:tr h="1174802">
                <a:tc>
                  <a:txBody>
                    <a:bodyPr/>
                    <a:lstStyle/>
                    <a:p>
                      <a:r>
                        <a:rPr lang="it-IT" sz="2800" dirty="0">
                          <a:latin typeface="Times New Roman" panose="02020603050405020304" pitchFamily="18" charset="0"/>
                          <a:cs typeface="Times New Roman" panose="02020603050405020304" pitchFamily="18" charset="0"/>
                        </a:rPr>
                        <a:t>Comunicazione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it-IT" sz="2800" dirty="0">
                          <a:latin typeface="Times New Roman" panose="02020603050405020304" pitchFamily="18" charset="0"/>
                          <a:cs typeface="Times New Roman" panose="02020603050405020304" pitchFamily="18" charset="0"/>
                        </a:rPr>
                        <a:t>- Larghezza di banda</a:t>
                      </a:r>
                    </a:p>
                    <a:p>
                      <a:pPr marL="0" indent="0">
                        <a:buFont typeface="Arial" panose="020B0604020202020204" pitchFamily="34" charset="0"/>
                        <a:buNone/>
                      </a:pPr>
                      <a:r>
                        <a:rPr lang="it-IT" sz="2800" dirty="0">
                          <a:latin typeface="Times New Roman" panose="02020603050405020304" pitchFamily="18" charset="0"/>
                          <a:cs typeface="Times New Roman" panose="02020603050405020304" pitchFamily="18" charset="0"/>
                        </a:rPr>
                        <a:t>- Interfacce</a:t>
                      </a:r>
                    </a:p>
                    <a:p>
                      <a:pPr marL="0" indent="0">
                        <a:buFont typeface="Arial" panose="020B0604020202020204" pitchFamily="34" charset="0"/>
                        <a:buNone/>
                      </a:pPr>
                      <a:r>
                        <a:rPr lang="it-IT" sz="2800" dirty="0">
                          <a:latin typeface="Times New Roman" panose="02020603050405020304" pitchFamily="18" charset="0"/>
                          <a:cs typeface="Times New Roman" panose="02020603050405020304" pitchFamily="18" charset="0"/>
                        </a:rPr>
                        <a:t>  uomo/macchina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2800" dirty="0">
                          <a:latin typeface="Times New Roman" panose="02020603050405020304" pitchFamily="18" charset="0"/>
                          <a:cs typeface="Times New Roman" panose="02020603050405020304" pitchFamily="18" charset="0"/>
                        </a:rPr>
                        <a:t>- Internet/browser</a:t>
                      </a:r>
                    </a:p>
                    <a:p>
                      <a:r>
                        <a:rPr lang="it-IT" sz="2800" dirty="0">
                          <a:latin typeface="Times New Roman" panose="02020603050405020304" pitchFamily="18" charset="0"/>
                          <a:cs typeface="Times New Roman" panose="02020603050405020304" pitchFamily="18" charset="0"/>
                        </a:rPr>
                        <a:t>- Oggetti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8750322"/>
                  </a:ext>
                </a:extLst>
              </a:tr>
            </a:tbl>
          </a:graphicData>
        </a:graphic>
      </p:graphicFrame>
    </p:spTree>
    <p:extLst>
      <p:ext uri="{BB962C8B-B14F-4D97-AF65-F5344CB8AC3E}">
        <p14:creationId xmlns:p14="http://schemas.microsoft.com/office/powerpoint/2010/main" val="2142278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F4E6A1FB-1107-4F91-AE0A-D02345439973}" type="slidenum">
              <a:rPr lang="it-IT" altLang="it-IT" sz="1400"/>
              <a:pPr algn="r" eaLnBrk="1" hangingPunct="1">
                <a:spcBef>
                  <a:spcPct val="0"/>
                </a:spcBef>
                <a:buFontTx/>
                <a:buNone/>
              </a:pPr>
              <a:t>60</a:t>
            </a:fld>
            <a:endParaRPr lang="it-IT" altLang="it-IT" sz="1400"/>
          </a:p>
        </p:txBody>
      </p:sp>
      <p:sp>
        <p:nvSpPr>
          <p:cNvPr id="58371" name="Rectangle 2"/>
          <p:cNvSpPr>
            <a:spLocks noGrp="1" noChangeArrowheads="1"/>
          </p:cNvSpPr>
          <p:nvPr>
            <p:ph type="title" idx="4294967295"/>
          </p:nvPr>
        </p:nvSpPr>
        <p:spPr/>
        <p:txBody>
          <a:bodyPr/>
          <a:lstStyle/>
          <a:p>
            <a:pPr eaLnBrk="1" hangingPunct="1"/>
            <a:r>
              <a:rPr lang="it-IT" altLang="it-IT" sz="4000" dirty="0"/>
              <a:t>SEGNI CARATTERISTICI DEL CALCOLO “AVANZATO”</a:t>
            </a:r>
          </a:p>
        </p:txBody>
      </p:sp>
      <p:sp>
        <p:nvSpPr>
          <p:cNvPr id="58372" name="Rectangle 3"/>
          <p:cNvSpPr>
            <a:spLocks noGrp="1" noChangeArrowheads="1"/>
          </p:cNvSpPr>
          <p:nvPr>
            <p:ph type="body" idx="4294967295"/>
          </p:nvPr>
        </p:nvSpPr>
        <p:spPr>
          <a:xfrm>
            <a:off x="385763" y="1673225"/>
            <a:ext cx="8461375" cy="4951130"/>
          </a:xfrm>
        </p:spPr>
        <p:txBody>
          <a:bodyPr/>
          <a:lstStyle/>
          <a:p>
            <a:pPr marL="898525" indent="-898525" eaLnBrk="1" hangingPunct="1">
              <a:buFontTx/>
              <a:buNone/>
            </a:pPr>
            <a:endParaRPr lang="it-IT" altLang="it-IT" sz="2800" dirty="0"/>
          </a:p>
          <a:p>
            <a:pPr marL="898525" indent="-898525" eaLnBrk="1" hangingPunct="1">
              <a:buFontTx/>
              <a:buNone/>
            </a:pPr>
            <a:r>
              <a:rPr lang="it-IT" altLang="it-IT" dirty="0"/>
              <a:t>prima del </a:t>
            </a:r>
            <a:r>
              <a:rPr lang="it-IT" altLang="it-IT" i="1" dirty="0"/>
              <a:t>computer</a:t>
            </a:r>
            <a:r>
              <a:rPr lang="it-IT" altLang="it-IT" dirty="0"/>
              <a:t>                 </a:t>
            </a:r>
            <a:r>
              <a:rPr lang="it-IT" altLang="it-IT" b="1" dirty="0"/>
              <a:t>tavole</a:t>
            </a:r>
          </a:p>
          <a:p>
            <a:pPr marL="898525" indent="-898525" eaLnBrk="1" hangingPunct="1">
              <a:buFontTx/>
              <a:buNone/>
            </a:pPr>
            <a:endParaRPr lang="it-IT" altLang="it-IT" sz="2000" dirty="0"/>
          </a:p>
          <a:p>
            <a:pPr marL="898525" indent="-898525" eaLnBrk="1" hangingPunct="1">
              <a:buFontTx/>
              <a:buNone/>
            </a:pPr>
            <a:r>
              <a:rPr lang="it-IT" altLang="it-IT" dirty="0"/>
              <a:t>dopo il </a:t>
            </a:r>
            <a:r>
              <a:rPr lang="it-IT" altLang="it-IT" i="1" dirty="0"/>
              <a:t>computer</a:t>
            </a:r>
            <a:r>
              <a:rPr lang="it-IT" altLang="it-IT" dirty="0"/>
              <a:t>                  </a:t>
            </a:r>
            <a:r>
              <a:rPr lang="it-IT" altLang="it-IT" b="1" i="1" dirty="0"/>
              <a:t>supercomputer</a:t>
            </a:r>
          </a:p>
          <a:p>
            <a:pPr marL="898525" indent="-898525" eaLnBrk="1" hangingPunct="1">
              <a:buFontTx/>
              <a:buNone/>
            </a:pPr>
            <a:endParaRPr lang="it-IT" altLang="it-IT" sz="3600" b="1" i="1" dirty="0"/>
          </a:p>
          <a:p>
            <a:pPr marL="898525" indent="-898525" eaLnBrk="1" hangingPunct="1">
              <a:buFontTx/>
              <a:buNone/>
            </a:pPr>
            <a:r>
              <a:rPr lang="it-IT" altLang="it-IT" sz="2800" dirty="0"/>
              <a:t>N.B. Comincia la “gara di velocità”, cioè la gara al maggior numero di “operazioni” (numeriche) al secondo: la sfida tecnologica al “ciclo macchina” più breve e/o al maggior parallelismo.</a:t>
            </a:r>
          </a:p>
        </p:txBody>
      </p:sp>
      <p:sp>
        <p:nvSpPr>
          <p:cNvPr id="58373" name="AutoShape 4"/>
          <p:cNvSpPr>
            <a:spLocks noChangeArrowheads="1"/>
          </p:cNvSpPr>
          <p:nvPr/>
        </p:nvSpPr>
        <p:spPr bwMode="auto">
          <a:xfrm>
            <a:off x="4211638" y="2349500"/>
            <a:ext cx="1366837" cy="360363"/>
          </a:xfrm>
          <a:prstGeom prst="rightArrow">
            <a:avLst>
              <a:gd name="adj1" fmla="val 49778"/>
              <a:gd name="adj2" fmla="val 10176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8374" name="AutoShape 5"/>
          <p:cNvSpPr>
            <a:spLocks noChangeArrowheads="1"/>
          </p:cNvSpPr>
          <p:nvPr/>
        </p:nvSpPr>
        <p:spPr bwMode="auto">
          <a:xfrm>
            <a:off x="3851275" y="3294063"/>
            <a:ext cx="1366838" cy="360362"/>
          </a:xfrm>
          <a:prstGeom prst="rightArrow">
            <a:avLst>
              <a:gd name="adj1" fmla="val 50000"/>
              <a:gd name="adj2" fmla="val 9482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grpSp>
        <p:nvGrpSpPr>
          <p:cNvPr id="58375" name="Group 6"/>
          <p:cNvGrpSpPr>
            <a:grpSpLocks/>
          </p:cNvGrpSpPr>
          <p:nvPr/>
        </p:nvGrpSpPr>
        <p:grpSpPr bwMode="auto">
          <a:xfrm>
            <a:off x="323850" y="0"/>
            <a:ext cx="8496300" cy="6669088"/>
            <a:chOff x="295" y="0"/>
            <a:chExt cx="5352" cy="4201"/>
          </a:xfrm>
        </p:grpSpPr>
        <p:sp>
          <p:nvSpPr>
            <p:cNvPr id="58376" name="Rectangle 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8377" name="Text Box 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6BCCD104-BAC5-404A-BF2E-AFA5E873EA4A}" type="slidenum">
              <a:rPr lang="it-IT" altLang="it-IT" sz="1400"/>
              <a:pPr algn="r" eaLnBrk="1" hangingPunct="1">
                <a:spcBef>
                  <a:spcPct val="0"/>
                </a:spcBef>
                <a:buFontTx/>
                <a:buNone/>
              </a:pPr>
              <a:t>61</a:t>
            </a:fld>
            <a:endParaRPr lang="it-IT" altLang="it-IT" sz="1400"/>
          </a:p>
        </p:txBody>
      </p:sp>
      <p:sp>
        <p:nvSpPr>
          <p:cNvPr id="59395" name="Rectangle 2"/>
          <p:cNvSpPr>
            <a:spLocks noGrp="1" noChangeArrowheads="1"/>
          </p:cNvSpPr>
          <p:nvPr>
            <p:ph type="title" idx="4294967295"/>
          </p:nvPr>
        </p:nvSpPr>
        <p:spPr>
          <a:xfrm>
            <a:off x="476250" y="260350"/>
            <a:ext cx="8229600" cy="1143000"/>
          </a:xfrm>
        </p:spPr>
        <p:txBody>
          <a:bodyPr/>
          <a:lstStyle/>
          <a:p>
            <a:pPr eaLnBrk="1" hangingPunct="1"/>
            <a:r>
              <a:rPr lang="it-IT" altLang="it-IT" sz="4000" dirty="0"/>
              <a:t>Periodi del calcolo post computer:</a:t>
            </a:r>
            <a:br>
              <a:rPr lang="it-IT" altLang="it-IT" sz="4000" dirty="0"/>
            </a:br>
            <a:r>
              <a:rPr lang="it-IT" altLang="it-IT" sz="4000" b="1" dirty="0"/>
              <a:t>i supercomputer</a:t>
            </a:r>
          </a:p>
        </p:txBody>
      </p:sp>
      <p:sp>
        <p:nvSpPr>
          <p:cNvPr id="59396" name="Rectangle 3"/>
          <p:cNvSpPr>
            <a:spLocks noGrp="1" noChangeArrowheads="1"/>
          </p:cNvSpPr>
          <p:nvPr>
            <p:ph type="body" idx="4294967295"/>
          </p:nvPr>
        </p:nvSpPr>
        <p:spPr>
          <a:xfrm>
            <a:off x="476250" y="1808163"/>
            <a:ext cx="8229600" cy="4770437"/>
          </a:xfrm>
        </p:spPr>
        <p:txBody>
          <a:bodyPr/>
          <a:lstStyle/>
          <a:p>
            <a:pPr marL="609600" indent="-609600" eaLnBrk="1" hangingPunct="1">
              <a:lnSpc>
                <a:spcPct val="90000"/>
              </a:lnSpc>
              <a:buFontTx/>
              <a:buAutoNum type="arabicPeriod"/>
            </a:pPr>
            <a:r>
              <a:rPr lang="it-IT" altLang="it-IT" dirty="0"/>
              <a:t>prototipi: fino agli (inizi/metà degli) anni ’60</a:t>
            </a:r>
          </a:p>
          <a:p>
            <a:pPr marL="609600" indent="-609600" eaLnBrk="1" hangingPunct="1">
              <a:lnSpc>
                <a:spcPct val="90000"/>
              </a:lnSpc>
              <a:buFontTx/>
              <a:buAutoNum type="arabicPeriod"/>
            </a:pPr>
            <a:r>
              <a:rPr lang="it-IT" altLang="it-IT" dirty="0"/>
              <a:t>prodotti di “larga” diffusione: fino a metà anni ’80, quando compare il pc: </a:t>
            </a:r>
            <a:r>
              <a:rPr lang="it-IT" altLang="it-IT" b="1" dirty="0"/>
              <a:t>seconda banalizzazione</a:t>
            </a:r>
            <a:r>
              <a:rPr lang="it-IT" altLang="it-IT" dirty="0"/>
              <a:t> (potenza di calcolo e </a:t>
            </a:r>
            <a:r>
              <a:rPr lang="it-IT" altLang="it-IT" i="1" dirty="0" err="1"/>
              <a:t>packages</a:t>
            </a:r>
            <a:r>
              <a:rPr lang="it-IT" altLang="it-IT" dirty="0"/>
              <a:t>  a disposizione di “tutti”)                  </a:t>
            </a:r>
          </a:p>
          <a:p>
            <a:pPr marL="609600" indent="-609600" eaLnBrk="1" hangingPunct="1">
              <a:lnSpc>
                <a:spcPct val="90000"/>
              </a:lnSpc>
              <a:buFontTx/>
              <a:buAutoNum type="arabicPeriod"/>
            </a:pPr>
            <a:r>
              <a:rPr lang="it-IT" altLang="it-IT" dirty="0"/>
              <a:t>pezzi (quasi) unici: fino ad oggi. Basati sul “</a:t>
            </a:r>
            <a:r>
              <a:rPr lang="it-IT" altLang="it-IT" b="1" dirty="0"/>
              <a:t>calcolo parallelo</a:t>
            </a:r>
            <a:r>
              <a:rPr lang="it-IT" altLang="it-IT" dirty="0"/>
              <a:t>”, costi elevati, programmazione “difficile”, uso prevalentemente militare</a:t>
            </a:r>
          </a:p>
        </p:txBody>
      </p:sp>
      <p:grpSp>
        <p:nvGrpSpPr>
          <p:cNvPr id="59397" name="Group 4"/>
          <p:cNvGrpSpPr>
            <a:grpSpLocks/>
          </p:cNvGrpSpPr>
          <p:nvPr/>
        </p:nvGrpSpPr>
        <p:grpSpPr bwMode="auto">
          <a:xfrm>
            <a:off x="323850" y="0"/>
            <a:ext cx="8496300" cy="6669088"/>
            <a:chOff x="295" y="0"/>
            <a:chExt cx="5352" cy="4201"/>
          </a:xfrm>
        </p:grpSpPr>
        <p:sp>
          <p:nvSpPr>
            <p:cNvPr id="59398"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9399"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B12AF1F-19E9-4B18-8507-1A2CCC71C62B}" type="slidenum">
              <a:rPr lang="it-IT" altLang="it-IT" sz="1400"/>
              <a:pPr algn="r" eaLnBrk="1" hangingPunct="1">
                <a:spcBef>
                  <a:spcPct val="0"/>
                </a:spcBef>
                <a:buFontTx/>
                <a:buNone/>
              </a:pPr>
              <a:t>62</a:t>
            </a:fld>
            <a:endParaRPr lang="it-IT" altLang="it-IT" sz="1400"/>
          </a:p>
        </p:txBody>
      </p:sp>
      <p:sp>
        <p:nvSpPr>
          <p:cNvPr id="60419" name="Rectangle 1026"/>
          <p:cNvSpPr>
            <a:spLocks noGrp="1" noChangeArrowheads="1"/>
          </p:cNvSpPr>
          <p:nvPr>
            <p:ph type="title" idx="4294967295"/>
          </p:nvPr>
        </p:nvSpPr>
        <p:spPr/>
        <p:txBody>
          <a:bodyPr/>
          <a:lstStyle/>
          <a:p>
            <a:pPr eaLnBrk="1" hangingPunct="1"/>
            <a:r>
              <a:rPr lang="it-IT" altLang="it-IT" dirty="0"/>
              <a:t>Calcolo delle </a:t>
            </a:r>
            <a:r>
              <a:rPr lang="it-IT" altLang="it-IT" i="1" dirty="0"/>
              <a:t>performance</a:t>
            </a:r>
          </a:p>
        </p:txBody>
      </p:sp>
      <p:sp>
        <p:nvSpPr>
          <p:cNvPr id="60420" name="Rectangle 1027"/>
          <p:cNvSpPr>
            <a:spLocks noGrp="1" noChangeArrowheads="1"/>
          </p:cNvSpPr>
          <p:nvPr>
            <p:ph type="body" idx="4294967295"/>
          </p:nvPr>
        </p:nvSpPr>
        <p:spPr/>
        <p:txBody>
          <a:bodyPr/>
          <a:lstStyle/>
          <a:p>
            <a:pPr eaLnBrk="1" hangingPunct="1"/>
            <a:r>
              <a:rPr lang="it-IT" altLang="it-IT" dirty="0" err="1"/>
              <a:t>Linpack</a:t>
            </a:r>
            <a:r>
              <a:rPr lang="it-IT" altLang="it-IT" dirty="0"/>
              <a:t>, Jack </a:t>
            </a:r>
            <a:r>
              <a:rPr lang="it-IT" altLang="it-IT" dirty="0" err="1"/>
              <a:t>Dongarra</a:t>
            </a:r>
            <a:r>
              <a:rPr lang="it-IT" altLang="it-IT" dirty="0"/>
              <a:t> (~’70); risoluzione di sistemi lineari col metodo di eliminazione di Gauss (con </a:t>
            </a:r>
            <a:r>
              <a:rPr lang="it-IT" altLang="it-IT" i="1" dirty="0"/>
              <a:t>pivot</a:t>
            </a:r>
            <a:r>
              <a:rPr lang="it-IT" altLang="it-IT" dirty="0"/>
              <a:t> parziale)</a:t>
            </a:r>
          </a:p>
          <a:p>
            <a:pPr eaLnBrk="1" hangingPunct="1"/>
            <a:r>
              <a:rPr lang="it-IT" altLang="it-IT" dirty="0"/>
              <a:t>progetto Top500 (www.top500.org/lists/): dal 1993 valutazioni uniformi</a:t>
            </a:r>
          </a:p>
          <a:p>
            <a:pPr eaLnBrk="1" hangingPunct="1"/>
            <a:r>
              <a:rPr lang="it-IT" altLang="it-IT" dirty="0"/>
              <a:t>prima valutazioni “ragionevoli” ma da varie fonti</a:t>
            </a:r>
          </a:p>
        </p:txBody>
      </p:sp>
      <p:grpSp>
        <p:nvGrpSpPr>
          <p:cNvPr id="60421" name="Group 1028"/>
          <p:cNvGrpSpPr>
            <a:grpSpLocks/>
          </p:cNvGrpSpPr>
          <p:nvPr/>
        </p:nvGrpSpPr>
        <p:grpSpPr bwMode="auto">
          <a:xfrm>
            <a:off x="323850" y="0"/>
            <a:ext cx="8496300" cy="6669088"/>
            <a:chOff x="295" y="0"/>
            <a:chExt cx="5352" cy="4201"/>
          </a:xfrm>
        </p:grpSpPr>
        <p:sp>
          <p:nvSpPr>
            <p:cNvPr id="60422" name="Rectangle 1029"/>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0423" name="Text Box 1030"/>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B12AF1F-19E9-4B18-8507-1A2CCC71C62B}" type="slidenum">
              <a:rPr lang="it-IT" altLang="it-IT" sz="1400"/>
              <a:pPr algn="r" eaLnBrk="1" hangingPunct="1">
                <a:spcBef>
                  <a:spcPct val="0"/>
                </a:spcBef>
                <a:buFontTx/>
                <a:buNone/>
              </a:pPr>
              <a:t>63</a:t>
            </a:fld>
            <a:endParaRPr lang="it-IT" altLang="it-IT" sz="1400"/>
          </a:p>
        </p:txBody>
      </p:sp>
      <p:sp>
        <p:nvSpPr>
          <p:cNvPr id="60419" name="Rectangle 1026"/>
          <p:cNvSpPr>
            <a:spLocks noGrp="1" noChangeArrowheads="1"/>
          </p:cNvSpPr>
          <p:nvPr>
            <p:ph type="title" idx="4294967295"/>
          </p:nvPr>
        </p:nvSpPr>
        <p:spPr/>
        <p:txBody>
          <a:bodyPr/>
          <a:lstStyle/>
          <a:p>
            <a:pPr eaLnBrk="1" hangingPunct="1"/>
            <a:r>
              <a:rPr lang="it-IT" altLang="it-IT" i="1" dirty="0"/>
              <a:t>Performance </a:t>
            </a:r>
            <a:r>
              <a:rPr lang="it-IT" altLang="it-IT" i="1" dirty="0" err="1"/>
              <a:t>milestones</a:t>
            </a:r>
            <a:endParaRPr lang="it-IT" altLang="it-IT" i="1" dirty="0"/>
          </a:p>
        </p:txBody>
      </p:sp>
      <p:sp>
        <p:nvSpPr>
          <p:cNvPr id="60420" name="Rectangle 1027"/>
          <p:cNvSpPr>
            <a:spLocks noGrp="1" noChangeArrowheads="1"/>
          </p:cNvSpPr>
          <p:nvPr>
            <p:ph type="body" idx="4294967295"/>
          </p:nvPr>
        </p:nvSpPr>
        <p:spPr>
          <a:xfrm>
            <a:off x="457200" y="1600200"/>
            <a:ext cx="8229600" cy="4799130"/>
          </a:xfrm>
        </p:spPr>
        <p:txBody>
          <a:bodyPr/>
          <a:lstStyle/>
          <a:p>
            <a:pPr eaLnBrk="1" hangingPunct="1"/>
            <a:r>
              <a:rPr lang="it-IT" altLang="it-IT" dirty="0"/>
              <a:t>1958	75 </a:t>
            </a:r>
            <a:r>
              <a:rPr lang="it-IT" altLang="it-IT" dirty="0" err="1"/>
              <a:t>Kips</a:t>
            </a:r>
            <a:endParaRPr lang="it-IT" altLang="it-IT" dirty="0"/>
          </a:p>
          <a:p>
            <a:pPr eaLnBrk="1" hangingPunct="1"/>
            <a:r>
              <a:rPr lang="it-IT" altLang="it-IT" dirty="0"/>
              <a:t>1961	1 </a:t>
            </a:r>
            <a:r>
              <a:rPr lang="it-IT" altLang="it-IT" dirty="0" err="1"/>
              <a:t>Mips</a:t>
            </a:r>
            <a:r>
              <a:rPr lang="it-IT" altLang="it-IT" dirty="0"/>
              <a:t>, 300 </a:t>
            </a:r>
            <a:r>
              <a:rPr lang="it-IT" altLang="it-IT" dirty="0" err="1"/>
              <a:t>Kflops</a:t>
            </a:r>
            <a:endParaRPr lang="it-IT" altLang="it-IT" dirty="0"/>
          </a:p>
          <a:p>
            <a:pPr eaLnBrk="1" hangingPunct="1"/>
            <a:r>
              <a:rPr lang="it-IT" altLang="it-IT" dirty="0"/>
              <a:t>1964	3 </a:t>
            </a:r>
            <a:r>
              <a:rPr lang="it-IT" altLang="it-IT" dirty="0" err="1"/>
              <a:t>Mflops</a:t>
            </a:r>
            <a:endParaRPr lang="it-IT" altLang="it-IT" dirty="0"/>
          </a:p>
          <a:p>
            <a:pPr eaLnBrk="1" hangingPunct="1"/>
            <a:r>
              <a:rPr lang="it-IT" altLang="it-IT" dirty="0"/>
              <a:t>1984	2,4 </a:t>
            </a:r>
            <a:r>
              <a:rPr lang="it-IT" altLang="it-IT" dirty="0" err="1"/>
              <a:t>Gflops</a:t>
            </a:r>
            <a:endParaRPr lang="it-IT" altLang="it-IT" dirty="0"/>
          </a:p>
          <a:p>
            <a:pPr eaLnBrk="1" hangingPunct="1"/>
            <a:r>
              <a:rPr lang="it-IT" altLang="it-IT" dirty="0"/>
              <a:t>1997	1,34 </a:t>
            </a:r>
            <a:r>
              <a:rPr lang="it-IT" altLang="it-IT" dirty="0" err="1"/>
              <a:t>Tflops</a:t>
            </a:r>
            <a:endParaRPr lang="it-IT" altLang="it-IT" dirty="0"/>
          </a:p>
          <a:p>
            <a:pPr eaLnBrk="1" hangingPunct="1"/>
            <a:r>
              <a:rPr lang="it-IT" altLang="it-IT" dirty="0"/>
              <a:t>2008	1 </a:t>
            </a:r>
            <a:r>
              <a:rPr lang="it-IT" altLang="it-IT" dirty="0" err="1"/>
              <a:t>Pflops</a:t>
            </a:r>
            <a:endParaRPr lang="it-IT" altLang="it-IT" dirty="0"/>
          </a:p>
          <a:p>
            <a:pPr eaLnBrk="1" hangingPunct="1"/>
            <a:r>
              <a:rPr lang="it-IT" altLang="it-IT" dirty="0"/>
              <a:t>2018	143,5 </a:t>
            </a:r>
            <a:r>
              <a:rPr lang="it-IT" altLang="it-IT" dirty="0" err="1"/>
              <a:t>Pflops</a:t>
            </a:r>
            <a:endParaRPr lang="it-IT" altLang="it-IT" dirty="0"/>
          </a:p>
          <a:p>
            <a:pPr eaLnBrk="1" hangingPunct="1"/>
            <a:r>
              <a:rPr lang="it-IT" altLang="it-IT" dirty="0"/>
              <a:t>2022	1102 </a:t>
            </a:r>
            <a:r>
              <a:rPr lang="it-IT" altLang="it-IT" dirty="0" err="1"/>
              <a:t>Eflops</a:t>
            </a:r>
            <a:endParaRPr lang="it-IT" altLang="it-IT" dirty="0"/>
          </a:p>
          <a:p>
            <a:pPr eaLnBrk="1" hangingPunct="1"/>
            <a:endParaRPr lang="it-IT" altLang="it-IT" dirty="0"/>
          </a:p>
          <a:p>
            <a:pPr eaLnBrk="1" hangingPunct="1"/>
            <a:endParaRPr lang="it-IT" altLang="it-IT" dirty="0"/>
          </a:p>
        </p:txBody>
      </p:sp>
      <p:grpSp>
        <p:nvGrpSpPr>
          <p:cNvPr id="60421" name="Group 1028"/>
          <p:cNvGrpSpPr>
            <a:grpSpLocks/>
          </p:cNvGrpSpPr>
          <p:nvPr/>
        </p:nvGrpSpPr>
        <p:grpSpPr bwMode="auto">
          <a:xfrm>
            <a:off x="323850" y="0"/>
            <a:ext cx="8496300" cy="6669088"/>
            <a:chOff x="295" y="0"/>
            <a:chExt cx="5352" cy="4201"/>
          </a:xfrm>
        </p:grpSpPr>
        <p:sp>
          <p:nvSpPr>
            <p:cNvPr id="60422" name="Rectangle 1029"/>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0423" name="Text Box 1030"/>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2019</a:t>
              </a:r>
            </a:p>
            <a:p>
              <a:pPr eaLnBrk="1" hangingPunct="1">
                <a:spcBef>
                  <a:spcPct val="50000"/>
                </a:spcBef>
                <a:buFontTx/>
                <a:buNone/>
              </a:pPr>
              <a:endParaRPr lang="it-IT" altLang="it-IT" sz="1400" dirty="0"/>
            </a:p>
          </p:txBody>
        </p:sp>
      </p:grpSp>
    </p:spTree>
    <p:extLst>
      <p:ext uri="{BB962C8B-B14F-4D97-AF65-F5344CB8AC3E}">
        <p14:creationId xmlns:p14="http://schemas.microsoft.com/office/powerpoint/2010/main" val="36193866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gnaposto numero diapositiva 4"/>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A22D8BEE-07D3-4480-9153-FB234A844FD9}" type="slidenum">
              <a:rPr lang="it-IT" altLang="it-IT" sz="1400"/>
              <a:pPr algn="r" eaLnBrk="1" hangingPunct="1">
                <a:spcBef>
                  <a:spcPct val="0"/>
                </a:spcBef>
                <a:buFontTx/>
                <a:buNone/>
              </a:pPr>
              <a:t>64</a:t>
            </a:fld>
            <a:endParaRPr lang="it-IT" altLang="it-IT" sz="1400"/>
          </a:p>
        </p:txBody>
      </p:sp>
      <p:graphicFrame>
        <p:nvGraphicFramePr>
          <p:cNvPr id="132099" name="Group 3"/>
          <p:cNvGraphicFramePr>
            <a:graphicFrameLocks noGrp="1"/>
          </p:cNvGraphicFramePr>
          <p:nvPr>
            <p:ph idx="4294967295"/>
            <p:extLst>
              <p:ext uri="{D42A27DB-BD31-4B8C-83A1-F6EECF244321}">
                <p14:modId xmlns:p14="http://schemas.microsoft.com/office/powerpoint/2010/main" val="883212080"/>
              </p:ext>
            </p:extLst>
          </p:nvPr>
        </p:nvGraphicFramePr>
        <p:xfrm>
          <a:off x="395288" y="260350"/>
          <a:ext cx="7920037" cy="5765865"/>
        </p:xfrm>
        <a:graphic>
          <a:graphicData uri="http://schemas.openxmlformats.org/drawingml/2006/table">
            <a:tbl>
              <a:tblPr/>
              <a:tblGrid>
                <a:gridCol w="720725">
                  <a:extLst>
                    <a:ext uri="{9D8B030D-6E8A-4147-A177-3AD203B41FA5}">
                      <a16:colId xmlns:a16="http://schemas.microsoft.com/office/drawing/2014/main" val="20000"/>
                    </a:ext>
                  </a:extLst>
                </a:gridCol>
                <a:gridCol w="1700212">
                  <a:extLst>
                    <a:ext uri="{9D8B030D-6E8A-4147-A177-3AD203B41FA5}">
                      <a16:colId xmlns:a16="http://schemas.microsoft.com/office/drawing/2014/main" val="20001"/>
                    </a:ext>
                  </a:extLst>
                </a:gridCol>
                <a:gridCol w="1576388">
                  <a:extLst>
                    <a:ext uri="{9D8B030D-6E8A-4147-A177-3AD203B41FA5}">
                      <a16:colId xmlns:a16="http://schemas.microsoft.com/office/drawing/2014/main" val="20002"/>
                    </a:ext>
                  </a:extLst>
                </a:gridCol>
                <a:gridCol w="3922712">
                  <a:extLst>
                    <a:ext uri="{9D8B030D-6E8A-4147-A177-3AD203B41FA5}">
                      <a16:colId xmlns:a16="http://schemas.microsoft.com/office/drawing/2014/main" val="20003"/>
                    </a:ext>
                  </a:extLst>
                </a:gridCol>
              </a:tblGrid>
              <a:tr h="1274016">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1958</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NA/FSQ -7</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75 KIPS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Progetto SAGE, USA</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it-IT" altLang="it-IT" sz="2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714">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1960</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UNIVAC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LARC</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250 KIPS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Lawrence Livermore National La-</a:t>
                      </a:r>
                      <a:r>
                        <a:rPr kumimoji="0" lang="en-US" altLang="it-IT"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boratory</a:t>
                      </a: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USA (California)</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7714">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1961</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IBM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7030 “Stretch”</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 MIPS</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(~300 KFLOPS</a:t>
                      </a:r>
                      <a:r>
                        <a:rPr kumimoji="0" lang="en-US" altLang="it-IT"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it-IT" altLang="it-IT"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 Alamos National Laboratory, USA (New Mexico)</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69601">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1964</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CDC 6600</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MFLOPS</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(picco)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Lawrence Livermore National La-</a:t>
                      </a:r>
                      <a:r>
                        <a:rPr kumimoji="0" lang="en-US" altLang="it-IT"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boratory</a:t>
                      </a: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USA; </a:t>
                      </a:r>
                      <a:r>
                        <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molti siti nel mondo; la </a:t>
                      </a:r>
                      <a:r>
                        <a:rPr kumimoji="0" lang="it-IT"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annunci il sistema 360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6675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1969</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CDC 7600</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36 MFLOPS</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(picco)</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Lawrence Livermore National La-</a:t>
                      </a:r>
                      <a:r>
                        <a:rPr kumimoji="0" lang="en-US" altLang="it-IT"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boratory</a:t>
                      </a: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USA; </a:t>
                      </a:r>
                      <a:r>
                        <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molti siti nel mondo</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61475" name="Group 59"/>
          <p:cNvGrpSpPr>
            <a:grpSpLocks/>
          </p:cNvGrpSpPr>
          <p:nvPr/>
        </p:nvGrpSpPr>
        <p:grpSpPr bwMode="auto">
          <a:xfrm>
            <a:off x="323850" y="0"/>
            <a:ext cx="8496300" cy="6669088"/>
            <a:chOff x="295" y="0"/>
            <a:chExt cx="5352" cy="4201"/>
          </a:xfrm>
        </p:grpSpPr>
        <p:sp>
          <p:nvSpPr>
            <p:cNvPr id="61476" name="Rectangle 60"/>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1477" name="Text Box 61"/>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egnaposto numero diapositiva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6D903819-7F1C-40C5-9A6D-486009743EC1}" type="slidenum">
              <a:rPr lang="it-IT" altLang="it-IT" sz="1400"/>
              <a:pPr algn="r" eaLnBrk="1" hangingPunct="1">
                <a:spcBef>
                  <a:spcPct val="0"/>
                </a:spcBef>
                <a:buFontTx/>
                <a:buNone/>
              </a:pPr>
              <a:t>65</a:t>
            </a:fld>
            <a:endParaRPr lang="it-IT" altLang="it-IT" sz="1400"/>
          </a:p>
        </p:txBody>
      </p:sp>
      <p:graphicFrame>
        <p:nvGraphicFramePr>
          <p:cNvPr id="133123" name="Group 3"/>
          <p:cNvGraphicFramePr>
            <a:graphicFrameLocks noGrp="1"/>
          </p:cNvGraphicFramePr>
          <p:nvPr/>
        </p:nvGraphicFramePr>
        <p:xfrm>
          <a:off x="684213" y="333375"/>
          <a:ext cx="7848600" cy="6004290"/>
        </p:xfrm>
        <a:graphic>
          <a:graphicData uri="http://schemas.openxmlformats.org/drawingml/2006/table">
            <a:tbl>
              <a:tblPr/>
              <a:tblGrid>
                <a:gridCol w="777875">
                  <a:extLst>
                    <a:ext uri="{9D8B030D-6E8A-4147-A177-3AD203B41FA5}">
                      <a16:colId xmlns:a16="http://schemas.microsoft.com/office/drawing/2014/main" val="20000"/>
                    </a:ext>
                  </a:extLst>
                </a:gridCol>
                <a:gridCol w="1398587">
                  <a:extLst>
                    <a:ext uri="{9D8B030D-6E8A-4147-A177-3AD203B41FA5}">
                      <a16:colId xmlns:a16="http://schemas.microsoft.com/office/drawing/2014/main" val="20001"/>
                    </a:ext>
                  </a:extLst>
                </a:gridCol>
                <a:gridCol w="1709738">
                  <a:extLst>
                    <a:ext uri="{9D8B030D-6E8A-4147-A177-3AD203B41FA5}">
                      <a16:colId xmlns:a16="http://schemas.microsoft.com/office/drawing/2014/main" val="20002"/>
                    </a:ext>
                  </a:extLst>
                </a:gridCol>
                <a:gridCol w="3962400">
                  <a:extLst>
                    <a:ext uri="{9D8B030D-6E8A-4147-A177-3AD203B41FA5}">
                      <a16:colId xmlns:a16="http://schemas.microsoft.com/office/drawing/2014/main" val="20003"/>
                    </a:ext>
                  </a:extLst>
                </a:gridCol>
              </a:tblGrid>
              <a:tr h="112763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1974</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CDC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STAR 100</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100 MFLOPS</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(nominali: flop!)</a:t>
                      </a:r>
                      <a:endParaRPr kumimoji="0" lang="it-IT"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Lawrence Livermore National La-boratory, USA</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63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1975</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(Burroughs)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ILLIAC IV</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150 MFLOPS</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(picco)</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NASA Ames Research Center, USA</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2763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1976</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Cray-1</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250 MFLOPS</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it-IT"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picco</a:t>
                      </a: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 Alamos National Laboratory, USA; </a:t>
                      </a:r>
                      <a:r>
                        <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più di 80 siti nel mondo</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2763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1981</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fr-FR"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hlinkClick r:id="rId2" tooltip="Supercomputer/CDC Cyber"/>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fr-FR"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CDC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Cyber 205</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fr-FR"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fr-FR"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400 MFLOPS</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(picco)</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molti siti nel mondo</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93374">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1983</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Cray</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X-MP/4</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942 MFLOPS</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(picco)</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 Alamos National Laboratory; Lawrence Livermore National La-</a:t>
                      </a:r>
                      <a:r>
                        <a:rPr kumimoji="0" lang="en-US" altLang="it-IT"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boratory</a:t>
                      </a: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Boeing, USA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altri siti nel mondo</a:t>
                      </a:r>
                    </a:p>
                  </a:txBody>
                  <a:tcPr marT="45693" marB="45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62499" name="Group 36"/>
          <p:cNvGrpSpPr>
            <a:grpSpLocks/>
          </p:cNvGrpSpPr>
          <p:nvPr/>
        </p:nvGrpSpPr>
        <p:grpSpPr bwMode="auto">
          <a:xfrm>
            <a:off x="323850" y="0"/>
            <a:ext cx="8496300" cy="6669088"/>
            <a:chOff x="295" y="0"/>
            <a:chExt cx="5352" cy="4201"/>
          </a:xfrm>
        </p:grpSpPr>
        <p:sp>
          <p:nvSpPr>
            <p:cNvPr id="62500" name="Rectangle 3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2501" name="Text Box 3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gnaposto numero diapositiva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E49E4529-D6DB-4366-A602-FF8140481566}" type="slidenum">
              <a:rPr lang="it-IT" altLang="it-IT" sz="1400"/>
              <a:pPr algn="r" eaLnBrk="1" hangingPunct="1">
                <a:spcBef>
                  <a:spcPct val="0"/>
                </a:spcBef>
                <a:buFontTx/>
                <a:buNone/>
              </a:pPr>
              <a:t>66</a:t>
            </a:fld>
            <a:endParaRPr lang="it-IT" altLang="it-IT" sz="1400"/>
          </a:p>
        </p:txBody>
      </p:sp>
      <p:graphicFrame>
        <p:nvGraphicFramePr>
          <p:cNvPr id="134147" name="Group 3"/>
          <p:cNvGraphicFramePr>
            <a:graphicFrameLocks noGrp="1"/>
          </p:cNvGraphicFramePr>
          <p:nvPr>
            <p:extLst>
              <p:ext uri="{D42A27DB-BD31-4B8C-83A1-F6EECF244321}">
                <p14:modId xmlns:p14="http://schemas.microsoft.com/office/powerpoint/2010/main" val="128759833"/>
              </p:ext>
            </p:extLst>
          </p:nvPr>
        </p:nvGraphicFramePr>
        <p:xfrm>
          <a:off x="539750" y="404813"/>
          <a:ext cx="7848600" cy="6138861"/>
        </p:xfrm>
        <a:graphic>
          <a:graphicData uri="http://schemas.openxmlformats.org/drawingml/2006/table">
            <a:tbl>
              <a:tblPr/>
              <a:tblGrid>
                <a:gridCol w="762000">
                  <a:extLst>
                    <a:ext uri="{9D8B030D-6E8A-4147-A177-3AD203B41FA5}">
                      <a16:colId xmlns:a16="http://schemas.microsoft.com/office/drawing/2014/main" val="20000"/>
                    </a:ext>
                  </a:extLst>
                </a:gridCol>
                <a:gridCol w="1612900">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3816350">
                  <a:extLst>
                    <a:ext uri="{9D8B030D-6E8A-4147-A177-3AD203B41FA5}">
                      <a16:colId xmlns:a16="http://schemas.microsoft.com/office/drawing/2014/main" val="20003"/>
                    </a:ext>
                  </a:extLst>
                </a:gridCol>
              </a:tblGrid>
              <a:tr h="106685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1984</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M-13</a:t>
                      </a:r>
                      <a:endParaRPr kumimoji="0" lang="it-IT"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2.4 GFLOPS</a:t>
                      </a:r>
                      <a:endParaRPr kumimoji="0" lang="it-IT"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Scientific Research Institute of Computer Complexes, Mosca,  </a:t>
                      </a:r>
                      <a:r>
                        <a:rPr kumimoji="0" lang="en-US"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Unione Sovietica</a:t>
                      </a:r>
                      <a:endParaRPr kumimoji="0" lang="it-IT"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42">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1985</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Cray-2/8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3.9 GFLOPS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Lawrence Livermore National La-</a:t>
                      </a:r>
                      <a:r>
                        <a:rPr kumimoji="0" lang="en-US" altLang="it-IT"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boratory</a:t>
                      </a: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USA</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3667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1989</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ETA 10-G/8</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10.3 GFLOPS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Florida State University, USA</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2781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1990</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NEC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SX-3/44R</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de-DE"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de-DE"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23.2 GFLOPS</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NEC Fuchu Plant, Giappone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(tecologia dei </a:t>
                      </a: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de-DE" altLang="it-IT"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compatibili</a:t>
                      </a: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de-DE"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2781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APE100</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 GFLOPS</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INFN, Roma, Italia</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6685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1993</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Thinking Machines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CM 5/1024</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59.7 GFLOPS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 Alamos National Laboratory; </a:t>
                      </a:r>
                      <a:r>
                        <a:rPr kumimoji="0" lang="en-US"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National Security Agency</a:t>
                      </a:r>
                      <a:endParaRPr kumimoji="0" lang="it-IT"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63528" name="Group 41"/>
          <p:cNvGrpSpPr>
            <a:grpSpLocks/>
          </p:cNvGrpSpPr>
          <p:nvPr/>
        </p:nvGrpSpPr>
        <p:grpSpPr bwMode="auto">
          <a:xfrm>
            <a:off x="323850" y="0"/>
            <a:ext cx="8496300" cy="6669088"/>
            <a:chOff x="295" y="0"/>
            <a:chExt cx="5352" cy="4201"/>
          </a:xfrm>
        </p:grpSpPr>
        <p:sp>
          <p:nvSpPr>
            <p:cNvPr id="63529" name="Rectangle 42"/>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3530" name="Text Box 43"/>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gnaposto numero diapositiva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F1D8D4A5-FD93-4F52-9527-B50B6E149B8A}" type="slidenum">
              <a:rPr lang="it-IT" altLang="it-IT" sz="1400"/>
              <a:pPr algn="r" eaLnBrk="1" hangingPunct="1">
                <a:spcBef>
                  <a:spcPct val="0"/>
                </a:spcBef>
                <a:buFontTx/>
                <a:buNone/>
              </a:pPr>
              <a:t>67</a:t>
            </a:fld>
            <a:endParaRPr lang="it-IT" altLang="it-IT" sz="1400"/>
          </a:p>
        </p:txBody>
      </p:sp>
      <p:graphicFrame>
        <p:nvGraphicFramePr>
          <p:cNvPr id="135171" name="Group 3"/>
          <p:cNvGraphicFramePr>
            <a:graphicFrameLocks noGrp="1"/>
          </p:cNvGraphicFramePr>
          <p:nvPr/>
        </p:nvGraphicFramePr>
        <p:xfrm>
          <a:off x="468313" y="404813"/>
          <a:ext cx="8229600" cy="6356351"/>
        </p:xfrm>
        <a:graphic>
          <a:graphicData uri="http://schemas.openxmlformats.org/drawingml/2006/table">
            <a:tbl>
              <a:tblPr/>
              <a:tblGrid>
                <a:gridCol w="1582737">
                  <a:extLst>
                    <a:ext uri="{9D8B030D-6E8A-4147-A177-3AD203B41FA5}">
                      <a16:colId xmlns:a16="http://schemas.microsoft.com/office/drawing/2014/main" val="20000"/>
                    </a:ext>
                  </a:extLst>
                </a:gridCol>
                <a:gridCol w="1922463">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3581400">
                  <a:extLst>
                    <a:ext uri="{9D8B030D-6E8A-4147-A177-3AD203B41FA5}">
                      <a16:colId xmlns:a16="http://schemas.microsoft.com/office/drawing/2014/main" val="20003"/>
                    </a:ext>
                  </a:extLst>
                </a:gridCol>
              </a:tblGrid>
              <a:tr h="13716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1993</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 qui in poi</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dati “affidabili”</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TOP500)</a:t>
                      </a:r>
                      <a:endParaRPr kumimoji="0" lang="it-IT" altLang="it-IT" sz="16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Fujitsu Numerical Wind Tunnel</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124.50 </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National Aerospace Lab, </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Giappone</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0491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1993</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Intel XP/S140</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143.40 </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Sandia National Laboratories,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USA</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16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1994</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Fujitsu Numerical Wind Tunnel</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170.40 </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National Aerospace Lab,</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Giappone</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0491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1996</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Hitachi SR2201/1024</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220.4 </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University of Tokyo, Giappone</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0332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1996</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Hitachi/Tsukuba CP-PACS/2048</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368.2 </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Center for Computational Phy-sics, University of Tsukuba,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Giappone</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64547" name="Group 36"/>
          <p:cNvGrpSpPr>
            <a:grpSpLocks/>
          </p:cNvGrpSpPr>
          <p:nvPr/>
        </p:nvGrpSpPr>
        <p:grpSpPr bwMode="auto">
          <a:xfrm>
            <a:off x="323850" y="0"/>
            <a:ext cx="8496300" cy="6669088"/>
            <a:chOff x="295" y="0"/>
            <a:chExt cx="5352" cy="4201"/>
          </a:xfrm>
        </p:grpSpPr>
        <p:sp>
          <p:nvSpPr>
            <p:cNvPr id="64548" name="Rectangle 3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4549" name="Text Box 3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gnaposto numero diapositiva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BD31A38B-1519-4FFD-BE04-605E85597669}" type="slidenum">
              <a:rPr lang="it-IT" altLang="it-IT" sz="1400"/>
              <a:pPr algn="r" eaLnBrk="1" hangingPunct="1">
                <a:spcBef>
                  <a:spcPct val="0"/>
                </a:spcBef>
                <a:buFontTx/>
                <a:buNone/>
              </a:pPr>
              <a:t>68</a:t>
            </a:fld>
            <a:endParaRPr lang="it-IT" altLang="it-IT" sz="1400"/>
          </a:p>
        </p:txBody>
      </p:sp>
      <p:graphicFrame>
        <p:nvGraphicFramePr>
          <p:cNvPr id="136195" name="Group 3"/>
          <p:cNvGraphicFramePr>
            <a:graphicFrameLocks noGrp="1"/>
          </p:cNvGraphicFramePr>
          <p:nvPr>
            <p:extLst>
              <p:ext uri="{D42A27DB-BD31-4B8C-83A1-F6EECF244321}">
                <p14:modId xmlns:p14="http://schemas.microsoft.com/office/powerpoint/2010/main" val="1987564159"/>
              </p:ext>
            </p:extLst>
          </p:nvPr>
        </p:nvGraphicFramePr>
        <p:xfrm>
          <a:off x="685800" y="609600"/>
          <a:ext cx="8001000" cy="5483226"/>
        </p:xfrm>
        <a:graphic>
          <a:graphicData uri="http://schemas.openxmlformats.org/drawingml/2006/table">
            <a:tbl>
              <a:tblPr/>
              <a:tblGrid>
                <a:gridCol w="914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3886200">
                  <a:extLst>
                    <a:ext uri="{9D8B030D-6E8A-4147-A177-3AD203B41FA5}">
                      <a16:colId xmlns:a16="http://schemas.microsoft.com/office/drawing/2014/main" val="20003"/>
                    </a:ext>
                  </a:extLst>
                </a:gridCol>
              </a:tblGrid>
              <a:tr h="182721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Intel ASCI Red/9152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it-I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1.34 TFLOPS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Sandia National Laboratories, USA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(Accelerated Strategic Computer Iniziative, dopo il 1992: moratoria nucleare) (“</a:t>
                      </a:r>
                      <a:r>
                        <a:rPr kumimoji="0" lang="it-IT" altLang="it-IT"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emergenza</a:t>
                      </a: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1999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Intel ASCI Red/9632</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2.38 TFLOPS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Sandia National Laboratories, USA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2721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2000</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IBM ASCI White</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7.23 TFLOPS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Lawrence Livermore National La-</a:t>
                      </a:r>
                      <a:r>
                        <a:rPr kumimoji="0" lang="en-US" altLang="it-IT"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boratory</a:t>
                      </a: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USA</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65561" name="Group 26"/>
          <p:cNvGrpSpPr>
            <a:grpSpLocks/>
          </p:cNvGrpSpPr>
          <p:nvPr/>
        </p:nvGrpSpPr>
        <p:grpSpPr bwMode="auto">
          <a:xfrm>
            <a:off x="323850" y="0"/>
            <a:ext cx="8496300" cy="6669088"/>
            <a:chOff x="295" y="0"/>
            <a:chExt cx="5352" cy="4201"/>
          </a:xfrm>
        </p:grpSpPr>
        <p:sp>
          <p:nvSpPr>
            <p:cNvPr id="65562" name="Rectangle 2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5563" name="Text Box 2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egnaposto numero diapositiva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10192AE1-7B78-4166-9182-AD2D48F68495}" type="slidenum">
              <a:rPr lang="it-IT" altLang="it-IT" sz="1400"/>
              <a:pPr algn="r" eaLnBrk="1" hangingPunct="1">
                <a:spcBef>
                  <a:spcPct val="0"/>
                </a:spcBef>
                <a:buFontTx/>
                <a:buNone/>
              </a:pPr>
              <a:t>69</a:t>
            </a:fld>
            <a:endParaRPr lang="it-IT" altLang="it-IT" sz="1400"/>
          </a:p>
        </p:txBody>
      </p:sp>
      <p:graphicFrame>
        <p:nvGraphicFramePr>
          <p:cNvPr id="83972" name="Group 4"/>
          <p:cNvGraphicFramePr>
            <a:graphicFrameLocks noGrp="1"/>
          </p:cNvGraphicFramePr>
          <p:nvPr/>
        </p:nvGraphicFramePr>
        <p:xfrm>
          <a:off x="381000" y="381000"/>
          <a:ext cx="8305800" cy="6203950"/>
        </p:xfrm>
        <a:graphic>
          <a:graphicData uri="http://schemas.openxmlformats.org/drawingml/2006/table">
            <a:tbl>
              <a:tblPr/>
              <a:tblGrid>
                <a:gridCol w="762000">
                  <a:extLst>
                    <a:ext uri="{9D8B030D-6E8A-4147-A177-3AD203B41FA5}">
                      <a16:colId xmlns:a16="http://schemas.microsoft.com/office/drawing/2014/main" val="20000"/>
                    </a:ext>
                  </a:extLst>
                </a:gridCol>
                <a:gridCol w="1989138">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gridCol w="3754437">
                  <a:extLst>
                    <a:ext uri="{9D8B030D-6E8A-4147-A177-3AD203B41FA5}">
                      <a16:colId xmlns:a16="http://schemas.microsoft.com/office/drawing/2014/main" val="20003"/>
                    </a:ext>
                  </a:extLst>
                </a:gridCol>
              </a:tblGrid>
              <a:tr h="117328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2002</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NEC Corporation Earth Simulator</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35.86 TFLOPS</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Earth Simulator Center, Giappone</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73283">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sz="2000" b="0" i="0" u="none" strike="noStrike" cap="none" normalizeH="0" baseline="0">
                          <a:ln>
                            <a:noFill/>
                          </a:ln>
                          <a:solidFill>
                            <a:schemeClr val="tx1"/>
                          </a:solidFill>
                          <a:effectLst/>
                          <a:latin typeface="Times New Roman" charset="0"/>
                          <a:cs typeface="Times New Roman" charset="0"/>
                        </a:rPr>
                        <a:t>2004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sz="2000" b="0" i="0" u="none" strike="noStrike" cap="none" normalizeH="0" baseline="0">
                          <a:ln>
                            <a:noFill/>
                          </a:ln>
                          <a:solidFill>
                            <a:schemeClr val="tx1"/>
                          </a:solidFill>
                          <a:effectLst/>
                          <a:latin typeface="Times New Roman" charset="0"/>
                          <a:cs typeface="Times New Roman" charset="0"/>
                        </a:rPr>
                        <a:t>SGI Columbia</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it-IT" sz="2000" b="0" i="0" u="none" strike="noStrike" cap="none" normalizeH="0" baseline="0">
                        <a:ln>
                          <a:noFill/>
                        </a:ln>
                        <a:solidFill>
                          <a:schemeClr val="tx1"/>
                        </a:solidFill>
                        <a:effectLst/>
                        <a:latin typeface="Times New Roman" charset="0"/>
                        <a:cs typeface="Times New Roman"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sz="2000" b="0" i="0" u="none" strike="noStrike" cap="none" normalizeH="0" baseline="0">
                          <a:ln>
                            <a:noFill/>
                          </a:ln>
                          <a:solidFill>
                            <a:schemeClr val="tx1"/>
                          </a:solidFill>
                          <a:effectLst/>
                          <a:latin typeface="Times New Roman" charset="0"/>
                          <a:cs typeface="Times New Roman" charset="0"/>
                        </a:rPr>
                        <a:t>42.7 TFLOPS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Project Columbia,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NASA Advanced Supercomputing facility, USA</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7487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2004</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IBM Blue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 Gene/L (32,768)</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70.72 TFLOPS</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United States Dep. of Energy; IBM, USA</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7174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2005</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IBM Blue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 Gene/L (65,536)</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136.8 TFLOPS</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US Dep. of Energy; US National Nuclear Security Administration;</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Lawrence Livermore National La-boratory, USA</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10774">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2005</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IBM Blue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Gene/L(131,072)</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charset="0"/>
                        <a:cs typeface="Times New Roman"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280.6 TFLOPS</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cs typeface="Times New Roman" charset="0"/>
                        </a:rPr>
                        <a:t>US Dep. of Energy; US National Nuclear Security Administration, Lawrence Livermore National Laboratory, USA</a:t>
                      </a:r>
                      <a:endParaRPr kumimoji="0" lang="it-IT" sz="2000" b="0" i="0" u="none" strike="noStrike" cap="none" normalizeH="0" baseline="0">
                        <a:ln>
                          <a:noFill/>
                        </a:ln>
                        <a:solidFill>
                          <a:schemeClr val="tx1"/>
                        </a:solidFill>
                        <a:effectLst/>
                        <a:latin typeface="Times New Roman" charset="0"/>
                        <a:cs typeface="Times New Roman"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66595" name="Group 36"/>
          <p:cNvGrpSpPr>
            <a:grpSpLocks/>
          </p:cNvGrpSpPr>
          <p:nvPr/>
        </p:nvGrpSpPr>
        <p:grpSpPr bwMode="auto">
          <a:xfrm>
            <a:off x="323850" y="0"/>
            <a:ext cx="8496300" cy="6669088"/>
            <a:chOff x="295" y="0"/>
            <a:chExt cx="5352" cy="4201"/>
          </a:xfrm>
        </p:grpSpPr>
        <p:sp>
          <p:nvSpPr>
            <p:cNvPr id="66596" name="Rectangle 3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6597" name="Text Box 3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egnaposto numero diapositiva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2FA7C408-F405-43BB-A5DD-3DB76E963007}" type="slidenum">
              <a:rPr lang="it-IT" altLang="it-IT" sz="1400" smtClean="0"/>
              <a:pPr>
                <a:spcBef>
                  <a:spcPct val="0"/>
                </a:spcBef>
                <a:buFontTx/>
                <a:buNone/>
              </a:pPr>
              <a:t>7</a:t>
            </a:fld>
            <a:endParaRPr lang="it-IT" altLang="it-IT" sz="1400"/>
          </a:p>
        </p:txBody>
      </p:sp>
      <p:grpSp>
        <p:nvGrpSpPr>
          <p:cNvPr id="7171" name="Group 4"/>
          <p:cNvGrpSpPr>
            <a:grpSpLocks/>
          </p:cNvGrpSpPr>
          <p:nvPr/>
        </p:nvGrpSpPr>
        <p:grpSpPr bwMode="auto">
          <a:xfrm>
            <a:off x="323850" y="0"/>
            <a:ext cx="8496300" cy="6669088"/>
            <a:chOff x="295" y="0"/>
            <a:chExt cx="5352" cy="4201"/>
          </a:xfrm>
        </p:grpSpPr>
        <p:sp>
          <p:nvSpPr>
            <p:cNvPr id="7199"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200" name="Text Box 6"/>
            <p:cNvSpPr txBox="1">
              <a:spLocks noChangeArrowheads="1"/>
            </p:cNvSpPr>
            <p:nvPr/>
          </p:nvSpPr>
          <p:spPr bwMode="auto">
            <a:xfrm>
              <a:off x="4150" y="0"/>
              <a:ext cx="127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2018</a:t>
              </a:r>
            </a:p>
            <a:p>
              <a:pPr eaLnBrk="1" hangingPunct="1">
                <a:spcBef>
                  <a:spcPct val="50000"/>
                </a:spcBef>
                <a:buFontTx/>
                <a:buNone/>
              </a:pPr>
              <a:endParaRPr lang="it-IT" altLang="it-IT" sz="1400" dirty="0"/>
            </a:p>
            <a:p>
              <a:pPr eaLnBrk="1" hangingPunct="1">
                <a:spcBef>
                  <a:spcPct val="50000"/>
                </a:spcBef>
                <a:buFontTx/>
                <a:buNone/>
              </a:pPr>
              <a:endParaRPr lang="it-IT" altLang="it-IT" sz="1400" dirty="0"/>
            </a:p>
          </p:txBody>
        </p:sp>
      </p:grpSp>
      <p:sp>
        <p:nvSpPr>
          <p:cNvPr id="717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52BC84D9-4101-4BFE-B92D-CB7690DD3088}" type="slidenum">
              <a:rPr lang="it-IT" altLang="it-IT" sz="1400"/>
              <a:pPr algn="r" eaLnBrk="1" hangingPunct="1">
                <a:spcBef>
                  <a:spcPct val="0"/>
                </a:spcBef>
                <a:buFontTx/>
                <a:buNone/>
              </a:pPr>
              <a:t>7</a:t>
            </a:fld>
            <a:endParaRPr lang="it-IT" altLang="it-IT" sz="1400"/>
          </a:p>
        </p:txBody>
      </p:sp>
      <p:sp>
        <p:nvSpPr>
          <p:cNvPr id="7173" name="Text Box 40"/>
          <p:cNvSpPr txBox="1">
            <a:spLocks noChangeArrowheads="1"/>
          </p:cNvSpPr>
          <p:nvPr/>
        </p:nvSpPr>
        <p:spPr bwMode="auto">
          <a:xfrm>
            <a:off x="1736725" y="323850"/>
            <a:ext cx="5535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it-IT" altLang="it-IT" sz="1800" b="1"/>
              <a:t>NASCITA DELL’INFORMATICA: IL BIG BANG</a:t>
            </a:r>
          </a:p>
        </p:txBody>
      </p:sp>
      <p:sp>
        <p:nvSpPr>
          <p:cNvPr id="7174" name="Text Box 34"/>
          <p:cNvSpPr txBox="1">
            <a:spLocks noChangeArrowheads="1"/>
          </p:cNvSpPr>
          <p:nvPr/>
        </p:nvSpPr>
        <p:spPr bwMode="auto">
          <a:xfrm>
            <a:off x="1150938" y="2663825"/>
            <a:ext cx="191770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400" b="1" dirty="0">
                <a:latin typeface="Times New Roman" panose="02020603050405020304" pitchFamily="18" charset="0"/>
              </a:rPr>
              <a:t>tecnologia</a:t>
            </a:r>
            <a:endParaRPr lang="it-IT" altLang="it-IT" sz="2400" b="1" dirty="0"/>
          </a:p>
        </p:txBody>
      </p:sp>
      <p:sp>
        <p:nvSpPr>
          <p:cNvPr id="7175" name="Line 35"/>
          <p:cNvSpPr>
            <a:spLocks noChangeShapeType="1"/>
          </p:cNvSpPr>
          <p:nvPr/>
        </p:nvSpPr>
        <p:spPr bwMode="auto">
          <a:xfrm flipH="1">
            <a:off x="4987925" y="4672013"/>
            <a:ext cx="1844675" cy="1579562"/>
          </a:xfrm>
          <a:prstGeom prst="line">
            <a:avLst/>
          </a:prstGeom>
          <a:noFill/>
          <a:ln w="762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it-IT"/>
          </a:p>
        </p:txBody>
      </p:sp>
      <p:sp>
        <p:nvSpPr>
          <p:cNvPr id="7176" name="Line 36"/>
          <p:cNvSpPr>
            <a:spLocks noChangeShapeType="1"/>
          </p:cNvSpPr>
          <p:nvPr/>
        </p:nvSpPr>
        <p:spPr bwMode="auto">
          <a:xfrm>
            <a:off x="6832600" y="4672013"/>
            <a:ext cx="1755775" cy="1668462"/>
          </a:xfrm>
          <a:prstGeom prst="line">
            <a:avLst/>
          </a:prstGeom>
          <a:noFill/>
          <a:ln w="762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it-IT"/>
          </a:p>
        </p:txBody>
      </p:sp>
      <p:sp>
        <p:nvSpPr>
          <p:cNvPr id="7177" name="Text Box 37"/>
          <p:cNvSpPr txBox="1">
            <a:spLocks noChangeArrowheads="1"/>
          </p:cNvSpPr>
          <p:nvPr/>
        </p:nvSpPr>
        <p:spPr bwMode="auto">
          <a:xfrm>
            <a:off x="4886325" y="6129338"/>
            <a:ext cx="191452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400" b="1" dirty="0">
                <a:latin typeface="Times New Roman" panose="02020603050405020304" pitchFamily="18" charset="0"/>
              </a:rPr>
              <a:t>informatica</a:t>
            </a:r>
            <a:endParaRPr lang="it-IT" altLang="it-IT" sz="2400" b="1" dirty="0"/>
          </a:p>
        </p:txBody>
      </p:sp>
      <p:sp>
        <p:nvSpPr>
          <p:cNvPr id="7178" name="Line 38"/>
          <p:cNvSpPr>
            <a:spLocks noChangeShapeType="1"/>
          </p:cNvSpPr>
          <p:nvPr/>
        </p:nvSpPr>
        <p:spPr bwMode="auto">
          <a:xfrm flipH="1">
            <a:off x="6867525" y="1493838"/>
            <a:ext cx="11113" cy="29384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179" name="Line 39"/>
          <p:cNvSpPr>
            <a:spLocks noChangeShapeType="1"/>
          </p:cNvSpPr>
          <p:nvPr/>
        </p:nvSpPr>
        <p:spPr bwMode="auto">
          <a:xfrm>
            <a:off x="3382963" y="1716088"/>
            <a:ext cx="3124200" cy="2657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180" name="Line 40"/>
          <p:cNvSpPr>
            <a:spLocks noChangeShapeType="1"/>
          </p:cNvSpPr>
          <p:nvPr/>
        </p:nvSpPr>
        <p:spPr bwMode="auto">
          <a:xfrm>
            <a:off x="5032375" y="4270375"/>
            <a:ext cx="1295400" cy="328613"/>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181" name="Line 41"/>
          <p:cNvSpPr>
            <a:spLocks noChangeShapeType="1"/>
          </p:cNvSpPr>
          <p:nvPr/>
        </p:nvSpPr>
        <p:spPr bwMode="auto">
          <a:xfrm>
            <a:off x="2411413" y="4284663"/>
            <a:ext cx="4186237" cy="130492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182" name="Text Box 42"/>
          <p:cNvSpPr txBox="1">
            <a:spLocks noChangeArrowheads="1"/>
          </p:cNvSpPr>
          <p:nvPr/>
        </p:nvSpPr>
        <p:spPr bwMode="auto">
          <a:xfrm>
            <a:off x="6157913" y="1211263"/>
            <a:ext cx="1916112"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200" b="1">
                <a:latin typeface="Times New Roman" panose="02020603050405020304" pitchFamily="18" charset="0"/>
              </a:rPr>
              <a:t>LOGICA</a:t>
            </a:r>
            <a:endParaRPr lang="it-IT" altLang="it-IT" sz="1800" b="1"/>
          </a:p>
        </p:txBody>
      </p:sp>
      <p:sp>
        <p:nvSpPr>
          <p:cNvPr id="7183" name="Text Box 43"/>
          <p:cNvSpPr txBox="1">
            <a:spLocks noChangeArrowheads="1"/>
          </p:cNvSpPr>
          <p:nvPr/>
        </p:nvSpPr>
        <p:spPr bwMode="auto">
          <a:xfrm>
            <a:off x="2241550" y="1346200"/>
            <a:ext cx="191611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200" b="1">
                <a:latin typeface="Times New Roman" panose="02020603050405020304" pitchFamily="18" charset="0"/>
              </a:rPr>
              <a:t>CALCOLO</a:t>
            </a:r>
          </a:p>
          <a:p>
            <a:pPr algn="ctr" eaLnBrk="1" hangingPunct="1">
              <a:spcBef>
                <a:spcPct val="0"/>
              </a:spcBef>
              <a:buFontTx/>
              <a:buNone/>
            </a:pPr>
            <a:r>
              <a:rPr lang="it-IT" altLang="it-IT" sz="1200" b="1">
                <a:latin typeface="Times New Roman" panose="02020603050405020304" pitchFamily="18" charset="0"/>
              </a:rPr>
              <a:t>(NUMERICO)</a:t>
            </a:r>
            <a:endParaRPr lang="it-IT" altLang="it-IT" sz="1800" b="1"/>
          </a:p>
        </p:txBody>
      </p:sp>
      <p:sp>
        <p:nvSpPr>
          <p:cNvPr id="7184" name="Text Box 44"/>
          <p:cNvSpPr txBox="1">
            <a:spLocks noChangeArrowheads="1"/>
          </p:cNvSpPr>
          <p:nvPr/>
        </p:nvSpPr>
        <p:spPr bwMode="auto">
          <a:xfrm>
            <a:off x="3727450" y="4090988"/>
            <a:ext cx="14224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200" b="1">
                <a:latin typeface="Times New Roman" panose="02020603050405020304" pitchFamily="18" charset="0"/>
              </a:rPr>
              <a:t>ELETTRONICA</a:t>
            </a:r>
            <a:endParaRPr lang="it-IT" altLang="it-IT" sz="1800" b="1"/>
          </a:p>
        </p:txBody>
      </p:sp>
      <p:sp>
        <p:nvSpPr>
          <p:cNvPr id="7185" name="Text Box 45"/>
          <p:cNvSpPr txBox="1">
            <a:spLocks noChangeArrowheads="1"/>
          </p:cNvSpPr>
          <p:nvPr/>
        </p:nvSpPr>
        <p:spPr bwMode="auto">
          <a:xfrm>
            <a:off x="1376363" y="4103688"/>
            <a:ext cx="1239837"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200" b="1">
                <a:latin typeface="Times New Roman" panose="02020603050405020304" pitchFamily="18" charset="0"/>
              </a:rPr>
              <a:t>MECCANICA</a:t>
            </a:r>
            <a:endParaRPr lang="it-IT" altLang="it-IT" sz="1800" b="1"/>
          </a:p>
        </p:txBody>
      </p:sp>
      <p:sp>
        <p:nvSpPr>
          <p:cNvPr id="7186" name="Line 46"/>
          <p:cNvSpPr>
            <a:spLocks noChangeShapeType="1"/>
          </p:cNvSpPr>
          <p:nvPr/>
        </p:nvSpPr>
        <p:spPr bwMode="auto">
          <a:xfrm>
            <a:off x="4537075" y="1076325"/>
            <a:ext cx="3636963" cy="3101975"/>
          </a:xfrm>
          <a:prstGeom prst="line">
            <a:avLst/>
          </a:prstGeom>
          <a:noFill/>
          <a:ln w="762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it-IT"/>
          </a:p>
        </p:txBody>
      </p:sp>
      <p:sp>
        <p:nvSpPr>
          <p:cNvPr id="7187" name="Line 47"/>
          <p:cNvSpPr>
            <a:spLocks noChangeShapeType="1"/>
          </p:cNvSpPr>
          <p:nvPr/>
        </p:nvSpPr>
        <p:spPr bwMode="auto">
          <a:xfrm>
            <a:off x="1466850" y="1223963"/>
            <a:ext cx="4791075" cy="3119437"/>
          </a:xfrm>
          <a:prstGeom prst="line">
            <a:avLst/>
          </a:prstGeom>
          <a:noFill/>
          <a:ln w="762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it-IT" dirty="0"/>
          </a:p>
        </p:txBody>
      </p:sp>
      <p:sp>
        <p:nvSpPr>
          <p:cNvPr id="7188" name="Text Box 48"/>
          <p:cNvSpPr txBox="1">
            <a:spLocks noChangeArrowheads="1"/>
          </p:cNvSpPr>
          <p:nvPr/>
        </p:nvSpPr>
        <p:spPr bwMode="auto">
          <a:xfrm>
            <a:off x="4762500" y="760413"/>
            <a:ext cx="1917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400" b="1" dirty="0">
                <a:latin typeface="Times New Roman" panose="02020603050405020304" pitchFamily="18" charset="0"/>
              </a:rPr>
              <a:t>filosofia</a:t>
            </a:r>
            <a:endParaRPr lang="it-IT" altLang="it-IT" sz="2400" b="1" dirty="0"/>
          </a:p>
        </p:txBody>
      </p:sp>
      <p:sp>
        <p:nvSpPr>
          <p:cNvPr id="7189" name="Text Box 49"/>
          <p:cNvSpPr txBox="1">
            <a:spLocks noChangeArrowheads="1"/>
          </p:cNvSpPr>
          <p:nvPr/>
        </p:nvSpPr>
        <p:spPr bwMode="auto">
          <a:xfrm>
            <a:off x="2106613" y="760413"/>
            <a:ext cx="19177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2400" b="1" dirty="0">
                <a:latin typeface="Times New Roman" panose="02020603050405020304" pitchFamily="18" charset="0"/>
              </a:rPr>
              <a:t>matematica</a:t>
            </a:r>
            <a:endParaRPr lang="it-IT" altLang="it-IT" sz="2400" b="1" dirty="0"/>
          </a:p>
        </p:txBody>
      </p:sp>
      <p:sp>
        <p:nvSpPr>
          <p:cNvPr id="7192" name="Text Box 53"/>
          <p:cNvSpPr txBox="1">
            <a:spLocks noChangeArrowheads="1"/>
          </p:cNvSpPr>
          <p:nvPr/>
        </p:nvSpPr>
        <p:spPr bwMode="auto">
          <a:xfrm>
            <a:off x="3716338" y="1314450"/>
            <a:ext cx="36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2400">
                <a:sym typeface="ZapfDingbats BT" pitchFamily="18" charset="2"/>
              </a:rPr>
              <a:t></a:t>
            </a:r>
          </a:p>
        </p:txBody>
      </p:sp>
      <p:sp>
        <p:nvSpPr>
          <p:cNvPr id="7194" name="Text Box 55"/>
          <p:cNvSpPr txBox="1">
            <a:spLocks noChangeArrowheads="1"/>
          </p:cNvSpPr>
          <p:nvPr/>
        </p:nvSpPr>
        <p:spPr bwMode="auto">
          <a:xfrm>
            <a:off x="7542213" y="5949950"/>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2400">
                <a:sym typeface="ZapfDingbats BT" pitchFamily="18" charset="2"/>
              </a:rPr>
              <a:t></a:t>
            </a:r>
          </a:p>
        </p:txBody>
      </p:sp>
      <p:sp>
        <p:nvSpPr>
          <p:cNvPr id="7195" name="Line 56"/>
          <p:cNvSpPr>
            <a:spLocks noChangeShapeType="1"/>
          </p:cNvSpPr>
          <p:nvPr/>
        </p:nvSpPr>
        <p:spPr bwMode="auto">
          <a:xfrm flipH="1" flipV="1">
            <a:off x="6777038" y="4824413"/>
            <a:ext cx="809625" cy="1395412"/>
          </a:xfrm>
          <a:prstGeom prst="line">
            <a:avLst/>
          </a:prstGeom>
          <a:noFill/>
          <a:ln w="2857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7196" name="Text Box 57"/>
          <p:cNvSpPr txBox="1">
            <a:spLocks noChangeArrowheads="1"/>
          </p:cNvSpPr>
          <p:nvPr/>
        </p:nvSpPr>
        <p:spPr bwMode="auto">
          <a:xfrm>
            <a:off x="7362825" y="6308725"/>
            <a:ext cx="7191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it-IT" altLang="it-IT" sz="1200" b="1">
                <a:latin typeface="Times New Roman" panose="02020603050405020304" pitchFamily="18" charset="0"/>
              </a:rPr>
              <a:t>PROJECT</a:t>
            </a:r>
          </a:p>
          <a:p>
            <a:pPr algn="ctr" eaLnBrk="1" hangingPunct="1">
              <a:spcBef>
                <a:spcPct val="0"/>
              </a:spcBef>
              <a:buFontTx/>
              <a:buNone/>
            </a:pPr>
            <a:r>
              <a:rPr lang="it-IT" altLang="it-IT" sz="1200" b="1">
                <a:latin typeface="Times New Roman" panose="02020603050405020304" pitchFamily="18" charset="0"/>
              </a:rPr>
              <a:t>SAGE</a:t>
            </a:r>
          </a:p>
        </p:txBody>
      </p:sp>
      <p:sp>
        <p:nvSpPr>
          <p:cNvPr id="7197" name="AutoShape 51"/>
          <p:cNvSpPr>
            <a:spLocks noChangeArrowheads="1"/>
          </p:cNvSpPr>
          <p:nvPr/>
        </p:nvSpPr>
        <p:spPr bwMode="auto">
          <a:xfrm rot="2182319">
            <a:off x="6248400" y="4135438"/>
            <a:ext cx="1123950" cy="1081087"/>
          </a:xfrm>
          <a:prstGeom prst="irregularSeal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198" name="Text Box 59"/>
          <p:cNvSpPr txBox="1">
            <a:spLocks noChangeArrowheads="1"/>
          </p:cNvSpPr>
          <p:nvPr/>
        </p:nvSpPr>
        <p:spPr bwMode="auto">
          <a:xfrm>
            <a:off x="385763" y="5724525"/>
            <a:ext cx="3195637"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800"/>
              <a:t>N.B. </a:t>
            </a:r>
            <a:r>
              <a:rPr lang="it-IT" altLang="it-IT" sz="1800" b="1"/>
              <a:t>Naturalmente sono possibili altre visioni e altri schemi</a:t>
            </a:r>
          </a:p>
        </p:txBody>
      </p:sp>
      <p:sp>
        <p:nvSpPr>
          <p:cNvPr id="33" name="Line 41"/>
          <p:cNvSpPr>
            <a:spLocks noChangeShapeType="1"/>
          </p:cNvSpPr>
          <p:nvPr/>
        </p:nvSpPr>
        <p:spPr bwMode="auto">
          <a:xfrm flipV="1">
            <a:off x="2501771" y="2638426"/>
            <a:ext cx="1944818" cy="157162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gnaposto numero diapositiva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7CEA732-2906-4E19-82E6-E9DBCA390BCA}" type="slidenum">
              <a:rPr lang="it-IT" altLang="it-IT" sz="1400"/>
              <a:pPr algn="r" eaLnBrk="1" hangingPunct="1">
                <a:spcBef>
                  <a:spcPct val="0"/>
                </a:spcBef>
                <a:buFontTx/>
                <a:buNone/>
              </a:pPr>
              <a:t>70</a:t>
            </a:fld>
            <a:endParaRPr lang="it-IT" altLang="it-IT" sz="1400"/>
          </a:p>
        </p:txBody>
      </p:sp>
      <p:graphicFrame>
        <p:nvGraphicFramePr>
          <p:cNvPr id="138243" name="Group 3"/>
          <p:cNvGraphicFramePr>
            <a:graphicFrameLocks noGrp="1"/>
          </p:cNvGraphicFramePr>
          <p:nvPr>
            <p:extLst>
              <p:ext uri="{D42A27DB-BD31-4B8C-83A1-F6EECF244321}">
                <p14:modId xmlns:p14="http://schemas.microsoft.com/office/powerpoint/2010/main" val="1648678463"/>
              </p:ext>
            </p:extLst>
          </p:nvPr>
        </p:nvGraphicFramePr>
        <p:xfrm>
          <a:off x="381000" y="381000"/>
          <a:ext cx="8367713" cy="6143626"/>
        </p:xfrm>
        <a:graphic>
          <a:graphicData uri="http://schemas.openxmlformats.org/drawingml/2006/table">
            <a:tbl>
              <a:tblPr/>
              <a:tblGrid>
                <a:gridCol w="768350">
                  <a:extLst>
                    <a:ext uri="{9D8B030D-6E8A-4147-A177-3AD203B41FA5}">
                      <a16:colId xmlns:a16="http://schemas.microsoft.com/office/drawing/2014/main" val="20000"/>
                    </a:ext>
                  </a:extLst>
                </a:gridCol>
                <a:gridCol w="2003425">
                  <a:extLst>
                    <a:ext uri="{9D8B030D-6E8A-4147-A177-3AD203B41FA5}">
                      <a16:colId xmlns:a16="http://schemas.microsoft.com/office/drawing/2014/main" val="20001"/>
                    </a:ext>
                  </a:extLst>
                </a:gridCol>
                <a:gridCol w="1812925">
                  <a:extLst>
                    <a:ext uri="{9D8B030D-6E8A-4147-A177-3AD203B41FA5}">
                      <a16:colId xmlns:a16="http://schemas.microsoft.com/office/drawing/2014/main" val="20002"/>
                    </a:ext>
                  </a:extLst>
                </a:gridCol>
                <a:gridCol w="3783013">
                  <a:extLst>
                    <a:ext uri="{9D8B030D-6E8A-4147-A177-3AD203B41FA5}">
                      <a16:colId xmlns:a16="http://schemas.microsoft.com/office/drawing/2014/main" val="20003"/>
                    </a:ext>
                  </a:extLst>
                </a:gridCol>
              </a:tblGrid>
              <a:tr h="11620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2008/</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2009</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IBM</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Roadrunner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1026 TFLOPS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 Alamos</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GB" altLang="it-IT" sz="14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shut down </a:t>
                      </a:r>
                      <a:r>
                        <a:rPr kumimoji="0" lang="en-US" altLang="it-IT"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march 31 2013)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363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2009/2010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Cray Jaguar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1759 TFLOPS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Oak Ridge National Laboratory,</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Tennessee, USA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128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2010</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1"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TianHe-1A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2566 TFLOPS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National University of Defense Technology, Changsha, Cina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(CPU INTEL/GPU NVIDIA)</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1126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Fujitsu</a:t>
                      </a: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K computer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10.51 </a:t>
                      </a: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PFLOPS</a:t>
                      </a: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Advanced Institute for</a:t>
                      </a:r>
                    </a:p>
                    <a:p>
                      <a:pPr marL="0" marR="0" lvl="0" indent="0" algn="just" defTabSz="914400" rtl="0" eaLnBrk="1" fontAlgn="base" latinLnBrk="0" hangingPunct="1">
                        <a:lnSpc>
                          <a:spcPct val="100000"/>
                        </a:lnSpc>
                        <a:spcBef>
                          <a:spcPct val="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Computational Science (AICS),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Kobe, Japan (</a:t>
                      </a:r>
                      <a:r>
                        <a:rPr kumimoji="0" lang="it-IT" altLang="it-IT" sz="16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SPARC64</a:t>
                      </a:r>
                      <a:r>
                        <a:rPr kumimoji="0" lang="it-IT" altLang="it-IT" sz="2000" b="0" i="0" u="none" strike="noStrike" cap="none" normalizeH="0" baseline="0">
                          <a:ln>
                            <a:noFill/>
                          </a:ln>
                          <a:solidFill>
                            <a:schemeClr val="tx1"/>
                          </a:solidFill>
                          <a:effectLst/>
                          <a:latin typeface="Times New Roman" panose="02020603050405020304" pitchFamily="18" charset="0"/>
                          <a:cs typeface="Arial" panose="020B0604020202020204" pitchFamily="34" charset="0"/>
                        </a:rPr>
                        <a:t> Fujitsu )</a:t>
                      </a:r>
                      <a:r>
                        <a:rPr kumimoji="0" lang="it-IT" altLang="it-IT" sz="2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39382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2012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Cray</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Titan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17.59 </a:t>
                      </a:r>
                      <a:r>
                        <a:rPr kumimoji="0" lang="en-US"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PFLOPS</a:t>
                      </a:r>
                      <a:endParaRPr kumimoji="0" lang="it-IT" altLang="it-IT"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err="1">
                          <a:ln>
                            <a:noFill/>
                          </a:ln>
                          <a:solidFill>
                            <a:schemeClr val="tx1"/>
                          </a:solidFill>
                          <a:effectLst/>
                          <a:latin typeface="Times New Roman" panose="02020603050405020304" pitchFamily="18" charset="0"/>
                          <a:cs typeface="Arial" panose="020B0604020202020204" pitchFamily="34" charset="0"/>
                        </a:rPr>
                        <a:t>Oak</a:t>
                      </a: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Ridge National </a:t>
                      </a:r>
                      <a:r>
                        <a:rPr kumimoji="0" lang="it-IT" altLang="it-IT" sz="2000" b="0" i="0" u="none" strike="noStrike" cap="none" normalizeH="0" baseline="0" dirty="0" err="1">
                          <a:ln>
                            <a:noFill/>
                          </a:ln>
                          <a:solidFill>
                            <a:schemeClr val="tx1"/>
                          </a:solidFill>
                          <a:effectLst/>
                          <a:latin typeface="Times New Roman" panose="02020603050405020304" pitchFamily="18" charset="0"/>
                          <a:cs typeface="Arial" panose="020B0604020202020204" pitchFamily="34" charset="0"/>
                        </a:rPr>
                        <a:t>Laboratory</a:t>
                      </a: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Tennessee, USA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67619" name="Group 36"/>
          <p:cNvGrpSpPr>
            <a:grpSpLocks/>
          </p:cNvGrpSpPr>
          <p:nvPr/>
        </p:nvGrpSpPr>
        <p:grpSpPr bwMode="auto">
          <a:xfrm>
            <a:off x="341313" y="0"/>
            <a:ext cx="8496300" cy="6669088"/>
            <a:chOff x="295" y="0"/>
            <a:chExt cx="5352" cy="4201"/>
          </a:xfrm>
        </p:grpSpPr>
        <p:sp>
          <p:nvSpPr>
            <p:cNvPr id="67620" name="Rectangle 3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7621" name="Text Box 3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egnaposto numero diapositiva 3"/>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A6F96B49-8D82-44EE-B44F-745FAF9D9284}" type="slidenum">
              <a:rPr lang="it-IT" altLang="it-IT" sz="1400"/>
              <a:pPr algn="r" eaLnBrk="1" hangingPunct="1">
                <a:spcBef>
                  <a:spcPct val="0"/>
                </a:spcBef>
                <a:buFontTx/>
                <a:buNone/>
              </a:pPr>
              <a:t>71</a:t>
            </a:fld>
            <a:endParaRPr lang="it-IT" altLang="it-IT" sz="1400"/>
          </a:p>
        </p:txBody>
      </p:sp>
      <p:graphicFrame>
        <p:nvGraphicFramePr>
          <p:cNvPr id="139267" name="Group 3"/>
          <p:cNvGraphicFramePr>
            <a:graphicFrameLocks noGrp="1"/>
          </p:cNvGraphicFramePr>
          <p:nvPr>
            <p:extLst>
              <p:ext uri="{D42A27DB-BD31-4B8C-83A1-F6EECF244321}">
                <p14:modId xmlns:p14="http://schemas.microsoft.com/office/powerpoint/2010/main" val="3354687988"/>
              </p:ext>
            </p:extLst>
          </p:nvPr>
        </p:nvGraphicFramePr>
        <p:xfrm>
          <a:off x="388143" y="371315"/>
          <a:ext cx="8349329" cy="1353351"/>
        </p:xfrm>
        <a:graphic>
          <a:graphicData uri="http://schemas.openxmlformats.org/drawingml/2006/table">
            <a:tbl>
              <a:tblPr/>
              <a:tblGrid>
                <a:gridCol w="766662">
                  <a:extLst>
                    <a:ext uri="{9D8B030D-6E8A-4147-A177-3AD203B41FA5}">
                      <a16:colId xmlns:a16="http://schemas.microsoft.com/office/drawing/2014/main" val="20000"/>
                    </a:ext>
                  </a:extLst>
                </a:gridCol>
                <a:gridCol w="1999023">
                  <a:extLst>
                    <a:ext uri="{9D8B030D-6E8A-4147-A177-3AD203B41FA5}">
                      <a16:colId xmlns:a16="http://schemas.microsoft.com/office/drawing/2014/main" val="20001"/>
                    </a:ext>
                  </a:extLst>
                </a:gridCol>
                <a:gridCol w="1808942">
                  <a:extLst>
                    <a:ext uri="{9D8B030D-6E8A-4147-A177-3AD203B41FA5}">
                      <a16:colId xmlns:a16="http://schemas.microsoft.com/office/drawing/2014/main" val="20002"/>
                    </a:ext>
                  </a:extLst>
                </a:gridCol>
                <a:gridCol w="3774702">
                  <a:extLst>
                    <a:ext uri="{9D8B030D-6E8A-4147-A177-3AD203B41FA5}">
                      <a16:colId xmlns:a16="http://schemas.microsoft.com/office/drawing/2014/main" val="20003"/>
                    </a:ext>
                  </a:extLst>
                </a:gridCol>
              </a:tblGrid>
              <a:tr h="1353351">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2013</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TianHe-2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33.86 PFLOPS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National Super Computer Center, Guangzhou, Cina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(CPU INTEL/CPU CUSTOM)</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68623" name="Group 36"/>
          <p:cNvGrpSpPr>
            <a:grpSpLocks/>
          </p:cNvGrpSpPr>
          <p:nvPr/>
        </p:nvGrpSpPr>
        <p:grpSpPr bwMode="auto">
          <a:xfrm>
            <a:off x="341313" y="0"/>
            <a:ext cx="8496300" cy="6669088"/>
            <a:chOff x="295" y="0"/>
            <a:chExt cx="5352" cy="4201"/>
          </a:xfrm>
        </p:grpSpPr>
        <p:sp>
          <p:nvSpPr>
            <p:cNvPr id="68626" name="Rectangle 3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8627" name="Text Box 3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 aprile 2014</a:t>
              </a:r>
            </a:p>
            <a:p>
              <a:pPr eaLnBrk="1" hangingPunct="1">
                <a:spcBef>
                  <a:spcPct val="50000"/>
                </a:spcBef>
                <a:buFontTx/>
                <a:buNone/>
              </a:pPr>
              <a:endParaRPr lang="it-IT" altLang="it-IT" sz="1400"/>
            </a:p>
          </p:txBody>
        </p:sp>
      </p:grpSp>
      <p:graphicFrame>
        <p:nvGraphicFramePr>
          <p:cNvPr id="9" name="Group 3"/>
          <p:cNvGraphicFramePr>
            <a:graphicFrameLocks noGrp="1"/>
          </p:cNvGraphicFramePr>
          <p:nvPr>
            <p:extLst>
              <p:ext uri="{D42A27DB-BD31-4B8C-83A1-F6EECF244321}">
                <p14:modId xmlns:p14="http://schemas.microsoft.com/office/powerpoint/2010/main" val="2786920599"/>
              </p:ext>
            </p:extLst>
          </p:nvPr>
        </p:nvGraphicFramePr>
        <p:xfrm>
          <a:off x="405606" y="1702260"/>
          <a:ext cx="8367713" cy="1222852"/>
        </p:xfrm>
        <a:graphic>
          <a:graphicData uri="http://schemas.openxmlformats.org/drawingml/2006/table">
            <a:tbl>
              <a:tblPr/>
              <a:tblGrid>
                <a:gridCol w="768350">
                  <a:extLst>
                    <a:ext uri="{9D8B030D-6E8A-4147-A177-3AD203B41FA5}">
                      <a16:colId xmlns:a16="http://schemas.microsoft.com/office/drawing/2014/main" val="20000"/>
                    </a:ext>
                  </a:extLst>
                </a:gridCol>
                <a:gridCol w="2003425">
                  <a:extLst>
                    <a:ext uri="{9D8B030D-6E8A-4147-A177-3AD203B41FA5}">
                      <a16:colId xmlns:a16="http://schemas.microsoft.com/office/drawing/2014/main" val="20001"/>
                    </a:ext>
                  </a:extLst>
                </a:gridCol>
                <a:gridCol w="1812925">
                  <a:extLst>
                    <a:ext uri="{9D8B030D-6E8A-4147-A177-3AD203B41FA5}">
                      <a16:colId xmlns:a16="http://schemas.microsoft.com/office/drawing/2014/main" val="20002"/>
                    </a:ext>
                  </a:extLst>
                </a:gridCol>
                <a:gridCol w="3783013">
                  <a:extLst>
                    <a:ext uri="{9D8B030D-6E8A-4147-A177-3AD203B41FA5}">
                      <a16:colId xmlns:a16="http://schemas.microsoft.com/office/drawing/2014/main" val="20003"/>
                    </a:ext>
                  </a:extLst>
                </a:gridCol>
              </a:tblGrid>
              <a:tr h="1222852">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2016</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err="1">
                          <a:ln>
                            <a:noFill/>
                          </a:ln>
                          <a:solidFill>
                            <a:schemeClr val="tx1"/>
                          </a:solidFill>
                          <a:effectLst/>
                          <a:latin typeface="Times New Roman" panose="02020603050405020304" pitchFamily="18" charset="0"/>
                          <a:cs typeface="Arial" panose="020B0604020202020204" pitchFamily="34" charset="0"/>
                        </a:rPr>
                        <a:t>Taihu</a:t>
                      </a: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93.01 PFLOPS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National Supercomputing Center, Wuxi, Cina</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(CPU  </a:t>
                      </a:r>
                      <a:r>
                        <a:rPr kumimoji="0" lang="it-IT" altLang="it-IT" sz="2000" b="0" i="0" u="none" strike="noStrike" cap="none" normalizeH="0" baseline="0" dirty="0" err="1">
                          <a:ln>
                            <a:noFill/>
                          </a:ln>
                          <a:solidFill>
                            <a:schemeClr val="tx1"/>
                          </a:solidFill>
                          <a:effectLst/>
                          <a:latin typeface="Times New Roman" panose="02020603050405020304" pitchFamily="18" charset="0"/>
                          <a:cs typeface="Arial" panose="020B0604020202020204" pitchFamily="34" charset="0"/>
                        </a:rPr>
                        <a:t>Sunway</a:t>
                      </a: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Tabella 9">
            <a:extLst>
              <a:ext uri="{FF2B5EF4-FFF2-40B4-BE49-F238E27FC236}">
                <a16:creationId xmlns:a16="http://schemas.microsoft.com/office/drawing/2014/main" id="{1D0128BF-3A66-40F9-8F12-D4B0762E6BDD}"/>
              </a:ext>
            </a:extLst>
          </p:cNvPr>
          <p:cNvGraphicFramePr>
            <a:graphicFrameLocks noGrp="1"/>
          </p:cNvGraphicFramePr>
          <p:nvPr>
            <p:extLst>
              <p:ext uri="{D42A27DB-BD31-4B8C-83A1-F6EECF244321}">
                <p14:modId xmlns:p14="http://schemas.microsoft.com/office/powerpoint/2010/main" val="3484061974"/>
              </p:ext>
            </p:extLst>
          </p:nvPr>
        </p:nvGraphicFramePr>
        <p:xfrm>
          <a:off x="434757" y="2925112"/>
          <a:ext cx="8367713" cy="1166310"/>
        </p:xfrm>
        <a:graphic>
          <a:graphicData uri="http://schemas.openxmlformats.org/drawingml/2006/table">
            <a:tbl>
              <a:tblPr/>
              <a:tblGrid>
                <a:gridCol w="768350">
                  <a:extLst>
                    <a:ext uri="{9D8B030D-6E8A-4147-A177-3AD203B41FA5}">
                      <a16:colId xmlns:a16="http://schemas.microsoft.com/office/drawing/2014/main" val="4165138086"/>
                    </a:ext>
                  </a:extLst>
                </a:gridCol>
                <a:gridCol w="2003425">
                  <a:extLst>
                    <a:ext uri="{9D8B030D-6E8A-4147-A177-3AD203B41FA5}">
                      <a16:colId xmlns:a16="http://schemas.microsoft.com/office/drawing/2014/main" val="4238673576"/>
                    </a:ext>
                  </a:extLst>
                </a:gridCol>
                <a:gridCol w="1812925">
                  <a:extLst>
                    <a:ext uri="{9D8B030D-6E8A-4147-A177-3AD203B41FA5}">
                      <a16:colId xmlns:a16="http://schemas.microsoft.com/office/drawing/2014/main" val="734983463"/>
                    </a:ext>
                  </a:extLst>
                </a:gridCol>
                <a:gridCol w="3783013">
                  <a:extLst>
                    <a:ext uri="{9D8B030D-6E8A-4147-A177-3AD203B41FA5}">
                      <a16:colId xmlns:a16="http://schemas.microsoft.com/office/drawing/2014/main" val="824119420"/>
                    </a:ext>
                  </a:extLst>
                </a:gridCol>
              </a:tblGrid>
              <a:tr h="116631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2018</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Summit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143,5 PFLOPS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Oak Ridge National Laboratory (ORNL) </a:t>
                      </a:r>
                      <a:r>
                        <a:rPr lang="it-IT" sz="2000" b="0" i="0" kern="1200" dirty="0">
                          <a:solidFill>
                            <a:schemeClr val="tx1"/>
                          </a:solidFill>
                          <a:effectLst/>
                          <a:latin typeface="Times New Roman" panose="02020603050405020304" pitchFamily="18" charset="0"/>
                          <a:ea typeface="+mn-ea"/>
                          <a:cs typeface="Times New Roman" panose="02020603050405020304" pitchFamily="18" charset="0"/>
                        </a:rPr>
                        <a:t> in Tennessee,</a:t>
                      </a:r>
                    </a:p>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(CPU Power9)</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498974"/>
                  </a:ext>
                </a:extLst>
              </a:tr>
            </a:tbl>
          </a:graphicData>
        </a:graphic>
      </p:graphicFrame>
      <p:graphicFrame>
        <p:nvGraphicFramePr>
          <p:cNvPr id="3" name="Tabella 2">
            <a:extLst>
              <a:ext uri="{FF2B5EF4-FFF2-40B4-BE49-F238E27FC236}">
                <a16:creationId xmlns:a16="http://schemas.microsoft.com/office/drawing/2014/main" id="{0B71A2E9-7787-D2A4-F4AF-B9EC20A75DEF}"/>
              </a:ext>
            </a:extLst>
          </p:cNvPr>
          <p:cNvGraphicFramePr>
            <a:graphicFrameLocks noGrp="1"/>
          </p:cNvGraphicFramePr>
          <p:nvPr>
            <p:extLst>
              <p:ext uri="{D42A27DB-BD31-4B8C-83A1-F6EECF244321}">
                <p14:modId xmlns:p14="http://schemas.microsoft.com/office/powerpoint/2010/main" val="4286180818"/>
              </p:ext>
            </p:extLst>
          </p:nvPr>
        </p:nvGraphicFramePr>
        <p:xfrm>
          <a:off x="431540" y="4099280"/>
          <a:ext cx="8367713" cy="1129920"/>
        </p:xfrm>
        <a:graphic>
          <a:graphicData uri="http://schemas.openxmlformats.org/drawingml/2006/table">
            <a:tbl>
              <a:tblPr/>
              <a:tblGrid>
                <a:gridCol w="768350">
                  <a:extLst>
                    <a:ext uri="{9D8B030D-6E8A-4147-A177-3AD203B41FA5}">
                      <a16:colId xmlns:a16="http://schemas.microsoft.com/office/drawing/2014/main" val="4165138086"/>
                    </a:ext>
                  </a:extLst>
                </a:gridCol>
                <a:gridCol w="2003425">
                  <a:extLst>
                    <a:ext uri="{9D8B030D-6E8A-4147-A177-3AD203B41FA5}">
                      <a16:colId xmlns:a16="http://schemas.microsoft.com/office/drawing/2014/main" val="4238673576"/>
                    </a:ext>
                  </a:extLst>
                </a:gridCol>
                <a:gridCol w="1812925">
                  <a:extLst>
                    <a:ext uri="{9D8B030D-6E8A-4147-A177-3AD203B41FA5}">
                      <a16:colId xmlns:a16="http://schemas.microsoft.com/office/drawing/2014/main" val="734983463"/>
                    </a:ext>
                  </a:extLst>
                </a:gridCol>
                <a:gridCol w="3783013">
                  <a:extLst>
                    <a:ext uri="{9D8B030D-6E8A-4147-A177-3AD203B41FA5}">
                      <a16:colId xmlns:a16="http://schemas.microsoft.com/office/drawing/2014/main" val="824119420"/>
                    </a:ext>
                  </a:extLst>
                </a:gridCol>
              </a:tblGrid>
              <a:tr h="880655">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2020</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lang="it-IT" sz="1800" b="0" i="0" kern="1200" dirty="0" err="1">
                          <a:solidFill>
                            <a:schemeClr val="tx1"/>
                          </a:solidFill>
                          <a:effectLst/>
                          <a:latin typeface="Times New Roman" panose="02020603050405020304" pitchFamily="18" charset="0"/>
                          <a:ea typeface="+mn-ea"/>
                          <a:cs typeface="Times New Roman" panose="02020603050405020304" pitchFamily="18" charset="0"/>
                        </a:rPr>
                        <a:t>Fugaku</a:t>
                      </a:r>
                      <a:r>
                        <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415,5 PFLOPS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RIKEN Center for Computational Science (R-CCS) in Kobe, Japan.</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498974"/>
                  </a:ext>
                </a:extLst>
              </a:tr>
            </a:tbl>
          </a:graphicData>
        </a:graphic>
      </p:graphicFrame>
      <p:graphicFrame>
        <p:nvGraphicFramePr>
          <p:cNvPr id="18" name="Tabella 17">
            <a:extLst>
              <a:ext uri="{FF2B5EF4-FFF2-40B4-BE49-F238E27FC236}">
                <a16:creationId xmlns:a16="http://schemas.microsoft.com/office/drawing/2014/main" id="{CDA16574-814D-7F51-44B7-352A81609021}"/>
              </a:ext>
            </a:extLst>
          </p:cNvPr>
          <p:cNvGraphicFramePr>
            <a:graphicFrameLocks noGrp="1"/>
          </p:cNvGraphicFramePr>
          <p:nvPr>
            <p:extLst>
              <p:ext uri="{D42A27DB-BD31-4B8C-83A1-F6EECF244321}">
                <p14:modId xmlns:p14="http://schemas.microsoft.com/office/powerpoint/2010/main" val="3405703556"/>
              </p:ext>
            </p:extLst>
          </p:nvPr>
        </p:nvGraphicFramePr>
        <p:xfrm>
          <a:off x="431540" y="5229200"/>
          <a:ext cx="8367713" cy="1350150"/>
        </p:xfrm>
        <a:graphic>
          <a:graphicData uri="http://schemas.openxmlformats.org/drawingml/2006/table">
            <a:tbl>
              <a:tblPr/>
              <a:tblGrid>
                <a:gridCol w="768350">
                  <a:extLst>
                    <a:ext uri="{9D8B030D-6E8A-4147-A177-3AD203B41FA5}">
                      <a16:colId xmlns:a16="http://schemas.microsoft.com/office/drawing/2014/main" val="4165138086"/>
                    </a:ext>
                  </a:extLst>
                </a:gridCol>
                <a:gridCol w="2003425">
                  <a:extLst>
                    <a:ext uri="{9D8B030D-6E8A-4147-A177-3AD203B41FA5}">
                      <a16:colId xmlns:a16="http://schemas.microsoft.com/office/drawing/2014/main" val="4238673576"/>
                    </a:ext>
                  </a:extLst>
                </a:gridCol>
                <a:gridCol w="1812925">
                  <a:extLst>
                    <a:ext uri="{9D8B030D-6E8A-4147-A177-3AD203B41FA5}">
                      <a16:colId xmlns:a16="http://schemas.microsoft.com/office/drawing/2014/main" val="734983463"/>
                    </a:ext>
                  </a:extLst>
                </a:gridCol>
                <a:gridCol w="3783013">
                  <a:extLst>
                    <a:ext uri="{9D8B030D-6E8A-4147-A177-3AD203B41FA5}">
                      <a16:colId xmlns:a16="http://schemas.microsoft.com/office/drawing/2014/main" val="824119420"/>
                    </a:ext>
                  </a:extLst>
                </a:gridCol>
              </a:tblGrid>
              <a:tr h="135015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2022</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it-IT" altLang="it-IT" sz="2000" b="0" i="0" u="none" strike="noStrike" cap="none" normalizeH="0" baseline="0" dirty="0" err="1">
                          <a:ln>
                            <a:noFill/>
                          </a:ln>
                          <a:solidFill>
                            <a:schemeClr val="tx1"/>
                          </a:solidFill>
                          <a:effectLst/>
                          <a:latin typeface="Times New Roman" panose="02020603050405020304" pitchFamily="18" charset="0"/>
                          <a:cs typeface="Arial" panose="020B0604020202020204" pitchFamily="34" charset="0"/>
                        </a:rPr>
                        <a:t>Frontier</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1102 EFLOPS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Oak Ridge National Laboratory (ORNL) </a:t>
                      </a:r>
                      <a:r>
                        <a:rPr lang="it-IT" sz="2000" b="0" i="0" kern="1200" dirty="0">
                          <a:solidFill>
                            <a:schemeClr val="tx1"/>
                          </a:solidFill>
                          <a:effectLst/>
                          <a:latin typeface="Times New Roman" panose="02020603050405020304" pitchFamily="18" charset="0"/>
                          <a:ea typeface="+mn-ea"/>
                          <a:cs typeface="Times New Roman" panose="02020603050405020304" pitchFamily="18" charset="0"/>
                        </a:rPr>
                        <a:t> in Tennessee,</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it-IT" altLang="it-IT"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498974"/>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22FE5EA9-8225-ABD2-6A73-28DDC2E167F3}"/>
              </a:ext>
            </a:extLst>
          </p:cNvPr>
          <p:cNvSpPr>
            <a:spLocks noGrp="1"/>
          </p:cNvSpPr>
          <p:nvPr>
            <p:ph type="sldNum" sz="quarter" idx="12"/>
          </p:nvPr>
        </p:nvSpPr>
        <p:spPr/>
        <p:txBody>
          <a:bodyPr/>
          <a:lstStyle/>
          <a:p>
            <a:pPr>
              <a:defRPr/>
            </a:pPr>
            <a:fld id="{625FB9C4-7DF1-4688-AFE0-5A0E63037FB6}" type="slidenum">
              <a:rPr lang="it-IT" altLang="it-IT" smtClean="0"/>
              <a:pPr>
                <a:defRPr/>
              </a:pPr>
              <a:t>72</a:t>
            </a:fld>
            <a:endParaRPr lang="it-IT" altLang="it-IT"/>
          </a:p>
        </p:txBody>
      </p:sp>
      <p:sp>
        <p:nvSpPr>
          <p:cNvPr id="4" name="CasellaDiTesto 3">
            <a:extLst>
              <a:ext uri="{FF2B5EF4-FFF2-40B4-BE49-F238E27FC236}">
                <a16:creationId xmlns:a16="http://schemas.microsoft.com/office/drawing/2014/main" id="{4D6025DC-108C-B809-3054-568D6B1CC894}"/>
              </a:ext>
            </a:extLst>
          </p:cNvPr>
          <p:cNvSpPr txBox="1"/>
          <p:nvPr/>
        </p:nvSpPr>
        <p:spPr>
          <a:xfrm>
            <a:off x="2286000" y="2828836"/>
            <a:ext cx="4572000" cy="2246769"/>
          </a:xfrm>
          <a:prstGeom prst="rect">
            <a:avLst/>
          </a:prstGeom>
          <a:noFill/>
        </p:spPr>
        <p:txBody>
          <a:bodyPr wrap="square">
            <a:spAutoFit/>
          </a:bodyPr>
          <a:lstStyle/>
          <a:p>
            <a:pPr algn="ctr" eaLnBrk="1" hangingPunct="1">
              <a:spcBef>
                <a:spcPct val="50000"/>
              </a:spcBef>
              <a:buFontTx/>
              <a:buNone/>
            </a:pPr>
            <a:r>
              <a:rPr lang="it-IT" altLang="it-IT" sz="2800" dirty="0">
                <a:latin typeface="Times New Roman" panose="02020603050405020304" pitchFamily="18" charset="0"/>
              </a:rPr>
              <a:t>L’organizzazione </a:t>
            </a:r>
            <a:r>
              <a:rPr lang="it-IT" altLang="it-IT" sz="2800" b="1" dirty="0">
                <a:latin typeface="Times New Roman" panose="02020603050405020304" pitchFamily="18" charset="0"/>
              </a:rPr>
              <a:t>TOP500 </a:t>
            </a:r>
          </a:p>
          <a:p>
            <a:pPr algn="ctr" eaLnBrk="1" hangingPunct="1">
              <a:spcBef>
                <a:spcPct val="50000"/>
              </a:spcBef>
              <a:buFontTx/>
              <a:buNone/>
            </a:pPr>
            <a:r>
              <a:rPr lang="it-IT" altLang="it-IT" sz="2800" dirty="0">
                <a:latin typeface="Times New Roman" panose="02020603050405020304" pitchFamily="18" charset="0"/>
              </a:rPr>
              <a:t>(</a:t>
            </a:r>
            <a:r>
              <a:rPr lang="it-IT" altLang="it-IT" sz="2800" dirty="0"/>
              <a:t>http://www.top500.org/list</a:t>
            </a:r>
            <a:r>
              <a:rPr lang="it-IT" altLang="it-IT" sz="2800" dirty="0">
                <a:latin typeface="Times New Roman" panose="02020603050405020304" pitchFamily="18" charset="0"/>
              </a:rPr>
              <a:t>)</a:t>
            </a:r>
          </a:p>
          <a:p>
            <a:pPr algn="ctr" eaLnBrk="1" hangingPunct="1">
              <a:spcBef>
                <a:spcPct val="50000"/>
              </a:spcBef>
              <a:buFontTx/>
              <a:buNone/>
            </a:pPr>
            <a:r>
              <a:rPr lang="it-IT" altLang="it-IT" sz="2800" dirty="0">
                <a:latin typeface="Times New Roman" panose="02020603050405020304" pitchFamily="18" charset="0"/>
              </a:rPr>
              <a:t>aggiorna la lista in giugno e novembre.</a:t>
            </a:r>
          </a:p>
        </p:txBody>
      </p:sp>
      <p:grpSp>
        <p:nvGrpSpPr>
          <p:cNvPr id="5" name="Group 36">
            <a:extLst>
              <a:ext uri="{FF2B5EF4-FFF2-40B4-BE49-F238E27FC236}">
                <a16:creationId xmlns:a16="http://schemas.microsoft.com/office/drawing/2014/main" id="{4E56739D-864C-16C5-228E-9D4B2442B657}"/>
              </a:ext>
            </a:extLst>
          </p:cNvPr>
          <p:cNvGrpSpPr>
            <a:grpSpLocks/>
          </p:cNvGrpSpPr>
          <p:nvPr/>
        </p:nvGrpSpPr>
        <p:grpSpPr bwMode="auto">
          <a:xfrm>
            <a:off x="341313" y="-49696"/>
            <a:ext cx="8496300" cy="6669088"/>
            <a:chOff x="295" y="0"/>
            <a:chExt cx="5352" cy="4201"/>
          </a:xfrm>
        </p:grpSpPr>
        <p:sp>
          <p:nvSpPr>
            <p:cNvPr id="6" name="Rectangle 37">
              <a:extLst>
                <a:ext uri="{FF2B5EF4-FFF2-40B4-BE49-F238E27FC236}">
                  <a16:creationId xmlns:a16="http://schemas.microsoft.com/office/drawing/2014/main" id="{77107A6B-F98C-439C-040A-E30BEFFE0CDE}"/>
                </a:ext>
              </a:extLst>
            </p:cNvPr>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 name="Text Box 38">
              <a:extLst>
                <a:ext uri="{FF2B5EF4-FFF2-40B4-BE49-F238E27FC236}">
                  <a16:creationId xmlns:a16="http://schemas.microsoft.com/office/drawing/2014/main" id="{B94FD938-D230-26AD-8A65-56D65322BCB2}"/>
                </a:ext>
              </a:extLst>
            </p:cNvPr>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 aprile 2014</a:t>
              </a:r>
            </a:p>
            <a:p>
              <a:pPr eaLnBrk="1" hangingPunct="1">
                <a:spcBef>
                  <a:spcPct val="50000"/>
                </a:spcBef>
                <a:buFontTx/>
                <a:buNone/>
              </a:pPr>
              <a:endParaRPr lang="it-IT" altLang="it-IT" sz="1400"/>
            </a:p>
          </p:txBody>
        </p:sp>
      </p:grpSp>
    </p:spTree>
    <p:extLst>
      <p:ext uri="{BB962C8B-B14F-4D97-AF65-F5344CB8AC3E}">
        <p14:creationId xmlns:p14="http://schemas.microsoft.com/office/powerpoint/2010/main" val="3015586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31800" y="279400"/>
            <a:ext cx="8229600" cy="1143000"/>
          </a:xfrm>
        </p:spPr>
        <p:txBody>
          <a:bodyPr/>
          <a:lstStyle/>
          <a:p>
            <a:r>
              <a:rPr lang="it-IT" altLang="it-IT" dirty="0">
                <a:latin typeface="Times New Roman" panose="02020603050405020304" pitchFamily="18" charset="0"/>
              </a:rPr>
              <a:t>ITALIA</a:t>
            </a:r>
          </a:p>
        </p:txBody>
      </p:sp>
      <p:sp>
        <p:nvSpPr>
          <p:cNvPr id="69635" name="Rectangle 3"/>
          <p:cNvSpPr>
            <a:spLocks noGrp="1" noChangeArrowheads="1"/>
          </p:cNvSpPr>
          <p:nvPr>
            <p:ph type="body" idx="1"/>
          </p:nvPr>
        </p:nvSpPr>
        <p:spPr>
          <a:xfrm>
            <a:off x="431800" y="989012"/>
            <a:ext cx="8229600" cy="5680075"/>
          </a:xfrm>
        </p:spPr>
        <p:txBody>
          <a:bodyPr/>
          <a:lstStyle/>
          <a:p>
            <a:pPr>
              <a:lnSpc>
                <a:spcPct val="90000"/>
              </a:lnSpc>
              <a:buFontTx/>
              <a:buNone/>
            </a:pPr>
            <a:r>
              <a:rPr lang="it-IT" altLang="it-IT" sz="2400" dirty="0">
                <a:latin typeface="Times New Roman" panose="02020603050405020304" pitchFamily="18" charset="0"/>
              </a:rPr>
              <a:t>2013 FERMI </a:t>
            </a:r>
            <a:r>
              <a:rPr lang="it-IT" altLang="it-IT" sz="2400" dirty="0" err="1">
                <a:latin typeface="Times New Roman" panose="02020603050405020304" pitchFamily="18" charset="0"/>
              </a:rPr>
              <a:t>BlueGene</a:t>
            </a:r>
            <a:r>
              <a:rPr lang="it-IT" altLang="it-IT" sz="2400" dirty="0">
                <a:latin typeface="Times New Roman" panose="02020603050405020304" pitchFamily="18" charset="0"/>
              </a:rPr>
              <a:t> IBM</a:t>
            </a:r>
          </a:p>
          <a:p>
            <a:pPr>
              <a:lnSpc>
                <a:spcPct val="90000"/>
              </a:lnSpc>
              <a:buFontTx/>
              <a:buNone/>
            </a:pPr>
            <a:r>
              <a:rPr lang="it-IT" altLang="it-IT" sz="2400" dirty="0">
                <a:latin typeface="Times New Roman" panose="02020603050405020304" pitchFamily="18" charset="0"/>
              </a:rPr>
              <a:t>         CINECA 1,788 </a:t>
            </a:r>
            <a:r>
              <a:rPr lang="en-US" altLang="it-IT" sz="2400" dirty="0">
                <a:latin typeface="Times New Roman" panose="02020603050405020304" pitchFamily="18" charset="0"/>
                <a:cs typeface="Times New Roman" panose="02020603050405020304" pitchFamily="18" charset="0"/>
              </a:rPr>
              <a:t>PFLOPS</a:t>
            </a:r>
          </a:p>
          <a:p>
            <a:pPr>
              <a:lnSpc>
                <a:spcPct val="90000"/>
              </a:lnSpc>
              <a:buFontTx/>
              <a:buNone/>
            </a:pPr>
            <a:r>
              <a:rPr lang="it-IT" altLang="it-IT" sz="2400" dirty="0">
                <a:latin typeface="Times New Roman" panose="02020603050405020304" pitchFamily="18" charset="0"/>
                <a:cs typeface="Times New Roman" panose="02020603050405020304" pitchFamily="18" charset="0"/>
              </a:rPr>
              <a:t>         Ventitreesimo</a:t>
            </a:r>
          </a:p>
          <a:p>
            <a:pPr>
              <a:lnSpc>
                <a:spcPct val="90000"/>
              </a:lnSpc>
              <a:buFontTx/>
              <a:buNone/>
            </a:pPr>
            <a:r>
              <a:rPr lang="it-IT" altLang="it-IT" sz="2400" dirty="0">
                <a:latin typeface="Times New Roman" panose="02020603050405020304" pitchFamily="18" charset="0"/>
              </a:rPr>
              <a:t>2014 HPC2 </a:t>
            </a:r>
          </a:p>
          <a:p>
            <a:pPr>
              <a:lnSpc>
                <a:spcPct val="90000"/>
              </a:lnSpc>
              <a:buFontTx/>
              <a:buNone/>
            </a:pPr>
            <a:r>
              <a:rPr lang="it-IT" altLang="it-IT" sz="2400" dirty="0">
                <a:latin typeface="Times New Roman" panose="02020603050405020304" pitchFamily="18" charset="0"/>
              </a:rPr>
              <a:t>         ENI 3,188 </a:t>
            </a:r>
            <a:r>
              <a:rPr lang="en-US" altLang="it-IT" sz="2400" dirty="0">
                <a:latin typeface="Times New Roman" panose="02020603050405020304" pitchFamily="18" charset="0"/>
                <a:cs typeface="Times New Roman" panose="02020603050405020304" pitchFamily="18" charset="0"/>
              </a:rPr>
              <a:t>PFLOPS</a:t>
            </a:r>
          </a:p>
          <a:p>
            <a:pPr>
              <a:lnSpc>
                <a:spcPct val="90000"/>
              </a:lnSpc>
              <a:buFontTx/>
              <a:buNone/>
            </a:pPr>
            <a:r>
              <a:rPr lang="it-IT" altLang="it-IT" sz="2400" dirty="0">
                <a:latin typeface="Times New Roman" panose="02020603050405020304" pitchFamily="18" charset="0"/>
                <a:cs typeface="Times New Roman" panose="02020603050405020304" pitchFamily="18" charset="0"/>
              </a:rPr>
              <a:t>         Dodicesimo</a:t>
            </a:r>
          </a:p>
          <a:p>
            <a:pPr>
              <a:lnSpc>
                <a:spcPct val="90000"/>
              </a:lnSpc>
              <a:buFontTx/>
              <a:buNone/>
            </a:pPr>
            <a:r>
              <a:rPr lang="it-IT" altLang="it-IT" sz="2400" dirty="0">
                <a:latin typeface="Times New Roman" panose="02020603050405020304" pitchFamily="18" charset="0"/>
              </a:rPr>
              <a:t>2016 MARCONI Lenovo</a:t>
            </a:r>
          </a:p>
          <a:p>
            <a:pPr>
              <a:lnSpc>
                <a:spcPct val="90000"/>
              </a:lnSpc>
              <a:buFontTx/>
              <a:buNone/>
            </a:pPr>
            <a:r>
              <a:rPr lang="it-IT" altLang="it-IT" sz="2400" dirty="0">
                <a:latin typeface="Times New Roman" panose="02020603050405020304" pitchFamily="18" charset="0"/>
              </a:rPr>
              <a:t>         CINECA 6,223 </a:t>
            </a:r>
            <a:r>
              <a:rPr lang="en-US" altLang="it-IT" sz="2400" dirty="0">
                <a:latin typeface="Times New Roman" panose="02020603050405020304" pitchFamily="18" charset="0"/>
                <a:cs typeface="Times New Roman" panose="02020603050405020304" pitchFamily="18" charset="0"/>
              </a:rPr>
              <a:t>PFLOPS</a:t>
            </a:r>
          </a:p>
          <a:p>
            <a:pPr>
              <a:lnSpc>
                <a:spcPct val="90000"/>
              </a:lnSpc>
              <a:buFontTx/>
              <a:buNone/>
            </a:pPr>
            <a:r>
              <a:rPr lang="it-IT" altLang="it-IT" sz="2400" dirty="0">
                <a:latin typeface="Times New Roman" panose="02020603050405020304" pitchFamily="18" charset="0"/>
                <a:cs typeface="Times New Roman" panose="02020603050405020304" pitchFamily="18" charset="0"/>
              </a:rPr>
              <a:t>         Dodicesimo</a:t>
            </a:r>
          </a:p>
          <a:p>
            <a:pPr>
              <a:lnSpc>
                <a:spcPct val="90000"/>
              </a:lnSpc>
              <a:buFontTx/>
              <a:buNone/>
            </a:pPr>
            <a:r>
              <a:rPr lang="it-IT" altLang="it-IT" sz="2400" dirty="0">
                <a:latin typeface="Times New Roman" panose="02020603050405020304" pitchFamily="18" charset="0"/>
                <a:cs typeface="Times New Roman" panose="02020603050405020304" pitchFamily="18" charset="0"/>
              </a:rPr>
              <a:t>2022 Leonardo</a:t>
            </a:r>
          </a:p>
          <a:p>
            <a:pPr>
              <a:lnSpc>
                <a:spcPct val="90000"/>
              </a:lnSpc>
              <a:buFontTx/>
              <a:buNone/>
            </a:pPr>
            <a:r>
              <a:rPr lang="it-IT" altLang="it-IT" sz="2400" dirty="0">
                <a:latin typeface="Times New Roman" panose="02020603050405020304" pitchFamily="18" charset="0"/>
                <a:cs typeface="Times New Roman" panose="02020603050405020304" pitchFamily="18" charset="0"/>
              </a:rPr>
              <a:t>         CINECA </a:t>
            </a:r>
            <a:r>
              <a:rPr lang="it-IT" sz="2400" b="0" i="0" dirty="0">
                <a:solidFill>
                  <a:srgbClr val="626262"/>
                </a:solidFill>
                <a:effectLst/>
                <a:latin typeface="Merriweather" panose="020B0604020202020204" pitchFamily="2" charset="0"/>
              </a:rPr>
              <a:t>250 </a:t>
            </a:r>
            <a:r>
              <a:rPr lang="it-IT" sz="2400" b="0" dirty="0">
                <a:solidFill>
                  <a:srgbClr val="626262"/>
                </a:solidFill>
                <a:effectLst/>
                <a:latin typeface="Merriweather" panose="020B0604020202020204" pitchFamily="2" charset="0"/>
              </a:rPr>
              <a:t>PFLOPS</a:t>
            </a:r>
            <a:r>
              <a:rPr lang="it-IT" sz="2400" b="0" i="0" dirty="0">
                <a:solidFill>
                  <a:srgbClr val="626262"/>
                </a:solidFill>
                <a:effectLst/>
                <a:latin typeface="Merriweather" panose="020B0604020202020204" pitchFamily="2" charset="0"/>
              </a:rPr>
              <a:t> </a:t>
            </a:r>
          </a:p>
          <a:p>
            <a:pPr>
              <a:lnSpc>
                <a:spcPct val="90000"/>
              </a:lnSpc>
              <a:buFontTx/>
              <a:buNone/>
            </a:pPr>
            <a:r>
              <a:rPr lang="it-IT" altLang="it-IT" sz="2400" dirty="0">
                <a:solidFill>
                  <a:srgbClr val="626262"/>
                </a:solidFill>
                <a:latin typeface="Merriweather" panose="020B0604020202020204" pitchFamily="2" charset="0"/>
                <a:cs typeface="Times New Roman" panose="02020603050405020304" pitchFamily="18" charset="0"/>
              </a:rPr>
              <a:t>         </a:t>
            </a:r>
            <a:r>
              <a:rPr lang="it-IT" altLang="it-IT" sz="2400" dirty="0">
                <a:latin typeface="Times New Roman" panose="02020603050405020304" pitchFamily="18" charset="0"/>
                <a:cs typeface="Times New Roman" panose="02020603050405020304" pitchFamily="18" charset="0"/>
              </a:rPr>
              <a:t>Quarto</a:t>
            </a:r>
          </a:p>
        </p:txBody>
      </p:sp>
      <p:grpSp>
        <p:nvGrpSpPr>
          <p:cNvPr id="69636" name="Group 36"/>
          <p:cNvGrpSpPr>
            <a:grpSpLocks/>
          </p:cNvGrpSpPr>
          <p:nvPr/>
        </p:nvGrpSpPr>
        <p:grpSpPr bwMode="auto">
          <a:xfrm>
            <a:off x="341313" y="-103484"/>
            <a:ext cx="8496300" cy="6669088"/>
            <a:chOff x="295" y="0"/>
            <a:chExt cx="5352" cy="4201"/>
          </a:xfrm>
        </p:grpSpPr>
        <p:sp>
          <p:nvSpPr>
            <p:cNvPr id="69637" name="Rectangle 37"/>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69638" name="Text Box 38"/>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 aprile 2014</a:t>
              </a:r>
            </a:p>
            <a:p>
              <a:pPr eaLnBrk="1" hangingPunct="1">
                <a:spcBef>
                  <a:spcPct val="50000"/>
                </a:spcBef>
                <a:buFontTx/>
                <a:buNone/>
              </a:pPr>
              <a:endParaRPr lang="it-IT" altLang="it-IT" sz="1400"/>
            </a:p>
          </p:txBody>
        </p:sp>
      </p:grpSp>
      <p:sp>
        <p:nvSpPr>
          <p:cNvPr id="2" name="Segnaposto numero diapositiva 1">
            <a:extLst>
              <a:ext uri="{FF2B5EF4-FFF2-40B4-BE49-F238E27FC236}">
                <a16:creationId xmlns:a16="http://schemas.microsoft.com/office/drawing/2014/main" id="{C18E2CD6-558B-DE7F-C1E7-085265248EC2}"/>
              </a:ext>
            </a:extLst>
          </p:cNvPr>
          <p:cNvSpPr>
            <a:spLocks noGrp="1"/>
          </p:cNvSpPr>
          <p:nvPr>
            <p:ph type="sldNum" sz="quarter" idx="12"/>
          </p:nvPr>
        </p:nvSpPr>
        <p:spPr>
          <a:xfrm>
            <a:off x="6553200" y="6245225"/>
            <a:ext cx="2133600" cy="476250"/>
          </a:xfrm>
        </p:spPr>
        <p:txBody>
          <a:bodyPr/>
          <a:lstStyle/>
          <a:p>
            <a:pPr>
              <a:defRPr/>
            </a:pPr>
            <a:fld id="{625FB9C4-7DF1-4688-AFE0-5A0E63037FB6}" type="slidenum">
              <a:rPr lang="it-IT" altLang="it-IT" smtClean="0"/>
              <a:pPr>
                <a:defRPr/>
              </a:pPr>
              <a:t>73</a:t>
            </a:fld>
            <a:endParaRPr lang="it-IT" altLang="it-IT"/>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ED09175B-5BFF-47AF-A901-99072EFE9151}" type="slidenum">
              <a:rPr lang="it-IT" altLang="it-IT" sz="1400"/>
              <a:pPr algn="r" eaLnBrk="1" hangingPunct="1">
                <a:spcBef>
                  <a:spcPct val="0"/>
                </a:spcBef>
                <a:buFontTx/>
                <a:buNone/>
              </a:pPr>
              <a:t>74</a:t>
            </a:fld>
            <a:endParaRPr lang="it-IT" altLang="it-IT" sz="1400"/>
          </a:p>
        </p:txBody>
      </p:sp>
      <p:sp>
        <p:nvSpPr>
          <p:cNvPr id="70659" name="Rectangle 2"/>
          <p:cNvSpPr>
            <a:spLocks noGrp="1" noChangeArrowheads="1"/>
          </p:cNvSpPr>
          <p:nvPr>
            <p:ph type="title" idx="4294967295"/>
          </p:nvPr>
        </p:nvSpPr>
        <p:spPr>
          <a:xfrm>
            <a:off x="684212" y="274637"/>
            <a:ext cx="8002588" cy="1399167"/>
          </a:xfrm>
        </p:spPr>
        <p:txBody>
          <a:bodyPr/>
          <a:lstStyle/>
          <a:p>
            <a:pPr eaLnBrk="1" hangingPunct="1"/>
            <a:r>
              <a:rPr lang="it-IT" altLang="it-IT" sz="4000" dirty="0"/>
              <a:t>Esempio di problema</a:t>
            </a:r>
            <a:br>
              <a:rPr lang="it-IT" altLang="it-IT" sz="4000" dirty="0"/>
            </a:br>
            <a:endParaRPr lang="it-IT" altLang="it-IT" sz="4000" dirty="0"/>
          </a:p>
        </p:txBody>
      </p:sp>
      <p:sp>
        <p:nvSpPr>
          <p:cNvPr id="70660" name="Rectangle 4"/>
          <p:cNvSpPr>
            <a:spLocks noChangeArrowheads="1"/>
          </p:cNvSpPr>
          <p:nvPr/>
        </p:nvSpPr>
        <p:spPr bwMode="auto">
          <a:xfrm>
            <a:off x="363538" y="750242"/>
            <a:ext cx="8686800" cy="92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it-IT" sz="4400" dirty="0">
                <a:solidFill>
                  <a:srgbClr val="000000"/>
                </a:solidFill>
              </a:rPr>
              <a:t>Earth Simulator Project</a:t>
            </a:r>
          </a:p>
        </p:txBody>
      </p:sp>
      <p:sp>
        <p:nvSpPr>
          <p:cNvPr id="70661" name="Rectangle 5"/>
          <p:cNvSpPr>
            <a:spLocks noGrp="1" noChangeArrowheads="1"/>
          </p:cNvSpPr>
          <p:nvPr>
            <p:ph type="body" sz="half" idx="4294967295"/>
          </p:nvPr>
        </p:nvSpPr>
        <p:spPr>
          <a:xfrm>
            <a:off x="468313" y="1916113"/>
            <a:ext cx="4038600" cy="3889375"/>
          </a:xfrm>
          <a:noFill/>
        </p:spPr>
        <p:txBody>
          <a:bodyPr/>
          <a:lstStyle/>
          <a:p>
            <a:pPr eaLnBrk="1" hangingPunct="1"/>
            <a:r>
              <a:rPr lang="en-US" altLang="it-IT" sz="2800">
                <a:latin typeface="Times New Roman" panose="02020603050405020304" pitchFamily="18" charset="0"/>
              </a:rPr>
              <a:t>Global Climate Change</a:t>
            </a:r>
          </a:p>
          <a:p>
            <a:pPr lvl="1" eaLnBrk="1" hangingPunct="1"/>
            <a:r>
              <a:rPr lang="en-US" altLang="it-IT" sz="2000">
                <a:latin typeface="Times New Roman" panose="02020603050405020304" pitchFamily="18" charset="0"/>
              </a:rPr>
              <a:t>Occurrence prediction of meteorological disasters </a:t>
            </a:r>
          </a:p>
          <a:p>
            <a:pPr lvl="1" eaLnBrk="1" hangingPunct="1"/>
            <a:r>
              <a:rPr lang="en-US" altLang="it-IT" sz="2000">
                <a:latin typeface="Times New Roman" panose="02020603050405020304" pitchFamily="18" charset="0"/>
              </a:rPr>
              <a:t>Occurrence prediction of El Niño </a:t>
            </a:r>
          </a:p>
          <a:p>
            <a:pPr lvl="1" eaLnBrk="1" hangingPunct="1"/>
            <a:r>
              <a:rPr lang="en-US" altLang="it-IT" sz="2000">
                <a:latin typeface="Times New Roman" panose="02020603050405020304" pitchFamily="18" charset="0"/>
              </a:rPr>
              <a:t>Understanding of effect of global warming</a:t>
            </a:r>
          </a:p>
          <a:p>
            <a:pPr lvl="1" eaLnBrk="1" hangingPunct="1"/>
            <a:r>
              <a:rPr lang="en-US" altLang="it-IT" sz="2000">
                <a:latin typeface="Times New Roman" panose="02020603050405020304" pitchFamily="18" charset="0"/>
              </a:rPr>
              <a:t>Establishment of simulation technology with 1 km resolution</a:t>
            </a:r>
          </a:p>
          <a:p>
            <a:pPr lvl="1" eaLnBrk="1" hangingPunct="1">
              <a:buFontTx/>
              <a:buNone/>
            </a:pPr>
            <a:endParaRPr lang="en-US" altLang="it-IT">
              <a:latin typeface="Times New Roman" panose="02020603050405020304" pitchFamily="18" charset="0"/>
            </a:endParaRPr>
          </a:p>
        </p:txBody>
      </p:sp>
      <p:sp>
        <p:nvSpPr>
          <p:cNvPr id="70662" name="Rectangle 6"/>
          <p:cNvSpPr>
            <a:spLocks noChangeArrowheads="1"/>
          </p:cNvSpPr>
          <p:nvPr/>
        </p:nvSpPr>
        <p:spPr bwMode="auto">
          <a:xfrm>
            <a:off x="4643438" y="1916113"/>
            <a:ext cx="40386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r>
              <a:rPr lang="en-US" altLang="it-IT" sz="2800">
                <a:solidFill>
                  <a:srgbClr val="000000"/>
                </a:solidFill>
                <a:latin typeface="Times New Roman" panose="02020603050405020304" pitchFamily="18" charset="0"/>
              </a:rPr>
              <a:t>Plate Tectonics</a:t>
            </a:r>
            <a:r>
              <a:rPr lang="en-US" altLang="it-IT" sz="2400">
                <a:solidFill>
                  <a:srgbClr val="000000"/>
                </a:solidFill>
                <a:latin typeface="Times New Roman" panose="02020603050405020304" pitchFamily="18" charset="0"/>
              </a:rPr>
              <a:t> </a:t>
            </a:r>
          </a:p>
          <a:p>
            <a:pPr lvl="1" eaLnBrk="1" hangingPunct="1"/>
            <a:r>
              <a:rPr lang="en-US" altLang="it-IT" sz="2000">
                <a:solidFill>
                  <a:srgbClr val="000000"/>
                </a:solidFill>
                <a:latin typeface="Times New Roman" panose="02020603050405020304" pitchFamily="18" charset="0"/>
              </a:rPr>
              <a:t>Understanding of long-range crustal movements </a:t>
            </a:r>
          </a:p>
          <a:p>
            <a:pPr lvl="1" eaLnBrk="1" hangingPunct="1"/>
            <a:r>
              <a:rPr lang="en-US" altLang="it-IT" sz="2000">
                <a:solidFill>
                  <a:srgbClr val="000000"/>
                </a:solidFill>
                <a:latin typeface="Times New Roman" panose="02020603050405020304" pitchFamily="18" charset="0"/>
              </a:rPr>
              <a:t>Understanding of mechanism of seismicity </a:t>
            </a:r>
          </a:p>
          <a:p>
            <a:pPr lvl="1" eaLnBrk="1" hangingPunct="1"/>
            <a:r>
              <a:rPr lang="en-US" altLang="it-IT" sz="2000">
                <a:solidFill>
                  <a:srgbClr val="000000"/>
                </a:solidFill>
                <a:latin typeface="Times New Roman" panose="02020603050405020304" pitchFamily="18" charset="0"/>
              </a:rPr>
              <a:t>Understanding of migration of underground water and materials transfer in strata</a:t>
            </a:r>
            <a:r>
              <a:rPr lang="en-US" altLang="it-IT" sz="2000">
                <a:solidFill>
                  <a:srgbClr val="000000"/>
                </a:solidFill>
              </a:rPr>
              <a:t> </a:t>
            </a:r>
          </a:p>
        </p:txBody>
      </p:sp>
      <p:grpSp>
        <p:nvGrpSpPr>
          <p:cNvPr id="70663" name="Group 7"/>
          <p:cNvGrpSpPr>
            <a:grpSpLocks/>
          </p:cNvGrpSpPr>
          <p:nvPr/>
        </p:nvGrpSpPr>
        <p:grpSpPr bwMode="auto">
          <a:xfrm>
            <a:off x="323850" y="0"/>
            <a:ext cx="8496300" cy="6669088"/>
            <a:chOff x="295" y="0"/>
            <a:chExt cx="5352" cy="4201"/>
          </a:xfrm>
        </p:grpSpPr>
        <p:sp>
          <p:nvSpPr>
            <p:cNvPr id="70665" name="Rectangle 8"/>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0666" name="Text Box 9"/>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70664" name="Text Box 10"/>
          <p:cNvSpPr txBox="1">
            <a:spLocks noChangeArrowheads="1"/>
          </p:cNvSpPr>
          <p:nvPr/>
        </p:nvSpPr>
        <p:spPr bwMode="auto">
          <a:xfrm>
            <a:off x="836613" y="5589588"/>
            <a:ext cx="7740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it-IT" altLang="it-IT" sz="2000">
                <a:latin typeface="Times New Roman" panose="02020603050405020304" pitchFamily="18" charset="0"/>
              </a:rPr>
              <a:t>Comportamento emergente: fattore di scala, complessità, non linearità;</a:t>
            </a:r>
          </a:p>
          <a:p>
            <a:pPr eaLnBrk="1" hangingPunct="1">
              <a:spcBef>
                <a:spcPct val="0"/>
              </a:spcBef>
              <a:buFontTx/>
              <a:buNone/>
            </a:pPr>
            <a:r>
              <a:rPr lang="it-IT" altLang="it-IT" sz="2000">
                <a:latin typeface="Times New Roman" panose="02020603050405020304" pitchFamily="18" charset="0"/>
              </a:rPr>
              <a:t>Esempi: meccanica classica, attrito, massa, temperatura, weather, intelligenza, economia/finanza, www,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77BD7BFA-C09D-4AFC-9DF7-D61D31D51702}" type="slidenum">
              <a:rPr lang="it-IT" altLang="it-IT" sz="1400"/>
              <a:pPr algn="r" eaLnBrk="1" hangingPunct="1">
                <a:spcBef>
                  <a:spcPct val="0"/>
                </a:spcBef>
                <a:buFontTx/>
                <a:buNone/>
              </a:pPr>
              <a:t>75</a:t>
            </a:fld>
            <a:endParaRPr lang="it-IT" altLang="it-IT" sz="1400"/>
          </a:p>
        </p:txBody>
      </p:sp>
      <p:grpSp>
        <p:nvGrpSpPr>
          <p:cNvPr id="71683" name="Group 4"/>
          <p:cNvGrpSpPr>
            <a:grpSpLocks/>
          </p:cNvGrpSpPr>
          <p:nvPr/>
        </p:nvGrpSpPr>
        <p:grpSpPr bwMode="auto">
          <a:xfrm>
            <a:off x="323850" y="0"/>
            <a:ext cx="8496300" cy="6669088"/>
            <a:chOff x="295" y="0"/>
            <a:chExt cx="5352" cy="4201"/>
          </a:xfrm>
        </p:grpSpPr>
        <p:sp>
          <p:nvSpPr>
            <p:cNvPr id="71686"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1687"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
        <p:nvSpPr>
          <p:cNvPr id="71684" name="Rectangle 8"/>
          <p:cNvSpPr>
            <a:spLocks noGrp="1" noChangeArrowheads="1"/>
          </p:cNvSpPr>
          <p:nvPr>
            <p:ph type="ctrTitle" idx="4294967295"/>
          </p:nvPr>
        </p:nvSpPr>
        <p:spPr>
          <a:xfrm>
            <a:off x="611188" y="404813"/>
            <a:ext cx="7772400" cy="1470025"/>
          </a:xfrm>
        </p:spPr>
        <p:txBody>
          <a:bodyPr/>
          <a:lstStyle/>
          <a:p>
            <a:pPr eaLnBrk="1" hangingPunct="1"/>
            <a:r>
              <a:rPr lang="it-IT" altLang="it-IT" dirty="0"/>
              <a:t>il </a:t>
            </a:r>
            <a:r>
              <a:rPr lang="it-IT" altLang="it-IT" dirty="0" err="1"/>
              <a:t>supercomputing</a:t>
            </a:r>
            <a:r>
              <a:rPr lang="it-IT" altLang="it-IT" dirty="0"/>
              <a:t> dei “poveri”:</a:t>
            </a:r>
            <a:br>
              <a:rPr lang="it-IT" altLang="it-IT" dirty="0"/>
            </a:br>
            <a:r>
              <a:rPr lang="it-IT" altLang="it-IT" dirty="0"/>
              <a:t> </a:t>
            </a:r>
            <a:r>
              <a:rPr lang="it-IT" altLang="it-IT" i="1" dirty="0" err="1"/>
              <a:t>grid</a:t>
            </a:r>
            <a:r>
              <a:rPr lang="it-IT" altLang="it-IT" i="1" dirty="0"/>
              <a:t> computing </a:t>
            </a:r>
            <a:r>
              <a:rPr lang="it-IT" altLang="it-IT" dirty="0"/>
              <a:t>(1)</a:t>
            </a:r>
          </a:p>
        </p:txBody>
      </p:sp>
      <p:sp>
        <p:nvSpPr>
          <p:cNvPr id="71685" name="Rectangle 9"/>
          <p:cNvSpPr>
            <a:spLocks noGrp="1" noChangeArrowheads="1"/>
          </p:cNvSpPr>
          <p:nvPr>
            <p:ph type="subTitle" idx="4294967295"/>
          </p:nvPr>
        </p:nvSpPr>
        <p:spPr>
          <a:xfrm>
            <a:off x="611188" y="2133600"/>
            <a:ext cx="7920037" cy="4391025"/>
          </a:xfrm>
        </p:spPr>
        <p:txBody>
          <a:bodyPr/>
          <a:lstStyle/>
          <a:p>
            <a:pPr marL="265113" indent="-265113" eaLnBrk="1" hangingPunct="1">
              <a:lnSpc>
                <a:spcPct val="90000"/>
              </a:lnSpc>
            </a:pPr>
            <a:r>
              <a:rPr lang="it-IT" altLang="it-IT"/>
              <a:t>una qualunque organizzazione (industria, commercio, servizi, p. a., ecc.) usa in media il 5% della potenza di calcolo dei suoi pc (poco di più dei </a:t>
            </a:r>
            <a:r>
              <a:rPr lang="it-IT" altLang="it-IT" i="1"/>
              <a:t>server</a:t>
            </a:r>
            <a:r>
              <a:rPr lang="it-IT" altLang="it-IT"/>
              <a:t>)</a:t>
            </a:r>
          </a:p>
          <a:p>
            <a:pPr marL="265113" indent="-265113" eaLnBrk="1" hangingPunct="1">
              <a:lnSpc>
                <a:spcPct val="90000"/>
              </a:lnSpc>
            </a:pPr>
            <a:r>
              <a:rPr lang="it-IT" altLang="it-IT"/>
              <a:t>“quasi” tutti i pc e i </a:t>
            </a:r>
            <a:r>
              <a:rPr lang="it-IT" altLang="it-IT" i="1"/>
              <a:t>server</a:t>
            </a:r>
            <a:r>
              <a:rPr lang="it-IT" altLang="it-IT"/>
              <a:t> sono in rete con linee a costo “</a:t>
            </a:r>
            <a:r>
              <a:rPr lang="it-IT" altLang="it-IT" i="1"/>
              <a:t>flat</a:t>
            </a:r>
            <a:r>
              <a:rPr lang="it-IT" altLang="it-IT"/>
              <a:t>” (quindi sempre collegati)</a:t>
            </a:r>
          </a:p>
          <a:p>
            <a:pPr marL="265113" indent="-265113" eaLnBrk="1" hangingPunct="1">
              <a:lnSpc>
                <a:spcPct val="90000"/>
              </a:lnSpc>
            </a:pPr>
            <a:r>
              <a:rPr lang="it-IT" altLang="it-IT"/>
              <a:t>c’è una enorme potenza di calcolo inutilizzata disponibile in rete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65CD7F56-D511-410F-ABF2-B9477C6FD9E3}" type="slidenum">
              <a:rPr lang="it-IT" altLang="it-IT" sz="1400"/>
              <a:pPr algn="r" eaLnBrk="1" hangingPunct="1">
                <a:spcBef>
                  <a:spcPct val="0"/>
                </a:spcBef>
                <a:buFontTx/>
                <a:buNone/>
              </a:pPr>
              <a:t>76</a:t>
            </a:fld>
            <a:endParaRPr lang="it-IT" altLang="it-IT" sz="1400"/>
          </a:p>
        </p:txBody>
      </p:sp>
      <p:sp>
        <p:nvSpPr>
          <p:cNvPr id="72707" name="Rectangle 2"/>
          <p:cNvSpPr>
            <a:spLocks noGrp="1" noChangeArrowheads="1"/>
          </p:cNvSpPr>
          <p:nvPr>
            <p:ph type="title" idx="4294967295"/>
          </p:nvPr>
        </p:nvSpPr>
        <p:spPr>
          <a:xfrm>
            <a:off x="395288" y="620713"/>
            <a:ext cx="8229600" cy="1143000"/>
          </a:xfrm>
        </p:spPr>
        <p:txBody>
          <a:bodyPr/>
          <a:lstStyle/>
          <a:p>
            <a:pPr eaLnBrk="1" hangingPunct="1"/>
            <a:r>
              <a:rPr lang="it-IT" altLang="it-IT" dirty="0"/>
              <a:t>il </a:t>
            </a:r>
            <a:r>
              <a:rPr lang="it-IT" altLang="it-IT" dirty="0" err="1"/>
              <a:t>supercomputing</a:t>
            </a:r>
            <a:r>
              <a:rPr lang="it-IT" altLang="it-IT" dirty="0"/>
              <a:t> dei “poveri”:</a:t>
            </a:r>
            <a:br>
              <a:rPr lang="it-IT" altLang="it-IT" dirty="0"/>
            </a:br>
            <a:r>
              <a:rPr lang="it-IT" altLang="it-IT" dirty="0"/>
              <a:t> </a:t>
            </a:r>
            <a:r>
              <a:rPr lang="it-IT" altLang="it-IT" i="1" dirty="0" err="1"/>
              <a:t>grid</a:t>
            </a:r>
            <a:r>
              <a:rPr lang="it-IT" altLang="it-IT" i="1" dirty="0"/>
              <a:t> computing </a:t>
            </a:r>
            <a:r>
              <a:rPr lang="it-IT" altLang="it-IT" dirty="0"/>
              <a:t>(2)</a:t>
            </a:r>
          </a:p>
        </p:txBody>
      </p:sp>
      <p:sp>
        <p:nvSpPr>
          <p:cNvPr id="72708" name="Rectangle 3"/>
          <p:cNvSpPr>
            <a:spLocks noGrp="1" noChangeArrowheads="1"/>
          </p:cNvSpPr>
          <p:nvPr>
            <p:ph type="body" idx="4294967295"/>
          </p:nvPr>
        </p:nvSpPr>
        <p:spPr>
          <a:xfrm>
            <a:off x="539750" y="1989138"/>
            <a:ext cx="8229600" cy="4525962"/>
          </a:xfrm>
        </p:spPr>
        <p:txBody>
          <a:bodyPr/>
          <a:lstStyle/>
          <a:p>
            <a:pPr eaLnBrk="1" hangingPunct="1"/>
            <a:r>
              <a:rPr lang="it-IT" altLang="it-IT"/>
              <a:t>originato dalla </a:t>
            </a:r>
            <a:r>
              <a:rPr lang="it-IT" altLang="it-IT" i="1"/>
              <a:t>big science</a:t>
            </a:r>
          </a:p>
          <a:p>
            <a:pPr eaLnBrk="1" hangingPunct="1"/>
            <a:r>
              <a:rPr lang="it-IT" altLang="it-IT"/>
              <a:t>nato dalle idee di Ian Foster e Carl Kesselman (metà anni ’90)</a:t>
            </a:r>
          </a:p>
          <a:p>
            <a:pPr eaLnBrk="1" hangingPunct="1"/>
            <a:r>
              <a:rPr lang="it-IT" altLang="it-IT"/>
              <a:t>progetto “seti@home” dal 17 maggio1999 al 15 dicembre 2005</a:t>
            </a:r>
          </a:p>
          <a:p>
            <a:pPr eaLnBrk="1" hangingPunct="1"/>
            <a:r>
              <a:rPr lang="it-IT" altLang="it-IT"/>
              <a:t>BOINC (Berkeley Open Infrastructure for Network Computing) piattaforma </a:t>
            </a:r>
            <a:r>
              <a:rPr lang="it-IT" altLang="it-IT" i="1"/>
              <a:t>general purpose</a:t>
            </a:r>
            <a:endParaRPr lang="it-IT" altLang="it-IT"/>
          </a:p>
        </p:txBody>
      </p:sp>
      <p:grpSp>
        <p:nvGrpSpPr>
          <p:cNvPr id="72709" name="Group 4"/>
          <p:cNvGrpSpPr>
            <a:grpSpLocks/>
          </p:cNvGrpSpPr>
          <p:nvPr/>
        </p:nvGrpSpPr>
        <p:grpSpPr bwMode="auto">
          <a:xfrm>
            <a:off x="323850" y="0"/>
            <a:ext cx="8496300" cy="6669088"/>
            <a:chOff x="295" y="0"/>
            <a:chExt cx="5352" cy="4201"/>
          </a:xfrm>
        </p:grpSpPr>
        <p:sp>
          <p:nvSpPr>
            <p:cNvPr id="72710"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2711"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BA67BF01-6C80-490D-91EF-124DCAA40F45}" type="slidenum">
              <a:rPr lang="it-IT" altLang="it-IT" sz="1400"/>
              <a:pPr algn="r" eaLnBrk="1" hangingPunct="1">
                <a:spcBef>
                  <a:spcPct val="0"/>
                </a:spcBef>
                <a:buFontTx/>
                <a:buNone/>
              </a:pPr>
              <a:t>77</a:t>
            </a:fld>
            <a:endParaRPr lang="it-IT" altLang="it-IT" sz="1400"/>
          </a:p>
        </p:txBody>
      </p:sp>
      <p:sp>
        <p:nvSpPr>
          <p:cNvPr id="73731" name="Rectangle 2"/>
          <p:cNvSpPr>
            <a:spLocks noGrp="1" noChangeArrowheads="1"/>
          </p:cNvSpPr>
          <p:nvPr>
            <p:ph type="title" idx="4294967295"/>
          </p:nvPr>
        </p:nvSpPr>
        <p:spPr>
          <a:xfrm>
            <a:off x="457200" y="533400"/>
            <a:ext cx="8229600" cy="1143000"/>
          </a:xfrm>
        </p:spPr>
        <p:txBody>
          <a:bodyPr/>
          <a:lstStyle/>
          <a:p>
            <a:pPr eaLnBrk="1" hangingPunct="1"/>
            <a:r>
              <a:rPr lang="it-IT" altLang="it-IT" dirty="0"/>
              <a:t>il </a:t>
            </a:r>
            <a:r>
              <a:rPr lang="it-IT" altLang="it-IT" dirty="0" err="1"/>
              <a:t>supercomputing</a:t>
            </a:r>
            <a:r>
              <a:rPr lang="it-IT" altLang="it-IT" dirty="0"/>
              <a:t> dei “poveri”:</a:t>
            </a:r>
            <a:br>
              <a:rPr lang="it-IT" altLang="it-IT" dirty="0"/>
            </a:br>
            <a:r>
              <a:rPr lang="it-IT" altLang="it-IT" dirty="0"/>
              <a:t> </a:t>
            </a:r>
            <a:r>
              <a:rPr lang="it-IT" altLang="it-IT" i="1" dirty="0" err="1"/>
              <a:t>grid</a:t>
            </a:r>
            <a:r>
              <a:rPr lang="it-IT" altLang="it-IT" i="1" dirty="0"/>
              <a:t> computing </a:t>
            </a:r>
            <a:r>
              <a:rPr lang="it-IT" altLang="it-IT" dirty="0"/>
              <a:t>(3)</a:t>
            </a:r>
          </a:p>
        </p:txBody>
      </p:sp>
      <p:sp>
        <p:nvSpPr>
          <p:cNvPr id="73732" name="Rectangle 3"/>
          <p:cNvSpPr>
            <a:spLocks noGrp="1" noChangeArrowheads="1"/>
          </p:cNvSpPr>
          <p:nvPr>
            <p:ph type="body" idx="4294967295"/>
          </p:nvPr>
        </p:nvSpPr>
        <p:spPr>
          <a:xfrm>
            <a:off x="457200" y="2133600"/>
            <a:ext cx="8229600" cy="3992563"/>
          </a:xfrm>
        </p:spPr>
        <p:txBody>
          <a:bodyPr/>
          <a:lstStyle/>
          <a:p>
            <a:pPr eaLnBrk="1" hangingPunct="1">
              <a:lnSpc>
                <a:spcPct val="90000"/>
              </a:lnSpc>
            </a:pPr>
            <a:r>
              <a:rPr lang="it-IT" altLang="it-IT" sz="2800"/>
              <a:t>progetti BOINC: proteine, teoria dei numeri, clima, astronomia</a:t>
            </a:r>
          </a:p>
          <a:p>
            <a:pPr eaLnBrk="1" hangingPunct="1">
              <a:lnSpc>
                <a:spcPct val="90000"/>
              </a:lnSpc>
            </a:pPr>
            <a:r>
              <a:rPr lang="it-IT" altLang="it-IT" sz="2800"/>
              <a:t>Globus (1996): Università (Chicago, Edinburgo, ecc.) Istituti di ricerca (Argonne, NCSA, ecc.)</a:t>
            </a:r>
          </a:p>
          <a:p>
            <a:pPr eaLnBrk="1" hangingPunct="1">
              <a:lnSpc>
                <a:spcPct val="90000"/>
              </a:lnSpc>
            </a:pPr>
            <a:r>
              <a:rPr lang="it-IT" altLang="it-IT" sz="2800"/>
              <a:t>Globus Alliance (2005) organizzazione per lo sviluppo di </a:t>
            </a:r>
            <a:r>
              <a:rPr lang="it-IT" altLang="it-IT" sz="2800" i="1"/>
              <a:t>tool</a:t>
            </a:r>
            <a:r>
              <a:rPr lang="it-IT" altLang="it-IT" sz="2800"/>
              <a:t> servizi di base </a:t>
            </a:r>
            <a:r>
              <a:rPr lang="it-IT" altLang="it-IT" sz="2800" i="1"/>
              <a:t>open source </a:t>
            </a:r>
            <a:r>
              <a:rPr lang="it-IT" altLang="it-IT" sz="2800"/>
              <a:t>per il </a:t>
            </a:r>
            <a:r>
              <a:rPr lang="it-IT" altLang="it-IT" sz="2800" i="1"/>
              <a:t>grid</a:t>
            </a:r>
          </a:p>
          <a:p>
            <a:pPr eaLnBrk="1" hangingPunct="1">
              <a:lnSpc>
                <a:spcPct val="90000"/>
              </a:lnSpc>
            </a:pPr>
            <a:r>
              <a:rPr lang="it-IT" altLang="it-IT" sz="2800"/>
              <a:t>Condor Project</a:t>
            </a:r>
            <a:r>
              <a:rPr lang="it-IT" altLang="it-IT" sz="2800" i="1"/>
              <a:t> </a:t>
            </a:r>
            <a:r>
              <a:rPr lang="it-IT" altLang="it-IT" sz="2800"/>
              <a:t>(università del Wisconsin a Madison) </a:t>
            </a:r>
            <a:r>
              <a:rPr lang="it-IT" altLang="it-IT" sz="2800" i="1"/>
              <a:t>job management</a:t>
            </a:r>
          </a:p>
        </p:txBody>
      </p:sp>
      <p:grpSp>
        <p:nvGrpSpPr>
          <p:cNvPr id="73733" name="Group 4"/>
          <p:cNvGrpSpPr>
            <a:grpSpLocks/>
          </p:cNvGrpSpPr>
          <p:nvPr/>
        </p:nvGrpSpPr>
        <p:grpSpPr bwMode="auto">
          <a:xfrm>
            <a:off x="323850" y="0"/>
            <a:ext cx="8496300" cy="6669088"/>
            <a:chOff x="295" y="0"/>
            <a:chExt cx="5352" cy="4201"/>
          </a:xfrm>
        </p:grpSpPr>
        <p:sp>
          <p:nvSpPr>
            <p:cNvPr id="73734"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3735"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aprile 2014</a:t>
              </a:r>
            </a:p>
            <a:p>
              <a:pPr eaLnBrk="1" hangingPunct="1">
                <a:spcBef>
                  <a:spcPct val="50000"/>
                </a:spcBef>
                <a:buFontTx/>
                <a:buNone/>
              </a:pPr>
              <a:endParaRPr lang="it-IT" altLang="it-IT" sz="1400"/>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091DF570-474C-45E1-9994-2422B9BC1A38}" type="slidenum">
              <a:rPr lang="it-IT" altLang="it-IT" sz="1400"/>
              <a:pPr algn="r" eaLnBrk="1" hangingPunct="1">
                <a:spcBef>
                  <a:spcPct val="0"/>
                </a:spcBef>
                <a:buFontTx/>
                <a:buNone/>
              </a:pPr>
              <a:t>78</a:t>
            </a:fld>
            <a:endParaRPr lang="it-IT" altLang="it-IT" sz="1400"/>
          </a:p>
        </p:txBody>
      </p:sp>
      <p:sp>
        <p:nvSpPr>
          <p:cNvPr id="74755" name="Rectangle 2"/>
          <p:cNvSpPr>
            <a:spLocks noGrp="1" noChangeArrowheads="1"/>
          </p:cNvSpPr>
          <p:nvPr>
            <p:ph type="title" idx="4294967295"/>
          </p:nvPr>
        </p:nvSpPr>
        <p:spPr>
          <a:xfrm>
            <a:off x="468313" y="115888"/>
            <a:ext cx="8229600" cy="1143000"/>
          </a:xfrm>
        </p:spPr>
        <p:txBody>
          <a:bodyPr/>
          <a:lstStyle/>
          <a:p>
            <a:pPr algn="l" eaLnBrk="1" hangingPunct="1"/>
            <a:r>
              <a:rPr lang="it-IT" altLang="it-IT" dirty="0"/>
              <a:t>LCG (LHC Computing </a:t>
            </a:r>
            <a:r>
              <a:rPr lang="it-IT" altLang="it-IT" dirty="0" err="1"/>
              <a:t>Grid</a:t>
            </a:r>
            <a:r>
              <a:rPr lang="it-IT" altLang="it-IT" dirty="0"/>
              <a:t>)</a:t>
            </a:r>
          </a:p>
        </p:txBody>
      </p:sp>
      <p:sp>
        <p:nvSpPr>
          <p:cNvPr id="74756" name="Rectangle 3"/>
          <p:cNvSpPr>
            <a:spLocks noGrp="1" noChangeArrowheads="1"/>
          </p:cNvSpPr>
          <p:nvPr>
            <p:ph type="body" idx="4294967295"/>
          </p:nvPr>
        </p:nvSpPr>
        <p:spPr>
          <a:xfrm>
            <a:off x="431800" y="1403350"/>
            <a:ext cx="8229600" cy="4635500"/>
          </a:xfrm>
        </p:spPr>
        <p:txBody>
          <a:bodyPr/>
          <a:lstStyle/>
          <a:p>
            <a:pPr eaLnBrk="1" hangingPunct="1"/>
            <a:r>
              <a:rPr lang="it-IT" altLang="it-IT" sz="2800" dirty="0"/>
              <a:t>LHC Large </a:t>
            </a:r>
            <a:r>
              <a:rPr lang="it-IT" altLang="it-IT" sz="2800" dirty="0" err="1"/>
              <a:t>Hadron</a:t>
            </a:r>
            <a:r>
              <a:rPr lang="it-IT" altLang="it-IT" sz="2800" dirty="0"/>
              <a:t> Collider (2009)</a:t>
            </a:r>
          </a:p>
          <a:p>
            <a:pPr eaLnBrk="1" hangingPunct="1"/>
            <a:r>
              <a:rPr lang="it-IT" altLang="it-IT" sz="2800" dirty="0"/>
              <a:t>a regime produce circa 15 PB di dati all’anno (PB = 10</a:t>
            </a:r>
            <a:r>
              <a:rPr lang="it-IT" altLang="it-IT" sz="2800" baseline="30000" dirty="0"/>
              <a:t>15 </a:t>
            </a:r>
            <a:r>
              <a:rPr lang="it-IT" altLang="it-IT" sz="2800" dirty="0"/>
              <a:t>B</a:t>
            </a:r>
            <a:r>
              <a:rPr lang="it-IT" altLang="it-IT" sz="2800" baseline="30000" dirty="0"/>
              <a:t> </a:t>
            </a:r>
            <a:r>
              <a:rPr lang="it-IT" altLang="it-IT" sz="2800" dirty="0"/>
              <a:t>= 10</a:t>
            </a:r>
            <a:r>
              <a:rPr lang="it-IT" altLang="it-IT" sz="2800" baseline="30000" dirty="0"/>
              <a:t>3 </a:t>
            </a:r>
            <a:r>
              <a:rPr lang="it-IT" altLang="it-IT" sz="2800" dirty="0"/>
              <a:t>TB = 10</a:t>
            </a:r>
            <a:r>
              <a:rPr lang="it-IT" altLang="it-IT" sz="2800" baseline="30000" dirty="0"/>
              <a:t>6 </a:t>
            </a:r>
            <a:r>
              <a:rPr lang="it-IT" altLang="it-IT" sz="2800" dirty="0"/>
              <a:t>GB = 10</a:t>
            </a:r>
            <a:r>
              <a:rPr lang="it-IT" altLang="it-IT" sz="2800" baseline="30000" dirty="0"/>
              <a:t>9</a:t>
            </a:r>
            <a:r>
              <a:rPr lang="it-IT" altLang="it-IT" sz="2800" dirty="0"/>
              <a:t> MB)</a:t>
            </a:r>
          </a:p>
          <a:p>
            <a:pPr eaLnBrk="1" hangingPunct="1"/>
            <a:r>
              <a:rPr lang="it-IT" altLang="it-IT" sz="2800" dirty="0"/>
              <a:t>I primi 4 “esperimenti” (</a:t>
            </a:r>
            <a:r>
              <a:rPr lang="it-IT" altLang="it-IT" sz="2800" dirty="0">
                <a:solidFill>
                  <a:srgbClr val="000000"/>
                </a:solidFill>
              </a:rPr>
              <a:t>ATLAS, CMS, </a:t>
            </a:r>
            <a:r>
              <a:rPr lang="it-IT" altLang="it-IT" sz="2800" dirty="0" err="1">
                <a:solidFill>
                  <a:srgbClr val="000000"/>
                </a:solidFill>
              </a:rPr>
              <a:t>LCHb</a:t>
            </a:r>
            <a:r>
              <a:rPr lang="it-IT" altLang="it-IT" sz="2800" dirty="0">
                <a:solidFill>
                  <a:srgbClr val="000000"/>
                </a:solidFill>
              </a:rPr>
              <a:t> e ALICE) producono circa 7 PB/anno (attualmente un po’ meno)</a:t>
            </a:r>
          </a:p>
          <a:p>
            <a:pPr eaLnBrk="1" hangingPunct="1"/>
            <a:r>
              <a:rPr lang="it-IT" altLang="it-IT" sz="2800" dirty="0">
                <a:solidFill>
                  <a:srgbClr val="000000"/>
                </a:solidFill>
              </a:rPr>
              <a:t>EDG (</a:t>
            </a:r>
            <a:r>
              <a:rPr lang="it-IT" altLang="it-IT" sz="2800" dirty="0" err="1">
                <a:solidFill>
                  <a:srgbClr val="000000"/>
                </a:solidFill>
              </a:rPr>
              <a:t>European</a:t>
            </a:r>
            <a:r>
              <a:rPr lang="it-IT" altLang="it-IT" sz="2800" dirty="0">
                <a:solidFill>
                  <a:srgbClr val="000000"/>
                </a:solidFill>
              </a:rPr>
              <a:t> Data </a:t>
            </a:r>
            <a:r>
              <a:rPr lang="it-IT" altLang="it-IT" sz="2800" dirty="0" err="1">
                <a:solidFill>
                  <a:srgbClr val="000000"/>
                </a:solidFill>
              </a:rPr>
              <a:t>Grid</a:t>
            </a:r>
            <a:r>
              <a:rPr lang="it-IT" altLang="it-IT" sz="2800" dirty="0">
                <a:solidFill>
                  <a:srgbClr val="000000"/>
                </a:solidFill>
              </a:rPr>
              <a:t>) finito nel 2004</a:t>
            </a:r>
          </a:p>
          <a:p>
            <a:pPr eaLnBrk="1" hangingPunct="1"/>
            <a:r>
              <a:rPr lang="it-IT" altLang="it-IT" sz="2800" dirty="0"/>
              <a:t>Uso di 100000-200000 </a:t>
            </a:r>
            <a:r>
              <a:rPr lang="it-IT" altLang="it-IT" sz="2800" i="1" dirty="0"/>
              <a:t>pc-</a:t>
            </a:r>
            <a:r>
              <a:rPr lang="it-IT" altLang="it-IT" sz="2800" i="1" dirty="0" err="1"/>
              <a:t>like</a:t>
            </a:r>
            <a:r>
              <a:rPr lang="it-IT" altLang="it-IT" sz="2800" dirty="0"/>
              <a:t> </a:t>
            </a:r>
            <a:r>
              <a:rPr lang="it-IT" altLang="it-IT" sz="2800" dirty="0" err="1"/>
              <a:t>cpu</a:t>
            </a:r>
            <a:endParaRPr lang="it-IT" altLang="it-IT" sz="2800" dirty="0"/>
          </a:p>
          <a:p>
            <a:pPr eaLnBrk="1" hangingPunct="1"/>
            <a:r>
              <a:rPr lang="it-IT" altLang="it-IT" sz="2800" dirty="0"/>
              <a:t>Primo risultato: bosone di </a:t>
            </a:r>
            <a:r>
              <a:rPr lang="it-IT" altLang="it-IT" sz="2800" dirty="0" err="1"/>
              <a:t>Higgs</a:t>
            </a:r>
            <a:r>
              <a:rPr lang="it-IT" altLang="it-IT" sz="2800" dirty="0"/>
              <a:t> (marzo 2013)</a:t>
            </a:r>
            <a:endParaRPr lang="it-IT" altLang="it-IT" sz="4400" dirty="0"/>
          </a:p>
        </p:txBody>
      </p:sp>
      <p:grpSp>
        <p:nvGrpSpPr>
          <p:cNvPr id="74757" name="Group 4"/>
          <p:cNvGrpSpPr>
            <a:grpSpLocks/>
          </p:cNvGrpSpPr>
          <p:nvPr/>
        </p:nvGrpSpPr>
        <p:grpSpPr bwMode="auto">
          <a:xfrm>
            <a:off x="323850" y="0"/>
            <a:ext cx="8496300" cy="6669088"/>
            <a:chOff x="295" y="0"/>
            <a:chExt cx="5352" cy="4201"/>
          </a:xfrm>
        </p:grpSpPr>
        <p:sp>
          <p:nvSpPr>
            <p:cNvPr id="74758"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4759"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 aprile 2014</a:t>
              </a:r>
            </a:p>
            <a:p>
              <a:pPr eaLnBrk="1" hangingPunct="1">
                <a:spcBef>
                  <a:spcPct val="50000"/>
                </a:spcBef>
                <a:buFontTx/>
                <a:buNone/>
              </a:pPr>
              <a:endParaRPr lang="it-IT" altLang="it-IT" sz="1400"/>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37E3EBF8-4FD7-4330-B319-EFAB93A328E9}" type="slidenum">
              <a:rPr lang="it-IT" altLang="it-IT" sz="1400"/>
              <a:pPr algn="r" eaLnBrk="1" hangingPunct="1">
                <a:spcBef>
                  <a:spcPct val="0"/>
                </a:spcBef>
                <a:buFontTx/>
                <a:buNone/>
              </a:pPr>
              <a:t>79</a:t>
            </a:fld>
            <a:endParaRPr lang="it-IT" altLang="it-IT" sz="1400"/>
          </a:p>
        </p:txBody>
      </p:sp>
      <p:sp>
        <p:nvSpPr>
          <p:cNvPr id="75779" name="Rectangle 2"/>
          <p:cNvSpPr>
            <a:spLocks noGrp="1" noChangeArrowheads="1"/>
          </p:cNvSpPr>
          <p:nvPr>
            <p:ph type="title" idx="4294967295"/>
          </p:nvPr>
        </p:nvSpPr>
        <p:spPr>
          <a:xfrm>
            <a:off x="539750" y="333375"/>
            <a:ext cx="8229600" cy="1700213"/>
          </a:xfrm>
        </p:spPr>
        <p:txBody>
          <a:bodyPr/>
          <a:lstStyle/>
          <a:p>
            <a:pPr algn="l" eaLnBrk="1" hangingPunct="1"/>
            <a:r>
              <a:rPr lang="it-IT" altLang="it-IT" sz="3600" dirty="0"/>
              <a:t>Ultima metafora:</a:t>
            </a:r>
            <a:r>
              <a:rPr lang="it-IT" altLang="it-IT" sz="6000" dirty="0"/>
              <a:t> </a:t>
            </a:r>
            <a:br>
              <a:rPr lang="it-IT" altLang="it-IT" sz="6000" dirty="0"/>
            </a:br>
            <a:r>
              <a:rPr lang="it-IT" altLang="it-IT" sz="6000" i="1" dirty="0"/>
              <a:t>Cloud</a:t>
            </a:r>
            <a:r>
              <a:rPr lang="it-IT" altLang="it-IT" sz="6000" dirty="0"/>
              <a:t> </a:t>
            </a:r>
            <a:r>
              <a:rPr lang="it-IT" altLang="it-IT" sz="6000" i="1" dirty="0"/>
              <a:t>computing </a:t>
            </a:r>
            <a:r>
              <a:rPr lang="it-IT" altLang="it-IT" sz="6000" dirty="0"/>
              <a:t>(</a:t>
            </a:r>
            <a:r>
              <a:rPr lang="it-IT" altLang="it-IT" sz="3200" dirty="0"/>
              <a:t>2006/8</a:t>
            </a:r>
            <a:r>
              <a:rPr lang="it-IT" altLang="it-IT" sz="6000" dirty="0"/>
              <a:t>)</a:t>
            </a:r>
          </a:p>
        </p:txBody>
      </p:sp>
      <p:grpSp>
        <p:nvGrpSpPr>
          <p:cNvPr id="75780" name="Group 4"/>
          <p:cNvGrpSpPr>
            <a:grpSpLocks/>
          </p:cNvGrpSpPr>
          <p:nvPr/>
        </p:nvGrpSpPr>
        <p:grpSpPr bwMode="auto">
          <a:xfrm>
            <a:off x="323850" y="0"/>
            <a:ext cx="8496300" cy="6669088"/>
            <a:chOff x="295" y="0"/>
            <a:chExt cx="5352" cy="4201"/>
          </a:xfrm>
        </p:grpSpPr>
        <p:sp>
          <p:nvSpPr>
            <p:cNvPr id="75782" name="Rectangle 5"/>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5783" name="Text Box 6"/>
            <p:cNvSpPr txBox="1">
              <a:spLocks noChangeArrowheads="1"/>
            </p:cNvSpPr>
            <p:nvPr/>
          </p:nvSpPr>
          <p:spPr bwMode="auto">
            <a:xfrm>
              <a:off x="4150" y="0"/>
              <a:ext cx="127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a:t>  aprile 2014</a:t>
              </a:r>
            </a:p>
            <a:p>
              <a:pPr eaLnBrk="1" hangingPunct="1">
                <a:spcBef>
                  <a:spcPct val="50000"/>
                </a:spcBef>
                <a:buFontTx/>
                <a:buNone/>
              </a:pPr>
              <a:endParaRPr lang="it-IT" altLang="it-IT" sz="1400"/>
            </a:p>
          </p:txBody>
        </p:sp>
      </p:grpSp>
      <p:sp>
        <p:nvSpPr>
          <p:cNvPr id="75781" name="Rectangle 3"/>
          <p:cNvSpPr>
            <a:spLocks noChangeArrowheads="1"/>
          </p:cNvSpPr>
          <p:nvPr/>
        </p:nvSpPr>
        <p:spPr bwMode="auto">
          <a:xfrm>
            <a:off x="395288" y="2214563"/>
            <a:ext cx="8496300" cy="450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buFontTx/>
              <a:buNone/>
            </a:pPr>
            <a:r>
              <a:rPr lang="it-IT" altLang="it-IT" sz="2800" dirty="0"/>
              <a:t>2006: Amazon, 2008:OpenNebula, </a:t>
            </a:r>
            <a:r>
              <a:rPr lang="it-IT" altLang="it-IT" sz="2800" dirty="0" err="1"/>
              <a:t>Eucaliptus</a:t>
            </a:r>
            <a:endParaRPr lang="it-IT" altLang="it-IT" sz="2800" dirty="0"/>
          </a:p>
          <a:p>
            <a:pPr eaLnBrk="1" hangingPunct="1">
              <a:buFontTx/>
              <a:buNone/>
            </a:pPr>
            <a:r>
              <a:rPr lang="it-IT" altLang="it-IT" sz="2800" dirty="0"/>
              <a:t>Servizi: (</a:t>
            </a:r>
            <a:r>
              <a:rPr lang="it-IT" altLang="it-IT" sz="2800" dirty="0" err="1"/>
              <a:t>aas</a:t>
            </a:r>
            <a:r>
              <a:rPr lang="it-IT" altLang="it-IT" sz="2800" dirty="0"/>
              <a:t>: </a:t>
            </a:r>
            <a:r>
              <a:rPr lang="it-IT" altLang="it-IT" sz="2800" dirty="0" err="1"/>
              <a:t>as</a:t>
            </a:r>
            <a:r>
              <a:rPr lang="it-IT" altLang="it-IT" sz="2800" dirty="0"/>
              <a:t> a service)</a:t>
            </a:r>
          </a:p>
          <a:p>
            <a:pPr eaLnBrk="1" hangingPunct="1"/>
            <a:r>
              <a:rPr lang="it-IT" altLang="it-IT" sz="2800" dirty="0" err="1"/>
              <a:t>Iaas</a:t>
            </a:r>
            <a:r>
              <a:rPr lang="it-IT" altLang="it-IT" sz="2800" dirty="0"/>
              <a:t> (simile al </a:t>
            </a:r>
            <a:r>
              <a:rPr lang="it-IT" altLang="it-IT" sz="2800" i="1" dirty="0" err="1"/>
              <a:t>grid</a:t>
            </a:r>
            <a:r>
              <a:rPr lang="it-IT" altLang="it-IT" sz="2800" i="1" dirty="0"/>
              <a:t> computing: </a:t>
            </a:r>
            <a:r>
              <a:rPr lang="it-IT" altLang="it-IT" sz="2800" i="1" dirty="0" err="1"/>
              <a:t>supercalcolo</a:t>
            </a:r>
            <a:r>
              <a:rPr lang="it-IT" altLang="it-IT" sz="2800" dirty="0"/>
              <a:t>)</a:t>
            </a:r>
          </a:p>
          <a:p>
            <a:pPr eaLnBrk="1" hangingPunct="1"/>
            <a:r>
              <a:rPr lang="it-IT" altLang="it-IT" sz="2800" dirty="0" err="1"/>
              <a:t>Paas</a:t>
            </a:r>
            <a:endParaRPr lang="it-IT" altLang="it-IT" sz="2800" dirty="0"/>
          </a:p>
          <a:p>
            <a:pPr eaLnBrk="1" hangingPunct="1"/>
            <a:r>
              <a:rPr lang="it-IT" altLang="it-IT" sz="2800" dirty="0" err="1"/>
              <a:t>Daas</a:t>
            </a:r>
            <a:endParaRPr lang="it-IT" altLang="it-IT" sz="2800" dirty="0">
              <a:solidFill>
                <a:srgbClr val="000000"/>
              </a:solidFill>
            </a:endParaRPr>
          </a:p>
          <a:p>
            <a:pPr eaLnBrk="1" hangingPunct="1"/>
            <a:r>
              <a:rPr lang="it-IT" altLang="it-IT" sz="2800" dirty="0" err="1">
                <a:solidFill>
                  <a:srgbClr val="000000"/>
                </a:solidFill>
              </a:rPr>
              <a:t>Saas</a:t>
            </a:r>
            <a:endParaRPr lang="it-IT" altLang="it-IT" sz="2800" dirty="0">
              <a:solidFill>
                <a:srgbClr val="000000"/>
              </a:solidFill>
            </a:endParaRPr>
          </a:p>
          <a:p>
            <a:pPr eaLnBrk="1" hangingPunct="1"/>
            <a:r>
              <a:rPr lang="it-IT" altLang="it-IT" sz="2800" dirty="0" err="1"/>
              <a:t>Xaas</a:t>
            </a:r>
            <a:endParaRPr lang="it-IT" altLang="it-IT" sz="2800" dirty="0"/>
          </a:p>
          <a:p>
            <a:pPr marL="0" indent="0" eaLnBrk="1" hangingPunct="1">
              <a:buNone/>
            </a:pPr>
            <a:r>
              <a:rPr lang="it-IT" altLang="it-IT" sz="2800" dirty="0"/>
              <a:t>I: </a:t>
            </a:r>
            <a:r>
              <a:rPr lang="it-IT" altLang="it-IT" sz="2800" dirty="0" err="1"/>
              <a:t>infrastructure</a:t>
            </a:r>
            <a:r>
              <a:rPr lang="it-IT" altLang="it-IT" sz="2800" dirty="0"/>
              <a:t>, P: </a:t>
            </a:r>
            <a:r>
              <a:rPr lang="it-IT" altLang="it-IT" sz="2800" dirty="0" err="1"/>
              <a:t>platform</a:t>
            </a:r>
            <a:r>
              <a:rPr lang="it-IT" altLang="it-IT" sz="2800" dirty="0"/>
              <a:t>, S: software, D: desktop, X: </a:t>
            </a:r>
            <a:r>
              <a:rPr lang="it-IT" altLang="it-IT" sz="2800" dirty="0" err="1"/>
              <a:t>anything</a:t>
            </a:r>
            <a:r>
              <a:rPr lang="it-IT" altLang="it-IT" sz="2800" dirty="0"/>
              <a:t> </a:t>
            </a:r>
          </a:p>
          <a:p>
            <a:pPr marL="0" indent="0" eaLnBrk="1" hangingPunct="1">
              <a:buNone/>
            </a:pPr>
            <a:endParaRPr lang="it-IT" altLang="it-IT" sz="4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FA0E52EA-4E38-4DF7-BB43-28E30EA63B13}" type="slidenum">
              <a:rPr lang="it-IT" altLang="it-IT" sz="1400"/>
              <a:pPr algn="r" eaLnBrk="1" hangingPunct="1">
                <a:spcBef>
                  <a:spcPct val="0"/>
                </a:spcBef>
                <a:buFontTx/>
                <a:buNone/>
              </a:pPr>
              <a:t>8</a:t>
            </a:fld>
            <a:endParaRPr lang="it-IT" altLang="it-IT" sz="1400"/>
          </a:p>
        </p:txBody>
      </p:sp>
      <p:sp>
        <p:nvSpPr>
          <p:cNvPr id="8195" name="Rectangle 2"/>
          <p:cNvSpPr>
            <a:spLocks noGrp="1" noChangeArrowheads="1"/>
          </p:cNvSpPr>
          <p:nvPr>
            <p:ph type="ctrTitle" idx="4294967295"/>
          </p:nvPr>
        </p:nvSpPr>
        <p:spPr>
          <a:xfrm>
            <a:off x="611560" y="401498"/>
            <a:ext cx="7772400" cy="2700300"/>
          </a:xfrm>
        </p:spPr>
        <p:txBody>
          <a:bodyPr/>
          <a:lstStyle/>
          <a:p>
            <a:pPr eaLnBrk="1" hangingPunct="1"/>
            <a:r>
              <a:rPr lang="it-IT" altLang="it-IT" sz="4000" b="1" dirty="0"/>
              <a:t>IL CALCOLO</a:t>
            </a:r>
            <a:br>
              <a:rPr lang="it-IT" altLang="it-IT" sz="4000" dirty="0"/>
            </a:br>
            <a:br>
              <a:rPr lang="it-IT" altLang="it-IT" sz="1200" dirty="0"/>
            </a:br>
            <a:r>
              <a:rPr lang="it-IT" altLang="it-IT" sz="4000" dirty="0"/>
              <a:t>NELLA STORIA DELL’INFORMATICA</a:t>
            </a:r>
            <a:endParaRPr lang="it-IT" altLang="it-IT" sz="2800" dirty="0"/>
          </a:p>
        </p:txBody>
      </p:sp>
      <p:grpSp>
        <p:nvGrpSpPr>
          <p:cNvPr id="8196" name="Group 1028"/>
          <p:cNvGrpSpPr>
            <a:grpSpLocks/>
          </p:cNvGrpSpPr>
          <p:nvPr/>
        </p:nvGrpSpPr>
        <p:grpSpPr bwMode="auto">
          <a:xfrm>
            <a:off x="323850" y="0"/>
            <a:ext cx="8496300" cy="6669088"/>
            <a:chOff x="295" y="0"/>
            <a:chExt cx="5352" cy="4201"/>
          </a:xfrm>
        </p:grpSpPr>
        <p:sp>
          <p:nvSpPr>
            <p:cNvPr id="8197" name="Rectangle 1029"/>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8198" name="Text Box 1030"/>
            <p:cNvSpPr txBox="1">
              <a:spLocks noChangeArrowheads="1"/>
            </p:cNvSpPr>
            <p:nvPr/>
          </p:nvSpPr>
          <p:spPr bwMode="auto">
            <a:xfrm>
              <a:off x="4150" y="0"/>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2014</a:t>
              </a:r>
            </a:p>
          </p:txBody>
        </p:sp>
      </p:grpSp>
      <p:sp>
        <p:nvSpPr>
          <p:cNvPr id="3" name="CasellaDiTesto 2"/>
          <p:cNvSpPr txBox="1"/>
          <p:nvPr/>
        </p:nvSpPr>
        <p:spPr>
          <a:xfrm>
            <a:off x="323850" y="3101798"/>
            <a:ext cx="8362950" cy="2554545"/>
          </a:xfrm>
          <a:prstGeom prst="rect">
            <a:avLst/>
          </a:prstGeom>
          <a:noFill/>
        </p:spPr>
        <p:txBody>
          <a:bodyPr wrap="square" rtlCol="0">
            <a:spAutoFit/>
          </a:bodyPr>
          <a:lstStyle/>
          <a:p>
            <a:pPr marL="285750" indent="-285750">
              <a:buFont typeface="Arial" panose="020B0604020202020204" pitchFamily="34" charset="0"/>
              <a:buChar char="•"/>
            </a:pPr>
            <a:r>
              <a:rPr lang="it-IT" altLang="it-IT" sz="3200" dirty="0"/>
              <a:t>COME “FUNZIONE” CHE GENERA LA </a:t>
            </a:r>
            <a:r>
              <a:rPr lang="it-IT" altLang="it-IT" sz="3200" dirty="0">
                <a:solidFill>
                  <a:srgbClr val="000000"/>
                </a:solidFill>
              </a:rPr>
              <a:t>“</a:t>
            </a:r>
            <a:r>
              <a:rPr lang="it-IT" altLang="it-IT" sz="3200" dirty="0"/>
              <a:t>STRUTTURA” (NELLA METAFORA BIOLOGICA)</a:t>
            </a:r>
          </a:p>
          <a:p>
            <a:pPr marL="285750" indent="-285750">
              <a:buFont typeface="Arial" panose="020B0604020202020204" pitchFamily="34" charset="0"/>
              <a:buChar char="•"/>
            </a:pPr>
            <a:r>
              <a:rPr lang="it-IT" altLang="it-IT" sz="3200" dirty="0"/>
              <a:t>COME “MOTORE” DI COMPLESSITÀ (NELLO SVILUPPO TECNOLOGICO)</a:t>
            </a:r>
            <a:endParaRPr lang="it-IT" sz="32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C3169DF8-E2F5-D094-7AD8-26E57612ABE8}"/>
              </a:ext>
            </a:extLst>
          </p:cNvPr>
          <p:cNvSpPr>
            <a:spLocks noGrp="1"/>
          </p:cNvSpPr>
          <p:nvPr>
            <p:ph type="sldNum" sz="quarter" idx="12"/>
          </p:nvPr>
        </p:nvSpPr>
        <p:spPr/>
        <p:txBody>
          <a:bodyPr/>
          <a:lstStyle/>
          <a:p>
            <a:pPr>
              <a:defRPr/>
            </a:pPr>
            <a:fld id="{625FB9C4-7DF1-4688-AFE0-5A0E63037FB6}" type="slidenum">
              <a:rPr lang="it-IT" altLang="it-IT" smtClean="0"/>
              <a:pPr>
                <a:defRPr/>
              </a:pPr>
              <a:t>80</a:t>
            </a:fld>
            <a:endParaRPr lang="it-IT" altLang="it-IT"/>
          </a:p>
        </p:txBody>
      </p:sp>
      <p:grpSp>
        <p:nvGrpSpPr>
          <p:cNvPr id="3" name="Gruppo 2">
            <a:extLst>
              <a:ext uri="{FF2B5EF4-FFF2-40B4-BE49-F238E27FC236}">
                <a16:creationId xmlns:a16="http://schemas.microsoft.com/office/drawing/2014/main" id="{F1C01C2F-42EB-9385-C7A3-7FE4EA7E3646}"/>
              </a:ext>
            </a:extLst>
          </p:cNvPr>
          <p:cNvGrpSpPr/>
          <p:nvPr/>
        </p:nvGrpSpPr>
        <p:grpSpPr>
          <a:xfrm>
            <a:off x="6958568" y="3486868"/>
            <a:ext cx="360" cy="360"/>
            <a:chOff x="6958568" y="3486868"/>
            <a:chExt cx="360" cy="360"/>
          </a:xfrm>
        </p:grpSpPr>
        <mc:AlternateContent xmlns:mc="http://schemas.openxmlformats.org/markup-compatibility/2006" xmlns:p14="http://schemas.microsoft.com/office/powerpoint/2010/main">
          <mc:Choice Requires="p14">
            <p:contentPart p14:bwMode="auto" r:id="rId3">
              <p14:nvContentPartPr>
                <p14:cNvPr id="4" name="Input penna 3">
                  <a:extLst>
                    <a:ext uri="{FF2B5EF4-FFF2-40B4-BE49-F238E27FC236}">
                      <a16:creationId xmlns:a16="http://schemas.microsoft.com/office/drawing/2014/main" id="{0C9E490C-B99B-FC7F-FF21-D5A98C0074F4}"/>
                    </a:ext>
                  </a:extLst>
                </p14:cNvPr>
                <p14:cNvContentPartPr/>
                <p14:nvPr/>
              </p14:nvContentPartPr>
              <p14:xfrm>
                <a:off x="6958568" y="3486868"/>
                <a:ext cx="360" cy="360"/>
              </p14:xfrm>
            </p:contentPart>
          </mc:Choice>
          <mc:Fallback xmlns="">
            <p:pic>
              <p:nvPicPr>
                <p:cNvPr id="4" name="Input penna 3">
                  <a:extLst>
                    <a:ext uri="{FF2B5EF4-FFF2-40B4-BE49-F238E27FC236}">
                      <a16:creationId xmlns:a16="http://schemas.microsoft.com/office/drawing/2014/main" id="{0C9E490C-B99B-FC7F-FF21-D5A98C0074F4}"/>
                    </a:ext>
                  </a:extLst>
                </p:cNvPr>
                <p:cNvPicPr/>
                <p:nvPr/>
              </p:nvPicPr>
              <p:blipFill>
                <a:blip r:embed="rId4"/>
                <a:stretch>
                  <a:fillRect/>
                </a:stretch>
              </p:blipFill>
              <p:spPr>
                <a:xfrm>
                  <a:off x="6949928" y="3477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put penna 4">
                  <a:extLst>
                    <a:ext uri="{FF2B5EF4-FFF2-40B4-BE49-F238E27FC236}">
                      <a16:creationId xmlns:a16="http://schemas.microsoft.com/office/drawing/2014/main" id="{7F0D1729-D437-5A32-15D3-40C6F724E042}"/>
                    </a:ext>
                  </a:extLst>
                </p14:cNvPr>
                <p14:cNvContentPartPr/>
                <p14:nvPr/>
              </p14:nvContentPartPr>
              <p14:xfrm>
                <a:off x="6958568" y="3486868"/>
                <a:ext cx="360" cy="360"/>
              </p14:xfrm>
            </p:contentPart>
          </mc:Choice>
          <mc:Fallback xmlns="">
            <p:pic>
              <p:nvPicPr>
                <p:cNvPr id="5" name="Input penna 4">
                  <a:extLst>
                    <a:ext uri="{FF2B5EF4-FFF2-40B4-BE49-F238E27FC236}">
                      <a16:creationId xmlns:a16="http://schemas.microsoft.com/office/drawing/2014/main" id="{7F0D1729-D437-5A32-15D3-40C6F724E042}"/>
                    </a:ext>
                  </a:extLst>
                </p:cNvPr>
                <p:cNvPicPr/>
                <p:nvPr/>
              </p:nvPicPr>
              <p:blipFill>
                <a:blip r:embed="rId4"/>
                <a:stretch>
                  <a:fillRect/>
                </a:stretch>
              </p:blipFill>
              <p:spPr>
                <a:xfrm>
                  <a:off x="6949928" y="3477868"/>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 name="Input penna 5">
                <a:extLst>
                  <a:ext uri="{FF2B5EF4-FFF2-40B4-BE49-F238E27FC236}">
                    <a16:creationId xmlns:a16="http://schemas.microsoft.com/office/drawing/2014/main" id="{09815C9D-8AB5-D9A4-9ECD-72179ED50C2D}"/>
                  </a:ext>
                </a:extLst>
              </p14:cNvPr>
              <p14:cNvContentPartPr/>
              <p14:nvPr/>
            </p14:nvContentPartPr>
            <p14:xfrm>
              <a:off x="1875368" y="3766228"/>
              <a:ext cx="360" cy="360"/>
            </p14:xfrm>
          </p:contentPart>
        </mc:Choice>
        <mc:Fallback xmlns="">
          <p:pic>
            <p:nvPicPr>
              <p:cNvPr id="6" name="Input penna 5">
                <a:extLst>
                  <a:ext uri="{FF2B5EF4-FFF2-40B4-BE49-F238E27FC236}">
                    <a16:creationId xmlns:a16="http://schemas.microsoft.com/office/drawing/2014/main" id="{09815C9D-8AB5-D9A4-9ECD-72179ED50C2D}"/>
                  </a:ext>
                </a:extLst>
              </p:cNvPr>
              <p:cNvPicPr/>
              <p:nvPr/>
            </p:nvPicPr>
            <p:blipFill>
              <a:blip r:embed="rId4"/>
              <a:stretch>
                <a:fillRect/>
              </a:stretch>
            </p:blipFill>
            <p:spPr>
              <a:xfrm>
                <a:off x="1866728" y="3757228"/>
                <a:ext cx="18000" cy="18000"/>
              </a:xfrm>
              <a:prstGeom prst="rect">
                <a:avLst/>
              </a:prstGeom>
            </p:spPr>
          </p:pic>
        </mc:Fallback>
      </mc:AlternateContent>
      <p:grpSp>
        <p:nvGrpSpPr>
          <p:cNvPr id="7" name="Gruppo 6">
            <a:extLst>
              <a:ext uri="{FF2B5EF4-FFF2-40B4-BE49-F238E27FC236}">
                <a16:creationId xmlns:a16="http://schemas.microsoft.com/office/drawing/2014/main" id="{90EAABEC-C83D-37EF-25E8-20AC066D56FB}"/>
              </a:ext>
            </a:extLst>
          </p:cNvPr>
          <p:cNvGrpSpPr/>
          <p:nvPr/>
        </p:nvGrpSpPr>
        <p:grpSpPr>
          <a:xfrm>
            <a:off x="7082408" y="2928868"/>
            <a:ext cx="360" cy="360"/>
            <a:chOff x="7082408" y="2928868"/>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8" name="Input penna 7">
                  <a:extLst>
                    <a:ext uri="{FF2B5EF4-FFF2-40B4-BE49-F238E27FC236}">
                      <a16:creationId xmlns:a16="http://schemas.microsoft.com/office/drawing/2014/main" id="{F6E2FE14-7FF6-EBE6-10CC-21626BB27070}"/>
                    </a:ext>
                  </a:extLst>
                </p14:cNvPr>
                <p14:cNvContentPartPr/>
                <p14:nvPr/>
              </p14:nvContentPartPr>
              <p14:xfrm>
                <a:off x="7082408" y="2928868"/>
                <a:ext cx="360" cy="360"/>
              </p14:xfrm>
            </p:contentPart>
          </mc:Choice>
          <mc:Fallback xmlns="">
            <p:pic>
              <p:nvPicPr>
                <p:cNvPr id="8" name="Input penna 7">
                  <a:extLst>
                    <a:ext uri="{FF2B5EF4-FFF2-40B4-BE49-F238E27FC236}">
                      <a16:creationId xmlns:a16="http://schemas.microsoft.com/office/drawing/2014/main" xmlns="" xmlns:aink="http://schemas.microsoft.com/office/drawing/2016/ink" xmlns:p14="http://schemas.microsoft.com/office/powerpoint/2010/main" id="{F6E2FE14-7FF6-EBE6-10CC-21626BB27070}"/>
                    </a:ext>
                  </a:extLst>
                </p:cNvPr>
                <p:cNvPicPr/>
                <p:nvPr/>
              </p:nvPicPr>
              <p:blipFill>
                <a:blip r:embed="rId8"/>
                <a:stretch>
                  <a:fillRect/>
                </a:stretch>
              </p:blipFill>
              <p:spPr>
                <a:xfrm>
                  <a:off x="7064768" y="282086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9" name="Input penna 8">
                  <a:extLst>
                    <a:ext uri="{FF2B5EF4-FFF2-40B4-BE49-F238E27FC236}">
                      <a16:creationId xmlns:a16="http://schemas.microsoft.com/office/drawing/2014/main" id="{C5026CEA-3FA5-5767-AEE9-90CD8A3865FA}"/>
                    </a:ext>
                  </a:extLst>
                </p14:cNvPr>
                <p14:cNvContentPartPr/>
                <p14:nvPr/>
              </p14:nvContentPartPr>
              <p14:xfrm>
                <a:off x="7082408" y="2928868"/>
                <a:ext cx="360" cy="360"/>
              </p14:xfrm>
            </p:contentPart>
          </mc:Choice>
          <mc:Fallback xmlns="">
            <p:pic>
              <p:nvPicPr>
                <p:cNvPr id="9" name="Input penna 8">
                  <a:extLst>
                    <a:ext uri="{FF2B5EF4-FFF2-40B4-BE49-F238E27FC236}">
                      <a16:creationId xmlns:a16="http://schemas.microsoft.com/office/drawing/2014/main" xmlns="" xmlns:aink="http://schemas.microsoft.com/office/drawing/2016/ink" xmlns:p14="http://schemas.microsoft.com/office/powerpoint/2010/main" id="{C5026CEA-3FA5-5767-AEE9-90CD8A3865FA}"/>
                    </a:ext>
                  </a:extLst>
                </p:cNvPr>
                <p:cNvPicPr/>
                <p:nvPr/>
              </p:nvPicPr>
              <p:blipFill>
                <a:blip r:embed="rId8"/>
                <a:stretch>
                  <a:fillRect/>
                </a:stretch>
              </p:blipFill>
              <p:spPr>
                <a:xfrm>
                  <a:off x="7064768" y="2820868"/>
                  <a:ext cx="36000" cy="216000"/>
                </a:xfrm>
                <a:prstGeom prst="rect">
                  <a:avLst/>
                </a:prstGeom>
              </p:spPr>
            </p:pic>
          </mc:Fallback>
        </mc:AlternateContent>
      </p:grpSp>
      <p:grpSp>
        <p:nvGrpSpPr>
          <p:cNvPr id="10" name="Gruppo 9">
            <a:extLst>
              <a:ext uri="{FF2B5EF4-FFF2-40B4-BE49-F238E27FC236}">
                <a16:creationId xmlns:a16="http://schemas.microsoft.com/office/drawing/2014/main" id="{DF623C3E-4C55-17F2-01D3-66B5CF114485}"/>
              </a:ext>
            </a:extLst>
          </p:cNvPr>
          <p:cNvGrpSpPr/>
          <p:nvPr/>
        </p:nvGrpSpPr>
        <p:grpSpPr>
          <a:xfrm>
            <a:off x="6230288" y="3161428"/>
            <a:ext cx="49320" cy="47160"/>
            <a:chOff x="6230288" y="3161428"/>
            <a:chExt cx="49320" cy="4716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1" name="Input penna 10">
                  <a:extLst>
                    <a:ext uri="{FF2B5EF4-FFF2-40B4-BE49-F238E27FC236}">
                      <a16:creationId xmlns:a16="http://schemas.microsoft.com/office/drawing/2014/main" id="{424C42F3-E656-78FB-E884-22ABCF0BF276}"/>
                    </a:ext>
                  </a:extLst>
                </p14:cNvPr>
                <p14:cNvContentPartPr/>
                <p14:nvPr/>
              </p14:nvContentPartPr>
              <p14:xfrm>
                <a:off x="6230288" y="3161428"/>
                <a:ext cx="360" cy="360"/>
              </p14:xfrm>
            </p:contentPart>
          </mc:Choice>
          <mc:Fallback xmlns="">
            <p:pic>
              <p:nvPicPr>
                <p:cNvPr id="11" name="Input penna 10">
                  <a:extLst>
                    <a:ext uri="{FF2B5EF4-FFF2-40B4-BE49-F238E27FC236}">
                      <a16:creationId xmlns:a16="http://schemas.microsoft.com/office/drawing/2014/main" xmlns="" xmlns:aink="http://schemas.microsoft.com/office/drawing/2016/ink" xmlns:p14="http://schemas.microsoft.com/office/powerpoint/2010/main" id="{424C42F3-E656-78FB-E884-22ABCF0BF276}"/>
                    </a:ext>
                  </a:extLst>
                </p:cNvPr>
                <p:cNvPicPr/>
                <p:nvPr/>
              </p:nvPicPr>
              <p:blipFill>
                <a:blip r:embed="rId11"/>
                <a:stretch>
                  <a:fillRect/>
                </a:stretch>
              </p:blipFill>
              <p:spPr>
                <a:xfrm>
                  <a:off x="6212288" y="305378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2" name="Input penna 11">
                  <a:extLst>
                    <a:ext uri="{FF2B5EF4-FFF2-40B4-BE49-F238E27FC236}">
                      <a16:creationId xmlns:a16="http://schemas.microsoft.com/office/drawing/2014/main" id="{BED26950-D541-A3AA-FAE9-77883C85D817}"/>
                    </a:ext>
                  </a:extLst>
                </p14:cNvPr>
                <p14:cNvContentPartPr/>
                <p14:nvPr/>
              </p14:nvContentPartPr>
              <p14:xfrm>
                <a:off x="6260888" y="3208228"/>
                <a:ext cx="18720" cy="360"/>
              </p14:xfrm>
            </p:contentPart>
          </mc:Choice>
          <mc:Fallback xmlns="">
            <p:pic>
              <p:nvPicPr>
                <p:cNvPr id="12" name="Input penna 11">
                  <a:extLst>
                    <a:ext uri="{FF2B5EF4-FFF2-40B4-BE49-F238E27FC236}">
                      <a16:creationId xmlns:a16="http://schemas.microsoft.com/office/drawing/2014/main" xmlns="" xmlns:aink="http://schemas.microsoft.com/office/drawing/2016/ink" xmlns:p14="http://schemas.microsoft.com/office/powerpoint/2010/main" id="{BED26950-D541-A3AA-FAE9-77883C85D817}"/>
                    </a:ext>
                  </a:extLst>
                </p:cNvPr>
                <p:cNvPicPr/>
                <p:nvPr/>
              </p:nvPicPr>
              <p:blipFill>
                <a:blip r:embed="rId13"/>
                <a:stretch>
                  <a:fillRect/>
                </a:stretch>
              </p:blipFill>
              <p:spPr>
                <a:xfrm>
                  <a:off x="6243248" y="3100228"/>
                  <a:ext cx="5436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3" name="Input penna 12">
                <a:extLst>
                  <a:ext uri="{FF2B5EF4-FFF2-40B4-BE49-F238E27FC236}">
                    <a16:creationId xmlns:a16="http://schemas.microsoft.com/office/drawing/2014/main" id="{2BCCA6F7-9149-FB33-7A60-9DF3D0954A18}"/>
                  </a:ext>
                </a:extLst>
              </p14:cNvPr>
              <p14:cNvContentPartPr/>
              <p14:nvPr/>
            </p14:nvContentPartPr>
            <p14:xfrm>
              <a:off x="5656448" y="4121908"/>
              <a:ext cx="360" cy="360"/>
            </p14:xfrm>
          </p:contentPart>
        </mc:Choice>
        <mc:Fallback xmlns="">
          <p:pic>
            <p:nvPicPr>
              <p:cNvPr id="13" name="Input penna 12">
                <a:extLst>
                  <a:ext uri="{FF2B5EF4-FFF2-40B4-BE49-F238E27FC236}">
                    <a16:creationId xmlns:a16="http://schemas.microsoft.com/office/drawing/2014/main" xmlns="" xmlns:aink="http://schemas.microsoft.com/office/drawing/2016/ink" xmlns:p14="http://schemas.microsoft.com/office/powerpoint/2010/main" id="{2BCCA6F7-9149-FB33-7A60-9DF3D0954A18}"/>
                  </a:ext>
                </a:extLst>
              </p:cNvPr>
              <p:cNvPicPr/>
              <p:nvPr/>
            </p:nvPicPr>
            <p:blipFill>
              <a:blip r:embed="rId15"/>
              <a:stretch>
                <a:fillRect/>
              </a:stretch>
            </p:blipFill>
            <p:spPr>
              <a:xfrm>
                <a:off x="5638448" y="401426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4" name="Input penna 13">
                <a:extLst>
                  <a:ext uri="{FF2B5EF4-FFF2-40B4-BE49-F238E27FC236}">
                    <a16:creationId xmlns:a16="http://schemas.microsoft.com/office/drawing/2014/main" id="{06B5E8D7-AD04-5F48-8CD5-FEF3F05EAD89}"/>
                  </a:ext>
                </a:extLst>
              </p14:cNvPr>
              <p14:cNvContentPartPr/>
              <p14:nvPr/>
            </p14:nvContentPartPr>
            <p14:xfrm>
              <a:off x="7593968" y="4881868"/>
              <a:ext cx="6480" cy="360"/>
            </p14:xfrm>
          </p:contentPart>
        </mc:Choice>
        <mc:Fallback xmlns="">
          <p:pic>
            <p:nvPicPr>
              <p:cNvPr id="14" name="Input penna 13">
                <a:extLst>
                  <a:ext uri="{FF2B5EF4-FFF2-40B4-BE49-F238E27FC236}">
                    <a16:creationId xmlns:a16="http://schemas.microsoft.com/office/drawing/2014/main" xmlns="" xmlns:aink="http://schemas.microsoft.com/office/drawing/2016/ink" xmlns:p14="http://schemas.microsoft.com/office/powerpoint/2010/main" id="{06B5E8D7-AD04-5F48-8CD5-FEF3F05EAD89}"/>
                  </a:ext>
                </a:extLst>
              </p:cNvPr>
              <p:cNvPicPr/>
              <p:nvPr/>
            </p:nvPicPr>
            <p:blipFill>
              <a:blip r:embed="rId17"/>
              <a:stretch>
                <a:fillRect/>
              </a:stretch>
            </p:blipFill>
            <p:spPr>
              <a:xfrm>
                <a:off x="7575968" y="4774228"/>
                <a:ext cx="4212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5" name="Input penna 14">
                <a:extLst>
                  <a:ext uri="{FF2B5EF4-FFF2-40B4-BE49-F238E27FC236}">
                    <a16:creationId xmlns:a16="http://schemas.microsoft.com/office/drawing/2014/main" id="{8E8DC620-03E0-AD43-FB8E-2F96C85CC5E5}"/>
                  </a:ext>
                </a:extLst>
              </p14:cNvPr>
              <p14:cNvContentPartPr/>
              <p14:nvPr/>
            </p14:nvContentPartPr>
            <p14:xfrm>
              <a:off x="6230288" y="5098948"/>
              <a:ext cx="360" cy="360"/>
            </p14:xfrm>
          </p:contentPart>
        </mc:Choice>
        <mc:Fallback xmlns="">
          <p:pic>
            <p:nvPicPr>
              <p:cNvPr id="15" name="Input penna 14">
                <a:extLst>
                  <a:ext uri="{FF2B5EF4-FFF2-40B4-BE49-F238E27FC236}">
                    <a16:creationId xmlns:a16="http://schemas.microsoft.com/office/drawing/2014/main" xmlns="" xmlns:aink="http://schemas.microsoft.com/office/drawing/2016/ink" xmlns:p14="http://schemas.microsoft.com/office/powerpoint/2010/main" id="{8E8DC620-03E0-AD43-FB8E-2F96C85CC5E5}"/>
                  </a:ext>
                </a:extLst>
              </p:cNvPr>
              <p:cNvPicPr/>
              <p:nvPr/>
            </p:nvPicPr>
            <p:blipFill>
              <a:blip r:embed="rId19"/>
              <a:stretch>
                <a:fillRect/>
              </a:stretch>
            </p:blipFill>
            <p:spPr>
              <a:xfrm>
                <a:off x="6212288" y="4991308"/>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6" name="Input penna 15">
                <a:extLst>
                  <a:ext uri="{FF2B5EF4-FFF2-40B4-BE49-F238E27FC236}">
                    <a16:creationId xmlns:a16="http://schemas.microsoft.com/office/drawing/2014/main" id="{50134C06-95A7-8224-4879-D360E93D2B12}"/>
                  </a:ext>
                </a:extLst>
              </p14:cNvPr>
              <p14:cNvContentPartPr/>
              <p14:nvPr/>
            </p14:nvContentPartPr>
            <p14:xfrm>
              <a:off x="6214448" y="5253748"/>
              <a:ext cx="360" cy="360"/>
            </p14:xfrm>
          </p:contentPart>
        </mc:Choice>
        <mc:Fallback xmlns="">
          <p:pic>
            <p:nvPicPr>
              <p:cNvPr id="16" name="Input penna 15">
                <a:extLst>
                  <a:ext uri="{FF2B5EF4-FFF2-40B4-BE49-F238E27FC236}">
                    <a16:creationId xmlns:a16="http://schemas.microsoft.com/office/drawing/2014/main" xmlns="" xmlns:aink="http://schemas.microsoft.com/office/drawing/2016/ink" xmlns:p14="http://schemas.microsoft.com/office/powerpoint/2010/main" id="{50134C06-95A7-8224-4879-D360E93D2B12}"/>
                  </a:ext>
                </a:extLst>
              </p:cNvPr>
              <p:cNvPicPr/>
              <p:nvPr/>
            </p:nvPicPr>
            <p:blipFill>
              <a:blip r:embed="rId21"/>
              <a:stretch>
                <a:fillRect/>
              </a:stretch>
            </p:blipFill>
            <p:spPr>
              <a:xfrm>
                <a:off x="6196448" y="5145748"/>
                <a:ext cx="36000" cy="216000"/>
              </a:xfrm>
              <a:prstGeom prst="rect">
                <a:avLst/>
              </a:prstGeom>
            </p:spPr>
          </p:pic>
        </mc:Fallback>
      </mc:AlternateContent>
      <p:cxnSp>
        <p:nvCxnSpPr>
          <p:cNvPr id="17" name="Connettore diritto 16">
            <a:extLst>
              <a:ext uri="{FF2B5EF4-FFF2-40B4-BE49-F238E27FC236}">
                <a16:creationId xmlns:a16="http://schemas.microsoft.com/office/drawing/2014/main" id="{CE791013-AAF9-BA10-F83B-EDD09F072780}"/>
              </a:ext>
            </a:extLst>
          </p:cNvPr>
          <p:cNvCxnSpPr>
            <a:cxnSpLocks/>
          </p:cNvCxnSpPr>
          <p:nvPr/>
        </p:nvCxnSpPr>
        <p:spPr>
          <a:xfrm>
            <a:off x="521550" y="5020828"/>
            <a:ext cx="7938238" cy="0"/>
          </a:xfrm>
          <a:prstGeom prst="line">
            <a:avLst/>
          </a:prstGeom>
        </p:spPr>
        <p:style>
          <a:lnRef idx="1">
            <a:schemeClr val="dk1"/>
          </a:lnRef>
          <a:fillRef idx="0">
            <a:schemeClr val="dk1"/>
          </a:fillRef>
          <a:effectRef idx="0">
            <a:schemeClr val="dk1"/>
          </a:effectRef>
          <a:fontRef idx="minor">
            <a:schemeClr val="tx1"/>
          </a:fontRef>
        </p:style>
      </p:cxnSp>
      <p:cxnSp>
        <p:nvCxnSpPr>
          <p:cNvPr id="18" name="Connettore diritto 17">
            <a:extLst>
              <a:ext uri="{FF2B5EF4-FFF2-40B4-BE49-F238E27FC236}">
                <a16:creationId xmlns:a16="http://schemas.microsoft.com/office/drawing/2014/main" id="{4A8CE1F3-0E78-27EF-CAE1-9582173F7698}"/>
              </a:ext>
            </a:extLst>
          </p:cNvPr>
          <p:cNvCxnSpPr>
            <a:cxnSpLocks/>
          </p:cNvCxnSpPr>
          <p:nvPr/>
        </p:nvCxnSpPr>
        <p:spPr>
          <a:xfrm flipH="1" flipV="1">
            <a:off x="684212" y="3280647"/>
            <a:ext cx="7394597" cy="9047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ttore 2 18">
            <a:extLst>
              <a:ext uri="{FF2B5EF4-FFF2-40B4-BE49-F238E27FC236}">
                <a16:creationId xmlns:a16="http://schemas.microsoft.com/office/drawing/2014/main" id="{29994DC3-4FA4-33E1-E79D-F4AB359C246C}"/>
              </a:ext>
            </a:extLst>
          </p:cNvPr>
          <p:cNvCxnSpPr>
            <a:cxnSpLocks/>
          </p:cNvCxnSpPr>
          <p:nvPr/>
        </p:nvCxnSpPr>
        <p:spPr>
          <a:xfrm flipH="1" flipV="1">
            <a:off x="4217662" y="3316046"/>
            <a:ext cx="2467901" cy="170478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ttore 2 19">
            <a:extLst>
              <a:ext uri="{FF2B5EF4-FFF2-40B4-BE49-F238E27FC236}">
                <a16:creationId xmlns:a16="http://schemas.microsoft.com/office/drawing/2014/main" id="{2DFCC6B0-3D79-D977-E93C-DB1C9746CE0E}"/>
              </a:ext>
            </a:extLst>
          </p:cNvPr>
          <p:cNvCxnSpPr>
            <a:cxnSpLocks/>
          </p:cNvCxnSpPr>
          <p:nvPr/>
        </p:nvCxnSpPr>
        <p:spPr>
          <a:xfrm flipH="1" flipV="1">
            <a:off x="5821274" y="3355986"/>
            <a:ext cx="1463324" cy="1674922"/>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ttore 2 20">
            <a:extLst>
              <a:ext uri="{FF2B5EF4-FFF2-40B4-BE49-F238E27FC236}">
                <a16:creationId xmlns:a16="http://schemas.microsoft.com/office/drawing/2014/main" id="{EF867FA7-4101-FAE7-26F1-5B90D42B148A}"/>
              </a:ext>
            </a:extLst>
          </p:cNvPr>
          <p:cNvCxnSpPr>
            <a:cxnSpLocks/>
          </p:cNvCxnSpPr>
          <p:nvPr/>
        </p:nvCxnSpPr>
        <p:spPr>
          <a:xfrm flipH="1" flipV="1">
            <a:off x="7404289" y="3372355"/>
            <a:ext cx="452172" cy="167420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Connettore 2 21">
            <a:extLst>
              <a:ext uri="{FF2B5EF4-FFF2-40B4-BE49-F238E27FC236}">
                <a16:creationId xmlns:a16="http://schemas.microsoft.com/office/drawing/2014/main" id="{C0552465-8C19-5FBB-4FB9-F6AAD4271CB5}"/>
              </a:ext>
            </a:extLst>
          </p:cNvPr>
          <p:cNvCxnSpPr>
            <a:cxnSpLocks/>
          </p:cNvCxnSpPr>
          <p:nvPr/>
        </p:nvCxnSpPr>
        <p:spPr>
          <a:xfrm flipH="1" flipV="1">
            <a:off x="2539528" y="3271151"/>
            <a:ext cx="3623243" cy="175975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CasellaDiTesto 22">
            <a:extLst>
              <a:ext uri="{FF2B5EF4-FFF2-40B4-BE49-F238E27FC236}">
                <a16:creationId xmlns:a16="http://schemas.microsoft.com/office/drawing/2014/main" id="{32A7C2EA-EABC-F399-1D52-FEC7FBD37ED0}"/>
              </a:ext>
            </a:extLst>
          </p:cNvPr>
          <p:cNvSpPr txBox="1"/>
          <p:nvPr/>
        </p:nvSpPr>
        <p:spPr>
          <a:xfrm>
            <a:off x="5459295" y="4969911"/>
            <a:ext cx="3130032" cy="646331"/>
          </a:xfrm>
          <a:prstGeom prst="rect">
            <a:avLst/>
          </a:prstGeom>
          <a:noFill/>
        </p:spPr>
        <p:txBody>
          <a:bodyPr wrap="square" rtlCol="0">
            <a:spAutoFit/>
          </a:bodyPr>
          <a:lstStyle/>
          <a:p>
            <a:r>
              <a:rPr lang="it-IT" dirty="0"/>
              <a:t>       d</a:t>
            </a:r>
            <a:r>
              <a:rPr lang="it-IT" sz="1600" dirty="0"/>
              <a:t>4 </a:t>
            </a:r>
            <a:r>
              <a:rPr lang="it-IT" dirty="0"/>
              <a:t>    d3     d2     d1</a:t>
            </a:r>
          </a:p>
          <a:p>
            <a:r>
              <a:rPr lang="it-IT" dirty="0"/>
              <a:t>  x         c        </a:t>
            </a:r>
            <a:r>
              <a:rPr lang="it-IT" dirty="0" err="1"/>
              <a:t>c</a:t>
            </a:r>
            <a:r>
              <a:rPr lang="it-IT" dirty="0"/>
              <a:t>       </a:t>
            </a:r>
            <a:r>
              <a:rPr lang="it-IT" dirty="0" err="1"/>
              <a:t>c</a:t>
            </a:r>
            <a:endParaRPr lang="it-IT" dirty="0"/>
          </a:p>
        </p:txBody>
      </p:sp>
      <p:sp>
        <p:nvSpPr>
          <p:cNvPr id="24" name="CasellaDiTesto 23">
            <a:extLst>
              <a:ext uri="{FF2B5EF4-FFF2-40B4-BE49-F238E27FC236}">
                <a16:creationId xmlns:a16="http://schemas.microsoft.com/office/drawing/2014/main" id="{9CB511A8-F139-4D97-71FD-16D1D5CDE298}"/>
              </a:ext>
            </a:extLst>
          </p:cNvPr>
          <p:cNvSpPr txBox="1"/>
          <p:nvPr/>
        </p:nvSpPr>
        <p:spPr>
          <a:xfrm>
            <a:off x="7443412" y="4709380"/>
            <a:ext cx="450050" cy="369332"/>
          </a:xfrm>
          <a:prstGeom prst="rect">
            <a:avLst/>
          </a:prstGeom>
          <a:noFill/>
        </p:spPr>
        <p:txBody>
          <a:bodyPr wrap="square" rtlCol="0">
            <a:spAutoFit/>
          </a:bodyPr>
          <a:lstStyle/>
          <a:p>
            <a:r>
              <a:rPr lang="it-IT" dirty="0"/>
              <a:t>ɣ</a:t>
            </a:r>
            <a:r>
              <a:rPr lang="it-IT" sz="1200" dirty="0"/>
              <a:t>1</a:t>
            </a:r>
            <a:endParaRPr lang="it-IT" dirty="0"/>
          </a:p>
        </p:txBody>
      </p:sp>
      <p:sp>
        <p:nvSpPr>
          <p:cNvPr id="25" name="CasellaDiTesto 24">
            <a:extLst>
              <a:ext uri="{FF2B5EF4-FFF2-40B4-BE49-F238E27FC236}">
                <a16:creationId xmlns:a16="http://schemas.microsoft.com/office/drawing/2014/main" id="{FF55A3CA-54CD-FAA3-67C2-2E88A1A2C9F1}"/>
              </a:ext>
            </a:extLst>
          </p:cNvPr>
          <p:cNvSpPr txBox="1"/>
          <p:nvPr/>
        </p:nvSpPr>
        <p:spPr>
          <a:xfrm>
            <a:off x="6837030" y="4729616"/>
            <a:ext cx="450050" cy="369332"/>
          </a:xfrm>
          <a:prstGeom prst="rect">
            <a:avLst/>
          </a:prstGeom>
          <a:noFill/>
        </p:spPr>
        <p:txBody>
          <a:bodyPr wrap="square" rtlCol="0">
            <a:spAutoFit/>
          </a:bodyPr>
          <a:lstStyle/>
          <a:p>
            <a:r>
              <a:rPr lang="it-IT" dirty="0"/>
              <a:t>ɣ</a:t>
            </a:r>
            <a:r>
              <a:rPr lang="it-IT" sz="1200" dirty="0"/>
              <a:t>2</a:t>
            </a:r>
            <a:endParaRPr lang="it-IT" dirty="0"/>
          </a:p>
        </p:txBody>
      </p:sp>
      <p:sp>
        <p:nvSpPr>
          <p:cNvPr id="26" name="CasellaDiTesto 25">
            <a:extLst>
              <a:ext uri="{FF2B5EF4-FFF2-40B4-BE49-F238E27FC236}">
                <a16:creationId xmlns:a16="http://schemas.microsoft.com/office/drawing/2014/main" id="{F49CDF15-C78E-81AD-B5DC-C73259ABE58C}"/>
              </a:ext>
            </a:extLst>
          </p:cNvPr>
          <p:cNvSpPr txBox="1"/>
          <p:nvPr/>
        </p:nvSpPr>
        <p:spPr>
          <a:xfrm>
            <a:off x="6237089" y="4709380"/>
            <a:ext cx="450050" cy="369332"/>
          </a:xfrm>
          <a:prstGeom prst="rect">
            <a:avLst/>
          </a:prstGeom>
          <a:noFill/>
        </p:spPr>
        <p:txBody>
          <a:bodyPr wrap="square" rtlCol="0">
            <a:spAutoFit/>
          </a:bodyPr>
          <a:lstStyle/>
          <a:p>
            <a:r>
              <a:rPr lang="it-IT" dirty="0"/>
              <a:t>ɣ</a:t>
            </a:r>
            <a:r>
              <a:rPr lang="it-IT" sz="1200" dirty="0"/>
              <a:t>3</a:t>
            </a:r>
            <a:endParaRPr lang="it-IT" dirty="0"/>
          </a:p>
        </p:txBody>
      </p:sp>
      <p:sp>
        <p:nvSpPr>
          <p:cNvPr id="27" name="CasellaDiTesto 26">
            <a:extLst>
              <a:ext uri="{FF2B5EF4-FFF2-40B4-BE49-F238E27FC236}">
                <a16:creationId xmlns:a16="http://schemas.microsoft.com/office/drawing/2014/main" id="{F9658620-89F1-7E31-5C22-5E8455E43D25}"/>
              </a:ext>
            </a:extLst>
          </p:cNvPr>
          <p:cNvSpPr txBox="1"/>
          <p:nvPr/>
        </p:nvSpPr>
        <p:spPr>
          <a:xfrm>
            <a:off x="5473875" y="4711538"/>
            <a:ext cx="450050" cy="369332"/>
          </a:xfrm>
          <a:prstGeom prst="rect">
            <a:avLst/>
          </a:prstGeom>
          <a:noFill/>
        </p:spPr>
        <p:txBody>
          <a:bodyPr wrap="square" rtlCol="0">
            <a:spAutoFit/>
          </a:bodyPr>
          <a:lstStyle/>
          <a:p>
            <a:r>
              <a:rPr lang="it-IT" dirty="0"/>
              <a:t>ɣ</a:t>
            </a:r>
            <a:r>
              <a:rPr lang="it-IT" sz="1200" dirty="0"/>
              <a:t>4</a:t>
            </a:r>
            <a:endParaRPr lang="it-IT" dirty="0"/>
          </a:p>
        </p:txBody>
      </p:sp>
      <p:cxnSp>
        <p:nvCxnSpPr>
          <p:cNvPr id="28" name="Connettore diritto 27">
            <a:extLst>
              <a:ext uri="{FF2B5EF4-FFF2-40B4-BE49-F238E27FC236}">
                <a16:creationId xmlns:a16="http://schemas.microsoft.com/office/drawing/2014/main" id="{500531A5-512D-58A9-8A7B-0FFB6A914A06}"/>
              </a:ext>
            </a:extLst>
          </p:cNvPr>
          <p:cNvCxnSpPr>
            <a:cxnSpLocks/>
          </p:cNvCxnSpPr>
          <p:nvPr/>
        </p:nvCxnSpPr>
        <p:spPr>
          <a:xfrm>
            <a:off x="2539528" y="3271151"/>
            <a:ext cx="0" cy="1685450"/>
          </a:xfrm>
          <a:prstGeom prst="line">
            <a:avLst/>
          </a:prstGeom>
        </p:spPr>
        <p:style>
          <a:lnRef idx="1">
            <a:schemeClr val="dk1"/>
          </a:lnRef>
          <a:fillRef idx="0">
            <a:schemeClr val="dk1"/>
          </a:fillRef>
          <a:effectRef idx="0">
            <a:schemeClr val="dk1"/>
          </a:effectRef>
          <a:fontRef idx="minor">
            <a:schemeClr val="tx1"/>
          </a:fontRef>
        </p:style>
      </p:cxnSp>
      <p:sp>
        <p:nvSpPr>
          <p:cNvPr id="29" name="CasellaDiTesto 28">
            <a:extLst>
              <a:ext uri="{FF2B5EF4-FFF2-40B4-BE49-F238E27FC236}">
                <a16:creationId xmlns:a16="http://schemas.microsoft.com/office/drawing/2014/main" id="{298EF146-5B2E-BFDD-D964-2CB788BA5C2E}"/>
              </a:ext>
            </a:extLst>
          </p:cNvPr>
          <p:cNvSpPr txBox="1"/>
          <p:nvPr/>
        </p:nvSpPr>
        <p:spPr>
          <a:xfrm>
            <a:off x="3225818" y="2577363"/>
            <a:ext cx="3690410" cy="400110"/>
          </a:xfrm>
          <a:prstGeom prst="rect">
            <a:avLst/>
          </a:prstGeom>
          <a:noFill/>
        </p:spPr>
        <p:txBody>
          <a:bodyPr wrap="square" rtlCol="0">
            <a:spAutoFit/>
          </a:bodyPr>
          <a:lstStyle/>
          <a:p>
            <a:r>
              <a:rPr lang="it-IT" sz="2000" dirty="0"/>
              <a:t>percorso</a:t>
            </a:r>
            <a:r>
              <a:rPr lang="it-IT" dirty="0"/>
              <a:t> astro (velocità costante)</a:t>
            </a:r>
          </a:p>
        </p:txBody>
      </p:sp>
      <p:sp>
        <p:nvSpPr>
          <p:cNvPr id="30" name="CasellaDiTesto 29">
            <a:extLst>
              <a:ext uri="{FF2B5EF4-FFF2-40B4-BE49-F238E27FC236}">
                <a16:creationId xmlns:a16="http://schemas.microsoft.com/office/drawing/2014/main" id="{B14CA565-4CC1-F684-0CDC-30F57CF7C615}"/>
              </a:ext>
            </a:extLst>
          </p:cNvPr>
          <p:cNvSpPr txBox="1"/>
          <p:nvPr/>
        </p:nvSpPr>
        <p:spPr>
          <a:xfrm>
            <a:off x="323850" y="5586953"/>
            <a:ext cx="6683008" cy="954107"/>
          </a:xfrm>
          <a:prstGeom prst="rect">
            <a:avLst/>
          </a:prstGeom>
          <a:noFill/>
        </p:spPr>
        <p:txBody>
          <a:bodyPr wrap="square" rtlCol="0">
            <a:spAutoFit/>
          </a:bodyPr>
          <a:lstStyle/>
          <a:p>
            <a:r>
              <a:rPr lang="it-IT" dirty="0"/>
              <a:t>Cammino dei magi: tappe </a:t>
            </a:r>
            <a:r>
              <a:rPr lang="it-IT" sz="2000" dirty="0"/>
              <a:t>giornaliere</a:t>
            </a:r>
            <a:r>
              <a:rPr lang="it-IT" dirty="0"/>
              <a:t> di egual lunghezza</a:t>
            </a:r>
          </a:p>
          <a:p>
            <a:endParaRPr lang="it-IT" dirty="0"/>
          </a:p>
          <a:p>
            <a:r>
              <a:rPr lang="it-IT" dirty="0"/>
              <a:t>N.B. è un esercizio di consultazione di tabelle!</a:t>
            </a:r>
          </a:p>
        </p:txBody>
      </p:sp>
      <p:sp>
        <p:nvSpPr>
          <p:cNvPr id="31" name="CasellaDiTesto 30">
            <a:extLst>
              <a:ext uri="{FF2B5EF4-FFF2-40B4-BE49-F238E27FC236}">
                <a16:creationId xmlns:a16="http://schemas.microsoft.com/office/drawing/2014/main" id="{70D89D9E-B18C-342E-8990-FF09F834242F}"/>
              </a:ext>
            </a:extLst>
          </p:cNvPr>
          <p:cNvSpPr txBox="1"/>
          <p:nvPr/>
        </p:nvSpPr>
        <p:spPr>
          <a:xfrm>
            <a:off x="737896" y="534097"/>
            <a:ext cx="7668208" cy="2215991"/>
          </a:xfrm>
          <a:prstGeom prst="rect">
            <a:avLst/>
          </a:prstGeom>
          <a:noFill/>
        </p:spPr>
        <p:txBody>
          <a:bodyPr wrap="square" rtlCol="0">
            <a:spAutoFit/>
          </a:bodyPr>
          <a:lstStyle/>
          <a:p>
            <a:r>
              <a:rPr lang="it-IT" sz="2000" b="1" dirty="0"/>
              <a:t>Esercizio</a:t>
            </a:r>
            <a:r>
              <a:rPr lang="it-IT" sz="2000" dirty="0"/>
              <a:t>: i magi percorrono tappe giornaliere di eguale lunghezza; misurano (di notte) l’elevazione dell’astro alla stessa ora notturna; si supponga che l’astro si muova con velocità costante e moto rettilineo. Dopo due tappe (d1-d2, d2-d3) si chiedono quanto sarà la prossima elevazione ɣ4. (Per capire se può scomparire dietro una montagna)</a:t>
            </a:r>
          </a:p>
          <a:p>
            <a:endParaRPr lang="it-IT" dirty="0"/>
          </a:p>
        </p:txBody>
      </p:sp>
      <p:sp>
        <p:nvSpPr>
          <p:cNvPr id="32" name="CasellaDiTesto 31">
            <a:extLst>
              <a:ext uri="{FF2B5EF4-FFF2-40B4-BE49-F238E27FC236}">
                <a16:creationId xmlns:a16="http://schemas.microsoft.com/office/drawing/2014/main" id="{D50703A5-3CA7-3833-1447-889B9F929610}"/>
              </a:ext>
            </a:extLst>
          </p:cNvPr>
          <p:cNvSpPr txBox="1"/>
          <p:nvPr/>
        </p:nvSpPr>
        <p:spPr>
          <a:xfrm>
            <a:off x="1866687" y="3937241"/>
            <a:ext cx="359677" cy="369332"/>
          </a:xfrm>
          <a:prstGeom prst="rect">
            <a:avLst/>
          </a:prstGeom>
          <a:noFill/>
        </p:spPr>
        <p:txBody>
          <a:bodyPr wrap="square" rtlCol="0">
            <a:spAutoFit/>
          </a:bodyPr>
          <a:lstStyle/>
          <a:p>
            <a:r>
              <a:rPr lang="it-IT" dirty="0"/>
              <a:t>h</a:t>
            </a:r>
          </a:p>
        </p:txBody>
      </p:sp>
      <p:sp>
        <p:nvSpPr>
          <p:cNvPr id="33" name="CasellaDiTesto 32">
            <a:extLst>
              <a:ext uri="{FF2B5EF4-FFF2-40B4-BE49-F238E27FC236}">
                <a16:creationId xmlns:a16="http://schemas.microsoft.com/office/drawing/2014/main" id="{B13E494D-94BC-CB2C-382B-9626145877BD}"/>
              </a:ext>
            </a:extLst>
          </p:cNvPr>
          <p:cNvSpPr txBox="1"/>
          <p:nvPr/>
        </p:nvSpPr>
        <p:spPr>
          <a:xfrm>
            <a:off x="3088249" y="2995584"/>
            <a:ext cx="347040" cy="369332"/>
          </a:xfrm>
          <a:prstGeom prst="rect">
            <a:avLst/>
          </a:prstGeom>
          <a:noFill/>
        </p:spPr>
        <p:txBody>
          <a:bodyPr wrap="square" rtlCol="0">
            <a:spAutoFit/>
          </a:bodyPr>
          <a:lstStyle/>
          <a:p>
            <a:r>
              <a:rPr lang="it-IT" dirty="0"/>
              <a:t>a</a:t>
            </a:r>
          </a:p>
        </p:txBody>
      </p:sp>
      <p:sp>
        <p:nvSpPr>
          <p:cNvPr id="34" name="CasellaDiTesto 33">
            <a:extLst>
              <a:ext uri="{FF2B5EF4-FFF2-40B4-BE49-F238E27FC236}">
                <a16:creationId xmlns:a16="http://schemas.microsoft.com/office/drawing/2014/main" id="{71ABDDA0-3600-8229-E0E3-0E629D678EBB}"/>
              </a:ext>
            </a:extLst>
          </p:cNvPr>
          <p:cNvSpPr txBox="1"/>
          <p:nvPr/>
        </p:nvSpPr>
        <p:spPr>
          <a:xfrm>
            <a:off x="4989262" y="2964345"/>
            <a:ext cx="347040" cy="369332"/>
          </a:xfrm>
          <a:prstGeom prst="rect">
            <a:avLst/>
          </a:prstGeom>
          <a:noFill/>
        </p:spPr>
        <p:txBody>
          <a:bodyPr wrap="square" rtlCol="0">
            <a:spAutoFit/>
          </a:bodyPr>
          <a:lstStyle/>
          <a:p>
            <a:r>
              <a:rPr lang="it-IT" dirty="0"/>
              <a:t>a</a:t>
            </a:r>
          </a:p>
        </p:txBody>
      </p:sp>
      <p:sp>
        <p:nvSpPr>
          <p:cNvPr id="35" name="CasellaDiTesto 34">
            <a:extLst>
              <a:ext uri="{FF2B5EF4-FFF2-40B4-BE49-F238E27FC236}">
                <a16:creationId xmlns:a16="http://schemas.microsoft.com/office/drawing/2014/main" id="{38CD3150-F041-04BE-1C7B-00BA06B571CE}"/>
              </a:ext>
            </a:extLst>
          </p:cNvPr>
          <p:cNvSpPr txBox="1"/>
          <p:nvPr/>
        </p:nvSpPr>
        <p:spPr>
          <a:xfrm>
            <a:off x="6343059" y="3017815"/>
            <a:ext cx="347040" cy="369332"/>
          </a:xfrm>
          <a:prstGeom prst="rect">
            <a:avLst/>
          </a:prstGeom>
          <a:noFill/>
        </p:spPr>
        <p:txBody>
          <a:bodyPr wrap="square" rtlCol="0">
            <a:spAutoFit/>
          </a:bodyPr>
          <a:lstStyle/>
          <a:p>
            <a:r>
              <a:rPr lang="it-IT" dirty="0"/>
              <a:t>a</a:t>
            </a:r>
          </a:p>
        </p:txBody>
      </p:sp>
      <p:grpSp>
        <p:nvGrpSpPr>
          <p:cNvPr id="69" name="Group 4">
            <a:extLst>
              <a:ext uri="{FF2B5EF4-FFF2-40B4-BE49-F238E27FC236}">
                <a16:creationId xmlns:a16="http://schemas.microsoft.com/office/drawing/2014/main" id="{7E1DA375-DA06-4DE5-2507-51FF99B01C95}"/>
              </a:ext>
            </a:extLst>
          </p:cNvPr>
          <p:cNvGrpSpPr>
            <a:grpSpLocks/>
          </p:cNvGrpSpPr>
          <p:nvPr/>
        </p:nvGrpSpPr>
        <p:grpSpPr bwMode="auto">
          <a:xfrm>
            <a:off x="323850" y="-92364"/>
            <a:ext cx="8496300" cy="6669088"/>
            <a:chOff x="295" y="0"/>
            <a:chExt cx="5352" cy="4201"/>
          </a:xfrm>
        </p:grpSpPr>
        <p:sp>
          <p:nvSpPr>
            <p:cNvPr id="70" name="Rectangle 5">
              <a:extLst>
                <a:ext uri="{FF2B5EF4-FFF2-40B4-BE49-F238E27FC236}">
                  <a16:creationId xmlns:a16="http://schemas.microsoft.com/office/drawing/2014/main" id="{F789F569-C115-0B81-1DD1-52ECA91B993E}"/>
                </a:ext>
              </a:extLst>
            </p:cNvPr>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71" name="Text Box 6">
              <a:extLst>
                <a:ext uri="{FF2B5EF4-FFF2-40B4-BE49-F238E27FC236}">
                  <a16:creationId xmlns:a16="http://schemas.microsoft.com/office/drawing/2014/main" id="{21341F7F-DB38-1213-7FF3-71E08FCC5F78}"/>
                </a:ext>
              </a:extLst>
            </p:cNvPr>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  aprile 2023</a:t>
              </a:r>
            </a:p>
            <a:p>
              <a:pPr eaLnBrk="1" hangingPunct="1">
                <a:spcBef>
                  <a:spcPct val="50000"/>
                </a:spcBef>
                <a:buFontTx/>
                <a:buNone/>
              </a:pPr>
              <a:endParaRPr lang="it-IT" altLang="it-IT" sz="1400" dirty="0"/>
            </a:p>
          </p:txBody>
        </p:sp>
      </p:grpSp>
      <p:cxnSp>
        <p:nvCxnSpPr>
          <p:cNvPr id="36" name="Connettore diritto 35">
            <a:extLst>
              <a:ext uri="{FF2B5EF4-FFF2-40B4-BE49-F238E27FC236}">
                <a16:creationId xmlns:a16="http://schemas.microsoft.com/office/drawing/2014/main" id="{AC525CFE-9E1B-C47A-84EA-01BEA701B12E}"/>
              </a:ext>
            </a:extLst>
          </p:cNvPr>
          <p:cNvCxnSpPr>
            <a:cxnSpLocks/>
          </p:cNvCxnSpPr>
          <p:nvPr/>
        </p:nvCxnSpPr>
        <p:spPr>
          <a:xfrm>
            <a:off x="5821274" y="3350722"/>
            <a:ext cx="0" cy="1685450"/>
          </a:xfrm>
          <a:prstGeom prst="line">
            <a:avLst/>
          </a:prstGeom>
        </p:spPr>
        <p:style>
          <a:lnRef idx="1">
            <a:schemeClr val="dk1"/>
          </a:lnRef>
          <a:fillRef idx="0">
            <a:schemeClr val="dk1"/>
          </a:fillRef>
          <a:effectRef idx="0">
            <a:schemeClr val="dk1"/>
          </a:effectRef>
          <a:fontRef idx="minor">
            <a:schemeClr val="tx1"/>
          </a:fontRef>
        </p:style>
      </p:cxnSp>
      <p:cxnSp>
        <p:nvCxnSpPr>
          <p:cNvPr id="37" name="Connettore diritto 36">
            <a:extLst>
              <a:ext uri="{FF2B5EF4-FFF2-40B4-BE49-F238E27FC236}">
                <a16:creationId xmlns:a16="http://schemas.microsoft.com/office/drawing/2014/main" id="{0705B0B5-4D43-B731-EDF3-356C6A3ADF8F}"/>
              </a:ext>
            </a:extLst>
          </p:cNvPr>
          <p:cNvCxnSpPr>
            <a:cxnSpLocks/>
          </p:cNvCxnSpPr>
          <p:nvPr/>
        </p:nvCxnSpPr>
        <p:spPr>
          <a:xfrm>
            <a:off x="4232356" y="3335378"/>
            <a:ext cx="0" cy="1685450"/>
          </a:xfrm>
          <a:prstGeom prst="line">
            <a:avLst/>
          </a:prstGeom>
        </p:spPr>
        <p:style>
          <a:lnRef idx="1">
            <a:schemeClr val="dk1"/>
          </a:lnRef>
          <a:fillRef idx="0">
            <a:schemeClr val="dk1"/>
          </a:fillRef>
          <a:effectRef idx="0">
            <a:schemeClr val="dk1"/>
          </a:effectRef>
          <a:fontRef idx="minor">
            <a:schemeClr val="tx1"/>
          </a:fontRef>
        </p:style>
      </p:cxnSp>
      <p:cxnSp>
        <p:nvCxnSpPr>
          <p:cNvPr id="41" name="Connettore diritto 40">
            <a:extLst>
              <a:ext uri="{FF2B5EF4-FFF2-40B4-BE49-F238E27FC236}">
                <a16:creationId xmlns:a16="http://schemas.microsoft.com/office/drawing/2014/main" id="{26D7F711-59BD-A5D5-F1B4-7177ED1A46E8}"/>
              </a:ext>
            </a:extLst>
          </p:cNvPr>
          <p:cNvCxnSpPr>
            <a:cxnSpLocks/>
          </p:cNvCxnSpPr>
          <p:nvPr/>
        </p:nvCxnSpPr>
        <p:spPr>
          <a:xfrm>
            <a:off x="7413231" y="3333677"/>
            <a:ext cx="0" cy="168545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57060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14450E2F-ACFF-A316-C229-3FC26DBA0F9D}"/>
              </a:ext>
            </a:extLst>
          </p:cNvPr>
          <p:cNvSpPr>
            <a:spLocks noGrp="1"/>
          </p:cNvSpPr>
          <p:nvPr>
            <p:ph type="sldNum" sz="quarter" idx="12"/>
          </p:nvPr>
        </p:nvSpPr>
        <p:spPr/>
        <p:txBody>
          <a:bodyPr/>
          <a:lstStyle/>
          <a:p>
            <a:pPr>
              <a:defRPr/>
            </a:pPr>
            <a:fld id="{625FB9C4-7DF1-4688-AFE0-5A0E63037FB6}" type="slidenum">
              <a:rPr lang="it-IT" altLang="it-IT" smtClean="0"/>
              <a:pPr>
                <a:defRPr/>
              </a:pPr>
              <a:t>81</a:t>
            </a:fld>
            <a:endParaRPr lang="it-IT" altLang="it-IT"/>
          </a:p>
        </p:txBody>
      </p:sp>
      <p:grpSp>
        <p:nvGrpSpPr>
          <p:cNvPr id="3" name="Group 4">
            <a:extLst>
              <a:ext uri="{FF2B5EF4-FFF2-40B4-BE49-F238E27FC236}">
                <a16:creationId xmlns:a16="http://schemas.microsoft.com/office/drawing/2014/main" id="{389CC684-97F2-7ED4-CBC3-F026757E1D25}"/>
              </a:ext>
            </a:extLst>
          </p:cNvPr>
          <p:cNvGrpSpPr>
            <a:grpSpLocks/>
          </p:cNvGrpSpPr>
          <p:nvPr/>
        </p:nvGrpSpPr>
        <p:grpSpPr bwMode="auto">
          <a:xfrm>
            <a:off x="323850" y="-92364"/>
            <a:ext cx="8496300" cy="6669088"/>
            <a:chOff x="295" y="0"/>
            <a:chExt cx="5352" cy="4201"/>
          </a:xfrm>
        </p:grpSpPr>
        <p:sp>
          <p:nvSpPr>
            <p:cNvPr id="4" name="Rectangle 5">
              <a:extLst>
                <a:ext uri="{FF2B5EF4-FFF2-40B4-BE49-F238E27FC236}">
                  <a16:creationId xmlns:a16="http://schemas.microsoft.com/office/drawing/2014/main" id="{39AC3B2B-AC35-E743-69D0-D03F520B8284}"/>
                </a:ext>
              </a:extLst>
            </p:cNvPr>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5" name="Text Box 6">
              <a:extLst>
                <a:ext uri="{FF2B5EF4-FFF2-40B4-BE49-F238E27FC236}">
                  <a16:creationId xmlns:a16="http://schemas.microsoft.com/office/drawing/2014/main" id="{874A2F22-019B-CAA2-3435-9641D09928BB}"/>
                </a:ext>
              </a:extLst>
            </p:cNvPr>
            <p:cNvSpPr txBox="1">
              <a:spLocks noChangeArrowheads="1"/>
            </p:cNvSpPr>
            <p:nvPr/>
          </p:nvSpPr>
          <p:spPr bwMode="auto">
            <a:xfrm>
              <a:off x="4150" y="0"/>
              <a:ext cx="127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  aprile 2023</a:t>
              </a:r>
            </a:p>
            <a:p>
              <a:pPr eaLnBrk="1" hangingPunct="1">
                <a:spcBef>
                  <a:spcPct val="50000"/>
                </a:spcBef>
                <a:buFontTx/>
                <a:buNone/>
              </a:pPr>
              <a:endParaRPr lang="it-IT" altLang="it-IT" sz="1400" dirty="0"/>
            </a:p>
          </p:txBody>
        </p:sp>
      </p:grpSp>
      <p:sp>
        <p:nvSpPr>
          <p:cNvPr id="6" name="CasellaDiTesto 5">
            <a:extLst>
              <a:ext uri="{FF2B5EF4-FFF2-40B4-BE49-F238E27FC236}">
                <a16:creationId xmlns:a16="http://schemas.microsoft.com/office/drawing/2014/main" id="{BCD7B83B-20C2-166F-83B5-D2DDD2E57883}"/>
              </a:ext>
            </a:extLst>
          </p:cNvPr>
          <p:cNvSpPr txBox="1"/>
          <p:nvPr/>
        </p:nvSpPr>
        <p:spPr>
          <a:xfrm>
            <a:off x="881590" y="953725"/>
            <a:ext cx="7155795" cy="1477328"/>
          </a:xfrm>
          <a:prstGeom prst="rect">
            <a:avLst/>
          </a:prstGeom>
          <a:noFill/>
        </p:spPr>
        <p:txBody>
          <a:bodyPr wrap="square" rtlCol="0">
            <a:spAutoFit/>
          </a:bodyPr>
          <a:lstStyle/>
          <a:p>
            <a:r>
              <a:rPr lang="it-IT" dirty="0"/>
              <a:t>h = (2a + x) tg(ɣ</a:t>
            </a:r>
            <a:r>
              <a:rPr lang="it-IT" sz="1200" dirty="0"/>
              <a:t>4</a:t>
            </a:r>
            <a:r>
              <a:rPr lang="it-IT" dirty="0"/>
              <a:t>) </a:t>
            </a:r>
          </a:p>
          <a:p>
            <a:r>
              <a:rPr lang="it-IT" dirty="0"/>
              <a:t>h = (a + x + c) tg(ɣ</a:t>
            </a:r>
            <a:r>
              <a:rPr lang="it-IT" sz="1200" dirty="0"/>
              <a:t>3</a:t>
            </a:r>
            <a:r>
              <a:rPr lang="it-IT" dirty="0"/>
              <a:t>) </a:t>
            </a:r>
          </a:p>
          <a:p>
            <a:r>
              <a:rPr lang="it-IT" dirty="0"/>
              <a:t>h = (a + x +2c) tg(ɣ</a:t>
            </a:r>
            <a:r>
              <a:rPr lang="it-IT" sz="1200" dirty="0"/>
              <a:t>2</a:t>
            </a:r>
            <a:r>
              <a:rPr lang="it-IT" dirty="0"/>
              <a:t>) </a:t>
            </a:r>
          </a:p>
          <a:p>
            <a:r>
              <a:rPr lang="it-IT" dirty="0"/>
              <a:t>h = (x +3c) tg(ɣ</a:t>
            </a:r>
            <a:r>
              <a:rPr lang="it-IT" sz="1200" dirty="0"/>
              <a:t>1</a:t>
            </a:r>
            <a:r>
              <a:rPr lang="it-IT" dirty="0"/>
              <a:t>) </a:t>
            </a:r>
          </a:p>
          <a:p>
            <a:endParaRPr lang="it-IT" dirty="0"/>
          </a:p>
        </p:txBody>
      </p:sp>
    </p:spTree>
    <p:extLst>
      <p:ext uri="{BB962C8B-B14F-4D97-AF65-F5344CB8AC3E}">
        <p14:creationId xmlns:p14="http://schemas.microsoft.com/office/powerpoint/2010/main" val="216381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egnaposto numero diapositiva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B84099B1-C773-4642-B462-E75B1CDBF935}" type="slidenum">
              <a:rPr lang="it-IT" altLang="it-IT" sz="1400"/>
              <a:pPr algn="r" eaLnBrk="1" hangingPunct="1">
                <a:spcBef>
                  <a:spcPct val="0"/>
                </a:spcBef>
                <a:buFontTx/>
                <a:buNone/>
              </a:pPr>
              <a:t>9</a:t>
            </a:fld>
            <a:endParaRPr lang="it-IT" altLang="it-IT" sz="1400"/>
          </a:p>
        </p:txBody>
      </p:sp>
      <p:sp>
        <p:nvSpPr>
          <p:cNvPr id="10243" name="Rectangle 1026"/>
          <p:cNvSpPr>
            <a:spLocks noGrp="1" noChangeArrowheads="1"/>
          </p:cNvSpPr>
          <p:nvPr>
            <p:ph type="title" idx="4294967295"/>
          </p:nvPr>
        </p:nvSpPr>
        <p:spPr>
          <a:xfrm>
            <a:off x="522288" y="188913"/>
            <a:ext cx="8229600" cy="809625"/>
          </a:xfrm>
        </p:spPr>
        <p:txBody>
          <a:bodyPr/>
          <a:lstStyle/>
          <a:p>
            <a:pPr eaLnBrk="1" hangingPunct="1"/>
            <a:r>
              <a:rPr lang="it-IT" altLang="it-IT" sz="4000" dirty="0"/>
              <a:t>MACRO-PERIODI DEL CALCOLO</a:t>
            </a:r>
          </a:p>
        </p:txBody>
      </p:sp>
      <p:sp>
        <p:nvSpPr>
          <p:cNvPr id="10244" name="Rectangle 1027"/>
          <p:cNvSpPr>
            <a:spLocks noGrp="1" noChangeArrowheads="1"/>
          </p:cNvSpPr>
          <p:nvPr>
            <p:ph type="body" idx="4294967295"/>
          </p:nvPr>
        </p:nvSpPr>
        <p:spPr>
          <a:xfrm>
            <a:off x="329870" y="998538"/>
            <a:ext cx="8715375" cy="5580062"/>
          </a:xfrm>
        </p:spPr>
        <p:txBody>
          <a:bodyPr/>
          <a:lstStyle/>
          <a:p>
            <a:pPr eaLnBrk="1" hangingPunct="1">
              <a:lnSpc>
                <a:spcPct val="80000"/>
              </a:lnSpc>
              <a:spcBef>
                <a:spcPct val="0"/>
              </a:spcBef>
              <a:buFontTx/>
              <a:buNone/>
            </a:pPr>
            <a:r>
              <a:rPr lang="it-IT" altLang="it-IT" sz="3600" dirty="0"/>
              <a:t>N.B. calcolo = “conti” massivi con</a:t>
            </a:r>
          </a:p>
          <a:p>
            <a:pPr eaLnBrk="1" hangingPunct="1">
              <a:lnSpc>
                <a:spcPct val="80000"/>
              </a:lnSpc>
              <a:spcBef>
                <a:spcPct val="0"/>
              </a:spcBef>
              <a:buFontTx/>
              <a:buNone/>
            </a:pPr>
            <a:r>
              <a:rPr lang="it-IT" altLang="it-IT" sz="3600" dirty="0"/>
              <a:t>        numeri razionali</a:t>
            </a:r>
          </a:p>
          <a:p>
            <a:pPr eaLnBrk="1" hangingPunct="1">
              <a:lnSpc>
                <a:spcPct val="80000"/>
              </a:lnSpc>
              <a:spcBef>
                <a:spcPct val="0"/>
              </a:spcBef>
              <a:buFontTx/>
              <a:buNone/>
            </a:pPr>
            <a:endParaRPr lang="it-IT" altLang="it-IT" sz="2000" dirty="0"/>
          </a:p>
          <a:p>
            <a:pPr eaLnBrk="1" hangingPunct="1">
              <a:lnSpc>
                <a:spcPct val="90000"/>
              </a:lnSpc>
            </a:pPr>
            <a:r>
              <a:rPr lang="it-IT" altLang="it-IT" b="1" dirty="0"/>
              <a:t>periodo antico (fino alla fine del 1500)</a:t>
            </a:r>
          </a:p>
          <a:p>
            <a:pPr eaLnBrk="1" hangingPunct="1">
              <a:lnSpc>
                <a:spcPct val="90000"/>
              </a:lnSpc>
            </a:pPr>
            <a:r>
              <a:rPr lang="it-IT" altLang="it-IT" b="1" dirty="0"/>
              <a:t>periodo (dell’astronomia e) della navigazione (1600 – 1700)</a:t>
            </a:r>
          </a:p>
          <a:p>
            <a:pPr eaLnBrk="1" hangingPunct="1">
              <a:lnSpc>
                <a:spcPct val="90000"/>
              </a:lnSpc>
            </a:pPr>
            <a:r>
              <a:rPr lang="it-IT" altLang="it-IT" b="1" dirty="0"/>
              <a:t>periodo della rivoluzione industriale (fine 1700 – inizi del 1900)</a:t>
            </a:r>
          </a:p>
          <a:p>
            <a:pPr eaLnBrk="1" hangingPunct="1">
              <a:lnSpc>
                <a:spcPct val="90000"/>
              </a:lnSpc>
            </a:pPr>
            <a:r>
              <a:rPr lang="it-IT" altLang="it-IT" b="1" dirty="0"/>
              <a:t>periodo moderno (fino alla II guerra mondiale)</a:t>
            </a:r>
          </a:p>
          <a:p>
            <a:pPr eaLnBrk="1" hangingPunct="1">
              <a:lnSpc>
                <a:spcPct val="90000"/>
              </a:lnSpc>
            </a:pPr>
            <a:r>
              <a:rPr lang="it-IT" altLang="it-IT" b="1" dirty="0"/>
              <a:t>periodo contemporaneo (l’informatica cambia radicalmente le cose)</a:t>
            </a:r>
          </a:p>
        </p:txBody>
      </p:sp>
      <p:grpSp>
        <p:nvGrpSpPr>
          <p:cNvPr id="10245" name="Group 1028"/>
          <p:cNvGrpSpPr>
            <a:grpSpLocks/>
          </p:cNvGrpSpPr>
          <p:nvPr/>
        </p:nvGrpSpPr>
        <p:grpSpPr bwMode="auto">
          <a:xfrm>
            <a:off x="323850" y="0"/>
            <a:ext cx="8496300" cy="6669088"/>
            <a:chOff x="295" y="0"/>
            <a:chExt cx="5352" cy="4201"/>
          </a:xfrm>
        </p:grpSpPr>
        <p:sp>
          <p:nvSpPr>
            <p:cNvPr id="10246" name="Rectangle 1029"/>
            <p:cNvSpPr>
              <a:spLocks noChangeArrowheads="1"/>
            </p:cNvSpPr>
            <p:nvPr/>
          </p:nvSpPr>
          <p:spPr bwMode="auto">
            <a:xfrm>
              <a:off x="295" y="164"/>
              <a:ext cx="5352" cy="4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it-IT" altLang="it-IT" sz="1800"/>
            </a:p>
          </p:txBody>
        </p:sp>
        <p:sp>
          <p:nvSpPr>
            <p:cNvPr id="10247" name="Text Box 1030"/>
            <p:cNvSpPr txBox="1">
              <a:spLocks noChangeArrowheads="1"/>
            </p:cNvSpPr>
            <p:nvPr/>
          </p:nvSpPr>
          <p:spPr bwMode="auto">
            <a:xfrm>
              <a:off x="4150" y="0"/>
              <a:ext cx="127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it-IT" altLang="it-IT" sz="1400" dirty="0"/>
                <a:t>aprile 2019</a:t>
              </a:r>
            </a:p>
          </p:txBody>
        </p:sp>
      </p:grpSp>
    </p:spTree>
  </p:cSld>
  <p:clrMapOvr>
    <a:masterClrMapping/>
  </p:clrMapOvr>
</p:sld>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6848</Words>
  <Application>Microsoft Office PowerPoint</Application>
  <PresentationFormat>Presentazione su schermo (4:3)</PresentationFormat>
  <Paragraphs>1159</Paragraphs>
  <Slides>81</Slides>
  <Notes>3</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81</vt:i4>
      </vt:variant>
    </vt:vector>
  </HeadingPairs>
  <TitlesOfParts>
    <vt:vector size="90" baseType="lpstr">
      <vt:lpstr>Arial</vt:lpstr>
      <vt:lpstr>Calibri</vt:lpstr>
      <vt:lpstr>Cambria Math</vt:lpstr>
      <vt:lpstr>Merriweather</vt:lpstr>
      <vt:lpstr>Symbol</vt:lpstr>
      <vt:lpstr>Times New Roman</vt:lpstr>
      <vt:lpstr>Wingdings 2</vt:lpstr>
      <vt:lpstr>ZapfDingbats BT</vt:lpstr>
      <vt:lpstr>Struttura predefinita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IL CALCOLO  NELLA STORIA DELL’INFORMATICA</vt:lpstr>
      <vt:lpstr>MACRO-PERIODI DEL CALCOLO</vt:lpstr>
      <vt:lpstr>Come scandire la storia del calcolo?</vt:lpstr>
      <vt:lpstr>PRELIMINARI</vt:lpstr>
      <vt:lpstr>PERCHÉ “TAVOLE”?</vt:lpstr>
      <vt:lpstr>PERCHÉ LE TAVOLE?</vt:lpstr>
      <vt:lpstr>PERIODO ANTICO DEL CALCOLO:  (fino a tutto il 1500)</vt:lpstr>
      <vt:lpstr>Presentazione standard di PowerPoint</vt:lpstr>
      <vt:lpstr>Esempio della tavola (più) famosa</vt:lpstr>
      <vt:lpstr>Presentazione standard di PowerPoint</vt:lpstr>
      <vt:lpstr>Presentazione standard di PowerPoint</vt:lpstr>
      <vt:lpstr>Algoritmo di prostaferesi (fine ‘500)     formule di (Johann) Werner (1468-1522)   Per moltiplicare:</vt:lpstr>
      <vt:lpstr>Presentazione standard di PowerPoint</vt:lpstr>
      <vt:lpstr>Logaritmi (1)</vt:lpstr>
      <vt:lpstr>Logaritmi (2)</vt:lpstr>
      <vt:lpstr>Un primo “conto” famoso</vt:lpstr>
      <vt:lpstr>Compare l’organizzazione</vt:lpstr>
      <vt:lpstr>Presentazione standard di PowerPoint</vt:lpstr>
      <vt:lpstr>Un secondo “conto” famoso</vt:lpstr>
      <vt:lpstr>Un primo grande sforzo ‘‘manuale’’: le tables du cadastre</vt:lpstr>
      <vt:lpstr>Un secondo grande sforzo ‘‘manuale’’</vt:lpstr>
      <vt:lpstr>Tentativi di meccanizzazione (1) Babbage</vt:lpstr>
      <vt:lpstr>Tentativi di meccanizzazione (2) le idee</vt:lpstr>
      <vt:lpstr>Tentativi di meccanizzazione (3) </vt:lpstr>
      <vt:lpstr>Tentativi di meccanizzazione (4) </vt:lpstr>
      <vt:lpstr>Tentativi di meccanizzazione (5) </vt:lpstr>
      <vt:lpstr>Tentativi di meccanizzazione (6) </vt:lpstr>
      <vt:lpstr>Tentativi di meccanizzazione (7) </vt:lpstr>
      <vt:lpstr>Tentativi di meccanizzazione (8) </vt:lpstr>
      <vt:lpstr>Tentativi di meccanizzazione (9) schema semplificato del D.E.</vt:lpstr>
      <vt:lpstr>Tentativi di meccanizzazione (10)</vt:lpstr>
      <vt:lpstr>Tentativi di meccanizzazione (11)</vt:lpstr>
      <vt:lpstr>Tentativi di meccanizzazione (12)</vt:lpstr>
      <vt:lpstr>Nuove funzioni</vt:lpstr>
      <vt:lpstr>Nuove tabelle</vt:lpstr>
      <vt:lpstr>1800 (1)</vt:lpstr>
      <vt:lpstr>1800 (2)</vt:lpstr>
      <vt:lpstr>1800 (3)</vt:lpstr>
      <vt:lpstr>1800 (4)</vt:lpstr>
      <vt:lpstr>Presentazione standard di PowerPoint</vt:lpstr>
      <vt:lpstr>1900 (1)</vt:lpstr>
      <vt:lpstr>1900 (2)</vt:lpstr>
      <vt:lpstr>1900 (3)</vt:lpstr>
      <vt:lpstr>1900 (4)</vt:lpstr>
      <vt:lpstr>1900 (5)</vt:lpstr>
      <vt:lpstr>1900 (6)</vt:lpstr>
      <vt:lpstr>1900 (7)</vt:lpstr>
      <vt:lpstr>il canto del cigno</vt:lpstr>
      <vt:lpstr>Quando “tutto” è cominciato(1)</vt:lpstr>
      <vt:lpstr>Quando “tutto” è cominciato(2)</vt:lpstr>
      <vt:lpstr>Era nuova: Cosa sopravvive?</vt:lpstr>
      <vt:lpstr>DOPO IL COMPUTER</vt:lpstr>
      <vt:lpstr>SEGNI CARATTERISTICI DEL CALCOLO “AVANZATO”</vt:lpstr>
      <vt:lpstr>Periodi del calcolo post computer: i supercomputer</vt:lpstr>
      <vt:lpstr>Calcolo delle performance</vt:lpstr>
      <vt:lpstr>Performance milestones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ITALIA</vt:lpstr>
      <vt:lpstr>Esempio di problema </vt:lpstr>
      <vt:lpstr>il supercomputing dei “poveri”:  grid computing (1)</vt:lpstr>
      <vt:lpstr>il supercomputing dei “poveri”:  grid computing (2)</vt:lpstr>
      <vt:lpstr>il supercomputing dei “poveri”:  grid computing (3)</vt:lpstr>
      <vt:lpstr>LCG (LHC Computing Grid)</vt:lpstr>
      <vt:lpstr>Ultima metafora:  Cloud computing (2006/8)</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L’informatica nei processi di apprendimento</dc:title>
  <dc:creator>teolis</dc:creator>
  <cp:lastModifiedBy>Giorgio Casadei</cp:lastModifiedBy>
  <cp:revision>408</cp:revision>
  <dcterms:created xsi:type="dcterms:W3CDTF">2006-12-11T21:19:53Z</dcterms:created>
  <dcterms:modified xsi:type="dcterms:W3CDTF">2023-04-18T10:08:11Z</dcterms:modified>
</cp:coreProperties>
</file>