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5" r:id="rId11"/>
    <p:sldId id="266" r:id="rId12"/>
    <p:sldId id="267" r:id="rId13"/>
    <p:sldId id="268" r:id="rId14"/>
    <p:sldId id="271" r:id="rId15"/>
    <p:sldId id="272" r:id="rId16"/>
    <p:sldId id="274" r:id="rId17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7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42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9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3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45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3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32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90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3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9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159A-984E-4DC2-8D1F-C51C9FB41228}" type="datetimeFigureOut">
              <a:rPr lang="it-IT" smtClean="0"/>
              <a:t>04/02/2022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97C6-BC4E-47DC-B0B7-608A8E19C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43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iki/Dialetti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100" dirty="0" smtClean="0"/>
              <a:t/>
            </a:r>
            <a:br>
              <a:rPr lang="it-IT" sz="3100" dirty="0" smtClean="0"/>
            </a:br>
            <a:r>
              <a:rPr lang="it-IT" sz="3100" dirty="0"/>
              <a:t/>
            </a:r>
            <a:br>
              <a:rPr lang="it-IT" sz="3100" dirty="0"/>
            </a:br>
            <a:r>
              <a:rPr lang="it-IT" sz="2700" b="1" dirty="0" smtClean="0"/>
              <a:t>Competenze linguistiche </a:t>
            </a:r>
            <a:r>
              <a:rPr lang="it-IT" sz="2700" b="1" dirty="0" smtClean="0">
                <a:sym typeface="Wingdings" panose="05000000000000000000" pitchFamily="2" charset="2"/>
              </a:rPr>
              <a:t> Competenze problem solving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Le competenze di problem solving sono un obiettivo dei processi educativi </a:t>
            </a:r>
            <a:r>
              <a:rPr lang="it-IT" dirty="0" smtClean="0"/>
              <a:t>scolastici.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Nella scuola si studiano diverse discipline e ogni disciplina concorre al raggiungimento </a:t>
            </a:r>
            <a:r>
              <a:rPr lang="it-IT" dirty="0" smtClean="0"/>
              <a:t>di questo obiettivo </a:t>
            </a:r>
            <a:r>
              <a:rPr lang="it-IT" dirty="0"/>
              <a:t>proponendo specifici “allenamenti”.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Ogni disciplina che partecipa ai processi educativi contribuisce al </a:t>
            </a:r>
            <a:r>
              <a:rPr lang="it-IT" b="1" dirty="0" smtClean="0"/>
              <a:t>problem solving</a:t>
            </a:r>
            <a:r>
              <a:rPr lang="it-IT" dirty="0" smtClean="0"/>
              <a:t> promuovendo l’apprendimento della sua propria lingua.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16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ruolo dell’informatica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sz="2800" dirty="0" smtClean="0"/>
              <a:t>Le lingue </a:t>
            </a:r>
            <a:r>
              <a:rPr lang="it-IT" sz="2800" dirty="0"/>
              <a:t>disciplinari sono in genere legate alla propria disciplina; quando si applica una lingua la si usa (</a:t>
            </a:r>
            <a:r>
              <a:rPr lang="it-IT" sz="2800" b="1" dirty="0"/>
              <a:t>quasi sempre</a:t>
            </a:r>
            <a:r>
              <a:rPr lang="it-IT" sz="2800" dirty="0"/>
              <a:t>) per risolvere un problema di quella </a:t>
            </a:r>
            <a:r>
              <a:rPr lang="it-IT" sz="2800" dirty="0" smtClean="0"/>
              <a:t>disciplina. </a:t>
            </a:r>
          </a:p>
          <a:p>
            <a:pPr marL="0" indent="0">
              <a:buNone/>
            </a:pPr>
            <a:endParaRPr lang="it-IT" sz="900" dirty="0"/>
          </a:p>
          <a:p>
            <a:pPr marL="0" indent="0">
              <a:buNone/>
            </a:pPr>
            <a:r>
              <a:rPr lang="it-IT" sz="2800" dirty="0" smtClean="0"/>
              <a:t>Quando </a:t>
            </a:r>
            <a:r>
              <a:rPr lang="it-IT" sz="2800" dirty="0"/>
              <a:t>si usa l’informatica, (</a:t>
            </a:r>
            <a:r>
              <a:rPr lang="it-IT" sz="2800" b="1" dirty="0"/>
              <a:t>quasi sempre</a:t>
            </a:r>
            <a:r>
              <a:rPr lang="it-IT" sz="2800" dirty="0"/>
              <a:t>) si sta risolvendo un problema di altra disciplina! </a:t>
            </a:r>
            <a:endParaRPr lang="it-IT" sz="2800" dirty="0" smtClean="0"/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sz="2800" dirty="0"/>
              <a:t>Non solo! </a:t>
            </a:r>
            <a:endParaRPr lang="it-IT" sz="2800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2800" dirty="0" smtClean="0"/>
              <a:t>La </a:t>
            </a:r>
            <a:r>
              <a:rPr lang="it-IT" sz="2800" dirty="0"/>
              <a:t>lingua dell’informatica è ormai (</a:t>
            </a:r>
            <a:r>
              <a:rPr lang="it-IT" sz="2800" b="1" dirty="0"/>
              <a:t>quasi sempre</a:t>
            </a:r>
            <a:r>
              <a:rPr lang="it-IT" sz="2800" dirty="0"/>
              <a:t>) indispensabile, non solo per </a:t>
            </a:r>
            <a:r>
              <a:rPr lang="it-IT" sz="2800" dirty="0" smtClean="0"/>
              <a:t>risolvere problemi applicativi, </a:t>
            </a:r>
            <a:r>
              <a:rPr lang="it-IT" sz="2800" dirty="0"/>
              <a:t>ma anche  per studiare e capire altre discipline.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08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ruolo dell’informatica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i="1" dirty="0" smtClean="0"/>
              <a:t>Penco </a:t>
            </a:r>
            <a:r>
              <a:rPr lang="it-IT" i="1" dirty="0"/>
              <a:t>(filosofo del linguaggio): “… Oggi non è nemmeno pensabile studiare lingue naturali e teorie scientifiche senza l’ausilio di qualche formalismo logico-matematico. </a:t>
            </a:r>
            <a:endParaRPr lang="it-IT" i="1" dirty="0" smtClean="0"/>
          </a:p>
          <a:p>
            <a:pPr marL="0" indent="0">
              <a:buNone/>
            </a:pPr>
            <a:endParaRPr lang="it-IT" sz="1050" b="1" i="1" dirty="0"/>
          </a:p>
          <a:p>
            <a:pPr marL="0" indent="0">
              <a:buNone/>
            </a:pPr>
            <a:r>
              <a:rPr lang="it-IT" b="1" i="1" dirty="0" smtClean="0"/>
              <a:t>I </a:t>
            </a:r>
            <a:r>
              <a:rPr lang="it-IT" b="1" i="1" dirty="0"/>
              <a:t>linguaggi di programmazione sono diventati uno strumento indispensabile non solo per l’analisi, ma anche per la riproduzione di certe funzioni delle lingue naturali. </a:t>
            </a:r>
            <a:endParaRPr lang="it-IT" b="1" i="1" dirty="0" smtClean="0"/>
          </a:p>
          <a:p>
            <a:pPr marL="0" indent="0">
              <a:buNone/>
            </a:pPr>
            <a:endParaRPr lang="it-IT" sz="800" b="1" i="1" dirty="0"/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112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ruolo dell’informatica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052736"/>
            <a:ext cx="8820472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i="1" dirty="0" smtClean="0"/>
              <a:t>Chaitin </a:t>
            </a:r>
            <a:r>
              <a:rPr lang="it-IT" i="1" dirty="0"/>
              <a:t>(matematico):</a:t>
            </a:r>
            <a:r>
              <a:rPr lang="it-IT" dirty="0"/>
              <a:t> </a:t>
            </a:r>
            <a:r>
              <a:rPr lang="it-IT" i="1" dirty="0"/>
              <a:t>“A mio giudizio, </a:t>
            </a:r>
            <a:r>
              <a:rPr lang="it-IT" b="1" i="1" dirty="0"/>
              <a:t>si capisce qualcosa solo se si è capaci  (</a:t>
            </a:r>
            <a:r>
              <a:rPr lang="it-IT" b="1" i="1" u="sng" dirty="0"/>
              <a:t>noi stessi e non altri</a:t>
            </a:r>
            <a:r>
              <a:rPr lang="it-IT" b="1" i="1" dirty="0"/>
              <a:t>) di scrivere il programma</a:t>
            </a:r>
            <a:r>
              <a:rPr lang="it-IT" i="1" dirty="0"/>
              <a:t>; altrimenti non si ha una vera comprensione, si crede soltanto di aver capito</a:t>
            </a:r>
            <a:r>
              <a:rPr lang="it-IT" i="1" dirty="0" smtClean="0"/>
              <a:t>!” 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i="1" dirty="0"/>
              <a:t>Einstein: Puoi essere sicuro di aver capito un concetto solo se riesci a farlo capire «alla prima persona che incontri per strada</a:t>
            </a:r>
            <a:r>
              <a:rPr lang="it-IT" i="1" dirty="0" smtClean="0"/>
              <a:t>» (al computer!)</a:t>
            </a:r>
          </a:p>
          <a:p>
            <a:pPr marL="0" indent="0">
              <a:buNone/>
            </a:pPr>
            <a:endParaRPr lang="it-IT" sz="1000" i="1" dirty="0"/>
          </a:p>
          <a:p>
            <a:pPr marL="0" indent="0">
              <a:buNone/>
            </a:pPr>
            <a:r>
              <a:rPr lang="it-IT" b="1" i="1" dirty="0"/>
              <a:t>Bioinformatica, informatica giuridica, informatica medica,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818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ruolo dell’informatica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La lingua dell’informatica</a:t>
            </a:r>
            <a:r>
              <a:rPr lang="it-IT" dirty="0"/>
              <a:t>, </a:t>
            </a:r>
            <a:r>
              <a:rPr lang="it-IT" dirty="0" smtClean="0"/>
              <a:t>la cui “specifica diversità”, era già stata intuita </a:t>
            </a:r>
            <a:r>
              <a:rPr lang="it-IT" dirty="0"/>
              <a:t>da Platone e Aristotele, è stata resa esplicita </a:t>
            </a:r>
            <a:r>
              <a:rPr lang="it-IT" dirty="0" smtClean="0"/>
              <a:t>dal progetto di </a:t>
            </a:r>
            <a:r>
              <a:rPr lang="it-IT" b="1" dirty="0"/>
              <a:t>Leibniz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pt-BR" b="1" u="sng" dirty="0"/>
              <a:t>Quo facto</a:t>
            </a:r>
            <a:r>
              <a:rPr lang="pt-BR" dirty="0"/>
              <a:t>, </a:t>
            </a:r>
            <a:r>
              <a:rPr lang="pt-BR" b="1" dirty="0"/>
              <a:t>quando orientur controversiae</a:t>
            </a:r>
            <a:r>
              <a:rPr lang="pt-BR" dirty="0"/>
              <a:t>, </a:t>
            </a:r>
          </a:p>
          <a:p>
            <a:pPr marL="0" indent="0">
              <a:buNone/>
            </a:pPr>
            <a:r>
              <a:rPr lang="pt-BR" sz="2400" dirty="0"/>
              <a:t>non magis disputatione opus erit inter duos philosophos, quam inter duos computistas. </a:t>
            </a:r>
            <a:r>
              <a:rPr lang="it-IT" b="1" dirty="0" err="1"/>
              <a:t>Sufficiet</a:t>
            </a:r>
            <a:r>
              <a:rPr lang="it-IT" dirty="0"/>
              <a:t> </a:t>
            </a:r>
            <a:r>
              <a:rPr lang="it-IT" sz="2400" dirty="0" err="1"/>
              <a:t>enim</a:t>
            </a:r>
            <a:r>
              <a:rPr lang="it-IT" sz="2400" dirty="0"/>
              <a:t> </a:t>
            </a:r>
            <a:r>
              <a:rPr lang="it-IT" sz="2400" dirty="0" err="1"/>
              <a:t>calamos</a:t>
            </a:r>
            <a:r>
              <a:rPr lang="it-IT" sz="2400" dirty="0"/>
              <a:t> in </a:t>
            </a:r>
            <a:r>
              <a:rPr lang="it-IT" sz="2400" dirty="0" err="1"/>
              <a:t>manus</a:t>
            </a:r>
            <a:r>
              <a:rPr lang="it-IT" sz="2400" dirty="0"/>
              <a:t> sumere </a:t>
            </a:r>
            <a:r>
              <a:rPr lang="it-IT" sz="2400" dirty="0" err="1"/>
              <a:t>sedereque</a:t>
            </a:r>
            <a:r>
              <a:rPr lang="it-IT" sz="2400" dirty="0"/>
              <a:t> ad </a:t>
            </a:r>
            <a:r>
              <a:rPr lang="it-IT" sz="2400" dirty="0" err="1"/>
              <a:t>abacos</a:t>
            </a:r>
            <a:r>
              <a:rPr lang="it-IT" sz="2400" dirty="0"/>
              <a:t>, et</a:t>
            </a:r>
            <a:r>
              <a:rPr lang="it-IT" sz="2800" dirty="0"/>
              <a:t> </a:t>
            </a:r>
            <a:r>
              <a:rPr lang="it-IT" b="1" dirty="0" err="1"/>
              <a:t>sibi</a:t>
            </a:r>
            <a:r>
              <a:rPr lang="it-IT" b="1" dirty="0"/>
              <a:t> mutuo</a:t>
            </a:r>
            <a:r>
              <a:rPr lang="it-IT" dirty="0"/>
              <a:t> </a:t>
            </a:r>
            <a:r>
              <a:rPr lang="it-IT" sz="2400" dirty="0" smtClean="0"/>
              <a:t>…</a:t>
            </a:r>
            <a:r>
              <a:rPr lang="it-IT" b="1" dirty="0" err="1" smtClean="0"/>
              <a:t>dicere</a:t>
            </a:r>
            <a:r>
              <a:rPr lang="it-IT" dirty="0"/>
              <a:t>: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calculemus</a:t>
            </a:r>
            <a:r>
              <a:rPr lang="it-IT" b="1" u="sng" dirty="0" smtClean="0"/>
              <a:t>!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E infine il prototipo di questa lingua è stato definito </a:t>
            </a:r>
            <a:r>
              <a:rPr lang="it-IT" dirty="0"/>
              <a:t>formalmente da </a:t>
            </a:r>
            <a:r>
              <a:rPr lang="it-IT" b="1" dirty="0" smtClean="0"/>
              <a:t>Turing </a:t>
            </a:r>
            <a:r>
              <a:rPr lang="it-IT" dirty="0" smtClean="0"/>
              <a:t>come</a:t>
            </a:r>
          </a:p>
          <a:p>
            <a:pPr marL="0" indent="0">
              <a:buNone/>
            </a:pPr>
            <a:r>
              <a:rPr lang="it-IT" b="1" dirty="0"/>
              <a:t> </a:t>
            </a:r>
            <a:r>
              <a:rPr lang="it-IT" b="1" dirty="0" smtClean="0"/>
              <a:t>                  linguaggio di programmazione</a:t>
            </a:r>
          </a:p>
          <a:p>
            <a:pPr marL="0" indent="0">
              <a:buNone/>
            </a:pPr>
            <a:endParaRPr lang="it-IT" sz="1000" dirty="0" smtClean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715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Informatica e problem solving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u="sng" dirty="0" smtClean="0"/>
              <a:t>«</a:t>
            </a:r>
            <a:r>
              <a:rPr lang="it-IT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Calculemus</a:t>
            </a:r>
            <a:r>
              <a:rPr lang="it-IT" sz="2800" b="1" u="sng" dirty="0" smtClean="0"/>
              <a:t>»: </a:t>
            </a:r>
            <a:r>
              <a:rPr lang="it-IT" sz="2800" b="1" u="sng" dirty="0"/>
              <a:t>Modelli </a:t>
            </a:r>
            <a:r>
              <a:rPr lang="it-IT" sz="2800" b="1" u="sng" dirty="0" smtClean="0"/>
              <a:t>cognitivi e Problem solver</a:t>
            </a:r>
            <a:r>
              <a:rPr lang="it-IT" sz="2800" b="1" dirty="0" smtClean="0"/>
              <a:t> </a:t>
            </a:r>
          </a:p>
          <a:p>
            <a:pPr marL="0" indent="0">
              <a:buNone/>
            </a:pPr>
            <a:r>
              <a:rPr lang="it-IT" sz="2600" b="1" i="1" dirty="0" smtClean="0"/>
              <a:t>(diligenti/intelligenti)</a:t>
            </a:r>
            <a:endParaRPr lang="it-IT" sz="2600" dirty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2800" dirty="0"/>
              <a:t>Con i linguaggi di programmazione è possibile </a:t>
            </a:r>
            <a:r>
              <a:rPr lang="it-IT" sz="2800" dirty="0" smtClean="0"/>
              <a:t>descrivere </a:t>
            </a:r>
            <a:r>
              <a:rPr lang="it-IT" sz="2800" dirty="0"/>
              <a:t>modelli </a:t>
            </a:r>
            <a:r>
              <a:rPr lang="it-IT" sz="2800" dirty="0" smtClean="0"/>
              <a:t>per eseguire in modo </a:t>
            </a:r>
            <a:r>
              <a:rPr lang="it-IT" sz="2800" b="1" dirty="0" smtClean="0"/>
              <a:t>automatico</a:t>
            </a:r>
            <a:r>
              <a:rPr lang="it-IT" sz="2800" dirty="0" smtClean="0"/>
              <a:t> tutti i procedimenti descrivibili in modo </a:t>
            </a:r>
            <a:r>
              <a:rPr lang="it-IT" sz="2800" b="1" dirty="0" smtClean="0"/>
              <a:t>effettivo</a:t>
            </a:r>
            <a:r>
              <a:rPr lang="it-IT" sz="2800" dirty="0" smtClean="0"/>
              <a:t>.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Esempi </a:t>
            </a:r>
            <a:r>
              <a:rPr lang="it-IT" dirty="0"/>
              <a:t>di </a:t>
            </a:r>
            <a:r>
              <a:rPr lang="it-IT" b="1" dirty="0"/>
              <a:t>problem solver</a:t>
            </a:r>
            <a:r>
              <a:rPr lang="it-IT" dirty="0"/>
              <a:t> per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b="1" dirty="0"/>
              <a:t>- trovare procedimenti risolutivi</a:t>
            </a:r>
            <a:r>
              <a:rPr lang="it-IT" b="1" dirty="0" smtClean="0"/>
              <a:t>,</a:t>
            </a:r>
            <a:endParaRPr lang="it-IT" sz="800" b="1" dirty="0"/>
          </a:p>
          <a:p>
            <a:pPr marL="0" indent="0">
              <a:buNone/>
            </a:pPr>
            <a:r>
              <a:rPr lang="it-IT" b="1" dirty="0"/>
              <a:t>- dimostrare </a:t>
            </a:r>
            <a:r>
              <a:rPr lang="it-IT" b="1" dirty="0" smtClean="0"/>
              <a:t>teoremi,</a:t>
            </a:r>
            <a:endParaRPr lang="it-IT" sz="800" b="1" dirty="0"/>
          </a:p>
          <a:p>
            <a:pPr marL="0" indent="0">
              <a:buNone/>
            </a:pPr>
            <a:r>
              <a:rPr lang="it-IT" b="1" dirty="0"/>
              <a:t>- argomentare, convincere, </a:t>
            </a:r>
            <a:r>
              <a:rPr lang="it-IT" b="1" dirty="0" smtClean="0"/>
              <a:t>giustificare,</a:t>
            </a:r>
            <a:endParaRPr lang="it-IT" sz="800" b="1" dirty="0"/>
          </a:p>
          <a:p>
            <a:pPr marL="0" indent="0">
              <a:buNone/>
            </a:pPr>
            <a:r>
              <a:rPr lang="it-IT" b="1" dirty="0"/>
              <a:t>- </a:t>
            </a:r>
            <a:r>
              <a:rPr lang="it-IT" b="1" i="1" dirty="0"/>
              <a:t>fare diagnosi, emettere sentenze </a:t>
            </a:r>
            <a:r>
              <a:rPr lang="it-IT" b="1" dirty="0"/>
              <a:t>!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663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Informatica e problem solving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 smtClean="0"/>
              <a:t>Il modello automatico per il </a:t>
            </a:r>
            <a:r>
              <a:rPr lang="it-IT" b="1" i="1" u="sng" dirty="0" smtClean="0"/>
              <a:t>calculemus!</a:t>
            </a:r>
            <a:r>
              <a:rPr lang="it-IT" b="1" u="sng" dirty="0" smtClean="0"/>
              <a:t>.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dirty="0"/>
              <a:t>Completata la descrizione e ricevuti i dati che descrivono l’evento, il </a:t>
            </a:r>
            <a:r>
              <a:rPr lang="it-IT" dirty="0" smtClean="0"/>
              <a:t>dispositivo/computer </a:t>
            </a:r>
            <a:r>
              <a:rPr lang="it-IT" dirty="0"/>
              <a:t>è in grado di eseguire la simulazione e di produrre i risultati, o di fornire la diagnosi, o di suggerire alternative o richiedere approfondimenti. 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dirty="0" smtClean="0"/>
              <a:t>La prospettiva della Intelligenza Artificiale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250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2800" dirty="0"/>
              <a:t>Informatica e </a:t>
            </a:r>
            <a:r>
              <a:rPr lang="it-IT" sz="2800" smtClean="0"/>
              <a:t>processi educativi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Esempio del </a:t>
            </a:r>
            <a:r>
              <a:rPr lang="it-IT" dirty="0"/>
              <a:t>ruolo specifico dell’informatica per insegnanti e </a:t>
            </a:r>
            <a:r>
              <a:rPr lang="it-IT" dirty="0" smtClean="0"/>
              <a:t>studenti:</a:t>
            </a:r>
            <a:endParaRPr lang="it-IT" sz="1000" dirty="0"/>
          </a:p>
          <a:p>
            <a:pPr marL="0" indent="0">
              <a:buNone/>
            </a:pPr>
            <a:r>
              <a:rPr lang="it-IT" b="1" dirty="0" smtClean="0"/>
              <a:t>sapere, </a:t>
            </a:r>
            <a:r>
              <a:rPr lang="it-IT" b="1" dirty="0"/>
              <a:t>saper </a:t>
            </a:r>
            <a:r>
              <a:rPr lang="it-IT" b="1" dirty="0" smtClean="0"/>
              <a:t>fare, </a:t>
            </a:r>
            <a:r>
              <a:rPr lang="it-IT" b="1" dirty="0"/>
              <a:t>saper far fare! </a:t>
            </a:r>
            <a:endParaRPr lang="it-IT" b="1" dirty="0" smtClean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endParaRPr lang="it-IT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1572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Competenze linguistiche, atteggiamenti mentali: cultura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 la propria lingua, ogni disciplina induce un modo di pensare e quindi </a:t>
            </a:r>
            <a:r>
              <a:rPr lang="it-IT" dirty="0"/>
              <a:t>contribuisce alla formazione culturale dello studente e allo sviluppo di </a:t>
            </a:r>
            <a:r>
              <a:rPr lang="it-IT" b="1" dirty="0"/>
              <a:t>competenze di problem solving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b="1" dirty="0"/>
              <a:t>Possedere lo strumento adatto offre sempre un vantaggio competitivo</a:t>
            </a:r>
            <a:r>
              <a:rPr lang="it-IT" dirty="0"/>
              <a:t>. Per questo esistono molte lingue, non solo naturali, e ciascuna</a:t>
            </a:r>
            <a:r>
              <a:rPr lang="it-IT" b="1" dirty="0"/>
              <a:t> </a:t>
            </a:r>
            <a:r>
              <a:rPr lang="it-IT" dirty="0"/>
              <a:t> mostra un adattamento </a:t>
            </a:r>
            <a:r>
              <a:rPr lang="it-IT" dirty="0" smtClean="0"/>
              <a:t>evolutivo, ben visibile sia nelle lingue naturali sia in quelle «</a:t>
            </a:r>
            <a:r>
              <a:rPr lang="it-IT" i="1" dirty="0" smtClean="0"/>
              <a:t>formali</a:t>
            </a:r>
            <a:r>
              <a:rPr lang="it-IT" dirty="0" smtClean="0"/>
              <a:t>».</a:t>
            </a:r>
            <a:endParaRPr lang="it-IT" sz="1000" dirty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43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it-IT" sz="2800" dirty="0" smtClean="0"/>
              <a:t>Il ruolo delle competenze linguistiche:</a:t>
            </a:r>
            <a:br>
              <a:rPr lang="it-IT" sz="2800" dirty="0" smtClean="0"/>
            </a:br>
            <a:r>
              <a:rPr lang="it-IT" sz="2800" dirty="0" smtClean="0"/>
              <a:t>il valore aggiunto del multilinguismo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L’evoluzione delle discipline e delle loro lingue è avvenuta in un crogiolo in cui si fondono fenomeni di fissioni di problemi e fusione di metodi e strumenti di soluzione.  </a:t>
            </a:r>
            <a:endParaRPr lang="it-IT" dirty="0" smtClean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ruolo </a:t>
            </a:r>
            <a:r>
              <a:rPr lang="it-IT" dirty="0" smtClean="0"/>
              <a:t>del  </a:t>
            </a:r>
            <a:r>
              <a:rPr lang="it-IT" b="1" dirty="0" smtClean="0"/>
              <a:t>multilinguismo nel </a:t>
            </a:r>
            <a:r>
              <a:rPr lang="it-IT" b="1" dirty="0"/>
              <a:t>crogiolo del problem solving</a:t>
            </a:r>
            <a:r>
              <a:rPr lang="it-IT" dirty="0"/>
              <a:t> è illustrato chiaramente da molti esempi presenti nella storia della cultura: Pitagora, Platone, Aristotele, Galileo, </a:t>
            </a:r>
            <a:r>
              <a:rPr lang="it-IT" dirty="0" smtClean="0"/>
              <a:t>Leibniz, Leopardi</a:t>
            </a:r>
            <a:r>
              <a:rPr lang="it-IT" dirty="0"/>
              <a:t>, </a:t>
            </a:r>
            <a:r>
              <a:rPr lang="it-IT" dirty="0" smtClean="0"/>
              <a:t>Einstein</a:t>
            </a:r>
            <a:r>
              <a:rPr lang="it-IT" dirty="0"/>
              <a:t>, …. </a:t>
            </a:r>
          </a:p>
        </p:txBody>
      </p:sp>
    </p:spTree>
    <p:extLst>
      <p:ext uri="{BB962C8B-B14F-4D97-AF65-F5344CB8AC3E}">
        <p14:creationId xmlns:p14="http://schemas.microsoft.com/office/powerpoint/2010/main" val="32470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sz="2800" dirty="0" smtClean="0"/>
              <a:t>Il ruolo delle competenze linguistiche: </a:t>
            </a:r>
            <a:br>
              <a:rPr lang="it-IT" sz="2800" dirty="0" smtClean="0"/>
            </a:br>
            <a:r>
              <a:rPr lang="it-IT" sz="2800" dirty="0" smtClean="0"/>
              <a:t>il valore aggiunto del multilinguismo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900" dirty="0"/>
          </a:p>
          <a:p>
            <a:pPr marL="0" indent="0">
              <a:buNone/>
            </a:pPr>
            <a:r>
              <a:rPr lang="it-IT" dirty="0" smtClean="0"/>
              <a:t>Da </a:t>
            </a:r>
            <a:r>
              <a:rPr lang="it-IT" dirty="0"/>
              <a:t>Platone (Filebo) Tra tutte queste scienze (ἐπ</a:t>
            </a:r>
            <a:r>
              <a:rPr lang="it-IT" dirty="0" err="1"/>
              <a:t>ιστήμη</a:t>
            </a:r>
            <a:r>
              <a:rPr lang="it-IT" dirty="0"/>
              <a:t>) il primato spetta alla </a:t>
            </a:r>
            <a:r>
              <a:rPr lang="it-IT" u="sng" dirty="0">
                <a:hlinkClick r:id="rId2"/>
              </a:rPr>
              <a:t>dialettica</a:t>
            </a:r>
            <a:r>
              <a:rPr lang="it-IT" dirty="0"/>
              <a:t>, la più alta forma di conoscenza, «in </a:t>
            </a:r>
            <a:r>
              <a:rPr lang="it-IT" dirty="0" smtClean="0"/>
              <a:t>grado </a:t>
            </a:r>
            <a:r>
              <a:rPr lang="it-IT" dirty="0"/>
              <a:t>di </a:t>
            </a:r>
            <a:r>
              <a:rPr lang="it-IT" b="1" smtClean="0"/>
              <a:t>investigare</a:t>
            </a:r>
            <a:r>
              <a:rPr lang="it-IT" smtClean="0"/>
              <a:t> la </a:t>
            </a:r>
            <a:r>
              <a:rPr lang="it-IT" dirty="0"/>
              <a:t>chiarezza, la precisione, e il massimo grado di verità». </a:t>
            </a:r>
            <a:endParaRPr lang="it-IT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Ma</a:t>
            </a:r>
            <a:r>
              <a:rPr lang="it-IT" dirty="0"/>
              <a:t>, se non sai </a:t>
            </a:r>
            <a:r>
              <a:rPr lang="it-IT" b="1" u="sng" dirty="0"/>
              <a:t>calcolare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b="1" dirty="0" smtClean="0"/>
              <a:t>con la lingua della geometria</a:t>
            </a:r>
            <a:r>
              <a:rPr lang="it-IT" dirty="0" smtClean="0"/>
              <a:t>) non </a:t>
            </a:r>
            <a:r>
              <a:rPr lang="it-IT" dirty="0"/>
              <a:t>riuscirai a discutere del bene e del male e la tua vita non sarà quella di un uomo, ma quella di un’ostrica o di una medusa.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36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Il ruolo delle competenze linguistiche:</a:t>
            </a:r>
            <a:br>
              <a:rPr lang="it-IT" sz="2800" dirty="0" smtClean="0"/>
            </a:br>
            <a:r>
              <a:rPr lang="it-IT" sz="2800" dirty="0" smtClean="0"/>
              <a:t>il valore aggiunto del multilinguismo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Aristotele studia la fisica col linguaggio del senso comune e mostra la necessità di una struttura linguistica (il sillogismo) per </a:t>
            </a:r>
            <a:r>
              <a:rPr lang="it-IT" dirty="0" smtClean="0"/>
              <a:t>passare: </a:t>
            </a:r>
          </a:p>
          <a:p>
            <a:r>
              <a:rPr lang="it-IT" b="1" dirty="0" smtClean="0"/>
              <a:t>dai </a:t>
            </a:r>
            <a:r>
              <a:rPr lang="it-IT" b="1" dirty="0"/>
              <a:t>discorsi convincenti (la retorica) </a:t>
            </a:r>
            <a:endParaRPr lang="it-IT" b="1" dirty="0" smtClean="0"/>
          </a:p>
          <a:p>
            <a:r>
              <a:rPr lang="it-IT" b="1" dirty="0" smtClean="0"/>
              <a:t>ai discorsi </a:t>
            </a:r>
            <a:r>
              <a:rPr lang="it-IT" b="1" dirty="0"/>
              <a:t>cogenti (la logica). 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Usa uno stile </a:t>
            </a:r>
            <a:r>
              <a:rPr lang="it-IT" b="1" i="1" dirty="0" smtClean="0"/>
              <a:t>essoterico</a:t>
            </a:r>
            <a:r>
              <a:rPr lang="it-IT" dirty="0" smtClean="0"/>
              <a:t> verso il pubblico per far conoscere la sua scuola e uno stile </a:t>
            </a:r>
            <a:r>
              <a:rPr lang="it-IT" b="1" i="1" dirty="0" smtClean="0"/>
              <a:t>esoterico</a:t>
            </a:r>
            <a:r>
              <a:rPr lang="it-IT" dirty="0" smtClean="0"/>
              <a:t> per l’insegnamento riservato ai suoi discepoli.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41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t-IT" sz="2800" dirty="0" smtClean="0"/>
              <a:t>Il ruolo delle competenze linguistiche:</a:t>
            </a:r>
            <a:br>
              <a:rPr lang="it-IT" sz="2800" dirty="0" smtClean="0"/>
            </a:br>
            <a:r>
              <a:rPr lang="it-IT" sz="2800" dirty="0" smtClean="0"/>
              <a:t>il valore aggiunto del multilinguismo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/>
              <a:t>Galilei. Il Saggiatore. "La filosofia naturale è scritta in questo grandissimo </a:t>
            </a:r>
            <a:r>
              <a:rPr lang="it-IT" sz="2800" dirty="0" smtClean="0"/>
              <a:t>libro, … </a:t>
            </a:r>
            <a:r>
              <a:rPr lang="it-IT" sz="2800" dirty="0"/>
              <a:t>io dico l’universo, ma </a:t>
            </a:r>
            <a:r>
              <a:rPr lang="it-IT" sz="2800" b="1" dirty="0"/>
              <a:t>non si può intendere se prima non s’impara a intender la lingua</a:t>
            </a:r>
            <a:r>
              <a:rPr lang="it-IT" sz="2800" dirty="0"/>
              <a:t> </a:t>
            </a:r>
            <a:r>
              <a:rPr lang="it-IT" sz="2800" b="1" dirty="0"/>
              <a:t>e conoscer i caratteri nei quali è scritto.</a:t>
            </a:r>
            <a:r>
              <a:rPr lang="it-IT" sz="2800" dirty="0"/>
              <a:t> </a:t>
            </a:r>
            <a:endParaRPr lang="it-IT" sz="2800" dirty="0" smtClean="0"/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sz="2800" dirty="0" smtClean="0"/>
              <a:t>Il libro </a:t>
            </a:r>
            <a:r>
              <a:rPr lang="it-IT" sz="2800" dirty="0"/>
              <a:t>è scritto in lingua matematica, e i caratteri son triangoli, cerchi ed altre figure geometriche, </a:t>
            </a:r>
            <a:r>
              <a:rPr lang="it-IT" sz="2800" b="1" dirty="0"/>
              <a:t>senza i quali mezzi</a:t>
            </a:r>
            <a:r>
              <a:rPr lang="it-IT" sz="2800" dirty="0"/>
              <a:t> è impossibile a intenderne umanamente parola; senza questi </a:t>
            </a:r>
            <a:r>
              <a:rPr lang="it-IT" sz="2800" b="1" dirty="0"/>
              <a:t>è un aggirarsi vanamente per un oscuro labirinto</a:t>
            </a:r>
            <a:r>
              <a:rPr lang="it-IT" sz="2800" dirty="0"/>
              <a:t>.” </a:t>
            </a:r>
            <a:endParaRPr lang="it-IT" sz="2800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2800" dirty="0" smtClean="0"/>
              <a:t>Galilei, utilizzando la lingua matematica nello studio della fisica e della astronomia, contribuisce alla nascita della scienza moderna, superando l</a:t>
            </a:r>
            <a:r>
              <a:rPr lang="it-IT" sz="2800" i="1" dirty="0" smtClean="0"/>
              <a:t>’ipse dixit </a:t>
            </a:r>
            <a:r>
              <a:rPr lang="it-IT" sz="2800" dirty="0" smtClean="0"/>
              <a:t>di Aristotele</a:t>
            </a:r>
            <a:r>
              <a:rPr lang="it-IT" sz="2800" i="1" dirty="0" smtClean="0"/>
              <a:t>.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399897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it-IT" sz="2800" dirty="0" smtClean="0"/>
              <a:t>Il ruolo delle competenze </a:t>
            </a:r>
            <a:r>
              <a:rPr lang="it-IT" sz="2800" dirty="0"/>
              <a:t>linguistiche:</a:t>
            </a:r>
            <a:br>
              <a:rPr lang="it-IT" sz="2800" dirty="0"/>
            </a:br>
            <a:r>
              <a:rPr lang="it-IT" sz="2800" dirty="0"/>
              <a:t>il valore aggiunto del multilinguismo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100" dirty="0" smtClean="0"/>
          </a:p>
          <a:p>
            <a:pPr marL="0" indent="0">
              <a:buNone/>
            </a:pPr>
            <a:r>
              <a:rPr lang="it-IT" sz="2800" dirty="0" smtClean="0"/>
              <a:t>Leopardi </a:t>
            </a:r>
            <a:r>
              <a:rPr lang="it-IT" sz="2800" dirty="0"/>
              <a:t>(Zibaldone). “</a:t>
            </a:r>
            <a:r>
              <a:rPr lang="it-IT" sz="2800" b="1" i="1" dirty="0"/>
              <a:t>Il posseder più lingue dona una certa maggior facilità e chiarezza di pensare</a:t>
            </a:r>
            <a:r>
              <a:rPr lang="it-IT" sz="2800" i="1" dirty="0"/>
              <a:t> </a:t>
            </a:r>
            <a:r>
              <a:rPr lang="it-IT" sz="2800" b="1" i="1" dirty="0"/>
              <a:t>seco stesso</a:t>
            </a:r>
            <a:r>
              <a:rPr lang="it-IT" sz="2800" i="1" dirty="0"/>
              <a:t>, perché </a:t>
            </a:r>
            <a:r>
              <a:rPr lang="it-IT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 pensiamo parlando</a:t>
            </a:r>
            <a:r>
              <a:rPr lang="it-IT" sz="2800" i="1" dirty="0"/>
              <a:t>. </a:t>
            </a:r>
            <a:endParaRPr lang="it-IT" sz="2800" i="1" dirty="0" smtClean="0"/>
          </a:p>
          <a:p>
            <a:pPr marL="0" indent="0">
              <a:buNone/>
            </a:pPr>
            <a:endParaRPr lang="it-IT" sz="800" i="1" dirty="0" smtClean="0"/>
          </a:p>
          <a:p>
            <a:pPr marL="0" indent="0">
              <a:buNone/>
            </a:pPr>
            <a:r>
              <a:rPr lang="it-IT" sz="2800" i="1" dirty="0" smtClean="0"/>
              <a:t>Ora</a:t>
            </a:r>
            <a:r>
              <a:rPr lang="it-IT" sz="2800" i="1" dirty="0"/>
              <a:t>, nessuna lingua ha forse tante parole e modi da corrispondere ed esprimere tutti gl’infiniti particolari del pensiero. </a:t>
            </a:r>
            <a:endParaRPr lang="it-IT" sz="2800" i="1" dirty="0" smtClean="0"/>
          </a:p>
          <a:p>
            <a:pPr marL="0" indent="0">
              <a:buNone/>
            </a:pPr>
            <a:endParaRPr lang="it-IT" sz="800" i="1" dirty="0" smtClean="0"/>
          </a:p>
          <a:p>
            <a:pPr marL="0" indent="0">
              <a:buNone/>
            </a:pPr>
            <a:r>
              <a:rPr lang="it-IT" sz="2800" b="1" i="1" dirty="0" smtClean="0"/>
              <a:t>Il </a:t>
            </a:r>
            <a:r>
              <a:rPr lang="it-IT" sz="2800" b="1" i="1" dirty="0"/>
              <a:t>posseder più lingue e il potere perciò esprimere in una quello che non si può in un’altra</a:t>
            </a:r>
            <a:r>
              <a:rPr lang="it-IT" sz="2800" i="1" dirty="0"/>
              <a:t>, </a:t>
            </a:r>
            <a:r>
              <a:rPr lang="it-IT" sz="2800" i="1" dirty="0" smtClean="0"/>
              <a:t>…</a:t>
            </a:r>
            <a:r>
              <a:rPr lang="it-IT" sz="2800" b="1" i="1" dirty="0" smtClean="0"/>
              <a:t>ci </a:t>
            </a:r>
            <a:r>
              <a:rPr lang="it-IT" sz="2800" b="1" i="1" dirty="0"/>
              <a:t>dà una maggior facilità di spiegarci seco noi e d’intenderci noi medesimi</a:t>
            </a:r>
            <a:r>
              <a:rPr lang="it-IT" sz="2800" i="1" dirty="0"/>
              <a:t>, </a:t>
            </a:r>
            <a:endParaRPr lang="it-IT" sz="2800" i="1" dirty="0" smtClean="0"/>
          </a:p>
          <a:p>
            <a:pPr marL="0" indent="0">
              <a:buNone/>
            </a:pPr>
            <a:endParaRPr lang="it-IT" sz="800" i="1" dirty="0" smtClean="0"/>
          </a:p>
          <a:p>
            <a:pPr marL="0" indent="0">
              <a:buNone/>
            </a:pPr>
            <a:r>
              <a:rPr lang="it-IT" sz="2800" i="1" dirty="0" smtClean="0"/>
              <a:t>…. </a:t>
            </a:r>
            <a:r>
              <a:rPr lang="it-IT" sz="2800" i="1" dirty="0"/>
              <a:t>Cosa ch’ io ho provato molte </a:t>
            </a:r>
            <a:r>
              <a:rPr lang="it-IT" sz="2800" i="1" dirty="0" smtClean="0"/>
              <a:t>volte.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619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ruolo delle competenze linguistiche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620688"/>
            <a:ext cx="889248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smtClean="0"/>
              <a:t>Le argomentazioni favorevoli al multilinguismo, come ha riassunto Leopardi,  valgono qualunque siano le discipline coinvolte: importante è </a:t>
            </a:r>
            <a:r>
              <a:rPr lang="it-IT" sz="2800" b="1" i="1" dirty="0" smtClean="0"/>
              <a:t>«posseder più lingue». </a:t>
            </a:r>
          </a:p>
          <a:p>
            <a:pPr marL="0" indent="0">
              <a:buNone/>
            </a:pPr>
            <a:endParaRPr lang="it-IT" sz="800" i="1" dirty="0"/>
          </a:p>
          <a:p>
            <a:pPr marL="0" indent="0">
              <a:buNone/>
            </a:pPr>
            <a:r>
              <a:rPr lang="it-IT" sz="2800" dirty="0" smtClean="0"/>
              <a:t>La lingua naturale </a:t>
            </a:r>
            <a:r>
              <a:rPr lang="it-IT" sz="2800" i="1" dirty="0" smtClean="0"/>
              <a:t>«in primis» </a:t>
            </a:r>
            <a:r>
              <a:rPr lang="it-IT" sz="2800" dirty="0" smtClean="0"/>
              <a:t>perché interviene in ogni disciplina e a tutti i livelli.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2800" dirty="0" smtClean="0"/>
              <a:t>Poi seguono la matematica, la filosofia, la fisica, la storia, la chimica, …. 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2800" dirty="0" smtClean="0"/>
              <a:t>… e l’importanza di ogni lingua, sempre positiva, dipende dai ruoli e dalle circostanze in cui </a:t>
            </a:r>
            <a:r>
              <a:rPr lang="it-IT" sz="2800" b="1" dirty="0" smtClean="0"/>
              <a:t>può</a:t>
            </a:r>
            <a:r>
              <a:rPr lang="it-IT" sz="2800" dirty="0" smtClean="0"/>
              <a:t> o </a:t>
            </a:r>
            <a:r>
              <a:rPr lang="it-IT" sz="2800" b="1" dirty="0" smtClean="0"/>
              <a:t>deve</a:t>
            </a:r>
            <a:r>
              <a:rPr lang="it-IT" sz="2800" dirty="0" smtClean="0"/>
              <a:t> intervenire. 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sz="800" dirty="0" smtClean="0"/>
          </a:p>
        </p:txBody>
      </p:sp>
    </p:spTree>
    <p:extLst>
      <p:ext uri="{BB962C8B-B14F-4D97-AF65-F5344CB8AC3E}">
        <p14:creationId xmlns:p14="http://schemas.microsoft.com/office/powerpoint/2010/main" val="11725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it-IT" sz="2800" dirty="0"/>
              <a:t>Il ruolo delle competenze </a:t>
            </a:r>
            <a:r>
              <a:rPr lang="it-IT" sz="2800" dirty="0" smtClean="0"/>
              <a:t>linguistiche: </a:t>
            </a:r>
            <a:r>
              <a:rPr lang="it-IT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l’informatica</a:t>
            </a:r>
            <a:endParaRPr lang="it-IT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Ogni disciplina contribuisce</a:t>
            </a:r>
            <a:r>
              <a:rPr lang="it-IT" dirty="0" smtClean="0"/>
              <a:t>, con le proprie specificità, a formare la base culturale da cui emergono le competenze generali di problem solving. </a:t>
            </a:r>
          </a:p>
          <a:p>
            <a:pPr marL="0" indent="0">
              <a:buNone/>
            </a:pPr>
            <a:endParaRPr lang="it-IT" sz="900" dirty="0"/>
          </a:p>
          <a:p>
            <a:pPr marL="0" indent="0">
              <a:buNone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l’introduzione della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 informatica c’è un </a:t>
            </a:r>
            <a:r>
              <a:rPr lang="it-I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 </a:t>
            </a:r>
            <a:r>
              <a:rPr lang="it-IT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aggiunto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infatti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t-IT" sz="800" i="1" dirty="0"/>
          </a:p>
          <a:p>
            <a:pPr marL="0" indent="0">
              <a:buNone/>
            </a:pPr>
            <a:endParaRPr lang="it-IT" sz="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come disciplina linguistica, può 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essere usata per </a:t>
            </a:r>
            <a:r>
              <a:rPr lang="it-I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discutere su ogni </a:t>
            </a:r>
            <a:r>
              <a:rPr lang="it-IT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argomento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(!) </a:t>
            </a:r>
            <a:endParaRPr lang="it-IT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t-IT" sz="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come disciplina tecnologica, può essere usata per </a:t>
            </a:r>
            <a:r>
              <a:rPr lang="it-IT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simulare anche funzioni cognitive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(!)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393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1145</Words>
  <Application>Microsoft Office PowerPoint</Application>
  <PresentationFormat>Presentazione su schermo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  Competenze linguistiche  Competenze problem solving </vt:lpstr>
      <vt:lpstr>Competenze linguistiche, atteggiamenti mentali: cultura</vt:lpstr>
      <vt:lpstr>Il ruolo delle competenze linguistiche: il valore aggiunto del multilinguismo</vt:lpstr>
      <vt:lpstr>Il ruolo delle competenze linguistiche:  il valore aggiunto del multilinguismo</vt:lpstr>
      <vt:lpstr>Il ruolo delle competenze linguistiche: il valore aggiunto del multilinguismo</vt:lpstr>
      <vt:lpstr>Il ruolo delle competenze linguistiche: il valore aggiunto del multilinguismo</vt:lpstr>
      <vt:lpstr>Il ruolo delle competenze linguistiche: il valore aggiunto del multilinguismo</vt:lpstr>
      <vt:lpstr>Il ruolo delle competenze linguistiche</vt:lpstr>
      <vt:lpstr>Il ruolo delle competenze linguistiche: l’informatica</vt:lpstr>
      <vt:lpstr>Il ruolo dell’informatica</vt:lpstr>
      <vt:lpstr>Il ruolo dell’informatica</vt:lpstr>
      <vt:lpstr>Il ruolo dell’informatica</vt:lpstr>
      <vt:lpstr>Il ruolo dell’informatica</vt:lpstr>
      <vt:lpstr>Informatica e problem solving</vt:lpstr>
      <vt:lpstr>Informatica e problem solving</vt:lpstr>
      <vt:lpstr>Informatica e processi educativi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Olimpiadi di Problem Solving:  l’Informatica nei Processi educativi Esempi</dc:title>
  <dc:creator>Giorgio</dc:creator>
  <cp:lastModifiedBy>NOTE</cp:lastModifiedBy>
  <cp:revision>96</cp:revision>
  <cp:lastPrinted>2019-11-08T13:08:09Z</cp:lastPrinted>
  <dcterms:created xsi:type="dcterms:W3CDTF">2019-11-07T14:53:21Z</dcterms:created>
  <dcterms:modified xsi:type="dcterms:W3CDTF">2022-02-04T17:31:45Z</dcterms:modified>
</cp:coreProperties>
</file>