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5"/>
  </p:notesMasterIdLst>
  <p:handoutMasterIdLst>
    <p:handoutMasterId r:id="rId106"/>
  </p:handoutMasterIdLst>
  <p:sldIdLst>
    <p:sldId id="416" r:id="rId3"/>
    <p:sldId id="501" r:id="rId4"/>
    <p:sldId id="502" r:id="rId5"/>
    <p:sldId id="430" r:id="rId6"/>
    <p:sldId id="460" r:id="rId7"/>
    <p:sldId id="512" r:id="rId8"/>
    <p:sldId id="415" r:id="rId9"/>
    <p:sldId id="417" r:id="rId10"/>
    <p:sldId id="472" r:id="rId11"/>
    <p:sldId id="519" r:id="rId12"/>
    <p:sldId id="521" r:id="rId13"/>
    <p:sldId id="522" r:id="rId14"/>
    <p:sldId id="481" r:id="rId15"/>
    <p:sldId id="285" r:id="rId16"/>
    <p:sldId id="418" r:id="rId17"/>
    <p:sldId id="473" r:id="rId18"/>
    <p:sldId id="442" r:id="rId19"/>
    <p:sldId id="474" r:id="rId20"/>
    <p:sldId id="475" r:id="rId21"/>
    <p:sldId id="476" r:id="rId22"/>
    <p:sldId id="492" r:id="rId23"/>
    <p:sldId id="488" r:id="rId24"/>
    <p:sldId id="489" r:id="rId25"/>
    <p:sldId id="514" r:id="rId26"/>
    <p:sldId id="419" r:id="rId27"/>
    <p:sldId id="420" r:id="rId28"/>
    <p:sldId id="457" r:id="rId29"/>
    <p:sldId id="479" r:id="rId30"/>
    <p:sldId id="490" r:id="rId31"/>
    <p:sldId id="491" r:id="rId32"/>
    <p:sldId id="421" r:id="rId33"/>
    <p:sldId id="434" r:id="rId34"/>
    <p:sldId id="443" r:id="rId35"/>
    <p:sldId id="480" r:id="rId36"/>
    <p:sldId id="497" r:id="rId37"/>
    <p:sldId id="527" r:id="rId38"/>
    <p:sldId id="524" r:id="rId39"/>
    <p:sldId id="498" r:id="rId40"/>
    <p:sldId id="513" r:id="rId41"/>
    <p:sldId id="523" r:id="rId42"/>
    <p:sldId id="423" r:id="rId43"/>
    <p:sldId id="458" r:id="rId44"/>
    <p:sldId id="478" r:id="rId45"/>
    <p:sldId id="428" r:id="rId46"/>
    <p:sldId id="436" r:id="rId47"/>
    <p:sldId id="448" r:id="rId48"/>
    <p:sldId id="470" r:id="rId49"/>
    <p:sldId id="288" r:id="rId50"/>
    <p:sldId id="446" r:id="rId51"/>
    <p:sldId id="437" r:id="rId52"/>
    <p:sldId id="432" r:id="rId53"/>
    <p:sldId id="528" r:id="rId54"/>
    <p:sldId id="531" r:id="rId55"/>
    <p:sldId id="425" r:id="rId56"/>
    <p:sldId id="532" r:id="rId57"/>
    <p:sldId id="424" r:id="rId58"/>
    <p:sldId id="529" r:id="rId59"/>
    <p:sldId id="426" r:id="rId60"/>
    <p:sldId id="525" r:id="rId61"/>
    <p:sldId id="462" r:id="rId62"/>
    <p:sldId id="447" r:id="rId63"/>
    <p:sldId id="483" r:id="rId64"/>
    <p:sldId id="539" r:id="rId65"/>
    <p:sldId id="538" r:id="rId66"/>
    <p:sldId id="484" r:id="rId67"/>
    <p:sldId id="526" r:id="rId68"/>
    <p:sldId id="493" r:id="rId69"/>
    <p:sldId id="289" r:id="rId70"/>
    <p:sldId id="533" r:id="rId71"/>
    <p:sldId id="534" r:id="rId72"/>
    <p:sldId id="494" r:id="rId73"/>
    <p:sldId id="505" r:id="rId74"/>
    <p:sldId id="535" r:id="rId75"/>
    <p:sldId id="536" r:id="rId76"/>
    <p:sldId id="506" r:id="rId77"/>
    <p:sldId id="507" r:id="rId78"/>
    <p:sldId id="485" r:id="rId79"/>
    <p:sldId id="486" r:id="rId80"/>
    <p:sldId id="487" r:id="rId81"/>
    <p:sldId id="508" r:id="rId82"/>
    <p:sldId id="509" r:id="rId83"/>
    <p:sldId id="510" r:id="rId84"/>
    <p:sldId id="511" r:id="rId85"/>
    <p:sldId id="540" r:id="rId86"/>
    <p:sldId id="541" r:id="rId87"/>
    <p:sldId id="504" r:id="rId88"/>
    <p:sldId id="433" r:id="rId89"/>
    <p:sldId id="463" r:id="rId90"/>
    <p:sldId id="438" r:id="rId91"/>
    <p:sldId id="464" r:id="rId92"/>
    <p:sldId id="455" r:id="rId93"/>
    <p:sldId id="465" r:id="rId94"/>
    <p:sldId id="500" r:id="rId95"/>
    <p:sldId id="440" r:id="rId96"/>
    <p:sldId id="466" r:id="rId97"/>
    <p:sldId id="495" r:id="rId98"/>
    <p:sldId id="537" r:id="rId99"/>
    <p:sldId id="469" r:id="rId100"/>
    <p:sldId id="431" r:id="rId101"/>
    <p:sldId id="293" r:id="rId102"/>
    <p:sldId id="296" r:id="rId103"/>
    <p:sldId id="542" r:id="rId104"/>
  </p:sldIdLst>
  <p:sldSz cx="9144000" cy="6858000" type="screen4x3"/>
  <p:notesSz cx="6797675" cy="99282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4" autoAdjust="0"/>
    <p:restoredTop sz="94675" autoAdjust="0"/>
  </p:normalViewPr>
  <p:slideViewPr>
    <p:cSldViewPr>
      <p:cViewPr>
        <p:scale>
          <a:sx n="47" d="100"/>
          <a:sy n="47" d="100"/>
        </p:scale>
        <p:origin x="-67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presProps" Target="presProp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heme" Target="theme/theme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86"/>
          </a:xfrm>
          <a:prstGeom prst="rect">
            <a:avLst/>
          </a:prstGeom>
          <a:noFill/>
          <a:ln>
            <a:noFill/>
          </a:ln>
        </p:spPr>
        <p:txBody>
          <a:bodyPr vert="horz" wrap="none" lIns="82476" tIns="41238" rIns="82476" bIns="41238" anchorCtr="0" compatLnSpc="0"/>
          <a:lstStyle/>
          <a:p>
            <a:pPr hangingPunct="0">
              <a:defRPr sz="1400"/>
            </a:pPr>
            <a:endParaRPr lang="it-IT" sz="13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649" y="0"/>
            <a:ext cx="2949994" cy="496086"/>
          </a:xfrm>
          <a:prstGeom prst="rect">
            <a:avLst/>
          </a:prstGeom>
          <a:noFill/>
          <a:ln>
            <a:noFill/>
          </a:ln>
        </p:spPr>
        <p:txBody>
          <a:bodyPr vert="horz" wrap="none" lIns="82476" tIns="41238" rIns="82476" bIns="41238" anchorCtr="0" compatLnSpc="0"/>
          <a:lstStyle/>
          <a:p>
            <a:pPr algn="r" hangingPunct="0">
              <a:defRPr sz="1400"/>
            </a:pPr>
            <a:endParaRPr lang="it-IT" sz="13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31979"/>
            <a:ext cx="2949994" cy="496086"/>
          </a:xfrm>
          <a:prstGeom prst="rect">
            <a:avLst/>
          </a:prstGeom>
          <a:noFill/>
          <a:ln>
            <a:noFill/>
          </a:ln>
        </p:spPr>
        <p:txBody>
          <a:bodyPr vert="horz" wrap="none" lIns="82476" tIns="41238" rIns="82476" bIns="41238" anchor="b" anchorCtr="0" compatLnSpc="0"/>
          <a:lstStyle/>
          <a:p>
            <a:pPr hangingPunct="0">
              <a:defRPr sz="1400"/>
            </a:pPr>
            <a:endParaRPr lang="it-IT" sz="13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649" y="9431979"/>
            <a:ext cx="2949994" cy="496086"/>
          </a:xfrm>
          <a:prstGeom prst="rect">
            <a:avLst/>
          </a:prstGeom>
          <a:noFill/>
          <a:ln>
            <a:noFill/>
          </a:ln>
        </p:spPr>
        <p:txBody>
          <a:bodyPr vert="horz" wrap="none" lIns="82476" tIns="41238" rIns="82476" bIns="41238" anchor="b" anchorCtr="0" compatLnSpc="0"/>
          <a:lstStyle/>
          <a:p>
            <a:pPr algn="r" hangingPunct="0">
              <a:defRPr sz="1400"/>
            </a:pPr>
            <a:fld id="{8AEC7B11-08CC-4F68-B435-01BA483D1F38}" type="slidenum">
              <a:pPr algn="r" hangingPunct="0">
                <a:defRPr sz="1400"/>
              </a:pPr>
              <a:t>‹N›</a:t>
            </a:fld>
            <a:endParaRPr lang="it-IT" sz="1300"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2959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2525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3"/>
          </p:nvPr>
        </p:nvSpPr>
        <p:spPr>
          <a:xfrm>
            <a:off x="679797" y="4715822"/>
            <a:ext cx="5438050" cy="44674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Segnaposto intestazion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it-IT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Segnaposto data 4"/>
          <p:cNvSpPr txBox="1">
            <a:spLocks noGrp="1"/>
          </p:cNvSpPr>
          <p:nvPr>
            <p:ph type="dt" idx="1"/>
          </p:nvPr>
        </p:nvSpPr>
        <p:spPr>
          <a:xfrm>
            <a:off x="3847649" y="0"/>
            <a:ext cx="2949994" cy="496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it-IT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4"/>
          </p:nvPr>
        </p:nvSpPr>
        <p:spPr>
          <a:xfrm>
            <a:off x="0" y="9431979"/>
            <a:ext cx="2949994" cy="496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it-IT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3847649" y="9431979"/>
            <a:ext cx="2949994" cy="496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it-IT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E7F6921B-0B11-4804-AC98-B480D0A660B0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76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it-IT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82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96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232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58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786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283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93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5AD0F7-6C95-4C66-A339-F4E66E84D123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26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8DC021-47A0-403B-97AB-885F24A29AAD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64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88C42F-820A-4011-B1DC-3F2832DF50D8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97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6C7D0A-6457-4036-9FDB-13D8DECA935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44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A35616-E6FB-43F9-B54A-52051E4A8745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27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832DF1-9355-4EFA-B0C4-93AF08F4EEBC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1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218A4A-F40E-4412-8F47-61416764E9E0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619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194ED8-2C9D-4DB7-84FB-94D1F5E51529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84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FADAF6-DE71-4AF1-A448-6F1F088B301F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253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E5015B-0204-42D0-B595-FC1B26524C9B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72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5E204F-97DB-4621-B3C2-08884A87B02A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14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943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AA63E6-052D-4727-A5C9-6B9F76E6BC70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45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0FB71D-0D2B-4971-80A1-AC6248F04B93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07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47E952-688E-4E5D-8C7E-B69A048033A9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CCCFAC-9C64-4EC6-A9A8-F2E1F6F081A9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59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DDF3B6-4970-41F2-9AB9-F81676E16107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61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D8BA30-A2C5-4524-8524-9740E02472FD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673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3A94E7-560B-4340-9FC8-6431074F51E8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210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52C5EB-B491-40BA-B0E7-A5E9734A7C77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3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81B41D-008B-4B3C-83B6-16B2ACB82815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5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0CAEB3-88DE-4A36-9AB1-6DA8558D0CE4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9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it-IT"/>
              <a:t>Fate clic per modificare il formato del testo del titoloFare clic per modificare lo stile del titolo</a:t>
            </a:r>
          </a:p>
        </p:txBody>
      </p:sp>
      <p:sp>
        <p:nvSpPr>
          <p:cNvPr id="3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it-IT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9pPr>
          </a:lstStyle>
          <a:p>
            <a:pPr lvl="0"/>
            <a:r>
              <a:rPr lang="it-IT"/>
              <a:t>Fate clic per modificare il formato del testo della struttura</a:t>
            </a:r>
          </a:p>
          <a:p>
            <a:pPr lvl="1"/>
            <a:r>
              <a:rPr lang="it-IT"/>
              <a:t>Secondo livello struttura</a:t>
            </a:r>
          </a:p>
          <a:p>
            <a:pPr lvl="2"/>
            <a:r>
              <a:rPr lang="it-IT"/>
              <a:t>Terzo livello struttura</a:t>
            </a:r>
          </a:p>
          <a:p>
            <a:pPr lvl="3"/>
            <a:r>
              <a:rPr lang="it-IT"/>
              <a:t>Quarto livello struttura</a:t>
            </a:r>
          </a:p>
          <a:p>
            <a:pPr lvl="4"/>
            <a:r>
              <a:rPr lang="it-IT"/>
              <a:t>Quinto livello struttura</a:t>
            </a:r>
          </a:p>
          <a:p>
            <a:pPr lvl="5"/>
            <a:r>
              <a:rPr lang="it-IT"/>
              <a:t>Sesto livello struttura</a:t>
            </a:r>
          </a:p>
          <a:p>
            <a:pPr lvl="6"/>
            <a:r>
              <a:rPr lang="it-IT"/>
              <a:t>Settimo livello struttura</a:t>
            </a:r>
          </a:p>
          <a:p>
            <a:pPr lvl="7"/>
            <a:r>
              <a:rPr lang="it-IT"/>
              <a:t>Ottavo livello struttura</a:t>
            </a:r>
          </a:p>
          <a:p>
            <a:pPr lvl="0"/>
            <a:r>
              <a:rPr lang="it-IT"/>
              <a:t>Nono livello strutturaFare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 txBox="1">
            <a:spLocks noGrp="1"/>
          </p:cNvSpPr>
          <p:nvPr>
            <p:ph type="dt" sz="half" idx="2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lvl="0" rtl="0" hangingPunct="0">
              <a:buNone/>
              <a:tabLst/>
              <a:defRPr lang="it-IT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Rectangle 5"/>
          <p:cNvSpPr txBox="1">
            <a:spLocks noGrp="1"/>
          </p:cNvSpPr>
          <p:nvPr>
            <p:ph type="ftr" sz="quarter" idx="3"/>
          </p:nvPr>
        </p:nvSpPr>
        <p:spPr>
          <a:xfrm>
            <a:off x="3124079" y="624528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lvl="0" rtl="0" hangingPunct="0">
              <a:buNone/>
              <a:tabLst/>
              <a:defRPr lang="it-IT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it-IT" sz="1800" b="0" i="0" u="none" strike="noStrike" kern="1200" spc="0">
                <a:solidFill>
                  <a:srgbClr val="000000"/>
                </a:solidFill>
                <a:latin typeface="Arial" pitchFamily="18"/>
                <a:ea typeface="Lucida Sans Unicode" pitchFamily="2"/>
                <a:cs typeface="Arial" pitchFamily="2"/>
              </a:defRPr>
            </a:lvl1pPr>
          </a:lstStyle>
          <a:p>
            <a:pPr lvl="0"/>
            <a:fld id="{BB88DAE9-CE5E-4400-83EB-EB6F96EB2E74}" type="slidenum"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lvl="0" algn="ctr" rtl="0" hangingPunct="0">
        <a:spcBef>
          <a:spcPts val="0"/>
        </a:spcBef>
        <a:spcAft>
          <a:spcPts val="0"/>
        </a:spcAft>
        <a:buNone/>
        <a:tabLst/>
        <a:defRPr lang="it-IT" sz="44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" pitchFamily="2"/>
        </a:defRPr>
      </a:lvl1pPr>
    </p:titleStyle>
    <p:bodyStyle>
      <a:lvl1pPr lvl="0">
        <a:buSzPct val="45000"/>
        <a:buFont typeface="StarSymbol"/>
        <a:buChar char="●"/>
        <a:tabLst/>
        <a:defRPr lang="it-IT" sz="3200" b="0" i="0" u="none" strike="noStrike" spc="0">
          <a:solidFill>
            <a:srgbClr val="000000"/>
          </a:solidFill>
          <a:latin typeface="Arial" pitchFamily="18"/>
          <a:cs typeface="Arial" pitchFamily="2"/>
        </a:defRPr>
      </a:lvl1pPr>
      <a:lvl2pPr lvl="1">
        <a:buSzPct val="75000"/>
        <a:buFont typeface="StarSymbol"/>
        <a:buChar char="–"/>
        <a:tabLst/>
        <a:defRPr lang="it-IT" sz="3200" b="0" i="0" u="none" strike="noStrike" spc="0">
          <a:solidFill>
            <a:srgbClr val="000000"/>
          </a:solidFill>
          <a:latin typeface="Arial" pitchFamily="18"/>
          <a:cs typeface="Arial" pitchFamily="2"/>
        </a:defRPr>
      </a:lvl2pPr>
      <a:lvl3pPr lvl="2">
        <a:buSzPct val="45000"/>
        <a:buFont typeface="StarSymbol"/>
        <a:buChar char="●"/>
        <a:tabLst/>
        <a:defRPr lang="it-IT" sz="3200" b="0" i="0" u="none" strike="noStrike" spc="0">
          <a:solidFill>
            <a:srgbClr val="000000"/>
          </a:solidFill>
          <a:latin typeface="Arial" pitchFamily="18"/>
          <a:cs typeface="Arial" pitchFamily="2"/>
        </a:defRPr>
      </a:lvl3pPr>
      <a:lvl4pPr lvl="3">
        <a:buSzPct val="75000"/>
        <a:buFont typeface="StarSymbol"/>
        <a:buChar char="–"/>
        <a:tabLst/>
        <a:defRPr lang="it-IT" sz="3200" b="0" i="0" u="none" strike="noStrike" spc="0">
          <a:solidFill>
            <a:srgbClr val="000000"/>
          </a:solidFill>
          <a:latin typeface="Arial" pitchFamily="18"/>
          <a:cs typeface="Arial" pitchFamily="2"/>
        </a:defRPr>
      </a:lvl4pPr>
      <a:lvl5pPr lvl="4">
        <a:buSzPct val="45000"/>
        <a:buFont typeface="StarSymbol"/>
        <a:buChar char="●"/>
        <a:tabLst/>
        <a:defRPr lang="it-IT" sz="3200" b="0" i="0" u="none" strike="noStrike" spc="0">
          <a:solidFill>
            <a:srgbClr val="000000"/>
          </a:solidFill>
          <a:latin typeface="Arial" pitchFamily="18"/>
          <a:cs typeface="Arial" pitchFamily="2"/>
        </a:defRPr>
      </a:lvl5pPr>
      <a:lvl6pPr lvl="5">
        <a:buSzPct val="45000"/>
        <a:buFont typeface="StarSymbol"/>
        <a:buChar char="●"/>
        <a:tabLst/>
        <a:defRPr lang="it-IT" sz="3200" b="0" i="0" u="none" strike="noStrike" spc="0">
          <a:solidFill>
            <a:srgbClr val="000000"/>
          </a:solidFill>
          <a:latin typeface="Arial" pitchFamily="18"/>
          <a:cs typeface="Arial" pitchFamily="2"/>
        </a:defRPr>
      </a:lvl6pPr>
      <a:lvl7pPr lvl="6">
        <a:buSzPct val="45000"/>
        <a:buFont typeface="StarSymbol"/>
        <a:buChar char="●"/>
        <a:tabLst/>
        <a:defRPr lang="it-IT" sz="3200" b="0" i="0" u="none" strike="noStrike" spc="0">
          <a:solidFill>
            <a:srgbClr val="000000"/>
          </a:solidFill>
          <a:latin typeface="Arial" pitchFamily="18"/>
          <a:cs typeface="Arial" pitchFamily="2"/>
        </a:defRPr>
      </a:lvl7pPr>
      <a:lvl8pPr lvl="7">
        <a:buSzPct val="45000"/>
        <a:buFont typeface="StarSymbol"/>
        <a:buChar char="●"/>
        <a:tabLst/>
        <a:defRPr lang="it-IT" sz="3200" b="0" i="0" u="none" strike="noStrike" spc="0">
          <a:solidFill>
            <a:srgbClr val="000000"/>
          </a:solidFill>
          <a:latin typeface="Arial" pitchFamily="18"/>
          <a:cs typeface="Arial" pitchFamily="2"/>
        </a:defRPr>
      </a:lvl8pPr>
      <a:lvl9pPr marL="0" marR="0" lvl="0" indent="0" algn="l" rtl="0" hangingPunct="0">
        <a:spcBef>
          <a:spcPts val="638"/>
        </a:spcBef>
        <a:spcAft>
          <a:spcPts val="0"/>
        </a:spcAft>
        <a:buSzPct val="45000"/>
        <a:buFont typeface="StarSymbol"/>
        <a:buChar char="•"/>
        <a:tabLst/>
        <a:defRPr lang="it-IT" sz="3200" b="0" i="0" u="none" strike="noStrike" spc="0">
          <a:solidFill>
            <a:srgbClr val="000000"/>
          </a:solidFill>
          <a:latin typeface="Arial" pitchFamily="18"/>
          <a:cs typeface="Arial" pitchFamily="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it-IT"/>
              <a:t>Fate clic per modificare il formato del testo del titoloFare clic per modificare lo stile del titolo</a:t>
            </a:r>
          </a:p>
        </p:txBody>
      </p:sp>
      <p:sp>
        <p:nvSpPr>
          <p:cNvPr id="3" name="Rectangle 4"/>
          <p:cNvSpPr txBox="1">
            <a:spLocks noGrp="1"/>
          </p:cNvSpPr>
          <p:nvPr>
            <p:ph type="dt" sz="half" idx="2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lvl="0" rtl="0" hangingPunct="0">
              <a:buNone/>
              <a:tabLst/>
              <a:defRPr lang="it-IT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Rectangle 5"/>
          <p:cNvSpPr txBox="1">
            <a:spLocks noGrp="1"/>
          </p:cNvSpPr>
          <p:nvPr>
            <p:ph type="ftr" sz="quarter" idx="3"/>
          </p:nvPr>
        </p:nvSpPr>
        <p:spPr>
          <a:xfrm>
            <a:off x="3124079" y="624528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lvl="0" rtl="0" hangingPunct="0">
              <a:buNone/>
              <a:tabLst/>
              <a:defRPr lang="it-IT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it-IT" sz="1800" b="0" i="0" u="none" strike="noStrike" kern="1200" spc="0">
                <a:solidFill>
                  <a:srgbClr val="000000"/>
                </a:solidFill>
                <a:latin typeface="Arial" pitchFamily="18"/>
                <a:ea typeface="Lucida Sans Unicode" pitchFamily="2"/>
                <a:cs typeface="Arial" pitchFamily="2"/>
              </a:defRPr>
            </a:lvl1pPr>
          </a:lstStyle>
          <a:p>
            <a:pPr lvl="0"/>
            <a:fld id="{83165932-0A2D-4E0B-842E-3030E352C6D1}" type="slidenum">
              <a:t>‹N›</a:t>
            </a:fld>
            <a:endParaRPr lang="it-IT"/>
          </a:p>
        </p:txBody>
      </p:sp>
      <p:sp>
        <p:nvSpPr>
          <p:cNvPr id="6" name="Segnaposto testo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it-IT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lvl="0" algn="ctr" rtl="0" hangingPunct="0">
        <a:spcBef>
          <a:spcPts val="0"/>
        </a:spcBef>
        <a:spcAft>
          <a:spcPts val="0"/>
        </a:spcAft>
        <a:buNone/>
        <a:tabLst/>
        <a:defRPr lang="it-IT" sz="44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" pitchFamily="2"/>
        </a:defRPr>
      </a:lvl1pPr>
    </p:titleStyle>
    <p:bodyStyle>
      <a:lvl1pPr algn="l" rtl="0" hangingPunct="0">
        <a:spcBef>
          <a:spcPts val="0"/>
        </a:spcBef>
        <a:spcAft>
          <a:spcPts val="1417"/>
        </a:spcAft>
        <a:tabLst/>
        <a:defRPr lang="it-IT" sz="32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it.wikipedia.org/w/index.php?title=Cangjie&amp;action=edit&amp;redlink=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Zhou_Gong" TargetMode="External"/><Relationship Id="rId2" Type="http://schemas.openxmlformats.org/officeDocument/2006/relationships/hyperlink" Target="https://it.wikipedia.org/wiki/Dinastia_Zhou_occidental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1512167"/>
          </a:xfrm>
        </p:spPr>
        <p:txBody>
          <a:bodyPr/>
          <a:lstStyle/>
          <a:p>
            <a:pPr>
              <a:buNone/>
            </a:pPr>
            <a:r>
              <a:rPr lang="it-IT" sz="3600" dirty="0" smtClean="0"/>
              <a:t>Storia dell’informatica e dei dispositivi di calcolo</a:t>
            </a:r>
            <a:endParaRPr lang="it-IT" sz="3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9512" y="2132856"/>
            <a:ext cx="8784976" cy="3505944"/>
          </a:xfrm>
        </p:spPr>
        <p:txBody>
          <a:bodyPr>
            <a:normAutofit fontScale="92500" lnSpcReduction="20000"/>
          </a:bodyPr>
          <a:lstStyle/>
          <a:p>
            <a:r>
              <a:rPr lang="it-IT" sz="2400" b="1" dirty="0"/>
              <a:t>SECONDA PARTE</a:t>
            </a:r>
            <a:r>
              <a:rPr lang="it-IT" sz="2400" b="1" dirty="0" smtClean="0"/>
              <a:t>: IL </a:t>
            </a:r>
            <a:r>
              <a:rPr lang="it-IT" sz="2400" b="1" dirty="0"/>
              <a:t>RACCONTO DEGLI EVENTI</a:t>
            </a:r>
            <a:r>
              <a:rPr lang="it-IT" sz="2400" dirty="0"/>
              <a:t> </a:t>
            </a:r>
            <a:endParaRPr lang="it-IT" sz="2400" dirty="0" smtClean="0"/>
          </a:p>
          <a:p>
            <a:pPr marL="108000"/>
            <a:r>
              <a:rPr lang="it-IT" dirty="0"/>
              <a:t>CAP C Dal mito alla filosofia</a:t>
            </a:r>
          </a:p>
          <a:p>
            <a:pPr marL="108000" algn="l"/>
            <a:r>
              <a:rPr lang="it-IT" dirty="0"/>
              <a:t>Con la scrittura prendono forma </a:t>
            </a:r>
            <a:endParaRPr lang="it-IT" dirty="0" smtClean="0"/>
          </a:p>
          <a:p>
            <a:pPr marL="108000" algn="l"/>
            <a:r>
              <a:rPr lang="it-IT" dirty="0" smtClean="0"/>
              <a:t>(</a:t>
            </a:r>
            <a:r>
              <a:rPr lang="it-IT" dirty="0"/>
              <a:t>in filosofia) </a:t>
            </a:r>
            <a:r>
              <a:rPr lang="it-IT" dirty="0" smtClean="0"/>
              <a:t>i </a:t>
            </a:r>
            <a:r>
              <a:rPr lang="it-IT" dirty="0"/>
              <a:t>primi dispositivi linguistici come forme disciplinate del linguaggio naturale e </a:t>
            </a:r>
            <a:endParaRPr lang="it-IT" dirty="0" smtClean="0"/>
          </a:p>
          <a:p>
            <a:pPr marL="108000" algn="l"/>
            <a:r>
              <a:rPr lang="it-IT" dirty="0" smtClean="0"/>
              <a:t>(</a:t>
            </a:r>
            <a:r>
              <a:rPr lang="it-IT" dirty="0"/>
              <a:t>in matematica) i sistemi di numerazione, </a:t>
            </a:r>
            <a:r>
              <a:rPr lang="it-IT" dirty="0" smtClean="0"/>
              <a:t>l’aritmetica, la geometria </a:t>
            </a:r>
            <a:r>
              <a:rPr lang="it-IT" dirty="0"/>
              <a:t>e l’algebra indo-arabe.</a:t>
            </a:r>
          </a:p>
          <a:p>
            <a:pPr algn="l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23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Documento di contabilità</a:t>
            </a:r>
            <a:br>
              <a:rPr lang="it-IT" dirty="0" smtClean="0"/>
            </a:br>
            <a:r>
              <a:rPr lang="it-IT" sz="3200" dirty="0" smtClean="0"/>
              <a:t>Esercizio: riempire le sei caselle adiacenti</a:t>
            </a:r>
            <a:endParaRPr lang="it-IT" sz="4000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151669"/>
              </p:ext>
            </p:extLst>
          </p:nvPr>
        </p:nvGraphicFramePr>
        <p:xfrm>
          <a:off x="22515" y="2492897"/>
          <a:ext cx="8229600" cy="4506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1521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>
                          <a:effectLst/>
                        </a:rPr>
                        <a:t>Dispositivi linguistici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 smtClean="0">
                          <a:effectLst/>
                        </a:rPr>
                        <a:t>Problemi 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smtClean="0">
                          <a:effectLst/>
                        </a:rPr>
                        <a:t>Dispositivi</a:t>
                      </a:r>
                      <a:r>
                        <a:rPr lang="it-IT" sz="3200" baseline="0" smtClean="0">
                          <a:effectLst/>
                        </a:rPr>
                        <a:t> operativi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61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Tavoletta  col</a:t>
                      </a:r>
                      <a:r>
                        <a:rPr lang="it-IT" sz="3200" baseline="0" dirty="0" smtClean="0"/>
                        <a:t> tracciato del programma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Gestione di magazzini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Impiegati professionisti</a:t>
                      </a:r>
                      <a:endParaRPr lang="it-IT" sz="3200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478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Dispositivi linguistici </a:t>
            </a:r>
            <a:endParaRPr kumimoji="0" lang="it-IT" altLang="it-IT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5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lla memorizzazione alla elabo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468360" y="1"/>
            <a:ext cx="8229240" cy="83671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it-IT" sz="2800" b="1" dirty="0">
                <a:latin typeface="Comic Sans MS" pitchFamily="66"/>
              </a:rPr>
              <a:t>L’eredità dei classici</a:t>
            </a:r>
            <a:endParaRPr lang="it-IT" sz="2800" dirty="0"/>
          </a:p>
        </p:txBody>
      </p:sp>
      <p:sp>
        <p:nvSpPr>
          <p:cNvPr id="3" name="Segnaposto contenuto 2"/>
          <p:cNvSpPr txBox="1">
            <a:spLocks noGrp="1"/>
          </p:cNvSpPr>
          <p:nvPr>
            <p:ph type="body" idx="4294967295"/>
          </p:nvPr>
        </p:nvSpPr>
        <p:spPr>
          <a:xfrm>
            <a:off x="107504" y="764704"/>
            <a:ext cx="8568952" cy="5976295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it-IT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9pPr>
          </a:lstStyle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La scrittura digitale: </a:t>
            </a: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alfabeto </a:t>
            </a:r>
            <a:r>
              <a:rPr lang="it-IT" sz="2800" dirty="0">
                <a:latin typeface="Arial" pitchFamily="18"/>
                <a:cs typeface="Arial" pitchFamily="2"/>
              </a:rPr>
              <a:t>per le </a:t>
            </a:r>
            <a:r>
              <a:rPr lang="it-IT" sz="2800" dirty="0" smtClean="0">
                <a:latin typeface="Arial" pitchFamily="18"/>
                <a:cs typeface="Arial" pitchFamily="2"/>
              </a:rPr>
              <a:t>parole, cifre </a:t>
            </a:r>
            <a:r>
              <a:rPr lang="it-IT" sz="2800" dirty="0">
                <a:latin typeface="Arial" pitchFamily="18"/>
                <a:cs typeface="Arial" pitchFamily="2"/>
              </a:rPr>
              <a:t>per i </a:t>
            </a:r>
            <a:r>
              <a:rPr lang="it-IT" sz="2800" dirty="0" smtClean="0">
                <a:latin typeface="Arial" pitchFamily="18"/>
                <a:cs typeface="Arial" pitchFamily="2"/>
              </a:rPr>
              <a:t>numeri </a:t>
            </a: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endParaRPr lang="it-IT" sz="900" dirty="0">
              <a:latin typeface="Arial" pitchFamily="18"/>
              <a:cs typeface="Arial" pitchFamily="2"/>
            </a:endParaRP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>
                <a:latin typeface="Arial" pitchFamily="18"/>
                <a:cs typeface="Arial" pitchFamily="2"/>
              </a:rPr>
              <a:t>R</a:t>
            </a:r>
            <a:r>
              <a:rPr lang="it-IT" sz="2800" dirty="0" smtClean="0">
                <a:latin typeface="Arial" pitchFamily="18"/>
                <a:cs typeface="Arial" pitchFamily="2"/>
              </a:rPr>
              <a:t>egole </a:t>
            </a:r>
            <a:r>
              <a:rPr lang="it-IT" sz="2800" dirty="0">
                <a:latin typeface="Arial" pitchFamily="18"/>
                <a:cs typeface="Arial" pitchFamily="2"/>
              </a:rPr>
              <a:t>per usare l’alfabeto </a:t>
            </a:r>
            <a:r>
              <a:rPr lang="it-IT" sz="2800" dirty="0" smtClean="0">
                <a:latin typeface="Arial" pitchFamily="18"/>
                <a:cs typeface="Arial" pitchFamily="2"/>
              </a:rPr>
              <a:t>e comporre </a:t>
            </a:r>
            <a:r>
              <a:rPr lang="it-IT" sz="2800" dirty="0">
                <a:latin typeface="Arial" pitchFamily="18"/>
                <a:cs typeface="Arial" pitchFamily="2"/>
              </a:rPr>
              <a:t>le </a:t>
            </a:r>
            <a:r>
              <a:rPr lang="it-IT" sz="2800" dirty="0" smtClean="0">
                <a:latin typeface="Arial" pitchFamily="18"/>
                <a:cs typeface="Arial" pitchFamily="2"/>
              </a:rPr>
              <a:t>parole </a:t>
            </a: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Regole </a:t>
            </a:r>
            <a:r>
              <a:rPr lang="it-IT" sz="2800" dirty="0">
                <a:latin typeface="Arial" pitchFamily="18"/>
                <a:cs typeface="Arial" pitchFamily="2"/>
              </a:rPr>
              <a:t>per usare le parole </a:t>
            </a:r>
            <a:r>
              <a:rPr lang="it-IT" sz="2800" dirty="0" smtClean="0">
                <a:latin typeface="Arial" pitchFamily="18"/>
                <a:cs typeface="Arial" pitchFamily="2"/>
              </a:rPr>
              <a:t>e </a:t>
            </a:r>
            <a:r>
              <a:rPr lang="it-IT" sz="2800" dirty="0">
                <a:latin typeface="Arial" pitchFamily="18"/>
                <a:cs typeface="Arial" pitchFamily="2"/>
              </a:rPr>
              <a:t>costruire le </a:t>
            </a:r>
            <a:r>
              <a:rPr lang="it-IT" sz="2800" dirty="0" smtClean="0">
                <a:latin typeface="Arial" pitchFamily="18"/>
                <a:cs typeface="Arial" pitchFamily="2"/>
              </a:rPr>
              <a:t>frasi</a:t>
            </a: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endParaRPr lang="it-IT" sz="1400" dirty="0">
              <a:latin typeface="Arial" pitchFamily="18"/>
              <a:cs typeface="Arial" pitchFamily="2"/>
            </a:endParaRP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Regole </a:t>
            </a:r>
            <a:r>
              <a:rPr lang="it-IT" sz="2800" dirty="0">
                <a:latin typeface="Arial" pitchFamily="18"/>
                <a:cs typeface="Arial" pitchFamily="2"/>
              </a:rPr>
              <a:t>per usare le cifre </a:t>
            </a:r>
            <a:r>
              <a:rPr lang="it-IT" sz="2800" dirty="0" smtClean="0">
                <a:latin typeface="Arial" pitchFamily="18"/>
                <a:cs typeface="Arial" pitchFamily="2"/>
              </a:rPr>
              <a:t>e </a:t>
            </a:r>
            <a:r>
              <a:rPr lang="it-IT" sz="2800" dirty="0">
                <a:latin typeface="Arial" pitchFamily="18"/>
                <a:cs typeface="Arial" pitchFamily="2"/>
              </a:rPr>
              <a:t>descrivere numeri </a:t>
            </a:r>
            <a:endParaRPr lang="it-IT" sz="2800" dirty="0" smtClean="0">
              <a:latin typeface="Arial" pitchFamily="18"/>
              <a:cs typeface="Arial" pitchFamily="2"/>
            </a:endParaRP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Regole </a:t>
            </a:r>
            <a:r>
              <a:rPr lang="it-IT" sz="2800" dirty="0">
                <a:latin typeface="Arial" pitchFamily="18"/>
                <a:cs typeface="Arial" pitchFamily="2"/>
              </a:rPr>
              <a:t>per usare i numeri e </a:t>
            </a:r>
            <a:r>
              <a:rPr lang="it-IT" sz="2800" dirty="0" smtClean="0">
                <a:latin typeface="Arial" pitchFamily="18"/>
                <a:cs typeface="Arial" pitchFamily="2"/>
              </a:rPr>
              <a:t>descrivere calcoli</a:t>
            </a:r>
            <a:endParaRPr lang="it-IT" sz="900" dirty="0">
              <a:latin typeface="Arial" pitchFamily="18"/>
              <a:cs typeface="Arial" pitchFamily="2"/>
            </a:endParaRP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endParaRPr lang="it-IT" sz="1400" dirty="0" smtClean="0">
              <a:latin typeface="Arial" pitchFamily="18"/>
              <a:cs typeface="Arial" pitchFamily="2"/>
            </a:endParaRP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Retorica per convincere  (Socrate e Platone)</a:t>
            </a:r>
            <a:endParaRPr lang="it-IT" sz="2800" dirty="0">
              <a:latin typeface="Arial" pitchFamily="18"/>
              <a:cs typeface="Arial" pitchFamily="2"/>
            </a:endParaRP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Sistemi formali </a:t>
            </a:r>
            <a:r>
              <a:rPr lang="it-IT" sz="2800" dirty="0">
                <a:latin typeface="Arial" pitchFamily="18"/>
                <a:cs typeface="Arial" pitchFamily="2"/>
              </a:rPr>
              <a:t>per </a:t>
            </a:r>
            <a:r>
              <a:rPr lang="it-IT" sz="2800" dirty="0" smtClean="0">
                <a:latin typeface="Arial" pitchFamily="18"/>
                <a:cs typeface="Arial" pitchFamily="2"/>
              </a:rPr>
              <a:t>dimostrare  (Euclide e Aristotele) </a:t>
            </a:r>
          </a:p>
          <a:p>
            <a:pPr marL="0" lvl="0" indent="0">
              <a:spcBef>
                <a:spcPts val="638"/>
              </a:spcBef>
              <a:spcAft>
                <a:spcPts val="0"/>
              </a:spcAft>
              <a:buChar char="•"/>
            </a:pPr>
            <a:endParaRPr lang="it-IT" sz="800" dirty="0">
              <a:latin typeface="Arial" pitchFamily="18"/>
              <a:cs typeface="Arial" pitchFamily="2"/>
            </a:endParaRP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endParaRPr lang="it-IT" sz="800" b="1" i="1" dirty="0" smtClean="0">
              <a:latin typeface="Arial" pitchFamily="18"/>
              <a:cs typeface="Arial" pitchFamily="2"/>
            </a:endParaRP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endParaRPr lang="it-IT" sz="2400" b="1" i="1" dirty="0">
              <a:latin typeface="Arial" pitchFamily="18"/>
              <a:cs typeface="Arial" pitchFamily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52C5EB-B491-40BA-B0E7-A5E9734A7C77}" type="slidenum">
              <a:rPr lang="it-IT" smtClean="0"/>
              <a:t>100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oria dell’informatica: comparsa dei sistemi form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240" cy="765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1">
              <a:buNone/>
            </a:pPr>
            <a:r>
              <a:rPr lang="it-IT" sz="3200" b="1" dirty="0">
                <a:latin typeface="Comic Sans MS" pitchFamily="66"/>
              </a:rPr>
              <a:t>L’eredità dei classici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body" idx="4294967295"/>
          </p:nvPr>
        </p:nvSpPr>
        <p:spPr>
          <a:xfrm>
            <a:off x="457200" y="1124744"/>
            <a:ext cx="8435520" cy="5543896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it-IT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9pPr>
          </a:lstStyle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i="1" dirty="0" smtClean="0">
                <a:latin typeface="Arial" pitchFamily="18"/>
                <a:cs typeface="Arial" pitchFamily="2"/>
              </a:rPr>
              <a:t>	Durante </a:t>
            </a:r>
            <a:r>
              <a:rPr lang="it-IT" sz="2800" i="1" dirty="0" smtClean="0">
                <a:latin typeface="Arial" pitchFamily="18"/>
                <a:cs typeface="Arial" pitchFamily="2"/>
              </a:rPr>
              <a:t>l’epoca classica l’uomo crea tutti </a:t>
            </a:r>
            <a:r>
              <a:rPr lang="it-IT" sz="2800" i="1" dirty="0">
                <a:latin typeface="Arial" pitchFamily="18"/>
                <a:cs typeface="Arial" pitchFamily="2"/>
              </a:rPr>
              <a:t>gli strumenti che permettono l’</a:t>
            </a:r>
            <a:r>
              <a:rPr lang="it-IT" sz="2800" i="1" u="sng" dirty="0">
                <a:latin typeface="Arial" pitchFamily="18"/>
                <a:cs typeface="Arial" pitchFamily="2"/>
              </a:rPr>
              <a:t>esplosione della cultura</a:t>
            </a:r>
            <a:r>
              <a:rPr lang="it-IT" sz="2800" i="1" dirty="0">
                <a:latin typeface="Arial" pitchFamily="18"/>
                <a:cs typeface="Arial" pitchFamily="2"/>
              </a:rPr>
              <a:t>.</a:t>
            </a: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sz="900" i="1" dirty="0">
              <a:latin typeface="Arial" pitchFamily="18"/>
              <a:cs typeface="Arial" pitchFamily="2"/>
            </a:endParaRP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i="1" dirty="0" smtClean="0">
                <a:latin typeface="Arial" pitchFamily="18"/>
                <a:cs typeface="Arial" pitchFamily="2"/>
              </a:rPr>
              <a:t>I </a:t>
            </a:r>
            <a:r>
              <a:rPr lang="it-IT" sz="2800" i="1" dirty="0">
                <a:latin typeface="Arial" pitchFamily="18"/>
                <a:cs typeface="Arial" pitchFamily="2"/>
              </a:rPr>
              <a:t>sistemi di scrittura e di numerazione </a:t>
            </a:r>
            <a:r>
              <a:rPr lang="it-IT" sz="2800" i="1" dirty="0" smtClean="0">
                <a:latin typeface="Arial" pitchFamily="18"/>
                <a:cs typeface="Arial" pitchFamily="2"/>
              </a:rPr>
              <a:t>permettono </a:t>
            </a: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sz="800" i="1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i="1" dirty="0" smtClean="0">
                <a:latin typeface="Arial" pitchFamily="18"/>
                <a:cs typeface="Arial" pitchFamily="2"/>
              </a:rPr>
              <a:t>l’accumulo </a:t>
            </a:r>
            <a:r>
              <a:rPr lang="it-IT" sz="2800" i="1" dirty="0">
                <a:latin typeface="Arial" pitchFamily="18"/>
                <a:cs typeface="Arial" pitchFamily="2"/>
              </a:rPr>
              <a:t>di conoscenze, </a:t>
            </a:r>
            <a:endParaRPr lang="it-IT" sz="2800" i="1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sz="800" i="1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i="1" dirty="0" smtClean="0">
                <a:latin typeface="Arial" pitchFamily="18"/>
                <a:cs typeface="Arial" pitchFamily="2"/>
              </a:rPr>
              <a:t>incoraggiano </a:t>
            </a:r>
            <a:r>
              <a:rPr lang="it-IT" sz="2800" i="1" dirty="0">
                <a:latin typeface="Arial" pitchFamily="18"/>
                <a:cs typeface="Arial" pitchFamily="2"/>
              </a:rPr>
              <a:t>la </a:t>
            </a:r>
            <a:r>
              <a:rPr lang="it-IT" sz="2800" b="1" i="1" u="sng" dirty="0">
                <a:latin typeface="Arial" pitchFamily="18"/>
                <a:cs typeface="Arial" pitchFamily="2"/>
              </a:rPr>
              <a:t>riflessione su contenuti</a:t>
            </a:r>
            <a:r>
              <a:rPr lang="it-IT" sz="2800" i="1" dirty="0">
                <a:latin typeface="Arial" pitchFamily="18"/>
                <a:cs typeface="Arial" pitchFamily="2"/>
              </a:rPr>
              <a:t>, modi e forme del pensiero e </a:t>
            </a:r>
            <a:endParaRPr lang="it-IT" sz="2800" i="1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sz="800" i="1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i="1" dirty="0" smtClean="0">
                <a:latin typeface="Arial" pitchFamily="18"/>
                <a:cs typeface="Arial" pitchFamily="2"/>
              </a:rPr>
              <a:t>favoriscono </a:t>
            </a:r>
            <a:r>
              <a:rPr lang="it-IT" sz="2800" i="1" dirty="0">
                <a:latin typeface="Arial" pitchFamily="18"/>
                <a:cs typeface="Arial" pitchFamily="2"/>
              </a:rPr>
              <a:t>la comparsa e la elaborazione di astrazioni.</a:t>
            </a: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sz="900" i="1" dirty="0">
              <a:latin typeface="Arial" pitchFamily="18"/>
              <a:cs typeface="Arial" pitchFamily="2"/>
            </a:endParaRP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sz="900" dirty="0">
              <a:latin typeface="Arial" pitchFamily="18"/>
              <a:cs typeface="Arial" pitchFamily="2"/>
            </a:endParaRP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dirty="0">
              <a:latin typeface="Arial" pitchFamily="18"/>
              <a:cs typeface="Arial" pitchFamily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52C5EB-B491-40BA-B0E7-A5E9734A7C77}" type="slidenum">
              <a:rPr lang="it-IT" smtClean="0"/>
              <a:t>101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b="1" dirty="0">
                <a:latin typeface="Comic Sans MS" pitchFamily="66"/>
              </a:rPr>
              <a:t>L’eredità dei classici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lvl="0" indent="0">
              <a:buNone/>
            </a:pPr>
            <a:r>
              <a:rPr lang="it-IT" i="1" dirty="0">
                <a:latin typeface="Arial" pitchFamily="18"/>
                <a:cs typeface="Arial" pitchFamily="2"/>
              </a:rPr>
              <a:t>In particolare, come risultato di queste astrazioni si ha </a:t>
            </a:r>
            <a:r>
              <a:rPr lang="it-IT" i="1" dirty="0" smtClean="0">
                <a:latin typeface="Arial" pitchFamily="18"/>
                <a:cs typeface="Arial" pitchFamily="2"/>
              </a:rPr>
              <a:t>la </a:t>
            </a:r>
            <a:r>
              <a:rPr lang="it-IT" i="1" dirty="0">
                <a:latin typeface="Arial" pitchFamily="18"/>
                <a:cs typeface="Arial" pitchFamily="2"/>
              </a:rPr>
              <a:t>comparsa e lo sviluppo </a:t>
            </a:r>
            <a:r>
              <a:rPr lang="it-IT" i="1" dirty="0" smtClean="0">
                <a:latin typeface="Arial" pitchFamily="18"/>
                <a:cs typeface="Arial" pitchFamily="2"/>
              </a:rPr>
              <a:t>di </a:t>
            </a:r>
          </a:p>
          <a:p>
            <a:pPr marL="108000" lvl="0" indent="0">
              <a:buNone/>
            </a:pPr>
            <a:r>
              <a:rPr lang="it-IT" b="1" i="1" u="sng" dirty="0" smtClean="0">
                <a:latin typeface="Arial" pitchFamily="18"/>
                <a:cs typeface="Arial" pitchFamily="2"/>
              </a:rPr>
              <a:t>logica</a:t>
            </a:r>
            <a:r>
              <a:rPr lang="it-IT" i="1" dirty="0" smtClean="0">
                <a:latin typeface="Arial" pitchFamily="18"/>
                <a:cs typeface="Arial" pitchFamily="2"/>
              </a:rPr>
              <a:t> </a:t>
            </a:r>
            <a:r>
              <a:rPr lang="it-IT" i="1" dirty="0">
                <a:latin typeface="Arial" pitchFamily="18"/>
                <a:cs typeface="Arial" pitchFamily="2"/>
              </a:rPr>
              <a:t>e </a:t>
            </a:r>
            <a:r>
              <a:rPr lang="it-IT" b="1" i="1" u="sng" dirty="0" smtClean="0">
                <a:latin typeface="Arial" pitchFamily="18"/>
                <a:cs typeface="Arial" pitchFamily="2"/>
              </a:rPr>
              <a:t>aritmetica</a:t>
            </a:r>
            <a:r>
              <a:rPr lang="it-IT" i="1" dirty="0">
                <a:latin typeface="Arial" pitchFamily="18"/>
                <a:cs typeface="Arial" pitchFamily="2"/>
              </a:rPr>
              <a:t>, </a:t>
            </a:r>
            <a:endParaRPr lang="it-IT" i="1" dirty="0" smtClean="0">
              <a:latin typeface="Arial" pitchFamily="18"/>
              <a:cs typeface="Arial" pitchFamily="2"/>
            </a:endParaRPr>
          </a:p>
          <a:p>
            <a:pPr marL="108000" lvl="0" indent="0">
              <a:buNone/>
            </a:pPr>
            <a:r>
              <a:rPr lang="it-IT" i="1" dirty="0" smtClean="0">
                <a:latin typeface="Arial" pitchFamily="18"/>
                <a:cs typeface="Arial" pitchFamily="2"/>
              </a:rPr>
              <a:t>come </a:t>
            </a:r>
            <a:r>
              <a:rPr lang="it-IT" i="1" dirty="0">
                <a:latin typeface="Arial" pitchFamily="18"/>
                <a:cs typeface="Arial" pitchFamily="2"/>
              </a:rPr>
              <a:t>discipline che permettono la </a:t>
            </a:r>
            <a:r>
              <a:rPr lang="it-IT" b="1" i="1" u="sng" dirty="0">
                <a:latin typeface="Arial" pitchFamily="18"/>
                <a:cs typeface="Arial" pitchFamily="2"/>
              </a:rPr>
              <a:t>manipolazione di idee mediante l’uso di segni.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102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78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Documento di contabilità </a:t>
            </a:r>
            <a:br>
              <a:rPr lang="it-IT" dirty="0"/>
            </a:br>
            <a:r>
              <a:rPr lang="it-IT" sz="3200" dirty="0"/>
              <a:t>Esercizio: collocare il documento sulla gestione di </a:t>
            </a:r>
            <a:r>
              <a:rPr lang="it-IT" sz="3200" dirty="0" smtClean="0"/>
              <a:t>magazzino</a:t>
            </a:r>
            <a:endParaRPr lang="it-IT" sz="3200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846310"/>
              </p:ext>
            </p:extLst>
          </p:nvPr>
        </p:nvGraphicFramePr>
        <p:xfrm>
          <a:off x="22515" y="2492897"/>
          <a:ext cx="8229600" cy="38884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1521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>
                          <a:effectLst/>
                        </a:rPr>
                        <a:t>Dispositivi linguistici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 smtClean="0">
                          <a:effectLst/>
                        </a:rPr>
                        <a:t>Formale 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 smtClean="0">
                          <a:effectLst/>
                        </a:rPr>
                        <a:t>Non-formale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61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r>
                        <a:rPr lang="it-IT" sz="3200" dirty="0" smtClean="0">
                          <a:effectLst/>
                        </a:rPr>
                        <a:t>universale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61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r>
                        <a:rPr lang="it-IT" sz="3200" dirty="0" smtClean="0">
                          <a:effectLst/>
                        </a:rPr>
                        <a:t>generale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r>
                        <a:rPr lang="it-IT" sz="3200" dirty="0" smtClean="0">
                          <a:effectLst/>
                        </a:rPr>
                        <a:t>specifico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478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Dispositivi linguistici </a:t>
            </a:r>
            <a:endParaRPr kumimoji="0" lang="it-IT" altLang="it-IT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4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Documento di contabilità </a:t>
            </a:r>
            <a:br>
              <a:rPr lang="it-IT" dirty="0"/>
            </a:br>
            <a:r>
              <a:rPr lang="it-IT" sz="3200" dirty="0"/>
              <a:t>Esercizio: collocare il documento sulla gestione di </a:t>
            </a:r>
            <a:r>
              <a:rPr lang="it-IT" sz="3200" dirty="0" smtClean="0"/>
              <a:t>magazzino</a:t>
            </a:r>
            <a:endParaRPr lang="it-IT" sz="3200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139457"/>
              </p:ext>
            </p:extLst>
          </p:nvPr>
        </p:nvGraphicFramePr>
        <p:xfrm>
          <a:off x="22515" y="2492897"/>
          <a:ext cx="8229600" cy="4145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1521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>
                          <a:effectLst/>
                        </a:rPr>
                        <a:t>Dispositivi linguistici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 smtClean="0">
                          <a:effectLst/>
                        </a:rPr>
                        <a:t>Formale 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Non-formale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61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r>
                        <a:rPr lang="it-IT" sz="3200" dirty="0" smtClean="0">
                          <a:effectLst/>
                        </a:rPr>
                        <a:t>universale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61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r>
                        <a:rPr lang="it-IT" sz="3200" dirty="0" smtClean="0">
                          <a:effectLst/>
                        </a:rPr>
                        <a:t>generale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r>
                        <a:rPr lang="it-IT" sz="3200" dirty="0" smtClean="0">
                          <a:effectLst/>
                        </a:rPr>
                        <a:t>specifico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r>
                        <a:rPr lang="it-IT" sz="3200" dirty="0" smtClean="0">
                          <a:effectLst/>
                        </a:rPr>
                        <a:t>documento di contabilità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478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Dispositivi linguistici </a:t>
            </a:r>
            <a:endParaRPr kumimoji="0" lang="it-IT" altLang="it-IT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5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200" dirty="0"/>
              <a:t>La scrittura come strumento rivoluzionario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240" cy="5733256"/>
          </a:xfrm>
        </p:spPr>
        <p:txBody>
          <a:bodyPr/>
          <a:lstStyle/>
          <a:p>
            <a:pPr marL="108000" indent="0">
              <a:buNone/>
            </a:pP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La tavoletta 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 Appendice C-2 </a:t>
            </a:r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può 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essere interpretata come l’output di un programma usato per l’amministrazione di un deposito di granaglie. </a:t>
            </a:r>
          </a:p>
          <a:p>
            <a:pPr marL="108000" indent="0">
              <a:buNone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L’organizzazione delle informazioni in essa contenute dimostra il rispetto di regole di tipo </a:t>
            </a:r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amministrativo!</a:t>
            </a:r>
          </a:p>
          <a:p>
            <a:pPr marL="108000" indent="0">
              <a:buNone/>
            </a:pP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Esempio di sistema informativo 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antelitteram:</a:t>
            </a:r>
          </a:p>
          <a:p>
            <a:pPr marL="108000" indent="0">
              <a:buNone/>
            </a:pP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GESTIONE DI UN MAGAZZINO</a:t>
            </a:r>
          </a:p>
          <a:p>
            <a:pPr marL="108000" indent="0">
              <a:buNone/>
            </a:pPr>
            <a:endParaRPr lang="it-IT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0">
              <a:buNone/>
            </a:pPr>
            <a:endParaRPr lang="it-IT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A35616-E6FB-43F9-B54A-52051E4A874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6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oria dell’informatica: i primi sistemi di scrit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240" cy="5486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1">
              <a:buNone/>
            </a:pPr>
            <a:r>
              <a:rPr lang="it-IT" sz="2800" b="1" dirty="0"/>
              <a:t>Sistemi di scrittura</a:t>
            </a:r>
            <a:endParaRPr lang="it-IT" sz="2800" b="1" dirty="0">
              <a:latin typeface="Comic Sans MS" pitchFamily="66"/>
            </a:endParaRPr>
          </a:p>
        </p:txBody>
      </p:sp>
      <p:sp>
        <p:nvSpPr>
          <p:cNvPr id="3" name="Rectangle 3"/>
          <p:cNvSpPr txBox="1">
            <a:spLocks noGrp="1"/>
          </p:cNvSpPr>
          <p:nvPr>
            <p:ph type="body" idx="4294967295"/>
          </p:nvPr>
        </p:nvSpPr>
        <p:spPr>
          <a:xfrm>
            <a:off x="395536" y="548680"/>
            <a:ext cx="8373344" cy="6048672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it-IT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9pPr>
          </a:lstStyle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800" dirty="0">
              <a:latin typeface="Arial" pitchFamily="18"/>
              <a:cs typeface="Arial" pitchFamily="2"/>
            </a:endParaRP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dirty="0">
                <a:latin typeface="Arial" pitchFamily="18"/>
                <a:cs typeface="Arial" pitchFamily="2"/>
              </a:rPr>
              <a:t>Sistemi di scrittura pre-alfabetica </a:t>
            </a:r>
            <a:endParaRPr lang="it-IT" sz="2800" b="1" dirty="0" smtClean="0">
              <a:latin typeface="Arial" pitchFamily="18"/>
              <a:cs typeface="Arial" pitchFamily="2"/>
            </a:endParaRP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Ogni </a:t>
            </a:r>
            <a:r>
              <a:rPr lang="it-IT" sz="2800" dirty="0">
                <a:latin typeface="Arial" pitchFamily="18"/>
                <a:cs typeface="Arial" pitchFamily="2"/>
              </a:rPr>
              <a:t>cultura ha generato un suo proprio tipo </a:t>
            </a:r>
            <a:r>
              <a:rPr lang="it-IT" sz="2800" dirty="0" smtClean="0">
                <a:latin typeface="Arial" pitchFamily="18"/>
                <a:cs typeface="Arial" pitchFamily="2"/>
              </a:rPr>
              <a:t>di 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scrittura, condizionato </a:t>
            </a:r>
            <a:r>
              <a:rPr lang="it-IT" sz="2800" dirty="0">
                <a:latin typeface="Arial" pitchFamily="18"/>
                <a:cs typeface="Arial" pitchFamily="2"/>
              </a:rPr>
              <a:t>dagli scopi principali che </a:t>
            </a:r>
            <a:r>
              <a:rPr lang="it-IT" sz="2800" dirty="0" smtClean="0">
                <a:latin typeface="Arial" pitchFamily="18"/>
                <a:cs typeface="Arial" pitchFamily="2"/>
              </a:rPr>
              <a:t>ci 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si </a:t>
            </a:r>
            <a:r>
              <a:rPr lang="it-IT" sz="2800" dirty="0">
                <a:latin typeface="Arial" pitchFamily="18"/>
                <a:cs typeface="Arial" pitchFamily="2"/>
              </a:rPr>
              <a:t>riprometteva </a:t>
            </a:r>
            <a:r>
              <a:rPr lang="it-IT" sz="2800" dirty="0" smtClean="0">
                <a:latin typeface="Arial" pitchFamily="18"/>
                <a:cs typeface="Arial" pitchFamily="2"/>
              </a:rPr>
              <a:t>di raggiungere.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100" dirty="0">
              <a:latin typeface="Arial" pitchFamily="18"/>
              <a:cs typeface="Arial" pitchFamily="2"/>
            </a:endParaRP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La scrittura non si è diffusa per imitazione, ma è 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nata in modo autonomo presso quattro diversi 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centri culturali: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100" b="1" dirty="0">
              <a:latin typeface="Arial" pitchFamily="18"/>
              <a:cs typeface="Arial" pitchFamily="2"/>
            </a:endParaRP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3600" b="1" dirty="0" smtClean="0">
                <a:latin typeface="Arial" pitchFamily="18"/>
                <a:cs typeface="Arial" pitchFamily="2"/>
              </a:rPr>
              <a:t>Mesopotamia, Egitto, India, Cina</a:t>
            </a:r>
            <a:endParaRPr lang="it-IT" sz="3600" dirty="0" smtClean="0">
              <a:latin typeface="Arial" pitchFamily="18"/>
              <a:cs typeface="Arial" pitchFamily="2"/>
            </a:endParaRP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400" dirty="0">
              <a:latin typeface="Arial" pitchFamily="18"/>
              <a:cs typeface="Arial" pitchFamily="2"/>
            </a:endParaRP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>
                <a:latin typeface="Arial" pitchFamily="18"/>
                <a:cs typeface="Arial" pitchFamily="2"/>
              </a:rPr>
              <a:t>Appendice C-5 ! poster, C-6 e C-7!</a:t>
            </a:r>
            <a:endParaRPr lang="it-IT" dirty="0">
              <a:latin typeface="Arial" pitchFamily="18"/>
              <a:cs typeface="Arial" pitchFamily="2"/>
            </a:endParaRP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400" dirty="0">
              <a:latin typeface="Arial" pitchFamily="18"/>
              <a:cs typeface="Arial" pitchFamily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52C5EB-B491-40BA-B0E7-A5E9734A7C77}" type="slidenum">
              <a:rPr lang="it-IT" smtClean="0"/>
              <a:t>14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576064"/>
          </a:xfrm>
        </p:spPr>
        <p:txBody>
          <a:bodyPr/>
          <a:lstStyle/>
          <a:p>
            <a:pPr marL="360" lvl="0" hangingPunct="1">
              <a:lnSpc>
                <a:spcPct val="90000"/>
              </a:lnSpc>
              <a:spcBef>
                <a:spcPts val="638"/>
              </a:spcBef>
              <a:buNone/>
            </a:pPr>
            <a:r>
              <a:rPr lang="it-IT" sz="3200" b="1" dirty="0" smtClean="0"/>
              <a:t>Mesopotamia: </a:t>
            </a:r>
            <a:r>
              <a:rPr lang="it-IT" sz="3200" dirty="0" smtClean="0"/>
              <a:t>c</a:t>
            </a:r>
            <a:r>
              <a:rPr lang="it-IT" sz="3200" b="1" dirty="0" smtClean="0"/>
              <a:t>ommercio e </a:t>
            </a:r>
            <a:r>
              <a:rPr lang="it-IT" sz="3200" b="1" dirty="0"/>
              <a:t>contabilità. </a:t>
            </a:r>
            <a:br>
              <a:rPr lang="it-IT" sz="3200" b="1" dirty="0"/>
            </a:br>
            <a:r>
              <a:rPr lang="it-IT" sz="3200" b="1" dirty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908720"/>
            <a:ext cx="8964488" cy="5760640"/>
          </a:xfrm>
        </p:spPr>
        <p:txBody>
          <a:bodyPr/>
          <a:lstStyle/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/>
              <a:t>Presso i Sumeri il </a:t>
            </a:r>
            <a:r>
              <a:rPr lang="it-IT" dirty="0"/>
              <a:t>pensiero </a:t>
            </a:r>
            <a:r>
              <a:rPr lang="it-IT" dirty="0" smtClean="0"/>
              <a:t>simbolico </a:t>
            </a:r>
            <a:r>
              <a:rPr lang="it-IT" dirty="0"/>
              <a:t>pare si </a:t>
            </a:r>
            <a:endParaRPr lang="it-IT" dirty="0" smtClean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/>
              <a:t>sia sviluppato alla fine del terzo millennio con 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/>
              <a:t>l’uso di pittogrammi per esigenze di c</a:t>
            </a:r>
            <a:r>
              <a:rPr lang="it-IT" b="1" dirty="0" smtClean="0"/>
              <a:t>ommercio 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b="1" dirty="0" smtClean="0"/>
              <a:t>e contabilità. 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 smtClean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/>
              <a:t>Furono </a:t>
            </a:r>
            <a:r>
              <a:rPr lang="it-IT" dirty="0"/>
              <a:t>comunque necessari parecchi </a:t>
            </a:r>
            <a:r>
              <a:rPr lang="it-IT" dirty="0" smtClean="0"/>
              <a:t>secoli 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/>
              <a:t>per </a:t>
            </a:r>
            <a:r>
              <a:rPr lang="it-IT" dirty="0"/>
              <a:t>arrivare </a:t>
            </a:r>
            <a:r>
              <a:rPr lang="it-IT" dirty="0" smtClean="0"/>
              <a:t>ad usare </a:t>
            </a:r>
            <a:r>
              <a:rPr lang="it-IT" dirty="0"/>
              <a:t>la scrittura per scopi </a:t>
            </a:r>
            <a:endParaRPr lang="it-IT" dirty="0" smtClean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/>
              <a:t>diversi </a:t>
            </a:r>
            <a:r>
              <a:rPr lang="it-IT" dirty="0"/>
              <a:t>da quelli contabili</a:t>
            </a:r>
            <a:r>
              <a:rPr lang="it-IT" dirty="0" smtClean="0"/>
              <a:t>.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100" dirty="0" smtClean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/>
              <a:t>Risale </a:t>
            </a:r>
            <a:r>
              <a:rPr lang="it-IT" dirty="0"/>
              <a:t>al 2700/2600 </a:t>
            </a:r>
            <a:r>
              <a:rPr lang="it-IT" dirty="0" smtClean="0"/>
              <a:t>a.C. </a:t>
            </a:r>
            <a:r>
              <a:rPr lang="it-IT" dirty="0"/>
              <a:t>una </a:t>
            </a:r>
            <a:r>
              <a:rPr lang="it-IT" b="1" dirty="0"/>
              <a:t>scrittura </a:t>
            </a:r>
            <a:endParaRPr lang="it-IT" b="1" dirty="0" smtClean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b="1" dirty="0" smtClean="0"/>
              <a:t>funeraria </a:t>
            </a:r>
            <a:r>
              <a:rPr lang="it-IT" dirty="0"/>
              <a:t>che riporta </a:t>
            </a:r>
            <a:r>
              <a:rPr lang="it-IT" dirty="0" smtClean="0"/>
              <a:t>il nome </a:t>
            </a:r>
            <a:r>
              <a:rPr lang="it-IT" dirty="0"/>
              <a:t>e il titolo del </a:t>
            </a:r>
            <a:endParaRPr lang="it-IT" dirty="0" smtClean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/>
              <a:t>defunto</a:t>
            </a:r>
            <a:r>
              <a:rPr lang="it-IT" dirty="0"/>
              <a:t>. </a:t>
            </a:r>
            <a:endParaRPr lang="it-IT" sz="2400" dirty="0" smtClean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800" dirty="0" smtClean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400" dirty="0" smtClean="0"/>
              <a:t>  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910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200" b="1" dirty="0"/>
              <a:t>Sistemi di scrittura: Mesopotamia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256584"/>
          </a:xfrm>
        </p:spPr>
        <p:txBody>
          <a:bodyPr/>
          <a:lstStyle/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/>
              <a:t>Col tempo, i pittogrammi sono stati sostituiti 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/>
              <a:t>dalla scrittura cuneiforme.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dirty="0" smtClean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/>
              <a:t>Una </a:t>
            </a:r>
            <a:r>
              <a:rPr lang="it-IT" dirty="0"/>
              <a:t>tappa significativa è rappresentata dal </a:t>
            </a:r>
            <a:endParaRPr lang="it-IT" dirty="0" smtClean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/>
              <a:t>poema </a:t>
            </a:r>
            <a:r>
              <a:rPr lang="it-IT" dirty="0"/>
              <a:t>epico </a:t>
            </a:r>
            <a:r>
              <a:rPr lang="it-IT" dirty="0" smtClean="0"/>
              <a:t>che </a:t>
            </a:r>
            <a:r>
              <a:rPr lang="it-IT" dirty="0"/>
              <a:t>descrive le gesta </a:t>
            </a:r>
            <a:r>
              <a:rPr lang="it-IT" dirty="0" smtClean="0"/>
              <a:t>del mitico 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/>
              <a:t>eroe </a:t>
            </a:r>
            <a:r>
              <a:rPr lang="it-IT" b="1" dirty="0" smtClean="0"/>
              <a:t>Gilgamesh</a:t>
            </a:r>
            <a:r>
              <a:rPr lang="it-IT" dirty="0"/>
              <a:t>. 2700-2500 </a:t>
            </a:r>
            <a:endParaRPr lang="it-IT" dirty="0" smtClean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/>
              <a:t> </a:t>
            </a:r>
            <a:endParaRPr lang="it-IT" dirty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/>
              <a:t> Appendice C-8 Biblioteca di Ebla </a:t>
            </a:r>
            <a:r>
              <a:rPr lang="it-IT" dirty="0" smtClean="0"/>
              <a:t>!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/>
              <a:t> Appendice C-8-1 Meta informazioni </a:t>
            </a:r>
            <a:endParaRPr lang="it-IT" dirty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/>
              <a:t> Appendice C-9 cuneiforme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1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600" b="1" dirty="0"/>
              <a:t>Sistemi di scrittura: </a:t>
            </a:r>
            <a:r>
              <a:rPr lang="it-IT" sz="3600" b="1" dirty="0" smtClean="0"/>
              <a:t>Hammurabi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544616"/>
          </a:xfrm>
        </p:spPr>
        <p:txBody>
          <a:bodyPr/>
          <a:lstStyle/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800" dirty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Come già detto all’inizio del corso è notevole </a:t>
            </a:r>
            <a:r>
              <a:rPr lang="it-IT" sz="2800" dirty="0"/>
              <a:t>la </a:t>
            </a:r>
            <a:endParaRPr lang="it-IT" sz="2800" dirty="0" smtClean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comparsa </a:t>
            </a:r>
            <a:r>
              <a:rPr lang="it-IT" sz="2800" dirty="0"/>
              <a:t>del </a:t>
            </a:r>
            <a:r>
              <a:rPr lang="it-IT" sz="2800" b="1" dirty="0"/>
              <a:t>codice legislativo di </a:t>
            </a:r>
            <a:r>
              <a:rPr lang="it-IT" sz="2800" b="1" dirty="0" smtClean="0"/>
              <a:t>Hammurabi 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(</a:t>
            </a:r>
            <a:r>
              <a:rPr lang="it-IT" sz="2800" dirty="0"/>
              <a:t>1750 a.C.); questo codice è significativo </a:t>
            </a:r>
            <a:r>
              <a:rPr lang="it-IT" sz="2800" dirty="0" smtClean="0"/>
              <a:t>nella 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storia </a:t>
            </a:r>
            <a:r>
              <a:rPr lang="it-IT" sz="2800" dirty="0"/>
              <a:t>dell’Informatica perché lo stile in cui è </a:t>
            </a:r>
            <a:r>
              <a:rPr lang="it-IT" sz="2800" dirty="0" smtClean="0"/>
              <a:t>scritto 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anticipa la </a:t>
            </a:r>
            <a:r>
              <a:rPr lang="it-IT" sz="2800" dirty="0"/>
              <a:t>struttura condizionale </a:t>
            </a:r>
            <a:r>
              <a:rPr lang="it-IT" sz="2800" dirty="0" smtClean="0"/>
              <a:t>dei sistemi basati 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su regole.  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Anticipa </a:t>
            </a:r>
            <a:r>
              <a:rPr lang="it-IT" sz="2800" dirty="0"/>
              <a:t>di 4000 anni la struttura dei</a:t>
            </a:r>
            <a:r>
              <a:rPr lang="it-IT" sz="2800" b="1" dirty="0"/>
              <a:t> </a:t>
            </a:r>
            <a:r>
              <a:rPr lang="it-IT" sz="2800" b="1" i="1" dirty="0"/>
              <a:t>sistemi </a:t>
            </a:r>
            <a:endParaRPr lang="it-IT" sz="2800" b="1" i="1" dirty="0" smtClean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i="1" dirty="0" smtClean="0"/>
              <a:t>Espert</a:t>
            </a:r>
            <a:r>
              <a:rPr lang="it-IT" sz="2800" b="1" dirty="0" smtClean="0"/>
              <a:t>i</a:t>
            </a:r>
            <a:r>
              <a:rPr lang="it-IT" sz="2800" dirty="0" smtClean="0"/>
              <a:t> basati su regole.</a:t>
            </a:r>
            <a:endParaRPr lang="it-IT" sz="2800" dirty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800" dirty="0" smtClean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 Appendice C-9-1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Appendice C-9-2 </a:t>
            </a:r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90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600" b="1" dirty="0"/>
              <a:t>Sistemi di scrittura: Hammurabi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240" cy="4929008"/>
          </a:xfrm>
        </p:spPr>
        <p:txBody>
          <a:bodyPr/>
          <a:lstStyle/>
          <a:p>
            <a:pPr marL="108000" indent="0">
              <a:buNone/>
            </a:pPr>
            <a:r>
              <a:rPr lang="it-IT" dirty="0" smtClean="0"/>
              <a:t>Questo codice legislativo è un </a:t>
            </a:r>
            <a:r>
              <a:rPr lang="it-IT" b="1" dirty="0" smtClean="0"/>
              <a:t>dispositivo linguistico non formale</a:t>
            </a:r>
            <a:r>
              <a:rPr lang="it-IT" dirty="0" smtClean="0"/>
              <a:t>, perché è scritto in linguaggio naturale disciplinato (tipo 1).</a:t>
            </a:r>
          </a:p>
          <a:p>
            <a:pPr marL="108000" indent="0">
              <a:buNone/>
            </a:pPr>
            <a:r>
              <a:rPr lang="it-IT" dirty="0" smtClean="0"/>
              <a:t>È un </a:t>
            </a:r>
            <a:r>
              <a:rPr lang="it-IT" b="1" dirty="0" smtClean="0"/>
              <a:t>dispositivo generale </a:t>
            </a:r>
            <a:r>
              <a:rPr lang="it-IT" dirty="0" smtClean="0"/>
              <a:t>perché applicabile per ogni tipo di lite giudiziaria.</a:t>
            </a:r>
          </a:p>
          <a:p>
            <a:pPr marL="108000" indent="0">
              <a:buNone/>
            </a:pPr>
            <a:r>
              <a:rPr lang="it-IT" dirty="0" smtClean="0"/>
              <a:t>Si può considerare un dispositivo di tipo informatico (</a:t>
            </a:r>
            <a:r>
              <a:rPr lang="it-IT" i="1" dirty="0" smtClean="0"/>
              <a:t>antelitteram</a:t>
            </a:r>
            <a:r>
              <a:rPr lang="it-IT" dirty="0" smtClean="0"/>
              <a:t>) perché (nelle intenzioni di Hammurabi) vuole </a:t>
            </a:r>
            <a:r>
              <a:rPr lang="it-IT" smtClean="0"/>
              <a:t>essere effettivo!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600" b="1" dirty="0"/>
              <a:t>Sistemi di scrittura: Hammurabi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001016"/>
          </a:xfrm>
        </p:spPr>
        <p:txBody>
          <a:bodyPr/>
          <a:lstStyle/>
          <a:p>
            <a:pPr marL="108000" indent="0">
              <a:buNone/>
            </a:pPr>
            <a:r>
              <a:rPr lang="it-IT" dirty="0" smtClean="0"/>
              <a:t>I </a:t>
            </a:r>
            <a:r>
              <a:rPr lang="it-IT" b="1" dirty="0" smtClean="0"/>
              <a:t>dispositivi operativi </a:t>
            </a:r>
            <a:r>
              <a:rPr lang="it-IT" dirty="0" smtClean="0"/>
              <a:t>incaricati della esecuzione delle procedure descritte nel codice (linguistico) di Hammurabi, sono </a:t>
            </a:r>
            <a:r>
              <a:rPr lang="it-IT" b="1" dirty="0" smtClean="0"/>
              <a:t>i</a:t>
            </a:r>
            <a:r>
              <a:rPr lang="it-IT" dirty="0" smtClean="0"/>
              <a:t> </a:t>
            </a:r>
            <a:r>
              <a:rPr lang="it-IT" b="1" dirty="0" smtClean="0"/>
              <a:t>giudici </a:t>
            </a:r>
            <a:r>
              <a:rPr lang="it-IT" dirty="0" smtClean="0"/>
              <a:t>che, dopo aver acquisito i dati che descrivono la lite corrente, emettono (calcolano) la sentenza. </a:t>
            </a:r>
          </a:p>
          <a:p>
            <a:pPr marL="108000" indent="0">
              <a:buNone/>
            </a:pPr>
            <a:r>
              <a:rPr lang="it-IT" dirty="0" smtClean="0"/>
              <a:t>Questa procedura è automatica perché i predicati linguistici del codice sono decidibili.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20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764704"/>
          </a:xfrm>
        </p:spPr>
        <p:txBody>
          <a:bodyPr/>
          <a:lstStyle/>
          <a:p>
            <a:pPr>
              <a:buNone/>
            </a:pPr>
            <a:r>
              <a:rPr lang="it-IT" sz="3600" b="1" dirty="0" smtClean="0"/>
              <a:t>Dal mito alla filosofia </a:t>
            </a:r>
            <a:endParaRPr lang="it-IT" sz="36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240" cy="5289048"/>
          </a:xfrm>
        </p:spPr>
        <p:txBody>
          <a:bodyPr/>
          <a:lstStyle/>
          <a:p>
            <a:pPr marL="108000" indent="0">
              <a:buNone/>
            </a:pPr>
            <a:r>
              <a:rPr lang="it-IT" dirty="0" smtClean="0"/>
              <a:t>La storia generale della cultura nasce in modo indipendente in quattro aree diverse.</a:t>
            </a:r>
          </a:p>
          <a:p>
            <a:pPr marL="108000" indent="0">
              <a:buNone/>
            </a:pPr>
            <a:r>
              <a:rPr lang="it-IT" dirty="0" smtClean="0"/>
              <a:t>Mesopotamia</a:t>
            </a:r>
          </a:p>
          <a:p>
            <a:pPr marL="108000" indent="0">
              <a:buNone/>
            </a:pPr>
            <a:r>
              <a:rPr lang="it-IT" dirty="0" smtClean="0"/>
              <a:t>Egitto</a:t>
            </a:r>
          </a:p>
          <a:p>
            <a:pPr marL="108000" indent="0">
              <a:buNone/>
            </a:pPr>
            <a:r>
              <a:rPr lang="it-IT" dirty="0" smtClean="0"/>
              <a:t>India </a:t>
            </a:r>
          </a:p>
          <a:p>
            <a:pPr marL="108000" indent="0">
              <a:buNone/>
            </a:pPr>
            <a:r>
              <a:rPr lang="it-IT" dirty="0" smtClean="0"/>
              <a:t>Cina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10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064"/>
          </a:xfrm>
        </p:spPr>
        <p:txBody>
          <a:bodyPr/>
          <a:lstStyle/>
          <a:p>
            <a:pPr>
              <a:buNone/>
            </a:pPr>
            <a:r>
              <a:rPr lang="it-IT" sz="3200" b="1" dirty="0"/>
              <a:t>Sistemi di scrittura: Hammurabi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240" cy="5472608"/>
          </a:xfrm>
        </p:spPr>
        <p:txBody>
          <a:bodyPr/>
          <a:lstStyle/>
          <a:p>
            <a:pPr marL="108000" indent="0">
              <a:buNone/>
            </a:pPr>
            <a:r>
              <a:rPr lang="it-IT" sz="2800" dirty="0" smtClean="0"/>
              <a:t>La motivazione: esigenza e problema.</a:t>
            </a:r>
          </a:p>
          <a:p>
            <a:pPr marL="108000" indent="0">
              <a:buNone/>
            </a:pPr>
            <a:r>
              <a:rPr lang="it-IT" sz="2800" b="1" dirty="0" smtClean="0"/>
              <a:t>Esigenza</a:t>
            </a:r>
            <a:r>
              <a:rPr lang="it-IT" sz="2800" dirty="0" smtClean="0"/>
              <a:t>: data la dimensione dello stato, è necessario </a:t>
            </a:r>
            <a:r>
              <a:rPr lang="it-IT" sz="2800" b="1" dirty="0" smtClean="0"/>
              <a:t>gestire in parallelo e in modo uniforme il processo </a:t>
            </a:r>
            <a:r>
              <a:rPr lang="it-IT" sz="2800" dirty="0" smtClean="0"/>
              <a:t>di gestione della giustizia. </a:t>
            </a:r>
          </a:p>
          <a:p>
            <a:pPr marL="108000" indent="0">
              <a:buNone/>
            </a:pPr>
            <a:r>
              <a:rPr lang="it-IT" sz="2800" b="1" dirty="0" smtClean="0"/>
              <a:t>Problema</a:t>
            </a:r>
            <a:r>
              <a:rPr lang="it-IT" sz="2800" dirty="0" smtClean="0"/>
              <a:t>: </a:t>
            </a:r>
            <a:r>
              <a:rPr lang="it-IT" sz="2800" b="1" dirty="0" smtClean="0"/>
              <a:t>disciplinare il comportamento degli esecutori</a:t>
            </a:r>
            <a:r>
              <a:rPr lang="it-IT" sz="2800" dirty="0" smtClean="0"/>
              <a:t> in modo che a pari dati (liti) corrispondano gli stessi risultati (sentenze). </a:t>
            </a:r>
          </a:p>
          <a:p>
            <a:pPr marL="108000" indent="0">
              <a:buNone/>
            </a:pPr>
            <a:r>
              <a:rPr lang="it-IT" sz="2800" b="1" dirty="0" smtClean="0"/>
              <a:t>Soluzione</a:t>
            </a:r>
            <a:r>
              <a:rPr lang="it-IT" sz="2800" dirty="0" smtClean="0"/>
              <a:t>: usare un testo scritto</a:t>
            </a:r>
            <a:r>
              <a:rPr lang="it-IT" sz="2800" b="1" dirty="0"/>
              <a:t> (il programma)</a:t>
            </a:r>
            <a:r>
              <a:rPr lang="it-IT" sz="2800" dirty="0" smtClean="0"/>
              <a:t> per </a:t>
            </a:r>
            <a:r>
              <a:rPr lang="it-IT" sz="2800" b="1" dirty="0" smtClean="0"/>
              <a:t>descrivere il procedimento </a:t>
            </a:r>
            <a:r>
              <a:rPr lang="it-IT" sz="2800" dirty="0" smtClean="0"/>
              <a:t>in modo esplicito e non ambiguo (effettivo)</a:t>
            </a:r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09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764704"/>
          </a:xfrm>
        </p:spPr>
        <p:txBody>
          <a:bodyPr/>
          <a:lstStyle/>
          <a:p>
            <a:pPr>
              <a:buNone/>
            </a:pPr>
            <a:r>
              <a:rPr lang="it-IT" sz="3200" b="1" dirty="0"/>
              <a:t>Sistemi di scrittura: </a:t>
            </a:r>
            <a:r>
              <a:rPr lang="it-IT" sz="3200" b="1" dirty="0" smtClean="0"/>
              <a:t>una </a:t>
            </a:r>
            <a:r>
              <a:rPr lang="it-IT" sz="3200" b="1" dirty="0"/>
              <a:t>rivoluzione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904656"/>
          </a:xfrm>
        </p:spPr>
        <p:txBody>
          <a:bodyPr/>
          <a:lstStyle/>
          <a:p>
            <a:pPr marL="108000" indent="0">
              <a:buNone/>
            </a:pPr>
            <a:r>
              <a:rPr lang="it-IT" sz="2800" b="1" dirty="0" smtClean="0"/>
              <a:t>Con la sua proposta di usare esecutori in parallelo per risolvere  problemi, Hammurabi dimostra una mentalità/</a:t>
            </a:r>
            <a:r>
              <a:rPr lang="it-IT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pensiero</a:t>
            </a:r>
            <a:r>
              <a:rPr lang="it-IT" sz="2800" b="1" dirty="0" smtClean="0"/>
              <a:t> </a:t>
            </a:r>
            <a:r>
              <a:rPr lang="it-IT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computazionale.</a:t>
            </a:r>
          </a:p>
          <a:p>
            <a:pPr marL="108000" indent="0">
              <a:buNone/>
            </a:pPr>
            <a:r>
              <a:rPr lang="it-IT" sz="3600" b="1" dirty="0" smtClean="0"/>
              <a:t>Dispositivo linguistico</a:t>
            </a:r>
            <a:r>
              <a:rPr lang="it-IT" sz="2800" b="1" dirty="0" smtClean="0"/>
              <a:t>:</a:t>
            </a:r>
          </a:p>
          <a:p>
            <a:pPr marL="108000" indent="0">
              <a:buNone/>
            </a:pPr>
            <a:r>
              <a:rPr lang="it-IT" sz="2800" dirty="0" smtClean="0"/>
              <a:t>un programma per produrre sentenze scritto in lingua naturale disciplinata dal gergo giuridico. (</a:t>
            </a:r>
            <a:r>
              <a:rPr lang="it-IT" sz="2000" dirty="0" smtClean="0"/>
              <a:t>è un dispositivo  generale perché è utilizzabile per ogni tipo di lite)  </a:t>
            </a:r>
            <a:r>
              <a:rPr lang="it-IT" dirty="0"/>
              <a:t> </a:t>
            </a:r>
            <a:endParaRPr lang="it-IT" dirty="0" smtClean="0"/>
          </a:p>
          <a:p>
            <a:pPr marL="108000" indent="0">
              <a:buNone/>
            </a:pPr>
            <a:r>
              <a:rPr lang="it-IT" sz="4000" b="1" dirty="0" smtClean="0"/>
              <a:t>Dispositivi operativi</a:t>
            </a:r>
            <a:r>
              <a:rPr lang="it-IT" sz="4000" dirty="0" smtClean="0"/>
              <a:t>:</a:t>
            </a:r>
          </a:p>
          <a:p>
            <a:pPr marL="108000" indent="0">
              <a:buNone/>
            </a:pPr>
            <a:r>
              <a:rPr lang="it-IT" sz="2800" dirty="0" smtClean="0"/>
              <a:t>I giudici, persone che conoscono il linguaggio del «programma» e che devono eseguirlo, </a:t>
            </a:r>
            <a:r>
              <a:rPr lang="it-IT" sz="2800" i="1" dirty="0" smtClean="0"/>
              <a:t>in modo effettivo, pena la rimozione </a:t>
            </a:r>
            <a:r>
              <a:rPr lang="it-IT" sz="2800" dirty="0" smtClean="0"/>
              <a:t>.  </a:t>
            </a:r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A35616-E6FB-43F9-B54A-52051E4A8745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80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it-IT" sz="2800" dirty="0"/>
              <a:t>Le parole del titolo: </a:t>
            </a:r>
            <a:r>
              <a:rPr lang="it-IT" sz="2800" b="1" dirty="0" smtClean="0"/>
              <a:t>DISPOSITIVO</a:t>
            </a:r>
            <a:br>
              <a:rPr lang="it-IT" sz="2800" b="1" dirty="0" smtClean="0"/>
            </a:br>
            <a:r>
              <a:rPr lang="it-IT" sz="2700" b="1" i="1" dirty="0" smtClean="0"/>
              <a:t>«lingua naturale disciplinata»</a:t>
            </a:r>
            <a:r>
              <a:rPr lang="it-IT" sz="2800" i="1" dirty="0" smtClean="0"/>
              <a:t> </a:t>
            </a:r>
            <a:endParaRPr lang="it-IT" sz="2800" i="1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864028"/>
              </p:ext>
            </p:extLst>
          </p:nvPr>
        </p:nvGraphicFramePr>
        <p:xfrm>
          <a:off x="27816" y="1052736"/>
          <a:ext cx="8517633" cy="410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9"/>
                <a:gridCol w="2736304"/>
                <a:gridCol w="3549080"/>
              </a:tblGrid>
              <a:tr h="1230535"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Dispositivi </a:t>
                      </a:r>
                    </a:p>
                    <a:p>
                      <a:r>
                        <a:rPr lang="it-IT" sz="3600" dirty="0" smtClean="0"/>
                        <a:t>linguistici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Formali </a:t>
                      </a:r>
                    </a:p>
                    <a:p>
                      <a:r>
                        <a:rPr lang="it-IT" sz="3600" dirty="0" smtClean="0"/>
                        <a:t>artificiali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Non formali</a:t>
                      </a:r>
                      <a:r>
                        <a:rPr lang="it-IT" sz="3600" baseline="0" dirty="0" smtClean="0"/>
                        <a:t> </a:t>
                      </a:r>
                    </a:p>
                    <a:p>
                      <a:r>
                        <a:rPr lang="it-IT" sz="3600" baseline="0" dirty="0" smtClean="0"/>
                        <a:t>naturali</a:t>
                      </a:r>
                      <a:endParaRPr lang="it-IT" sz="3600" dirty="0"/>
                    </a:p>
                  </a:txBody>
                  <a:tcPr/>
                </a:tc>
              </a:tr>
              <a:tr h="782072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universali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Sumero </a:t>
                      </a:r>
                      <a:endParaRPr lang="it-IT" sz="3200" dirty="0"/>
                    </a:p>
                  </a:txBody>
                  <a:tcPr/>
                </a:tc>
              </a:tr>
              <a:tr h="927990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generali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i="1" dirty="0" smtClean="0"/>
                        <a:t>«Codice di </a:t>
                      </a:r>
                    </a:p>
                    <a:p>
                      <a:r>
                        <a:rPr lang="it-IT" sz="3200" i="1" dirty="0" smtClean="0"/>
                        <a:t>Hammurabi»</a:t>
                      </a:r>
                      <a:endParaRPr lang="it-IT" sz="3200" i="1" dirty="0"/>
                    </a:p>
                  </a:txBody>
                  <a:tcPr/>
                </a:tc>
              </a:tr>
              <a:tr h="1025049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speciali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it-IT" sz="2800" dirty="0"/>
              <a:t>Le parole del titolo: </a:t>
            </a:r>
            <a:r>
              <a:rPr lang="it-IT" sz="2800" b="1" dirty="0" smtClean="0"/>
              <a:t>DISPOSITIVO</a:t>
            </a:r>
            <a:br>
              <a:rPr lang="it-IT" sz="2800" b="1" dirty="0" smtClean="0"/>
            </a:br>
            <a:r>
              <a:rPr lang="it-IT" sz="2800" b="1" dirty="0" smtClean="0"/>
              <a:t>persona specializzata</a:t>
            </a:r>
            <a:r>
              <a:rPr lang="it-IT" sz="2800" dirty="0" smtClean="0"/>
              <a:t> </a:t>
            </a:r>
            <a:endParaRPr lang="it-IT" sz="2800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68713"/>
              </p:ext>
            </p:extLst>
          </p:nvPr>
        </p:nvGraphicFramePr>
        <p:xfrm>
          <a:off x="107503" y="1340768"/>
          <a:ext cx="8517633" cy="466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9"/>
                <a:gridCol w="2736304"/>
                <a:gridCol w="3549080"/>
              </a:tblGrid>
              <a:tr h="1230535"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Dispositivi operativi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Formali </a:t>
                      </a:r>
                    </a:p>
                    <a:p>
                      <a:r>
                        <a:rPr lang="it-IT" sz="3600" dirty="0" smtClean="0"/>
                        <a:t>artificiali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Non formali</a:t>
                      </a:r>
                      <a:r>
                        <a:rPr lang="it-IT" sz="3600" baseline="0" dirty="0" smtClean="0"/>
                        <a:t> </a:t>
                      </a:r>
                    </a:p>
                    <a:p>
                      <a:r>
                        <a:rPr lang="it-IT" sz="3600" baseline="0" dirty="0" smtClean="0"/>
                        <a:t>naturali</a:t>
                      </a:r>
                      <a:endParaRPr lang="it-IT" sz="3600" dirty="0"/>
                    </a:p>
                  </a:txBody>
                  <a:tcPr/>
                </a:tc>
              </a:tr>
              <a:tr h="782072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universali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i="0" dirty="0" smtClean="0"/>
                        <a:t>Hammurabi, </a:t>
                      </a:r>
                      <a:endParaRPr lang="it-IT" sz="3200" i="1" dirty="0" smtClean="0"/>
                    </a:p>
                    <a:p>
                      <a:r>
                        <a:rPr lang="it-IT" sz="3200" i="1" dirty="0" smtClean="0"/>
                        <a:t>«il programmatore»</a:t>
                      </a:r>
                      <a:endParaRPr lang="it-IT" sz="3200" i="0" dirty="0"/>
                    </a:p>
                  </a:txBody>
                  <a:tcPr/>
                </a:tc>
              </a:tr>
              <a:tr h="927990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generali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Giudici di Hammurabi</a:t>
                      </a:r>
                      <a:endParaRPr lang="it-IT" sz="3200" dirty="0"/>
                    </a:p>
                  </a:txBody>
                  <a:tcPr/>
                </a:tc>
              </a:tr>
              <a:tr h="1297531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speciali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Eventi: Hammurabi e giudici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814159"/>
              </p:ext>
            </p:extLst>
          </p:nvPr>
        </p:nvGraphicFramePr>
        <p:xfrm>
          <a:off x="457200" y="1700807"/>
          <a:ext cx="8229600" cy="4481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2672"/>
                <a:gridCol w="3096344"/>
                <a:gridCol w="2170584"/>
              </a:tblGrid>
              <a:tr h="11161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 smtClean="0">
                          <a:effectLst/>
                        </a:rPr>
                        <a:t>Dispositivo linguistico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 smtClean="0">
                          <a:effectLst/>
                        </a:rPr>
                        <a:t>Problema 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 smtClean="0">
                          <a:effectLst/>
                        </a:rPr>
                        <a:t>Dispositivo operativo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61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Testo legislativo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Progetto e Programmazione 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 smtClean="0">
                          <a:effectLst/>
                        </a:rPr>
                        <a:t>Hammurabi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61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 smtClean="0">
                          <a:effectLst/>
                        </a:rPr>
                        <a:t>Testo legislativo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Processo</a:t>
                      </a:r>
                      <a:r>
                        <a:rPr lang="it-IT" sz="32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e sentenza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 smtClean="0">
                          <a:effectLst/>
                        </a:rPr>
                        <a:t>Giudici 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61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>
                          <a:effectLst/>
                        </a:rPr>
                        <a:t>…………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>
                          <a:effectLst/>
                        </a:rPr>
                        <a:t>…………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>
                          <a:effectLst/>
                        </a:rPr>
                        <a:t>…………..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24</a:t>
            </a:fld>
            <a:endParaRPr lang="it-IT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3437509"/>
            <a:ext cx="263214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ti</a:t>
            </a:r>
            <a:endParaRPr kumimoji="0" lang="it-IT" altLang="it-IT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8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06048"/>
          </a:xfrm>
        </p:spPr>
        <p:txBody>
          <a:bodyPr/>
          <a:lstStyle/>
          <a:p>
            <a:pPr lvl="0">
              <a:buNone/>
            </a:pPr>
            <a:r>
              <a:rPr lang="it-IT" sz="3200" b="1" dirty="0" smtClean="0"/>
              <a:t>Sistemi di scrittura: Egitto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240" cy="5400600"/>
          </a:xfrm>
        </p:spPr>
        <p:txBody>
          <a:bodyPr/>
          <a:lstStyle/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800" dirty="0">
              <a:latin typeface="Arial" pitchFamily="18"/>
              <a:cs typeface="Arial" pitchFamily="2"/>
            </a:endParaRPr>
          </a:p>
          <a:p>
            <a:pPr marL="108000" indent="0">
              <a:buNone/>
            </a:pPr>
            <a:r>
              <a:rPr lang="it-IT" sz="2800" dirty="0"/>
              <a:t>A partire dalla seconda metà del quarto millennio a.C., nell’antico Egitto si è sviluppata la 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scrittura pittografica</a:t>
            </a:r>
            <a:r>
              <a:rPr lang="it-IT" sz="2800" dirty="0"/>
              <a:t>, inizialmente usata per </a:t>
            </a:r>
            <a:r>
              <a:rPr lang="it-IT" sz="2800" b="1" u="sng" dirty="0"/>
              <a:t>iscrizioni sacre e solenni</a:t>
            </a:r>
            <a:r>
              <a:rPr lang="it-IT" sz="2800" dirty="0"/>
              <a:t> nei templi e sulle </a:t>
            </a:r>
            <a:r>
              <a:rPr lang="it-IT" sz="2800" dirty="0" smtClean="0"/>
              <a:t>tombe.</a:t>
            </a:r>
          </a:p>
          <a:p>
            <a:pPr marL="108000" indent="0">
              <a:buNone/>
            </a:pPr>
            <a:r>
              <a:rPr lang="it-IT" sz="2800" dirty="0" smtClean="0"/>
              <a:t>Successivamente i pittogrammi sono evoluti </a:t>
            </a:r>
            <a:r>
              <a:rPr lang="it-IT" sz="2800" dirty="0"/>
              <a:t>nel 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it-IT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geroglifico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800" dirty="0"/>
              <a:t>con il quale vengono riprodotti sia gli oggetti sia i suoni (in analogia a quanto oggi viene usato nei giochi enigmistici dei </a:t>
            </a:r>
            <a:r>
              <a:rPr lang="it-IT" sz="2800" i="1" dirty="0"/>
              <a:t>rebus</a:t>
            </a:r>
            <a:r>
              <a:rPr lang="it-IT" sz="2800" dirty="0"/>
              <a:t>). </a:t>
            </a:r>
            <a:endParaRPr lang="it-IT" sz="2800" dirty="0" smtClean="0"/>
          </a:p>
          <a:p>
            <a:pPr marL="108000" indent="0">
              <a:buNone/>
            </a:pPr>
            <a:r>
              <a:rPr lang="it-IT" sz="2800" dirty="0" smtClean="0"/>
              <a:t>Appendici  C-10 e C-10-1 geroglifici</a:t>
            </a:r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85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700808"/>
          </a:xfrm>
        </p:spPr>
        <p:txBody>
          <a:bodyPr/>
          <a:lstStyle/>
          <a:p>
            <a:pPr lvl="0">
              <a:buNone/>
            </a:pPr>
            <a:r>
              <a:rPr lang="it-IT" sz="3200" dirty="0" smtClean="0"/>
              <a:t/>
            </a:r>
            <a:br>
              <a:rPr lang="it-IT" sz="3200" dirty="0" smtClean="0"/>
            </a:br>
            <a:r>
              <a:rPr lang="it-IT" sz="3200" b="1" dirty="0"/>
              <a:t>Sistemi di </a:t>
            </a:r>
            <a:r>
              <a:rPr lang="it-IT" sz="3200" b="1" dirty="0" smtClean="0"/>
              <a:t>scrittura: India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484784"/>
            <a:ext cx="8496944" cy="5040560"/>
          </a:xfrm>
        </p:spPr>
        <p:txBody>
          <a:bodyPr/>
          <a:lstStyle/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800" dirty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In </a:t>
            </a:r>
            <a:r>
              <a:rPr lang="it-IT" sz="2800" b="1" u="sng" dirty="0"/>
              <a:t>India</a:t>
            </a:r>
            <a:r>
              <a:rPr lang="it-IT" sz="2800" b="1" dirty="0"/>
              <a:t> </a:t>
            </a:r>
            <a:r>
              <a:rPr lang="it-IT" sz="2800" dirty="0"/>
              <a:t>la scrittura era legata a </a:t>
            </a:r>
            <a:r>
              <a:rPr lang="it-IT" sz="2800" b="1" u="sng" dirty="0"/>
              <a:t>forme di culto</a:t>
            </a:r>
            <a:r>
              <a:rPr lang="it-IT" sz="2800" dirty="0"/>
              <a:t>, </a:t>
            </a:r>
            <a:endParaRPr lang="it-IT" sz="2800" dirty="0" smtClean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Il </a:t>
            </a:r>
            <a:r>
              <a:rPr lang="it-IT" sz="2800" dirty="0"/>
              <a:t>sistema di scrittura adottato in India per </a:t>
            </a:r>
            <a:r>
              <a:rPr lang="it-IT" sz="2800" dirty="0" smtClean="0"/>
              <a:t>il sanscrito 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risale </a:t>
            </a:r>
            <a:r>
              <a:rPr lang="it-IT" sz="2800" dirty="0"/>
              <a:t>alla seconda metà del secondo millennio a.C</a:t>
            </a:r>
            <a:r>
              <a:rPr lang="it-IT" sz="2800" dirty="0" smtClean="0"/>
              <a:t>. 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quando </a:t>
            </a:r>
            <a:r>
              <a:rPr lang="it-IT" sz="2800" dirty="0"/>
              <a:t>si è iniziata la scrittura dei testi sacri (i </a:t>
            </a:r>
            <a:r>
              <a:rPr lang="it-IT" sz="2800" dirty="0" smtClean="0"/>
              <a:t>Veda 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tra </a:t>
            </a:r>
            <a:r>
              <a:rPr lang="it-IT" sz="2800" dirty="0"/>
              <a:t>1500 e 1200 a.C.). </a:t>
            </a:r>
            <a:endParaRPr lang="it-IT" sz="2800" dirty="0" smtClean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900" dirty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800" dirty="0">
              <a:latin typeface="Arial" pitchFamily="18"/>
              <a:cs typeface="Arial" pitchFamily="2"/>
            </a:endParaRP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Appendici C-11 sanscrito</a:t>
            </a:r>
            <a:endParaRPr lang="it-IT" sz="2800" dirty="0">
              <a:latin typeface="Arial" pitchFamily="18"/>
              <a:cs typeface="Arial" pitchFamily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7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200" b="1" dirty="0"/>
              <a:t>Sistemi di </a:t>
            </a:r>
            <a:r>
              <a:rPr lang="it-IT" sz="3200" b="1" dirty="0" smtClean="0"/>
              <a:t>scrittura: India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560"/>
          </a:xfrm>
        </p:spPr>
        <p:txBody>
          <a:bodyPr/>
          <a:lstStyle/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dirty="0"/>
              <a:t>I sistemi di scrittura e di numerazione di origine 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dirty="0"/>
              <a:t>indiana</a:t>
            </a:r>
            <a:r>
              <a:rPr lang="it-IT" sz="2800" dirty="0"/>
              <a:t> sono particolarmente rilevanti per la storia </a:t>
            </a:r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/>
              <a:t>dell’Informatica per due motivi: </a:t>
            </a:r>
            <a:endParaRPr lang="it-IT" sz="2800" dirty="0" smtClean="0"/>
          </a:p>
          <a:p>
            <a:pPr marL="609480" lvl="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 smtClean="0"/>
          </a:p>
          <a:p>
            <a:pPr marL="360" indent="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La codifica della grammatica del sanscrito operata da Panini tra il VI e il IV secolo a.C.</a:t>
            </a:r>
          </a:p>
          <a:p>
            <a:pPr marL="360" indent="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 smtClean="0"/>
          </a:p>
          <a:p>
            <a:pPr marL="360" indent="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/>
              <a:t>la introduzione formale </a:t>
            </a:r>
            <a:r>
              <a:rPr lang="it-IT" sz="2800" dirty="0" smtClean="0"/>
              <a:t>delle cifre decimali e dello </a:t>
            </a:r>
            <a:r>
              <a:rPr lang="it-IT" sz="2800" dirty="0"/>
              <a:t>zero effettuata da </a:t>
            </a:r>
            <a:r>
              <a:rPr lang="it-IT" sz="2800" b="1" dirty="0" smtClean="0"/>
              <a:t>Bramagupta </a:t>
            </a:r>
            <a:r>
              <a:rPr lang="it-IT" sz="2800" dirty="0"/>
              <a:t>nel VI d.C. </a:t>
            </a:r>
            <a:endParaRPr lang="it-IT" sz="2800" dirty="0" smtClean="0"/>
          </a:p>
          <a:p>
            <a:pPr marL="360" indent="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800" dirty="0"/>
          </a:p>
          <a:p>
            <a:pPr marL="360" indent="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0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06048"/>
          </a:xfrm>
        </p:spPr>
        <p:txBody>
          <a:bodyPr/>
          <a:lstStyle/>
          <a:p>
            <a:pPr>
              <a:buNone/>
            </a:pPr>
            <a:r>
              <a:rPr lang="it-IT" sz="3200" b="1" dirty="0"/>
              <a:t>Sistemi di scrittura: India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472608"/>
          </a:xfrm>
        </p:spPr>
        <p:txBody>
          <a:bodyPr/>
          <a:lstStyle/>
          <a:p>
            <a:pPr marL="108000" indent="0">
              <a:buNone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grammatica di Panini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per il sanscrito è una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dispositivo linguistico universale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non formale, che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contiene le regole per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produrre, 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modo disciplinato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frasi scritte in linguaggio naturale. </a:t>
            </a:r>
          </a:p>
          <a:p>
            <a:pPr marL="108000" indent="0">
              <a:buNone/>
            </a:pPr>
            <a:r>
              <a:rPr lang="it-IT" dirty="0" smtClean="0"/>
              <a:t>I dispositivi operativi che possono operare in accordo alla macchina linguistica di Panini sono le persone che hanno il sanscrito come madre lingua.</a:t>
            </a:r>
          </a:p>
          <a:p>
            <a:pPr marL="108000" indent="0">
              <a:buNone/>
            </a:pPr>
            <a:r>
              <a:rPr lang="it-IT" dirty="0" smtClean="0"/>
              <a:t>Appendice </a:t>
            </a:r>
            <a:r>
              <a:rPr lang="it-IT" dirty="0"/>
              <a:t>C-12 Panini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A35616-E6FB-43F9-B54A-52051E4A8745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23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800" dirty="0"/>
              <a:t>Le parole del titolo: </a:t>
            </a:r>
            <a:r>
              <a:rPr lang="it-IT" sz="2800" b="1" dirty="0"/>
              <a:t>DISPOSITIVO</a:t>
            </a:r>
            <a:r>
              <a:rPr lang="it-IT" sz="2800" dirty="0"/>
              <a:t> 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770215"/>
              </p:ext>
            </p:extLst>
          </p:nvPr>
        </p:nvGraphicFramePr>
        <p:xfrm>
          <a:off x="107503" y="1340768"/>
          <a:ext cx="8928993" cy="452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9"/>
                <a:gridCol w="2736304"/>
                <a:gridCol w="3960440"/>
              </a:tblGrid>
              <a:tr h="1230535"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Dispositivi</a:t>
                      </a:r>
                    </a:p>
                    <a:p>
                      <a:r>
                        <a:rPr lang="it-IT" sz="3600" dirty="0" smtClean="0"/>
                        <a:t>linguistici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Formali </a:t>
                      </a:r>
                    </a:p>
                    <a:p>
                      <a:r>
                        <a:rPr lang="it-IT" sz="3600" dirty="0" smtClean="0"/>
                        <a:t>artificiali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Non formali</a:t>
                      </a:r>
                      <a:r>
                        <a:rPr lang="it-IT" sz="3600" baseline="0" dirty="0" smtClean="0"/>
                        <a:t> </a:t>
                      </a:r>
                    </a:p>
                    <a:p>
                      <a:r>
                        <a:rPr lang="it-IT" sz="3600" baseline="0" dirty="0" smtClean="0"/>
                        <a:t>naturali</a:t>
                      </a:r>
                      <a:endParaRPr lang="it-IT" sz="3600" dirty="0"/>
                    </a:p>
                  </a:txBody>
                  <a:tcPr/>
                </a:tc>
              </a:tr>
              <a:tr h="782072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universali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i="1" dirty="0" smtClean="0"/>
                        <a:t>«MUP grammatica del sanscrito»</a:t>
                      </a:r>
                      <a:endParaRPr lang="it-IT" sz="3200" i="1" dirty="0"/>
                    </a:p>
                  </a:txBody>
                  <a:tcPr/>
                </a:tc>
              </a:tr>
              <a:tr h="927990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generali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i="1" dirty="0" smtClean="0"/>
                        <a:t>Ricettario</a:t>
                      </a:r>
                      <a:r>
                        <a:rPr lang="it-IT" sz="3200" i="1" baseline="0" dirty="0" smtClean="0"/>
                        <a:t> </a:t>
                      </a:r>
                      <a:endParaRPr lang="it-IT" sz="3200" i="1" dirty="0"/>
                    </a:p>
                  </a:txBody>
                  <a:tcPr/>
                </a:tc>
              </a:tr>
              <a:tr h="1297531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speciali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Ricette </a:t>
                      </a:r>
                      <a:endParaRPr lang="it-IT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764704"/>
          </a:xfrm>
        </p:spPr>
        <p:txBody>
          <a:bodyPr/>
          <a:lstStyle/>
          <a:p>
            <a:pPr>
              <a:buNone/>
            </a:pPr>
            <a:r>
              <a:rPr lang="it-IT" sz="3600" b="1" dirty="0"/>
              <a:t>Dal mito alla filosofia 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616624"/>
          </a:xfrm>
        </p:spPr>
        <p:txBody>
          <a:bodyPr/>
          <a:lstStyle/>
          <a:p>
            <a:pPr marL="108000" indent="0">
              <a:buNone/>
            </a:pPr>
            <a:r>
              <a:rPr lang="it-IT" dirty="0" smtClean="0"/>
              <a:t>Col contributo della lingua e della filosofia greca la cultura occidentale si diffonde in tutto il Mediterraneo (Atene, Alessandria, Roma).</a:t>
            </a:r>
          </a:p>
          <a:p>
            <a:pPr marL="108000" indent="0">
              <a:buNone/>
            </a:pPr>
            <a:r>
              <a:rPr lang="it-IT" dirty="0" smtClean="0"/>
              <a:t>Tra IX e X secolo gli arabi portano in occidente l’eredità classica e la cultura indiana. </a:t>
            </a:r>
          </a:p>
          <a:p>
            <a:pPr marL="108000" indent="0">
              <a:buNone/>
            </a:pPr>
            <a:r>
              <a:rPr lang="it-IT" dirty="0" smtClean="0"/>
              <a:t>Marco Polo nel secolo XIII è ambasciatore della cultura cinese. </a:t>
            </a:r>
          </a:p>
          <a:p>
            <a:pPr marL="108000" indent="0">
              <a:buNone/>
            </a:pPr>
            <a:r>
              <a:rPr lang="it-IT" dirty="0" smtClean="0"/>
              <a:t>Dalla fine del Medioevo, con </a:t>
            </a:r>
            <a:r>
              <a:rPr lang="it-IT" dirty="0"/>
              <a:t>l’uso determinante del latino, </a:t>
            </a:r>
            <a:r>
              <a:rPr lang="it-IT" dirty="0" smtClean="0"/>
              <a:t>queste culture diventano patrimonio comune di tutta l’Europa.</a:t>
            </a:r>
            <a:endParaRPr lang="it-IT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9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800" dirty="0"/>
              <a:t>Le parole del titolo: </a:t>
            </a:r>
            <a:r>
              <a:rPr lang="it-IT" sz="2800" b="1" dirty="0"/>
              <a:t>DISPOSITIVO</a:t>
            </a:r>
            <a:r>
              <a:rPr lang="it-IT" sz="2800" dirty="0"/>
              <a:t> 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007352"/>
              </p:ext>
            </p:extLst>
          </p:nvPr>
        </p:nvGraphicFramePr>
        <p:xfrm>
          <a:off x="107503" y="1340768"/>
          <a:ext cx="8517633" cy="423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9"/>
                <a:gridCol w="2736304"/>
                <a:gridCol w="3549080"/>
              </a:tblGrid>
              <a:tr h="1230535"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Dispositivi operativi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Formali </a:t>
                      </a:r>
                    </a:p>
                    <a:p>
                      <a:r>
                        <a:rPr lang="it-IT" sz="3600" dirty="0" smtClean="0"/>
                        <a:t>artificiali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Non formali</a:t>
                      </a:r>
                      <a:r>
                        <a:rPr lang="it-IT" sz="3600" baseline="0" dirty="0" smtClean="0"/>
                        <a:t> </a:t>
                      </a:r>
                    </a:p>
                    <a:p>
                      <a:r>
                        <a:rPr lang="it-IT" sz="3600" baseline="0" dirty="0" smtClean="0"/>
                        <a:t>naturali</a:t>
                      </a:r>
                      <a:endParaRPr lang="it-IT" sz="3600" dirty="0"/>
                    </a:p>
                  </a:txBody>
                  <a:tcPr/>
                </a:tc>
              </a:tr>
              <a:tr h="782072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universali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Parlanti sanscrito</a:t>
                      </a:r>
                      <a:endParaRPr lang="it-IT" sz="3200" dirty="0"/>
                    </a:p>
                  </a:txBody>
                  <a:tcPr/>
                </a:tc>
              </a:tr>
              <a:tr h="927990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generali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</a:tr>
              <a:tr h="1297531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speciali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06048"/>
          </a:xfrm>
        </p:spPr>
        <p:txBody>
          <a:bodyPr/>
          <a:lstStyle/>
          <a:p>
            <a:pPr lvl="0">
              <a:buNone/>
            </a:pPr>
            <a:r>
              <a:rPr lang="it-IT" sz="3600" b="1" dirty="0"/>
              <a:t>Sistemi di </a:t>
            </a:r>
            <a:r>
              <a:rPr lang="it-IT" sz="3600" b="1" dirty="0" smtClean="0"/>
              <a:t>scrittura: Cina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240" cy="5472608"/>
          </a:xfrm>
        </p:spPr>
        <p:txBody>
          <a:bodyPr/>
          <a:lstStyle/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In </a:t>
            </a:r>
            <a:r>
              <a:rPr lang="it-IT" sz="2800" b="1" u="sng" dirty="0" smtClean="0"/>
              <a:t>Cina</a:t>
            </a:r>
            <a:r>
              <a:rPr lang="it-IT" sz="2800" dirty="0" smtClean="0"/>
              <a:t> (tra 1200 e 800 a.C) si è evoluta una 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scrittura di tipo ideografico come </a:t>
            </a:r>
            <a:r>
              <a:rPr lang="it-IT" sz="2800" b="1" u="sng" dirty="0" smtClean="0"/>
              <a:t>strumento 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u="sng" dirty="0" smtClean="0"/>
              <a:t>divinatorio</a:t>
            </a:r>
            <a:r>
              <a:rPr lang="it-IT" sz="2800" dirty="0" smtClean="0"/>
              <a:t>. 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800" dirty="0" smtClean="0"/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Le testimonianze più antiche sono state 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trovate a </a:t>
            </a:r>
            <a:r>
              <a:rPr lang="it-IT" sz="2800" dirty="0" err="1" smtClean="0"/>
              <a:t>Jiahu</a:t>
            </a:r>
            <a:r>
              <a:rPr lang="it-IT" sz="2800" dirty="0" smtClean="0"/>
              <a:t>, un sito neolitico sul fiume 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err="1" smtClean="0"/>
              <a:t>Huai</a:t>
            </a:r>
            <a:r>
              <a:rPr lang="it-IT" sz="2800" dirty="0" smtClean="0"/>
              <a:t> nella provincia dello </a:t>
            </a:r>
            <a:r>
              <a:rPr lang="it-IT" sz="2800" dirty="0" err="1" smtClean="0"/>
              <a:t>Henan</a:t>
            </a:r>
            <a:r>
              <a:rPr lang="it-IT" sz="2800" dirty="0" smtClean="0"/>
              <a:t>, datate al 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6500 a.C. Questo sito ha rivelato gusci di 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tartaruga recanti diversi simboli.  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800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8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600" b="1" dirty="0"/>
              <a:t>Sistemi di </a:t>
            </a:r>
            <a:r>
              <a:rPr lang="it-IT" sz="3600" b="1" dirty="0" smtClean="0"/>
              <a:t>scrittura: Cina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544616"/>
          </a:xfrm>
        </p:spPr>
        <p:txBody>
          <a:bodyPr/>
          <a:lstStyle/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800" b="1" dirty="0"/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/>
              <a:t>Secondo la leggenda, comunque, i caratteri cinesi furono inventati </a:t>
            </a:r>
            <a:r>
              <a:rPr lang="it-IT" sz="2800" dirty="0" smtClean="0"/>
              <a:t>da </a:t>
            </a:r>
            <a:r>
              <a:rPr lang="it-IT" sz="2800" u="sng" dirty="0">
                <a:hlinkClick r:id="rId2" tooltip="Cangjie (pagina inesistente)"/>
              </a:rPr>
              <a:t>Cangjie</a:t>
            </a:r>
            <a:r>
              <a:rPr lang="it-IT" sz="2800" dirty="0"/>
              <a:t> (c. 2650 a.C</a:t>
            </a:r>
            <a:r>
              <a:rPr lang="it-IT" sz="2800" dirty="0" smtClean="0"/>
              <a:t>.) 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800" dirty="0"/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dirty="0" smtClean="0"/>
              <a:t>Si </a:t>
            </a:r>
            <a:r>
              <a:rPr lang="it-IT" sz="2800" b="1" dirty="0"/>
              <a:t>dice che nel giorno in cui nacquero i caratteri </a:t>
            </a:r>
            <a:r>
              <a:rPr lang="it-IT" sz="2800" b="1" dirty="0" smtClean="0"/>
              <a:t>i 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dirty="0" smtClean="0"/>
              <a:t>cinesi </a:t>
            </a:r>
            <a:r>
              <a:rPr lang="it-IT" sz="2800" b="1" dirty="0"/>
              <a:t>sentirono il diavolo mettersi a lutto </a:t>
            </a:r>
            <a:r>
              <a:rPr lang="it-IT" sz="2800" b="1" dirty="0" smtClean="0"/>
              <a:t>e 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dirty="0" smtClean="0"/>
              <a:t>videro </a:t>
            </a:r>
            <a:r>
              <a:rPr lang="it-IT" sz="2800" b="1" dirty="0"/>
              <a:t>i raccolti piovere dal cielo, in quello </a:t>
            </a:r>
            <a:r>
              <a:rPr lang="it-IT" sz="2800" b="1" dirty="0" smtClean="0"/>
              <a:t>che 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dirty="0" smtClean="0"/>
              <a:t>era </a:t>
            </a:r>
            <a:r>
              <a:rPr lang="it-IT" sz="2800" b="1" dirty="0"/>
              <a:t>l'inizio di una nuova </a:t>
            </a:r>
            <a:r>
              <a:rPr lang="it-IT" sz="2800" b="1" dirty="0" smtClean="0"/>
              <a:t>civiltà.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800" dirty="0"/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dirty="0" smtClean="0"/>
              <a:t>Segno di </a:t>
            </a:r>
            <a:r>
              <a:rPr lang="it-IT" sz="2800" b="1" dirty="0"/>
              <a:t>una </a:t>
            </a:r>
            <a:r>
              <a:rPr lang="it-IT" sz="2800" b="1" dirty="0" smtClean="0"/>
              <a:t>singolarità rivoluzionaria 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800" b="1" dirty="0"/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dirty="0" smtClean="0"/>
              <a:t>Appendice C-13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42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600" b="1" dirty="0"/>
              <a:t>Sistemi di </a:t>
            </a:r>
            <a:r>
              <a:rPr lang="it-IT" sz="3600" b="1" dirty="0" smtClean="0"/>
              <a:t>scrittura: Cina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929008"/>
          </a:xfrm>
        </p:spPr>
        <p:txBody>
          <a:bodyPr/>
          <a:lstStyle/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b="1" dirty="0" smtClean="0"/>
              <a:t>In Cina emerge un alfabeto binario per gli</a:t>
            </a:r>
            <a:endParaRPr lang="it-IT" b="1" dirty="0"/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b="1" dirty="0" smtClean="0"/>
              <a:t>oracoli</a:t>
            </a:r>
            <a:r>
              <a:rPr lang="it-IT" dirty="0" smtClean="0"/>
              <a:t>, responsi </a:t>
            </a:r>
            <a:r>
              <a:rPr lang="it-IT" dirty="0"/>
              <a:t>formulati come </a:t>
            </a:r>
            <a:r>
              <a:rPr lang="it-IT" b="1" dirty="0" smtClean="0"/>
              <a:t>risposte 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b="1" dirty="0" smtClean="0"/>
              <a:t>a domande</a:t>
            </a:r>
            <a:r>
              <a:rPr lang="it-IT" dirty="0" smtClean="0"/>
              <a:t> prodotte manipolando simboli 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800" dirty="0" smtClean="0"/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/>
              <a:t>Inizialmente le risposte erano formulate con 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/>
              <a:t>un cifra binaria: si/no</a:t>
            </a:r>
            <a:r>
              <a:rPr lang="it-IT" dirty="0"/>
              <a:t>, favorevole/contrario 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800" dirty="0" smtClean="0"/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/>
              <a:t>Poi due </a:t>
            </a:r>
            <a:r>
              <a:rPr lang="it-IT" dirty="0"/>
              <a:t>cifre: </a:t>
            </a:r>
            <a:r>
              <a:rPr lang="it-IT" dirty="0" smtClean="0"/>
              <a:t>si/no-purché e no/si-purché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800" dirty="0" smtClean="0"/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/>
              <a:t>Quindi con tre cifre binarie o trigrammi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800" dirty="0" smtClean="0"/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/>
              <a:t>Infine con </a:t>
            </a:r>
            <a:r>
              <a:rPr lang="it-IT" dirty="0" smtClean="0"/>
              <a:t>sei cifre binarie: gli </a:t>
            </a:r>
            <a:r>
              <a:rPr lang="it-IT" b="1" i="1" dirty="0"/>
              <a:t>esagrammi</a:t>
            </a:r>
            <a:r>
              <a:rPr lang="it-IT" dirty="0"/>
              <a:t> 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dirty="0" smtClean="0"/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800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71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764704"/>
          </a:xfrm>
        </p:spPr>
        <p:txBody>
          <a:bodyPr/>
          <a:lstStyle/>
          <a:p>
            <a:pPr>
              <a:buNone/>
            </a:pPr>
            <a:r>
              <a:rPr lang="it-IT" b="1" dirty="0"/>
              <a:t>Sistemi di scrittura: Cina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240" cy="5688632"/>
          </a:xfrm>
        </p:spPr>
        <p:txBody>
          <a:bodyPr/>
          <a:lstStyle/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800" dirty="0"/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/>
              <a:t>I </a:t>
            </a:r>
            <a:r>
              <a:rPr lang="it-IT" dirty="0" smtClean="0"/>
              <a:t>CHING: </a:t>
            </a:r>
            <a:r>
              <a:rPr lang="it-IT" dirty="0"/>
              <a:t>il libro dei mutamenti</a:t>
            </a:r>
          </a:p>
          <a:p>
            <a:pPr marL="609480" indent="-609120" hangingPunct="1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800" dirty="0"/>
          </a:p>
          <a:p>
            <a:pPr marL="108000" indent="0">
              <a:buNone/>
            </a:pPr>
            <a:r>
              <a:rPr lang="it-IT" sz="2800" dirty="0" smtClean="0"/>
              <a:t>La </a:t>
            </a:r>
            <a:r>
              <a:rPr lang="it-IT" sz="2800" dirty="0"/>
              <a:t>tradizione attribuisce la </a:t>
            </a:r>
            <a:r>
              <a:rPr lang="it-IT" sz="2800" dirty="0" smtClean="0"/>
              <a:t>prima scrittura al </a:t>
            </a:r>
            <a:r>
              <a:rPr lang="it-IT" sz="2800" dirty="0"/>
              <a:t>re saggio fondatore della </a:t>
            </a:r>
            <a:r>
              <a:rPr lang="it-IT" sz="2800" dirty="0">
                <a:hlinkClick r:id="rId2" tooltip="Dinastia Zhou occidentale"/>
              </a:rPr>
              <a:t>dinastia Zhou </a:t>
            </a:r>
            <a:r>
              <a:rPr lang="it-IT" sz="2800" dirty="0" smtClean="0"/>
              <a:t>che </a:t>
            </a:r>
            <a:r>
              <a:rPr lang="it-IT" sz="2800" dirty="0"/>
              <a:t>regnò tra il 1046 e il 1043 a.C.) e a </a:t>
            </a:r>
            <a:r>
              <a:rPr lang="it-IT" sz="2800" dirty="0">
                <a:hlinkClick r:id="rId3" tooltip="Zhou Gong"/>
              </a:rPr>
              <a:t>Zhou Gong</a:t>
            </a:r>
            <a:r>
              <a:rPr lang="it-IT" sz="2800" dirty="0"/>
              <a:t> </a:t>
            </a:r>
            <a:r>
              <a:rPr lang="it-IT" sz="2800" dirty="0" smtClean="0"/>
              <a:t>(</a:t>
            </a:r>
            <a:r>
              <a:rPr lang="it-IT" sz="2800" dirty="0"/>
              <a:t>morto </a:t>
            </a:r>
            <a:r>
              <a:rPr lang="it-IT" sz="2800" dirty="0" err="1"/>
              <a:t>ca</a:t>
            </a:r>
            <a:r>
              <a:rPr lang="it-IT" sz="2800" dirty="0"/>
              <a:t>. 1032 </a:t>
            </a:r>
            <a:r>
              <a:rPr lang="it-IT" sz="2800" dirty="0" smtClean="0"/>
              <a:t>a.C.) Oggi probabilmente il libro contiene </a:t>
            </a:r>
            <a:r>
              <a:rPr lang="it-IT" sz="2800" dirty="0"/>
              <a:t>materiali di quell'epoca, è probabile che riceva la struttura che accettiamo come definitiva solo alla </a:t>
            </a:r>
            <a:r>
              <a:rPr lang="it-IT" sz="2800" dirty="0" smtClean="0"/>
              <a:t>fine </a:t>
            </a:r>
            <a:r>
              <a:rPr lang="it-IT" sz="2800" dirty="0"/>
              <a:t>della dinastia Zhou </a:t>
            </a:r>
            <a:r>
              <a:rPr lang="it-IT" sz="2800" dirty="0" smtClean="0"/>
              <a:t>occidentale. </a:t>
            </a:r>
          </a:p>
          <a:p>
            <a:pPr marL="108000" indent="0">
              <a:buNone/>
            </a:pPr>
            <a:r>
              <a:rPr lang="it-IT" sz="2800" b="1" dirty="0" smtClean="0"/>
              <a:t>Appendice </a:t>
            </a:r>
            <a:r>
              <a:rPr lang="it-IT" sz="2800" b="1" dirty="0"/>
              <a:t>C-14 !</a:t>
            </a:r>
            <a:r>
              <a:rPr lang="it-IT" sz="2800" dirty="0"/>
              <a:t> </a:t>
            </a:r>
            <a:r>
              <a:rPr lang="it-IT" sz="2800" dirty="0" smtClean="0"/>
              <a:t>E C-14-1</a:t>
            </a:r>
            <a:endParaRPr lang="it-IT" sz="2800" dirty="0"/>
          </a:p>
          <a:p>
            <a:pPr marL="108000" indent="0">
              <a:buNone/>
            </a:pPr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43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it-IT" sz="2800" b="1" dirty="0" smtClean="0"/>
              <a:t>DISPOSITIVO</a:t>
            </a:r>
            <a:r>
              <a:rPr lang="it-IT" sz="2800" dirty="0" smtClean="0"/>
              <a:t>  </a:t>
            </a:r>
            <a:r>
              <a:rPr lang="it-IT" sz="2800" b="1" dirty="0" smtClean="0"/>
              <a:t>I CHING </a:t>
            </a:r>
            <a:br>
              <a:rPr lang="it-IT" sz="2800" b="1" dirty="0" smtClean="0"/>
            </a:br>
            <a:r>
              <a:rPr lang="it-IT" sz="2800" b="1" dirty="0" smtClean="0"/>
              <a:t>esercizio: collocare la Macchina I Ching utilizzata per calcolare oroscopi</a:t>
            </a:r>
            <a:endParaRPr lang="it-IT" sz="2800" b="1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464278"/>
              </p:ext>
            </p:extLst>
          </p:nvPr>
        </p:nvGraphicFramePr>
        <p:xfrm>
          <a:off x="107503" y="1340768"/>
          <a:ext cx="8517633" cy="423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9"/>
                <a:gridCol w="2664296"/>
                <a:gridCol w="3621088"/>
              </a:tblGrid>
              <a:tr h="1230535"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 </a:t>
                      </a:r>
                      <a:r>
                        <a:rPr lang="it-IT" sz="3600" baseline="0" dirty="0" smtClean="0"/>
                        <a:t>      </a:t>
                      </a:r>
                      <a:r>
                        <a:rPr lang="it-IT" sz="3600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Formali </a:t>
                      </a:r>
                    </a:p>
                    <a:p>
                      <a:r>
                        <a:rPr lang="it-IT" sz="3600" dirty="0" smtClean="0"/>
                        <a:t>artificiali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Non formali</a:t>
                      </a:r>
                      <a:r>
                        <a:rPr lang="it-IT" sz="3600" baseline="0" dirty="0" smtClean="0"/>
                        <a:t> </a:t>
                      </a:r>
                    </a:p>
                    <a:p>
                      <a:r>
                        <a:rPr lang="it-IT" sz="3600" baseline="0" dirty="0" smtClean="0"/>
                        <a:t>naturali</a:t>
                      </a:r>
                      <a:endParaRPr lang="it-IT" sz="3600" dirty="0"/>
                    </a:p>
                  </a:txBody>
                  <a:tcPr/>
                </a:tc>
              </a:tr>
              <a:tr h="782072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universali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          ?    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              ?</a:t>
                      </a:r>
                      <a:endParaRPr lang="it-IT" sz="3200" dirty="0"/>
                    </a:p>
                  </a:txBody>
                  <a:tcPr/>
                </a:tc>
              </a:tr>
              <a:tr h="927990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generali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          ?    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              ?</a:t>
                      </a:r>
                      <a:endParaRPr lang="it-IT" sz="3200" dirty="0"/>
                    </a:p>
                  </a:txBody>
                  <a:tcPr/>
                </a:tc>
              </a:tr>
              <a:tr h="1297531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speciali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          ?    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              ?</a:t>
                      </a:r>
                      <a:endParaRPr lang="it-IT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12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it-IT" sz="2800" b="1" dirty="0" smtClean="0"/>
              <a:t>DISPOSITIVO</a:t>
            </a:r>
            <a:r>
              <a:rPr lang="it-IT" sz="2800" dirty="0" smtClean="0"/>
              <a:t>  </a:t>
            </a:r>
            <a:r>
              <a:rPr lang="it-IT" sz="2800" b="1" dirty="0" smtClean="0"/>
              <a:t>I CHING </a:t>
            </a:r>
            <a:br>
              <a:rPr lang="it-IT" sz="2800" b="1" dirty="0" smtClean="0"/>
            </a:br>
            <a:r>
              <a:rPr lang="it-IT" sz="2800" b="1" dirty="0" smtClean="0"/>
              <a:t>esercizio: collocare la Macchina I Ching utilizzata per calcolare oroscopi</a:t>
            </a:r>
            <a:endParaRPr lang="it-IT" sz="2800" b="1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222564"/>
              </p:ext>
            </p:extLst>
          </p:nvPr>
        </p:nvGraphicFramePr>
        <p:xfrm>
          <a:off x="107503" y="1340768"/>
          <a:ext cx="8517633" cy="423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9"/>
                <a:gridCol w="2160240"/>
                <a:gridCol w="4125144"/>
              </a:tblGrid>
              <a:tr h="1230535"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Dispositivi linguistici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Formali </a:t>
                      </a:r>
                    </a:p>
                    <a:p>
                      <a:r>
                        <a:rPr lang="it-IT" sz="3600" dirty="0" smtClean="0"/>
                        <a:t>artificiali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Non formali</a:t>
                      </a:r>
                      <a:r>
                        <a:rPr lang="it-IT" sz="3600" baseline="0" dirty="0" smtClean="0"/>
                        <a:t> </a:t>
                      </a:r>
                    </a:p>
                    <a:p>
                      <a:r>
                        <a:rPr lang="it-IT" sz="3600" baseline="0" dirty="0" smtClean="0"/>
                        <a:t>naturali</a:t>
                      </a:r>
                      <a:endParaRPr lang="it-IT" sz="3600" dirty="0"/>
                    </a:p>
                  </a:txBody>
                  <a:tcPr/>
                </a:tc>
              </a:tr>
              <a:tr h="782072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universali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</a:tr>
              <a:tr h="927990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generali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i="1" dirty="0"/>
                    </a:p>
                  </a:txBody>
                  <a:tcPr/>
                </a:tc>
              </a:tr>
              <a:tr h="1297531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speciali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01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800" b="1" dirty="0" smtClean="0"/>
              <a:t>DISPOSITIVO</a:t>
            </a:r>
            <a:r>
              <a:rPr lang="it-IT" sz="2800" dirty="0" smtClean="0"/>
              <a:t>  </a:t>
            </a:r>
            <a:r>
              <a:rPr lang="it-IT" sz="2800" b="1" dirty="0" smtClean="0"/>
              <a:t>I CHING</a:t>
            </a:r>
            <a:endParaRPr lang="it-IT" sz="2800" b="1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408839"/>
              </p:ext>
            </p:extLst>
          </p:nvPr>
        </p:nvGraphicFramePr>
        <p:xfrm>
          <a:off x="107503" y="1340768"/>
          <a:ext cx="8517633" cy="437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9"/>
                <a:gridCol w="2160240"/>
                <a:gridCol w="4125144"/>
              </a:tblGrid>
              <a:tr h="1230535"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Dispositivi linguistici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Formali </a:t>
                      </a:r>
                    </a:p>
                    <a:p>
                      <a:r>
                        <a:rPr lang="it-IT" sz="3600" dirty="0" smtClean="0"/>
                        <a:t>artificiali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Non formali</a:t>
                      </a:r>
                      <a:r>
                        <a:rPr lang="it-IT" sz="3600" baseline="0" dirty="0" smtClean="0"/>
                        <a:t> </a:t>
                      </a:r>
                    </a:p>
                    <a:p>
                      <a:r>
                        <a:rPr lang="it-IT" sz="3600" baseline="0" dirty="0" smtClean="0"/>
                        <a:t>naturali</a:t>
                      </a:r>
                      <a:endParaRPr lang="it-IT" sz="3600" dirty="0"/>
                    </a:p>
                  </a:txBody>
                  <a:tcPr/>
                </a:tc>
              </a:tr>
              <a:tr h="782072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universali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</a:tr>
              <a:tr h="927990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generali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i="1" dirty="0" smtClean="0"/>
                        <a:t>«Macchina  divinatoria de I Ching»</a:t>
                      </a:r>
                      <a:endParaRPr lang="it-IT" sz="3200" i="1" dirty="0"/>
                    </a:p>
                  </a:txBody>
                  <a:tcPr/>
                </a:tc>
              </a:tr>
              <a:tr h="1297531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speciali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8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800" dirty="0" smtClean="0"/>
              <a:t> </a:t>
            </a:r>
            <a:r>
              <a:rPr lang="it-IT" sz="2800" b="1" dirty="0"/>
              <a:t>DISPOSITIVO I CHING</a:t>
            </a:r>
            <a:r>
              <a:rPr lang="it-IT" sz="2800" dirty="0" smtClean="0"/>
              <a:t> </a:t>
            </a:r>
            <a:endParaRPr lang="it-IT" sz="2800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463442"/>
              </p:ext>
            </p:extLst>
          </p:nvPr>
        </p:nvGraphicFramePr>
        <p:xfrm>
          <a:off x="107503" y="1340768"/>
          <a:ext cx="8517633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9"/>
                <a:gridCol w="2736304"/>
                <a:gridCol w="3549080"/>
              </a:tblGrid>
              <a:tr h="1230535"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Dispositivi operativi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Formali </a:t>
                      </a:r>
                    </a:p>
                    <a:p>
                      <a:r>
                        <a:rPr lang="it-IT" sz="3600" dirty="0" smtClean="0"/>
                        <a:t>artificiali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Non formali</a:t>
                      </a:r>
                      <a:r>
                        <a:rPr lang="it-IT" sz="3600" baseline="0" dirty="0" smtClean="0"/>
                        <a:t> </a:t>
                      </a:r>
                    </a:p>
                    <a:p>
                      <a:r>
                        <a:rPr lang="it-IT" sz="3600" baseline="0" dirty="0" smtClean="0"/>
                        <a:t>naturali</a:t>
                      </a:r>
                      <a:endParaRPr lang="it-IT" sz="3600" dirty="0"/>
                    </a:p>
                  </a:txBody>
                  <a:tcPr/>
                </a:tc>
              </a:tr>
              <a:tr h="782072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universali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</a:tr>
              <a:tr h="927990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generali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Astrologi cinesi</a:t>
                      </a:r>
                      <a:endParaRPr lang="it-IT" sz="3200" dirty="0"/>
                    </a:p>
                  </a:txBody>
                  <a:tcPr/>
                </a:tc>
              </a:tr>
              <a:tr h="947835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speciali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12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Eventi della sinossi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805898"/>
              </p:ext>
            </p:extLst>
          </p:nvPr>
        </p:nvGraphicFramePr>
        <p:xfrm>
          <a:off x="467544" y="1700808"/>
          <a:ext cx="8157592" cy="3999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186"/>
                <a:gridCol w="2767203"/>
                <a:gridCol w="2767203"/>
              </a:tblGrid>
              <a:tr h="1440160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Dispositivi linguistici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Problema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Dispositivi operativi</a:t>
                      </a:r>
                      <a:endParaRPr lang="it-IT" sz="3200" dirty="0"/>
                    </a:p>
                  </a:txBody>
                  <a:tcPr/>
                </a:tc>
              </a:tr>
              <a:tr h="2559403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Il testo </a:t>
                      </a:r>
                    </a:p>
                    <a:p>
                      <a:r>
                        <a:rPr lang="it-IT" sz="3200" dirty="0" smtClean="0"/>
                        <a:t>I CHING </a:t>
                      </a:r>
                    </a:p>
                    <a:p>
                      <a:r>
                        <a:rPr lang="it-IT" sz="3200" dirty="0" smtClean="0"/>
                        <a:t>…………………….</a:t>
                      </a:r>
                    </a:p>
                    <a:p>
                      <a:r>
                        <a:rPr lang="it-IT" sz="3200" dirty="0" smtClean="0"/>
                        <a:t>Il testo di Hammurabi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Calcolare oracoli  in Cina </a:t>
                      </a:r>
                    </a:p>
                    <a:p>
                      <a:r>
                        <a:rPr lang="it-IT" sz="3200" dirty="0" smtClean="0"/>
                        <a:t>……………………..</a:t>
                      </a:r>
                    </a:p>
                    <a:p>
                      <a:r>
                        <a:rPr lang="it-IT" sz="3200" dirty="0" smtClean="0"/>
                        <a:t>Calcolare sentenze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 smtClean="0"/>
                    </a:p>
                    <a:p>
                      <a:r>
                        <a:rPr lang="it-IT" sz="3200" dirty="0" smtClean="0"/>
                        <a:t>Astrologi  </a:t>
                      </a:r>
                    </a:p>
                    <a:p>
                      <a:r>
                        <a:rPr lang="it-IT" sz="3200" dirty="0" smtClean="0"/>
                        <a:t>…………………….</a:t>
                      </a:r>
                    </a:p>
                    <a:p>
                      <a:r>
                        <a:rPr lang="it-IT" sz="3200" dirty="0" smtClean="0"/>
                        <a:t>Giudici di Hammurabi</a:t>
                      </a:r>
                      <a:endParaRPr lang="it-IT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82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56792"/>
          </a:xfrm>
        </p:spPr>
        <p:txBody>
          <a:bodyPr/>
          <a:lstStyle/>
          <a:p>
            <a:pPr>
              <a:buNone/>
            </a:pPr>
            <a:r>
              <a:rPr lang="it-IT" b="1" dirty="0" smtClean="0">
                <a:latin typeface="Comic Sans MS" pitchFamily="66"/>
              </a:rPr>
              <a:t>Dal mito alla filosofia:</a:t>
            </a:r>
            <a:br>
              <a:rPr lang="it-IT" b="1" dirty="0" smtClean="0">
                <a:latin typeface="Comic Sans MS" pitchFamily="66"/>
              </a:rPr>
            </a:br>
            <a:r>
              <a:rPr lang="it-IT" b="1" dirty="0" smtClean="0">
                <a:latin typeface="Comic Sans MS" pitchFamily="66"/>
              </a:rPr>
              <a:t>l’uso di simboli</a:t>
            </a:r>
            <a:endParaRPr lang="it-IT" i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240" cy="5112568"/>
          </a:xfrm>
        </p:spPr>
        <p:txBody>
          <a:bodyPr/>
          <a:lstStyle/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sz="1100" b="1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b="1" dirty="0" smtClean="0">
                <a:latin typeface="Arial" pitchFamily="18"/>
                <a:cs typeface="Arial" pitchFamily="2"/>
              </a:rPr>
              <a:t>La storia della civiltà</a:t>
            </a:r>
            <a:r>
              <a:rPr lang="it-IT" dirty="0" smtClean="0">
                <a:latin typeface="Arial" pitchFamily="18"/>
                <a:cs typeface="Arial" pitchFamily="2"/>
              </a:rPr>
              <a:t>, della cultura e delle organizzazioni sociali </a:t>
            </a:r>
            <a:r>
              <a:rPr lang="it-IT" b="1" dirty="0" smtClean="0">
                <a:latin typeface="Arial" pitchFamily="18"/>
                <a:cs typeface="Arial" pitchFamily="2"/>
              </a:rPr>
              <a:t>inizia</a:t>
            </a:r>
            <a:r>
              <a:rPr lang="it-IT" dirty="0" smtClean="0">
                <a:latin typeface="Arial" pitchFamily="18"/>
                <a:cs typeface="Arial" pitchFamily="2"/>
              </a:rPr>
              <a:t> nel mulino del problem solving </a:t>
            </a:r>
            <a:r>
              <a:rPr lang="it-IT" b="1" dirty="0" smtClean="0">
                <a:latin typeface="Arial" pitchFamily="18"/>
                <a:cs typeface="Arial" pitchFamily="2"/>
              </a:rPr>
              <a:t>quando emerge una singolarità </a:t>
            </a:r>
            <a:r>
              <a:rPr lang="it-IT" b="1" dirty="0">
                <a:latin typeface="Arial" pitchFamily="18"/>
                <a:cs typeface="Arial" pitchFamily="2"/>
              </a:rPr>
              <a:t>decisiva: </a:t>
            </a:r>
            <a: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8"/>
                <a:cs typeface="Arial" pitchFamily="2"/>
              </a:rPr>
              <a:t>l’uso di simboli</a:t>
            </a:r>
            <a:r>
              <a:rPr lang="it-IT" b="1" dirty="0">
                <a:latin typeface="Arial" pitchFamily="18"/>
                <a:cs typeface="Arial" pitchFamily="2"/>
              </a:rPr>
              <a:t>!</a:t>
            </a: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sz="800" b="1" dirty="0">
              <a:latin typeface="Arial" pitchFamily="18"/>
              <a:cs typeface="Arial" pitchFamily="2"/>
            </a:endParaRP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b="1" dirty="0" smtClean="0">
                <a:latin typeface="Arial" pitchFamily="18"/>
                <a:cs typeface="Arial" pitchFamily="2"/>
              </a:rPr>
              <a:t>Dal </a:t>
            </a:r>
            <a:r>
              <a:rPr lang="it-IT" b="1" dirty="0">
                <a:latin typeface="Arial" pitchFamily="18"/>
                <a:cs typeface="Arial" pitchFamily="2"/>
              </a:rPr>
              <a:t>consenso sociale sul significato dei simboli usati (Sumeri fine 4^ millennio A.C</a:t>
            </a:r>
            <a:r>
              <a:rPr lang="it-IT" b="1" dirty="0" smtClean="0">
                <a:latin typeface="Arial" pitchFamily="18"/>
                <a:cs typeface="Arial" pitchFamily="2"/>
              </a:rPr>
              <a:t>.) compaiono i primi segni dotati di significato.</a:t>
            </a:r>
            <a:endParaRPr lang="it-IT" b="1" dirty="0">
              <a:latin typeface="Arial" pitchFamily="18"/>
              <a:cs typeface="Arial" pitchFamily="2"/>
            </a:endParaRPr>
          </a:p>
          <a:p>
            <a:pPr mar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sz="900" dirty="0" smtClean="0">
              <a:latin typeface="Arial" pitchFamily="18"/>
              <a:cs typeface="Arial" pitchFamily="2"/>
            </a:endParaRPr>
          </a:p>
          <a:p>
            <a:pPr mar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Appendice C-1 </a:t>
            </a:r>
            <a:r>
              <a:rPr lang="it-IT" sz="2800" dirty="0">
                <a:latin typeface="Arial" pitchFamily="18"/>
                <a:cs typeface="Arial" pitchFamily="2"/>
              </a:rPr>
              <a:t>Neolitico !</a:t>
            </a:r>
          </a:p>
          <a:p>
            <a:pPr mar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sz="900" dirty="0">
              <a:latin typeface="Arial" pitchFamily="18"/>
              <a:cs typeface="Arial" pitchFamily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854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Esercizio:</a:t>
            </a:r>
            <a:br>
              <a:rPr lang="it-IT" dirty="0" smtClean="0"/>
            </a:br>
            <a:r>
              <a:rPr lang="it-IT" sz="3200" dirty="0" smtClean="0"/>
              <a:t>riempire le righe adiacenti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675339"/>
              </p:ext>
            </p:extLst>
          </p:nvPr>
        </p:nvGraphicFramePr>
        <p:xfrm>
          <a:off x="22515" y="2492897"/>
          <a:ext cx="8229600" cy="40191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1521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>
                          <a:effectLst/>
                        </a:rPr>
                        <a:t>Dispositivi linguistici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 smtClean="0">
                          <a:effectLst/>
                        </a:rPr>
                        <a:t>Problemi 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smtClean="0">
                          <a:effectLst/>
                        </a:rPr>
                        <a:t>Dispositivi</a:t>
                      </a:r>
                      <a:r>
                        <a:rPr lang="it-IT" sz="3200" baseline="0" smtClean="0">
                          <a:effectLst/>
                        </a:rPr>
                        <a:t> operativi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61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Il testo </a:t>
                      </a:r>
                    </a:p>
                    <a:p>
                      <a:r>
                        <a:rPr lang="it-IT" sz="3200" dirty="0" smtClean="0"/>
                        <a:t>I CHING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Oracoli e divinazioni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 smtClean="0"/>
                    </a:p>
                    <a:p>
                      <a:r>
                        <a:rPr lang="it-IT" sz="3200" dirty="0" smtClean="0"/>
                        <a:t>Astrologi</a:t>
                      </a:r>
                      <a:endParaRPr lang="it-IT" sz="3200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478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Dispositivi linguistici </a:t>
            </a:r>
            <a:endParaRPr kumimoji="0" lang="it-IT" altLang="it-IT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52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484784"/>
          </a:xfrm>
        </p:spPr>
        <p:txBody>
          <a:bodyPr/>
          <a:lstStyle/>
          <a:p>
            <a:pPr>
              <a:buNone/>
            </a:pPr>
            <a:r>
              <a:rPr lang="it-IT" sz="3200" dirty="0" smtClean="0"/>
              <a:t/>
            </a:r>
            <a:br>
              <a:rPr lang="it-IT" sz="3200" dirty="0" smtClean="0"/>
            </a:br>
            <a:r>
              <a:rPr lang="it-IT" sz="3600" b="1" dirty="0"/>
              <a:t>Sistemi di </a:t>
            </a:r>
            <a:r>
              <a:rPr lang="it-IT" sz="3600" b="1" dirty="0" smtClean="0"/>
              <a:t>scrittura: l’alfabeto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240" cy="4968552"/>
          </a:xfrm>
        </p:spPr>
        <p:txBody>
          <a:bodyPr/>
          <a:lstStyle/>
          <a:p>
            <a:pPr marL="108000" indent="0">
              <a:buNone/>
            </a:pPr>
            <a:r>
              <a:rPr lang="it-IT" sz="2800" dirty="0" smtClean="0"/>
              <a:t>Sulle rive del Mediterraneo orientale è avvenuto il passo </a:t>
            </a:r>
            <a:r>
              <a:rPr lang="it-IT" sz="2800" dirty="0"/>
              <a:t>decisivo per l’invenzione della scrittura </a:t>
            </a:r>
            <a:endParaRPr lang="it-IT" sz="2800" dirty="0" smtClean="0"/>
          </a:p>
          <a:p>
            <a:pPr marL="108000" indent="0">
              <a:buNone/>
            </a:pPr>
            <a:endParaRPr lang="it-IT" sz="1000" dirty="0" smtClean="0"/>
          </a:p>
          <a:p>
            <a:pPr marL="108000" indent="0">
              <a:buNone/>
            </a:pPr>
            <a:r>
              <a:rPr lang="it-IT" sz="2800" dirty="0" smtClean="0"/>
              <a:t>i </a:t>
            </a:r>
            <a:r>
              <a:rPr lang="it-IT" sz="2800" dirty="0"/>
              <a:t>simboli </a:t>
            </a:r>
            <a:r>
              <a:rPr lang="it-IT" sz="2800" dirty="0" smtClean="0"/>
              <a:t>sono stati usati per descrivere il </a:t>
            </a:r>
            <a:r>
              <a:rPr lang="it-IT" sz="2800" dirty="0"/>
              <a:t>suono (i fonemi) delle parole e quindi </a:t>
            </a:r>
            <a:r>
              <a:rPr lang="it-IT" sz="2800" dirty="0" smtClean="0"/>
              <a:t>è stato possibile </a:t>
            </a:r>
            <a:r>
              <a:rPr lang="it-IT" sz="2800" i="1" dirty="0" smtClean="0"/>
              <a:t>rappresentare</a:t>
            </a:r>
            <a:r>
              <a:rPr lang="it-IT" sz="2800" dirty="0" smtClean="0"/>
              <a:t> </a:t>
            </a:r>
            <a:r>
              <a:rPr lang="it-IT" sz="2800" dirty="0"/>
              <a:t>il </a:t>
            </a:r>
            <a:r>
              <a:rPr lang="it-IT" sz="2800" dirty="0" smtClean="0"/>
              <a:t>linguaggio parlato. 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70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200" b="1" dirty="0"/>
              <a:t>Sistemi di scrittura: l’alfabeto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it-IT" dirty="0"/>
              <a:t>Alla fine del secondo millennio a.C. in tutto il medio oriente la scrittura è utilizzata per ogni esigenza posta dalla vita sociale: per testi legali, letterari, scolastici, etc. </a:t>
            </a:r>
          </a:p>
          <a:p>
            <a:pPr marL="108000" indent="0">
              <a:buNone/>
            </a:pPr>
            <a:r>
              <a:rPr lang="it-IT" dirty="0"/>
              <a:t>La sintesi è avvenuta ad opera di mercanti che avevano contatti commerciali con tutti i principali centri di vita economica, sociale e culturale sulle rive del Mediterraneo.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8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200" b="1" dirty="0" smtClean="0"/>
              <a:t>Sistemi di scrittura: l’alfabeto</a:t>
            </a:r>
            <a:endParaRPr lang="it-IT" sz="32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it-IT" dirty="0" smtClean="0"/>
              <a:t>L’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alfabeto</a:t>
            </a:r>
            <a:r>
              <a:rPr lang="it-IT" dirty="0" smtClean="0"/>
              <a:t> è un insieme di 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simboli digitali </a:t>
            </a:r>
            <a:r>
              <a:rPr lang="it-IT" dirty="0" smtClean="0"/>
              <a:t>che, rispettando grammatica e sintassi, consentono una doppia articolazione: </a:t>
            </a:r>
          </a:p>
          <a:p>
            <a:pPr>
              <a:buFontTx/>
              <a:buChar char="-"/>
            </a:pPr>
            <a:r>
              <a:rPr lang="it-IT" dirty="0" smtClean="0"/>
              <a:t>coi simboli si possono costruire le parole, </a:t>
            </a:r>
          </a:p>
          <a:p>
            <a:pPr>
              <a:buFontTx/>
              <a:buChar char="-"/>
            </a:pPr>
            <a:r>
              <a:rPr lang="it-IT" dirty="0" smtClean="0"/>
              <a:t>con le parole si possono costruire le frasi.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A35616-E6FB-43F9-B54A-52051E4A8745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5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764704"/>
          </a:xfrm>
        </p:spPr>
        <p:txBody>
          <a:bodyPr/>
          <a:lstStyle/>
          <a:p>
            <a:pPr>
              <a:buNone/>
            </a:pPr>
            <a:r>
              <a:rPr lang="it-IT" sz="3200" b="1" dirty="0" smtClean="0"/>
              <a:t>Sistemi di scrittura: un rivoluzione</a:t>
            </a:r>
            <a:endParaRPr lang="it-IT" sz="32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9"/>
            <a:ext cx="8229240" cy="5149712"/>
          </a:xfrm>
        </p:spPr>
        <p:txBody>
          <a:bodyPr/>
          <a:lstStyle/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>
                <a:latin typeface="Arial" pitchFamily="18"/>
                <a:cs typeface="Arial" pitchFamily="2"/>
              </a:rPr>
              <a:t>Anche nel mediterraneo, come in Cina, la scrittura è stata percepita come una singolarità rivoluzionaria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800" b="1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dirty="0" smtClean="0">
                <a:latin typeface="Arial" pitchFamily="18"/>
                <a:cs typeface="Arial" pitchFamily="2"/>
              </a:rPr>
              <a:t>460 </a:t>
            </a:r>
            <a:r>
              <a:rPr lang="it-IT" sz="2800" b="1" dirty="0">
                <a:latin typeface="Arial" pitchFamily="18"/>
                <a:cs typeface="Arial" pitchFamily="2"/>
              </a:rPr>
              <a:t>– 470 a.C.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>
                <a:latin typeface="Arial" pitchFamily="18"/>
                <a:cs typeface="Arial" pitchFamily="2"/>
              </a:rPr>
              <a:t>Nel </a:t>
            </a:r>
            <a:r>
              <a:rPr lang="it-IT" sz="2800" i="1" dirty="0">
                <a:latin typeface="Arial" pitchFamily="18"/>
                <a:cs typeface="Arial" pitchFamily="2"/>
              </a:rPr>
              <a:t>Prometeo incatenato,</a:t>
            </a:r>
            <a:r>
              <a:rPr lang="it-IT" sz="2800" dirty="0">
                <a:latin typeface="Arial" pitchFamily="18"/>
                <a:cs typeface="Arial" pitchFamily="2"/>
              </a:rPr>
              <a:t> Eschilo (anche se alcuni non lo ritengono l’autore) fa dire a Prometeo: “per loro ho inventato </a:t>
            </a:r>
            <a:r>
              <a:rPr lang="it-IT" sz="2800" b="1" dirty="0">
                <a:latin typeface="Arial" pitchFamily="18"/>
                <a:cs typeface="Arial" pitchFamily="2"/>
              </a:rPr>
              <a:t>i numeri, la prima tra tutte le scienze</a:t>
            </a:r>
            <a:r>
              <a:rPr lang="it-IT" sz="2800" dirty="0">
                <a:latin typeface="Arial" pitchFamily="18"/>
                <a:cs typeface="Arial" pitchFamily="2"/>
              </a:rPr>
              <a:t>, ma ho anche insegnato agli umani come combinare tra loro le lettere, </a:t>
            </a:r>
            <a:r>
              <a:rPr lang="it-IT" sz="2800" b="1" dirty="0">
                <a:latin typeface="Arial" pitchFamily="18"/>
                <a:cs typeface="Arial" pitchFamily="2"/>
              </a:rPr>
              <a:t>memoria di tutte le cose</a:t>
            </a:r>
            <a:r>
              <a:rPr lang="it-IT" sz="2800" dirty="0">
                <a:latin typeface="Arial" pitchFamily="18"/>
                <a:cs typeface="Arial" pitchFamily="2"/>
              </a:rPr>
              <a:t>, madre di tutte le arti” </a:t>
            </a:r>
            <a:r>
              <a:rPr lang="it-IT" sz="2800" dirty="0" smtClean="0">
                <a:latin typeface="Arial" pitchFamily="18"/>
                <a:cs typeface="Arial" pitchFamily="2"/>
              </a:rPr>
              <a:t>.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800" dirty="0">
              <a:latin typeface="Arial" pitchFamily="18"/>
              <a:cs typeface="Arial" pitchFamily="2"/>
            </a:endParaRP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A35616-E6FB-43F9-B54A-52051E4A8745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223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4040"/>
          </a:xfrm>
        </p:spPr>
        <p:txBody>
          <a:bodyPr/>
          <a:lstStyle/>
          <a:p>
            <a:pPr>
              <a:buNone/>
            </a:pPr>
            <a:r>
              <a:rPr lang="it-IT" sz="3200" b="1" dirty="0"/>
              <a:t>Sistemi di scrittura: un rivoluzione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052736"/>
            <a:ext cx="8362912" cy="5544616"/>
          </a:xfrm>
        </p:spPr>
        <p:txBody>
          <a:bodyPr/>
          <a:lstStyle/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>
                <a:latin typeface="Arial" pitchFamily="18"/>
                <a:cs typeface="Arial" pitchFamily="2"/>
              </a:rPr>
              <a:t>Esiste consapevolezza </a:t>
            </a:r>
            <a:r>
              <a:rPr lang="it-IT" dirty="0">
                <a:latin typeface="Arial" pitchFamily="18"/>
                <a:cs typeface="Arial" pitchFamily="2"/>
              </a:rPr>
              <a:t>della rivoluzione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>
                <a:latin typeface="Arial" pitchFamily="18"/>
                <a:cs typeface="Arial" pitchFamily="2"/>
              </a:rPr>
              <a:t>culturale che sancisce </a:t>
            </a:r>
            <a:r>
              <a:rPr lang="it-IT" b="1" dirty="0">
                <a:latin typeface="Arial" pitchFamily="18"/>
                <a:cs typeface="Arial" pitchFamily="2"/>
              </a:rPr>
              <a:t>il passaggio dalla </a:t>
            </a:r>
            <a:r>
              <a:rPr lang="it-IT" b="1" dirty="0" smtClean="0">
                <a:latin typeface="Arial" pitchFamily="18"/>
                <a:cs typeface="Arial" pitchFamily="2"/>
              </a:rPr>
              <a:t>cultura orale </a:t>
            </a:r>
            <a:r>
              <a:rPr lang="it-IT" b="1" dirty="0">
                <a:latin typeface="Arial" pitchFamily="18"/>
                <a:cs typeface="Arial" pitchFamily="2"/>
              </a:rPr>
              <a:t>a quella scritta</a:t>
            </a:r>
            <a:r>
              <a:rPr lang="it-IT" dirty="0">
                <a:latin typeface="Arial" pitchFamily="18"/>
                <a:cs typeface="Arial" pitchFamily="2"/>
              </a:rPr>
              <a:t> </a:t>
            </a:r>
            <a:endParaRPr lang="it-IT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>
                <a:latin typeface="Arial" pitchFamily="18"/>
                <a:cs typeface="Arial" pitchFamily="2"/>
              </a:rPr>
              <a:t>Dalla </a:t>
            </a:r>
            <a:r>
              <a:rPr lang="it-IT" dirty="0">
                <a:latin typeface="Arial" pitchFamily="18"/>
                <a:cs typeface="Arial" pitchFamily="2"/>
              </a:rPr>
              <a:t>dea Mnemosine </a:t>
            </a:r>
            <a:r>
              <a:rPr lang="it-IT" dirty="0" smtClean="0">
                <a:latin typeface="Arial" pitchFamily="18"/>
                <a:cs typeface="Arial" pitchFamily="2"/>
              </a:rPr>
              <a:t>alle Muse (le </a:t>
            </a:r>
            <a:r>
              <a:rPr lang="it-IT" dirty="0">
                <a:latin typeface="Arial" pitchFamily="18"/>
                <a:cs typeface="Arial" pitchFamily="2"/>
              </a:rPr>
              <a:t>sue </a:t>
            </a:r>
            <a:r>
              <a:rPr lang="it-IT" dirty="0" smtClean="0">
                <a:latin typeface="Arial" pitchFamily="18"/>
                <a:cs typeface="Arial" pitchFamily="2"/>
              </a:rPr>
              <a:t>figlie)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>
                <a:latin typeface="Arial" pitchFamily="18"/>
                <a:cs typeface="Arial" pitchFamily="2"/>
              </a:rPr>
              <a:t>Protettrici delle arti e della scienza.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>
                <a:latin typeface="Arial" pitchFamily="18"/>
                <a:cs typeface="Arial" pitchFamily="2"/>
              </a:rPr>
              <a:t>Un testo scritto può essere riletto e meditato per cui stimola, suggerisce e impone l’adozione di disciplina e regole per la sua costruzione!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800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dirty="0" smtClean="0">
              <a:latin typeface="Arial" pitchFamily="18"/>
              <a:cs typeface="Arial" pitchFamily="2"/>
            </a:endParaRP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A35616-E6FB-43F9-B54A-52051E4A8745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0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200" b="1" dirty="0"/>
              <a:t>Sistemi di scrittura: un rivoluzione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240" cy="5733256"/>
          </a:xfrm>
        </p:spPr>
        <p:txBody>
          <a:bodyPr/>
          <a:lstStyle/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>
                <a:latin typeface="Arial" pitchFamily="18"/>
                <a:cs typeface="Arial" pitchFamily="2"/>
              </a:rPr>
              <a:t>La rivoluzione iniziata dai sistemi di scrittura  non convince tutti, lascia qualche insoddisfazione!</a:t>
            </a:r>
            <a:endParaRPr lang="it-IT" sz="1000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>
                <a:latin typeface="Arial" pitchFamily="18"/>
                <a:cs typeface="Arial" pitchFamily="2"/>
              </a:rPr>
              <a:t>Che </a:t>
            </a:r>
            <a:r>
              <a:rPr lang="it-IT" dirty="0">
                <a:latin typeface="Arial" pitchFamily="18"/>
                <a:cs typeface="Arial" pitchFamily="2"/>
              </a:rPr>
              <a:t>si tratti di una </a:t>
            </a:r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8"/>
                <a:cs typeface="Arial" pitchFamily="2"/>
              </a:rPr>
              <a:t>rivoluzione</a:t>
            </a:r>
            <a:r>
              <a:rPr lang="it-IT" i="1" dirty="0">
                <a:latin typeface="Arial" pitchFamily="18"/>
                <a:cs typeface="Arial" pitchFamily="2"/>
              </a:rPr>
              <a:t> 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8"/>
                <a:cs typeface="Arial" pitchFamily="2"/>
              </a:rPr>
              <a:t>parziale</a:t>
            </a:r>
            <a:r>
              <a:rPr lang="it-IT" i="1" dirty="0" smtClean="0">
                <a:latin typeface="Arial" pitchFamily="18"/>
                <a:cs typeface="Arial" pitchFamily="2"/>
              </a:rPr>
              <a:t> </a:t>
            </a:r>
            <a:r>
              <a:rPr lang="it-IT" dirty="0">
                <a:latin typeface="Arial" pitchFamily="18"/>
                <a:cs typeface="Arial" pitchFamily="2"/>
              </a:rPr>
              <a:t>è </a:t>
            </a:r>
            <a:r>
              <a:rPr lang="it-IT" dirty="0" smtClean="0">
                <a:latin typeface="Arial" pitchFamily="18"/>
                <a:cs typeface="Arial" pitchFamily="2"/>
              </a:rPr>
              <a:t>sottolineato dall’autorevole punto </a:t>
            </a:r>
            <a:r>
              <a:rPr lang="it-IT" dirty="0">
                <a:latin typeface="Arial" pitchFamily="18"/>
                <a:cs typeface="Arial" pitchFamily="2"/>
              </a:rPr>
              <a:t>di </a:t>
            </a:r>
            <a:r>
              <a:rPr lang="it-IT" dirty="0" smtClean="0">
                <a:latin typeface="Arial" pitchFamily="18"/>
                <a:cs typeface="Arial" pitchFamily="2"/>
              </a:rPr>
              <a:t>vista di Socrate.</a:t>
            </a:r>
            <a:endParaRPr lang="it-IT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>
              <a:latin typeface="Arial" pitchFamily="18"/>
              <a:cs typeface="Arial" pitchFamily="2"/>
            </a:endParaRPr>
          </a:p>
          <a:p>
            <a:pPr mar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b="1" dirty="0">
                <a:latin typeface="Arial" pitchFamily="18"/>
                <a:cs typeface="Arial" pitchFamily="2"/>
              </a:rPr>
              <a:t>Appendice C-15 </a:t>
            </a:r>
            <a:r>
              <a:rPr lang="it-IT" b="1" dirty="0" smtClean="0">
                <a:latin typeface="Arial" pitchFamily="18"/>
                <a:cs typeface="Arial" pitchFamily="2"/>
              </a:rPr>
              <a:t>Socrate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A35616-E6FB-43F9-B54A-52051E4A8745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799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200" b="1" dirty="0"/>
              <a:t>Sistemi di scrittura: un rivoluzione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4520"/>
            <a:ext cx="8229240" cy="4992832"/>
          </a:xfrm>
        </p:spPr>
        <p:txBody>
          <a:bodyPr/>
          <a:lstStyle/>
          <a:p>
            <a:pPr mar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>
                <a:latin typeface="Arial" pitchFamily="18"/>
                <a:cs typeface="Arial" pitchFamily="2"/>
              </a:rPr>
              <a:t>Che si tratti di una </a:t>
            </a:r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8"/>
                <a:cs typeface="Arial" pitchFamily="2"/>
              </a:rPr>
              <a:t>rivoluzione</a:t>
            </a:r>
            <a:r>
              <a:rPr lang="it-IT" i="1" dirty="0">
                <a:latin typeface="Arial" pitchFamily="18"/>
                <a:cs typeface="Arial" pitchFamily="2"/>
              </a:rPr>
              <a:t> </a:t>
            </a:r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8"/>
                <a:cs typeface="Arial" pitchFamily="2"/>
              </a:rPr>
              <a:t>incompiuta</a:t>
            </a:r>
            <a:r>
              <a:rPr lang="it-IT" i="1" dirty="0">
                <a:latin typeface="Arial" pitchFamily="18"/>
                <a:cs typeface="Arial" pitchFamily="2"/>
              </a:rPr>
              <a:t> </a:t>
            </a:r>
            <a:r>
              <a:rPr lang="it-IT" dirty="0">
                <a:latin typeface="Arial" pitchFamily="18"/>
                <a:cs typeface="Arial" pitchFamily="2"/>
              </a:rPr>
              <a:t>è dimostrato </a:t>
            </a:r>
            <a:r>
              <a:rPr lang="it-IT" dirty="0" smtClean="0">
                <a:latin typeface="Arial" pitchFamily="18"/>
                <a:cs typeface="Arial" pitchFamily="2"/>
              </a:rPr>
              <a:t>dalla </a:t>
            </a:r>
            <a:r>
              <a:rPr lang="it-IT" dirty="0">
                <a:latin typeface="Arial" pitchFamily="18"/>
                <a:cs typeface="Arial" pitchFamily="2"/>
              </a:rPr>
              <a:t>natura delle </a:t>
            </a:r>
            <a:r>
              <a:rPr lang="it-IT" dirty="0" smtClean="0">
                <a:latin typeface="Arial" pitchFamily="18"/>
                <a:cs typeface="Arial" pitchFamily="2"/>
              </a:rPr>
              <a:t>lingue naturali</a:t>
            </a:r>
            <a:endParaRPr lang="it-IT" dirty="0">
              <a:latin typeface="Arial" pitchFamily="18"/>
              <a:cs typeface="Arial" pitchFamily="2"/>
            </a:endParaRPr>
          </a:p>
          <a:p>
            <a:pPr mar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b="1" dirty="0">
                <a:latin typeface="Arial" pitchFamily="18"/>
                <a:cs typeface="Arial" pitchFamily="2"/>
              </a:rPr>
              <a:t>Appendice C-16 </a:t>
            </a:r>
            <a:r>
              <a:rPr lang="it-IT" b="1" dirty="0" smtClean="0">
                <a:latin typeface="Arial" pitchFamily="18"/>
                <a:cs typeface="Arial" pitchFamily="2"/>
              </a:rPr>
              <a:t>Linguistica 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200" b="1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b="1" dirty="0" smtClean="0">
                <a:latin typeface="Arial" pitchFamily="18"/>
                <a:cs typeface="Arial" pitchFamily="2"/>
              </a:rPr>
              <a:t>e dalla prospettiva evolutiva intravista da       Platone e che sarà avviata verso la soluzione «formale» con le proposte di Euclide e Aristotele </a:t>
            </a:r>
            <a:endParaRPr lang="it-IT" b="1" dirty="0">
              <a:latin typeface="Arial" pitchFamily="18"/>
              <a:cs typeface="Arial" pitchFamily="2"/>
            </a:endParaRP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A35616-E6FB-43F9-B54A-52051E4A8745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45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240" cy="155679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it-IT" sz="2800" b="1" dirty="0" smtClean="0">
                <a:latin typeface="Comic Sans MS" pitchFamily="66"/>
              </a:rPr>
              <a:t/>
            </a:r>
            <a:br>
              <a:rPr lang="it-IT" sz="2800" b="1" dirty="0" smtClean="0">
                <a:latin typeface="Comic Sans MS" pitchFamily="66"/>
              </a:rPr>
            </a:br>
            <a:r>
              <a:rPr lang="it-IT" sz="4800" b="1" dirty="0" smtClean="0">
                <a:latin typeface="Comic Sans MS" pitchFamily="66"/>
              </a:rPr>
              <a:t>Sistemi di numerazione</a:t>
            </a:r>
            <a:endParaRPr lang="it-IT" sz="4800" dirty="0"/>
          </a:p>
        </p:txBody>
      </p:sp>
      <p:sp>
        <p:nvSpPr>
          <p:cNvPr id="3" name="Rectangle 3"/>
          <p:cNvSpPr txBox="1">
            <a:spLocks noGrp="1"/>
          </p:cNvSpPr>
          <p:nvPr>
            <p:ph type="body" idx="4294967295"/>
          </p:nvPr>
        </p:nvSpPr>
        <p:spPr>
          <a:xfrm>
            <a:off x="323528" y="1556792"/>
            <a:ext cx="8496944" cy="5040560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it-IT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9pPr>
          </a:lstStyle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400" b="1" i="1" u="sng" dirty="0" smtClean="0">
              <a:latin typeface="Verdana" pitchFamily="34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400" b="1" i="1" u="sng" dirty="0">
              <a:latin typeface="Verdana" pitchFamily="34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b="1" i="1" u="sng" dirty="0" smtClean="0">
                <a:latin typeface="Verdana" pitchFamily="34"/>
                <a:cs typeface="Arial" pitchFamily="2"/>
              </a:rPr>
              <a:t>La </a:t>
            </a:r>
            <a:r>
              <a:rPr lang="it-IT" b="1" i="1" u="sng" dirty="0">
                <a:latin typeface="Verdana" pitchFamily="34"/>
                <a:cs typeface="Arial" pitchFamily="2"/>
              </a:rPr>
              <a:t>storia:</a:t>
            </a:r>
            <a:r>
              <a:rPr lang="it-IT" dirty="0">
                <a:latin typeface="Arial" pitchFamily="18"/>
                <a:cs typeface="Arial" pitchFamily="2"/>
              </a:rPr>
              <a:t> inizia la rappresentazione di </a:t>
            </a:r>
            <a:r>
              <a:rPr lang="it-IT" dirty="0" smtClean="0">
                <a:latin typeface="Arial" pitchFamily="18"/>
                <a:cs typeface="Arial" pitchFamily="2"/>
              </a:rPr>
              <a:t>quantità: commercio e gestione di magazzini.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400" dirty="0">
              <a:latin typeface="Arial" pitchFamily="18"/>
              <a:cs typeface="Arial" pitchFamily="2"/>
            </a:endParaRPr>
          </a:p>
          <a:p>
            <a:pPr marL="108000" indent="0">
              <a:buNone/>
            </a:pPr>
            <a:r>
              <a:rPr lang="it-IT" sz="2800" dirty="0" smtClean="0"/>
              <a:t>Nasce </a:t>
            </a:r>
            <a:r>
              <a:rPr lang="it-IT" sz="2800" dirty="0"/>
              <a:t>l’esigenza di tener conto di </a:t>
            </a:r>
            <a:r>
              <a:rPr lang="it-IT" sz="2800" dirty="0" smtClean="0"/>
              <a:t>prestiti</a:t>
            </a:r>
            <a:r>
              <a:rPr lang="it-IT" sz="2800" dirty="0"/>
              <a:t> </a:t>
            </a:r>
            <a:r>
              <a:rPr lang="it-IT" sz="2800" dirty="0" smtClean="0"/>
              <a:t>e di  obbligazioni </a:t>
            </a:r>
            <a:r>
              <a:rPr lang="it-IT" sz="2800" dirty="0"/>
              <a:t>e entrano in uso strumenti per tener traccia di beni e prodotti alimentari. </a:t>
            </a:r>
            <a:endParaRPr lang="it-IT" sz="2800" dirty="0" smtClean="0"/>
          </a:p>
          <a:p>
            <a:pPr marL="108000" indent="0">
              <a:buNone/>
            </a:pPr>
            <a:endParaRPr lang="it-IT" sz="2800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000" dirty="0">
              <a:latin typeface="Arial" pitchFamily="18"/>
              <a:cs typeface="Arial" pitchFamily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52C5EB-B491-40BA-B0E7-A5E9734A7C77}" type="slidenum">
              <a:rPr lang="it-IT" smtClean="0"/>
              <a:t>48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La numerazione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240" cy="4857000"/>
          </a:xfrm>
        </p:spPr>
        <p:txBody>
          <a:bodyPr/>
          <a:lstStyle/>
          <a:p>
            <a:pPr marL="108000" indent="0">
              <a:buNone/>
            </a:pPr>
            <a:r>
              <a:rPr lang="it-IT" dirty="0"/>
              <a:t>Questa contabilità veniva gestita con </a:t>
            </a:r>
            <a:r>
              <a:rPr lang="it-IT" b="1" dirty="0"/>
              <a:t>manufatti d’argilla essiccata</a:t>
            </a:r>
            <a:r>
              <a:rPr lang="it-IT" dirty="0"/>
              <a:t>, un manufatto per ogni oggetto, fogge diverse per oggetti diversi: </a:t>
            </a:r>
          </a:p>
          <a:p>
            <a:pPr marL="108000" indent="0">
              <a:buNone/>
            </a:pPr>
            <a:r>
              <a:rPr lang="it-IT" dirty="0"/>
              <a:t>una sfera per una gerla di grano, </a:t>
            </a:r>
          </a:p>
          <a:p>
            <a:pPr marL="108000" indent="0">
              <a:buNone/>
            </a:pPr>
            <a:r>
              <a:rPr lang="it-IT" dirty="0"/>
              <a:t>un cilindro per un animale, </a:t>
            </a:r>
          </a:p>
          <a:p>
            <a:pPr marL="108000" indent="0">
              <a:buNone/>
            </a:pPr>
            <a:r>
              <a:rPr lang="it-IT" dirty="0"/>
              <a:t>una forma a uovo per una giara di olio. </a:t>
            </a:r>
          </a:p>
          <a:p>
            <a:pPr marL="108000" indent="0">
              <a:buNone/>
            </a:pPr>
            <a:r>
              <a:rPr lang="it-IT" sz="2800" b="1" dirty="0"/>
              <a:t>(sorta di pittogrammi in tre dimensioni)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20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06048"/>
          </a:xfrm>
        </p:spPr>
        <p:txBody>
          <a:bodyPr/>
          <a:lstStyle/>
          <a:p>
            <a:pPr>
              <a:buNone/>
            </a:pPr>
            <a:r>
              <a:rPr lang="it-IT" sz="3200" b="1" dirty="0" smtClean="0"/>
              <a:t>Dal mito alla filosofia</a:t>
            </a:r>
            <a:endParaRPr lang="it-IT" sz="32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240" cy="5616624"/>
          </a:xfrm>
        </p:spPr>
        <p:txBody>
          <a:bodyPr/>
          <a:lstStyle/>
          <a:p>
            <a:pPr mar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sz="1000" b="1" dirty="0" smtClean="0">
              <a:latin typeface="Arial" pitchFamily="18"/>
              <a:cs typeface="Arial" pitchFamily="2"/>
            </a:endParaRPr>
          </a:p>
          <a:p>
            <a:pPr mar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b="1" dirty="0" smtClean="0">
                <a:latin typeface="Arial" pitchFamily="18"/>
                <a:cs typeface="Arial" pitchFamily="2"/>
              </a:rPr>
              <a:t>Nel </a:t>
            </a:r>
            <a:r>
              <a:rPr lang="it-IT" b="1" dirty="0">
                <a:latin typeface="Arial" pitchFamily="18"/>
                <a:cs typeface="Arial" pitchFamily="2"/>
              </a:rPr>
              <a:t>giro di alcuni millenni si passa dalla 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8"/>
                <a:cs typeface="Arial" pitchFamily="2"/>
              </a:rPr>
              <a:t>cultura orale </a:t>
            </a:r>
            <a:r>
              <a:rPr lang="it-IT" b="1" dirty="0">
                <a:latin typeface="Arial" pitchFamily="18"/>
                <a:cs typeface="Arial" pitchFamily="2"/>
              </a:rPr>
              <a:t> alla 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8"/>
                <a:cs typeface="Arial" pitchFamily="2"/>
              </a:rPr>
              <a:t>cultura scritta.</a:t>
            </a:r>
            <a:r>
              <a:rPr lang="it-IT" dirty="0"/>
              <a:t> </a:t>
            </a:r>
            <a:endParaRPr lang="it-IT" dirty="0" smtClean="0"/>
          </a:p>
          <a:p>
            <a:pPr mar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sz="800" dirty="0"/>
          </a:p>
          <a:p>
            <a:pPr marL="108000" indent="0">
              <a:buNone/>
            </a:pPr>
            <a:r>
              <a:rPr lang="it-IT" b="1" dirty="0" smtClean="0"/>
              <a:t>Sistemi di scrittura </a:t>
            </a:r>
            <a:endParaRPr lang="it-IT" dirty="0"/>
          </a:p>
          <a:p>
            <a:r>
              <a:rPr lang="it-IT" dirty="0" smtClean="0"/>
              <a:t>Per descrivere e raccontare</a:t>
            </a:r>
            <a:endParaRPr lang="it-IT" sz="1000" b="1" dirty="0"/>
          </a:p>
          <a:p>
            <a:pPr marL="108000" indent="0">
              <a:buNone/>
            </a:pPr>
            <a:r>
              <a:rPr lang="it-IT" b="1" dirty="0" smtClean="0"/>
              <a:t>Sistemi di numerazione </a:t>
            </a:r>
            <a:endParaRPr lang="it-IT" dirty="0" smtClean="0"/>
          </a:p>
          <a:p>
            <a:r>
              <a:rPr lang="it-IT" dirty="0" smtClean="0"/>
              <a:t>Per descrivere e contare</a:t>
            </a:r>
            <a:endParaRPr lang="it-IT" sz="1000" b="1" dirty="0"/>
          </a:p>
          <a:p>
            <a:pPr marL="108000" indent="0">
              <a:buNone/>
            </a:pPr>
            <a:r>
              <a:rPr lang="it-IT" b="1" dirty="0" smtClean="0"/>
              <a:t>Sistemi formali </a:t>
            </a:r>
            <a:endParaRPr lang="it-IT" dirty="0" smtClean="0"/>
          </a:p>
          <a:p>
            <a:r>
              <a:rPr lang="it-IT" dirty="0" smtClean="0"/>
              <a:t>Per argomentare e dimostrare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9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36712"/>
          </a:xfrm>
        </p:spPr>
        <p:txBody>
          <a:bodyPr/>
          <a:lstStyle/>
          <a:p>
            <a:pPr>
              <a:buNone/>
            </a:pPr>
            <a:r>
              <a:rPr lang="it-IT" sz="3200" b="1" dirty="0" smtClean="0">
                <a:latin typeface="Comic Sans MS" pitchFamily="66"/>
              </a:rPr>
              <a:t>La numerazione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240" cy="5361056"/>
          </a:xfrm>
        </p:spPr>
        <p:txBody>
          <a:bodyPr/>
          <a:lstStyle/>
          <a:p>
            <a:pPr marL="108000" indent="0">
              <a:buNone/>
            </a:pPr>
            <a:r>
              <a:rPr lang="it-IT" dirty="0" smtClean="0"/>
              <a:t>Il contenuto di un deposito era documentato con tanti </a:t>
            </a:r>
            <a:r>
              <a:rPr lang="it-IT" dirty="0"/>
              <a:t>manufatti quante erano le unità delle diverse risorse presenti</a:t>
            </a:r>
            <a:r>
              <a:rPr lang="it-IT" dirty="0" smtClean="0"/>
              <a:t>! </a:t>
            </a:r>
          </a:p>
          <a:p>
            <a:pPr marL="108000" indent="0">
              <a:buNone/>
            </a:pPr>
            <a:endParaRPr lang="it-IT" sz="800" dirty="0"/>
          </a:p>
          <a:p>
            <a:pPr marL="108000" indent="0">
              <a:buNone/>
            </a:pPr>
            <a:r>
              <a:rPr lang="it-IT" dirty="0" smtClean="0"/>
              <a:t>100 sfere </a:t>
            </a:r>
            <a:r>
              <a:rPr lang="it-IT" dirty="0" smtClean="0">
                <a:sym typeface="Wingdings" panose="05000000000000000000" pitchFamily="2" charset="2"/>
              </a:rPr>
              <a:t>&lt; == &gt; 100 gerle di grano </a:t>
            </a:r>
          </a:p>
          <a:p>
            <a:pPr marL="108000" indent="0">
              <a:buNone/>
            </a:pPr>
            <a:r>
              <a:rPr lang="it-IT" dirty="0" smtClean="0">
                <a:sym typeface="Wingdings" panose="05000000000000000000" pitchFamily="2" charset="2"/>
              </a:rPr>
              <a:t>120 cilindri &lt; == &gt; 120 giare di olio </a:t>
            </a:r>
          </a:p>
          <a:p>
            <a:pPr marL="108000" indent="0">
              <a:buNone/>
            </a:pPr>
            <a:endParaRPr lang="it-IT" sz="800" dirty="0">
              <a:sym typeface="Wingdings" panose="05000000000000000000" pitchFamily="2" charset="2"/>
            </a:endParaRPr>
          </a:p>
          <a:p>
            <a:pPr marL="108000" indent="0">
              <a:buNone/>
            </a:pPr>
            <a:r>
              <a:rPr lang="it-IT" dirty="0" smtClean="0">
                <a:sym typeface="Wingdings" panose="05000000000000000000" pitchFamily="2" charset="2"/>
              </a:rPr>
              <a:t>La cardinalità di un insieme è rappresentata da simboli che non dipendono solo dalla numerosità</a:t>
            </a:r>
          </a:p>
          <a:p>
            <a:pPr marL="108000" indent="0">
              <a:buNone/>
            </a:pPr>
            <a:endParaRPr lang="it-IT" sz="800" dirty="0">
              <a:sym typeface="Wingdings" panose="05000000000000000000" pitchFamily="2" charset="2"/>
            </a:endParaRPr>
          </a:p>
          <a:p>
            <a:pPr marL="108000" indent="0">
              <a:buNone/>
            </a:pPr>
            <a:endParaRPr lang="it-IT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5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200" b="1" dirty="0">
                <a:latin typeface="Comic Sans MS" pitchFamily="66"/>
              </a:rPr>
              <a:t>La numerazione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240" cy="5661248"/>
          </a:xfrm>
        </p:spPr>
        <p:txBody>
          <a:bodyPr/>
          <a:lstStyle/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3600" dirty="0" smtClean="0"/>
              <a:t>Un metodo per contare invariante rispetto alle cose da contare. 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3600" dirty="0"/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3600" dirty="0" smtClean="0"/>
              <a:t>Le bulle sorta di salvadanai in terracotta.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3600" dirty="0"/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3600" dirty="0" smtClean="0"/>
              <a:t>Le </a:t>
            </a:r>
            <a:r>
              <a:rPr lang="it-IT" sz="3600" b="1" u="sng" dirty="0"/>
              <a:t>bulle: invenzione decisiva per separare la numerosità (i sassolini posti all’interno) dagli oggetti da contare disegnati all’esterno della bulla!</a:t>
            </a:r>
            <a:r>
              <a:rPr lang="it-IT" sz="3600" dirty="0"/>
              <a:t>. 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>
              <a:latin typeface="Arial" pitchFamily="18"/>
              <a:cs typeface="Arial" pitchFamily="2"/>
            </a:endParaRPr>
          </a:p>
          <a:p>
            <a:pPr mar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dirty="0"/>
          </a:p>
          <a:p>
            <a:pPr mar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5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I numeri cardinali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b="1" u="sng" dirty="0"/>
              <a:t>La cardinalità dell’insieme (il numero di sassolini)</a:t>
            </a:r>
            <a:r>
              <a:rPr lang="it-IT" dirty="0"/>
              <a:t> </a:t>
            </a:r>
            <a:r>
              <a:rPr lang="it-IT" b="1" u="sng" dirty="0"/>
              <a:t>è disgiunta dagli oggetti fisici</a:t>
            </a:r>
            <a:r>
              <a:rPr lang="it-IT" dirty="0"/>
              <a:t> da contare (identificati dalla figura riprodotta all’esterno della bulla)!</a:t>
            </a:r>
          </a:p>
          <a:p>
            <a:pPr mar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900" dirty="0"/>
          </a:p>
          <a:p>
            <a:pPr mar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/>
              <a:t>Per tener conto di due uova, due schiavi o due damigiane il contenuto delle bulle era sempre formato da due sassolini!  </a:t>
            </a:r>
          </a:p>
          <a:p>
            <a:pPr mar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/>
              <a:t>L’interpretazione del numero è data dal disegno riprodotto all’esterno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09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it-IT" sz="2800" b="1" dirty="0" smtClean="0"/>
              <a:t>DISPOSITIVO</a:t>
            </a:r>
            <a:r>
              <a:rPr lang="it-IT" sz="2800" dirty="0" smtClean="0"/>
              <a:t>  </a:t>
            </a:r>
            <a:r>
              <a:rPr lang="it-IT" sz="2800" b="1" dirty="0" smtClean="0"/>
              <a:t>I CHING </a:t>
            </a:r>
            <a:br>
              <a:rPr lang="it-IT" sz="2800" b="1" dirty="0" smtClean="0"/>
            </a:br>
            <a:r>
              <a:rPr lang="it-IT" sz="2800" b="1" dirty="0" smtClean="0"/>
              <a:t>esercizio: collocare la BULLA, strumento utilizzato per descrivere quantità</a:t>
            </a:r>
            <a:endParaRPr lang="it-IT" sz="2800" b="1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225494"/>
              </p:ext>
            </p:extLst>
          </p:nvPr>
        </p:nvGraphicFramePr>
        <p:xfrm>
          <a:off x="107503" y="1340768"/>
          <a:ext cx="8517633" cy="423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7"/>
                <a:gridCol w="2736304"/>
                <a:gridCol w="3117032"/>
              </a:tblGrid>
              <a:tr h="1230535">
                <a:tc>
                  <a:txBody>
                    <a:bodyPr/>
                    <a:lstStyle/>
                    <a:p>
                      <a:r>
                        <a:rPr lang="it-IT" sz="3600" baseline="0" dirty="0" smtClean="0"/>
                        <a:t> Dispositivo        ……..</a:t>
                      </a:r>
                      <a:r>
                        <a:rPr lang="it-IT" sz="3600" dirty="0" smtClean="0"/>
                        <a:t>?.......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Formali </a:t>
                      </a:r>
                    </a:p>
                    <a:p>
                      <a:r>
                        <a:rPr lang="it-IT" sz="3600" dirty="0" smtClean="0"/>
                        <a:t>artificiali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Non formali</a:t>
                      </a:r>
                      <a:r>
                        <a:rPr lang="it-IT" sz="3600" baseline="0" dirty="0" smtClean="0"/>
                        <a:t> </a:t>
                      </a:r>
                    </a:p>
                    <a:p>
                      <a:r>
                        <a:rPr lang="it-IT" sz="3600" baseline="0" dirty="0" smtClean="0"/>
                        <a:t>naturali</a:t>
                      </a:r>
                      <a:endParaRPr lang="it-IT" sz="3600" dirty="0"/>
                    </a:p>
                  </a:txBody>
                  <a:tcPr/>
                </a:tc>
              </a:tr>
              <a:tr h="782072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universali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          ?    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              ?</a:t>
                      </a:r>
                      <a:endParaRPr lang="it-IT" sz="3200" dirty="0"/>
                    </a:p>
                  </a:txBody>
                  <a:tcPr/>
                </a:tc>
              </a:tr>
              <a:tr h="927990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generali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          ?    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              ?</a:t>
                      </a:r>
                      <a:endParaRPr lang="it-IT" sz="3200" dirty="0"/>
                    </a:p>
                  </a:txBody>
                  <a:tcPr/>
                </a:tc>
              </a:tr>
              <a:tr h="1297531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speciali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          ?    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              ?</a:t>
                      </a:r>
                      <a:endParaRPr lang="it-IT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9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200" b="1" dirty="0">
                <a:latin typeface="Comic Sans MS" pitchFamily="66"/>
              </a:rPr>
              <a:t>La numerazione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240" cy="5400600"/>
          </a:xfrm>
        </p:spPr>
        <p:txBody>
          <a:bodyPr/>
          <a:lstStyle/>
          <a:p>
            <a:pPr marL="108000" indent="0">
              <a:buNone/>
            </a:pPr>
            <a:r>
              <a:rPr lang="it-IT" dirty="0" smtClean="0"/>
              <a:t>Quando la </a:t>
            </a:r>
            <a:r>
              <a:rPr lang="it-IT" i="1" dirty="0"/>
              <a:t>bulla</a:t>
            </a:r>
            <a:r>
              <a:rPr lang="it-IT" dirty="0"/>
              <a:t> è poi stata sostituita da una tavoletta con inciso il pittogramma riferito </a:t>
            </a:r>
            <a:r>
              <a:rPr lang="it-IT" dirty="0" smtClean="0"/>
              <a:t>all’oggetto, i sassolini sono stati sostituiti da  </a:t>
            </a:r>
            <a:r>
              <a:rPr lang="it-IT" dirty="0"/>
              <a:t>un numero di tacche corrispondente </a:t>
            </a:r>
            <a:r>
              <a:rPr lang="it-IT" dirty="0" smtClean="0"/>
              <a:t>alla numerosità degli oggetti. </a:t>
            </a:r>
          </a:p>
          <a:p>
            <a:pPr marL="108000" indent="0">
              <a:buNone/>
            </a:pPr>
            <a:endParaRPr lang="it-IT" sz="800" dirty="0"/>
          </a:p>
          <a:p>
            <a:pPr marL="108000" indent="0">
              <a:buNone/>
            </a:pPr>
            <a:r>
              <a:rPr lang="it-IT" dirty="0" smtClean="0"/>
              <a:t>Questo </a:t>
            </a:r>
            <a:r>
              <a:rPr lang="it-IT" dirty="0"/>
              <a:t>metodo è entrato in crisi quando il numero di tacche superava le decine o il centinaio</a:t>
            </a:r>
            <a:r>
              <a:rPr lang="it-IT" dirty="0" smtClean="0"/>
              <a:t>.</a:t>
            </a:r>
          </a:p>
          <a:p>
            <a:pPr marL="108000" indent="0">
              <a:buNone/>
            </a:pPr>
            <a:r>
              <a:rPr lang="it-IT" sz="2400" dirty="0" smtClean="0"/>
              <a:t>Appendice C-20  Appendice C-21 poster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68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La numerazione formale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it-IT" dirty="0" smtClean="0"/>
              <a:t>	La  bulla è stata sostituita da veri e propri sistemi formali di rappresentare la numerosità.</a:t>
            </a:r>
          </a:p>
          <a:p>
            <a:pPr marL="108000" indent="0">
              <a:buNone/>
            </a:pPr>
            <a:endParaRPr lang="it-IT" sz="1200" dirty="0"/>
          </a:p>
          <a:p>
            <a:pPr marL="108000" indent="0">
              <a:buNone/>
            </a:pPr>
            <a:r>
              <a:rPr lang="it-IT" dirty="0" smtClean="0"/>
              <a:t>Sistema additivo</a:t>
            </a:r>
          </a:p>
          <a:p>
            <a:pPr marL="108000" indent="0">
              <a:buNone/>
            </a:pPr>
            <a:r>
              <a:rPr lang="it-IT" dirty="0" smtClean="0"/>
              <a:t>Sistema posizionale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8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>
              <a:lnSpc>
                <a:spcPct val="80000"/>
              </a:lnSpc>
              <a:spcBef>
                <a:spcPts val="638"/>
              </a:spcBef>
              <a:buNone/>
            </a:pPr>
            <a:r>
              <a:rPr lang="it-IT" sz="3200" b="1" dirty="0">
                <a:latin typeface="Comic Sans MS" pitchFamily="66"/>
              </a:rPr>
              <a:t>La numerazione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240" cy="5544616"/>
          </a:xfrm>
        </p:spPr>
        <p:txBody>
          <a:bodyPr/>
          <a:lstStyle/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>
                <a:latin typeface="Arial" pitchFamily="18"/>
                <a:cs typeface="Arial" pitchFamily="2"/>
              </a:rPr>
              <a:t>a) Additivo “primordiale”: tante riproduzioni in terracotta quante erano le cose di cui tener conto.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800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>
                <a:latin typeface="Arial" pitchFamily="18"/>
                <a:cs typeface="Arial" pitchFamily="2"/>
              </a:rPr>
              <a:t>b) Additivo “evoluto”: tanti sassolini inseriti in una </a:t>
            </a:r>
            <a:r>
              <a:rPr lang="it-IT" sz="2800" i="1" dirty="0" smtClean="0">
                <a:latin typeface="Arial" pitchFamily="18"/>
                <a:cs typeface="Arial" pitchFamily="2"/>
              </a:rPr>
              <a:t>bulla o tante barre su una tavoletta d’argilla con il </a:t>
            </a:r>
            <a:r>
              <a:rPr lang="it-IT" sz="2800" dirty="0" smtClean="0">
                <a:latin typeface="Arial" pitchFamily="18"/>
                <a:cs typeface="Arial" pitchFamily="2"/>
              </a:rPr>
              <a:t> pittogramma delle </a:t>
            </a:r>
            <a:r>
              <a:rPr lang="it-IT" sz="2800" dirty="0">
                <a:latin typeface="Arial" pitchFamily="18"/>
                <a:cs typeface="Arial" pitchFamily="2"/>
              </a:rPr>
              <a:t>cose </a:t>
            </a:r>
            <a:r>
              <a:rPr lang="it-IT" sz="2800" dirty="0" smtClean="0">
                <a:latin typeface="Arial" pitchFamily="18"/>
                <a:cs typeface="Arial" pitchFamily="2"/>
              </a:rPr>
              <a:t>coinvolte nel conteggio.</a:t>
            </a:r>
            <a:endParaRPr lang="it-IT" sz="2800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800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>
                <a:latin typeface="Arial" pitchFamily="18"/>
                <a:cs typeface="Arial" pitchFamily="2"/>
              </a:rPr>
              <a:t>c) </a:t>
            </a:r>
            <a:r>
              <a:rPr lang="it-IT" sz="2800" b="1" dirty="0">
                <a:latin typeface="Arial" pitchFamily="18"/>
                <a:cs typeface="Arial" pitchFamily="2"/>
              </a:rPr>
              <a:t>Additivo astratto: la numerazione egizia</a:t>
            </a:r>
            <a:r>
              <a:rPr lang="it-IT" sz="2800" b="1" dirty="0" smtClean="0">
                <a:latin typeface="Arial" pitchFamily="18"/>
                <a:cs typeface="Arial" pitchFamily="2"/>
              </a:rPr>
              <a:t>. </a:t>
            </a:r>
            <a:r>
              <a:rPr lang="it-IT" sz="2800" dirty="0" smtClean="0">
                <a:latin typeface="Arial" pitchFamily="18"/>
                <a:cs typeface="Arial" pitchFamily="2"/>
              </a:rPr>
              <a:t>Simboli diversi per rappresentare unità, decine, centinaia, migliaia, decine di migliaia, centinaia di migliaia, milioni. 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800" dirty="0">
              <a:latin typeface="Arial" pitchFamily="18"/>
              <a:cs typeface="Arial" pitchFamily="2"/>
            </a:endParaRPr>
          </a:p>
          <a:p>
            <a:pPr mar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>
                <a:latin typeface="Arial" pitchFamily="18"/>
                <a:cs typeface="Arial" pitchFamily="2"/>
              </a:rPr>
              <a:t>Appendice C-22 !!  numerazione egiziana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800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800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800" dirty="0">
              <a:latin typeface="Arial" pitchFamily="18"/>
              <a:cs typeface="Arial" pitchFamily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384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692696"/>
          </a:xfrm>
        </p:spPr>
        <p:txBody>
          <a:bodyPr/>
          <a:lstStyle/>
          <a:p>
            <a:pPr>
              <a:buNone/>
            </a:pPr>
            <a:r>
              <a:rPr lang="it-IT" sz="3200" b="1" dirty="0">
                <a:latin typeface="Comic Sans MS" pitchFamily="66"/>
              </a:rPr>
              <a:t>La numerazione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686800" cy="5760640"/>
          </a:xfrm>
        </p:spPr>
        <p:txBody>
          <a:bodyPr/>
          <a:lstStyle/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b="1" dirty="0" smtClean="0"/>
              <a:t>Simboli </a:t>
            </a:r>
            <a:r>
              <a:rPr lang="it-IT" b="1" dirty="0"/>
              <a:t>diversi per contare cose diverse</a:t>
            </a:r>
            <a:r>
              <a:rPr lang="it-IT" dirty="0"/>
              <a:t>: i Sumeri, per esempio avevano simboli differenti per contare le </a:t>
            </a:r>
            <a:r>
              <a:rPr lang="it-IT" b="1" dirty="0"/>
              <a:t>porzioni di terra</a:t>
            </a:r>
            <a:r>
              <a:rPr lang="it-IT" dirty="0"/>
              <a:t>, i </a:t>
            </a:r>
            <a:r>
              <a:rPr lang="it-IT" b="1" dirty="0"/>
              <a:t>prodotti agricoli</a:t>
            </a:r>
            <a:r>
              <a:rPr lang="it-IT" dirty="0"/>
              <a:t> e gli </a:t>
            </a:r>
            <a:r>
              <a:rPr lang="it-IT" b="1" dirty="0"/>
              <a:t>animali</a:t>
            </a:r>
            <a:r>
              <a:rPr lang="it-IT" dirty="0"/>
              <a:t>. 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900" dirty="0"/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/>
              <a:t>Ancora oggi noi usiamo sistemi diversi per indicare il cardinale 2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900" dirty="0">
              <a:latin typeface="Arial" pitchFamily="18"/>
              <a:cs typeface="Arial" pitchFamily="2"/>
            </a:endParaRPr>
          </a:p>
          <a:p>
            <a:pPr mar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due</a:t>
            </a:r>
            <a:r>
              <a:rPr lang="it-IT" dirty="0" smtClean="0"/>
              <a:t> </a:t>
            </a:r>
            <a:r>
              <a:rPr lang="it-IT" dirty="0"/>
              <a:t>matite,  </a:t>
            </a:r>
            <a: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paio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/>
              <a:t>di guanti;   </a:t>
            </a:r>
            <a: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coppia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/>
              <a:t>di buoi; </a:t>
            </a:r>
            <a:r>
              <a:rPr lang="it-IT" b="1" dirty="0" smtClean="0"/>
              <a:t>un lustro </a:t>
            </a:r>
            <a:r>
              <a:rPr lang="it-IT" dirty="0" smtClean="0"/>
              <a:t>per 5 anni</a:t>
            </a:r>
            <a:endParaRPr lang="it-IT" dirty="0"/>
          </a:p>
          <a:p>
            <a:pPr mar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/>
              <a:t>anche </a:t>
            </a:r>
            <a: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dozzina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/>
              <a:t>di </a:t>
            </a:r>
            <a:r>
              <a:rPr lang="it-IT" dirty="0" smtClean="0"/>
              <a:t>… </a:t>
            </a:r>
            <a:r>
              <a:rPr lang="it-IT" dirty="0"/>
              <a:t>invece di </a:t>
            </a:r>
            <a:r>
              <a:rPr lang="it-IT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dodici</a:t>
            </a:r>
            <a:r>
              <a:rPr lang="it-IT" b="1" dirty="0" smtClean="0"/>
              <a:t> …</a:t>
            </a:r>
            <a:r>
              <a:rPr lang="it-IT" dirty="0" smtClean="0"/>
              <a:t>. </a:t>
            </a:r>
          </a:p>
          <a:p>
            <a:pPr mar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800" dirty="0"/>
          </a:p>
          <a:p>
            <a:pPr mar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/>
              <a:t>(Gregge, foresta,  tribù, flotta) =&gt; un insieme di .., </a:t>
            </a:r>
            <a:endParaRPr lang="it-IT" sz="2800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8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548680"/>
          </a:xfrm>
        </p:spPr>
        <p:txBody>
          <a:bodyPr/>
          <a:lstStyle/>
          <a:p>
            <a:pPr>
              <a:buNone/>
            </a:pPr>
            <a:r>
              <a:rPr lang="it-IT" sz="2800" b="1" dirty="0">
                <a:latin typeface="Comic Sans MS" pitchFamily="66"/>
              </a:rPr>
              <a:t>La </a:t>
            </a:r>
            <a:r>
              <a:rPr lang="it-IT" sz="2800" b="1" dirty="0" smtClean="0">
                <a:latin typeface="Comic Sans MS" pitchFamily="66"/>
              </a:rPr>
              <a:t>numerazione babilonese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240" cy="6048672"/>
          </a:xfrm>
        </p:spPr>
        <p:txBody>
          <a:bodyPr/>
          <a:lstStyle/>
          <a:p>
            <a:pPr marL="108000" indent="0">
              <a:buNone/>
            </a:pPr>
            <a:r>
              <a:rPr lang="it-IT" dirty="0" smtClean="0"/>
              <a:t>	</a:t>
            </a:r>
            <a:r>
              <a:rPr lang="it-IT" sz="3600" dirty="0" smtClean="0"/>
              <a:t>Un </a:t>
            </a:r>
            <a:r>
              <a:rPr lang="it-IT" sz="3600" dirty="0"/>
              <a:t>notevole miglioramento tecnico nella numerazione è stato introdotto dai Babilonesi con l’adozione del </a:t>
            </a:r>
            <a:r>
              <a:rPr lang="it-IT" sz="3600" b="1" dirty="0"/>
              <a:t>sistema posizionale</a:t>
            </a:r>
            <a:r>
              <a:rPr lang="it-IT" sz="3600" dirty="0"/>
              <a:t>. </a:t>
            </a:r>
            <a:endParaRPr lang="it-IT" sz="3600" dirty="0" smtClean="0"/>
          </a:p>
          <a:p>
            <a:pPr marL="108000" indent="0">
              <a:buNone/>
            </a:pPr>
            <a:endParaRPr lang="it-IT" sz="800" dirty="0" smtClean="0"/>
          </a:p>
          <a:p>
            <a:pPr marL="108000" indent="0">
              <a:buNone/>
            </a:pPr>
            <a:r>
              <a:rPr lang="it-IT" sz="3600" dirty="0" smtClean="0"/>
              <a:t>	In </a:t>
            </a:r>
            <a:r>
              <a:rPr lang="it-IT" sz="3600" dirty="0"/>
              <a:t>questo sistema il valore è rappresentato non solo dal segno utilizzato (la cifra), ma anche dalla posizione del segno</a:t>
            </a:r>
            <a:r>
              <a:rPr lang="it-IT" dirty="0"/>
              <a:t>. </a:t>
            </a:r>
            <a:r>
              <a:rPr lang="it-IT" dirty="0" smtClean="0"/>
              <a:t> </a:t>
            </a:r>
          </a:p>
          <a:p>
            <a:pPr marL="108000" indent="0">
              <a:buNone/>
            </a:pPr>
            <a:endParaRPr lang="it-IT" sz="2800" dirty="0"/>
          </a:p>
          <a:p>
            <a:pPr marL="108000" indent="0">
              <a:buNone/>
            </a:pPr>
            <a:endParaRPr lang="it-IT" sz="28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58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00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b="1" dirty="0">
                <a:latin typeface="Comic Sans MS" pitchFamily="66"/>
              </a:rPr>
              <a:t>La numerazione babilonese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240" cy="5217040"/>
          </a:xfrm>
        </p:spPr>
        <p:txBody>
          <a:bodyPr/>
          <a:lstStyle/>
          <a:p>
            <a:pPr marL="108000" indent="0">
              <a:buNone/>
            </a:pPr>
            <a:r>
              <a:rPr lang="it-IT" sz="3600" dirty="0" smtClean="0"/>
              <a:t>	</a:t>
            </a:r>
          </a:p>
          <a:p>
            <a:pPr marL="108000" indent="0">
              <a:buNone/>
            </a:pPr>
            <a:r>
              <a:rPr lang="it-IT" sz="3600" dirty="0" smtClean="0"/>
              <a:t>	Questo </a:t>
            </a:r>
            <a:r>
              <a:rPr lang="it-IT" sz="3600" dirty="0"/>
              <a:t>sistema è coerente con l’uso dell’abaco come strumento per memorizzare l’avanzamento delle operazioni. </a:t>
            </a:r>
            <a:endParaRPr lang="it-IT" sz="3600" dirty="0" smtClean="0"/>
          </a:p>
          <a:p>
            <a:pPr marL="108000" indent="0">
              <a:buNone/>
            </a:pPr>
            <a:endParaRPr lang="it-IT" sz="800" dirty="0"/>
          </a:p>
          <a:p>
            <a:pPr marL="108000" indent="0">
              <a:buNone/>
            </a:pPr>
            <a:r>
              <a:rPr lang="it-IT" sz="3600" dirty="0" smtClean="0"/>
              <a:t>	L’abaco </a:t>
            </a:r>
            <a:r>
              <a:rPr lang="it-IT" sz="3600" dirty="0"/>
              <a:t>comporta il metodo posizionale e consente di fare a meno dello «zero» 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764704"/>
          </a:xfrm>
        </p:spPr>
        <p:txBody>
          <a:bodyPr/>
          <a:lstStyle/>
          <a:p>
            <a:pPr>
              <a:buNone/>
            </a:pPr>
            <a:r>
              <a:rPr lang="it-IT" sz="3600" b="1" dirty="0"/>
              <a:t>Dal mito alla filosofia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240" cy="5616624"/>
          </a:xfrm>
        </p:spPr>
        <p:txBody>
          <a:bodyPr/>
          <a:lstStyle/>
          <a:p>
            <a:pPr marL="108000" indent="0">
              <a:buNone/>
            </a:pPr>
            <a:r>
              <a:rPr lang="it-IT" b="1" dirty="0" smtClean="0"/>
              <a:t>I sistemi </a:t>
            </a:r>
            <a:r>
              <a:rPr lang="it-IT" b="1" dirty="0"/>
              <a:t>di </a:t>
            </a:r>
            <a:r>
              <a:rPr lang="it-IT" b="1" dirty="0" smtClean="0"/>
              <a:t>scrittura </a:t>
            </a:r>
            <a:r>
              <a:rPr lang="it-IT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raccontano</a:t>
            </a:r>
            <a:endParaRPr lang="it-IT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8000" indent="0">
              <a:buNone/>
            </a:pPr>
            <a:r>
              <a:rPr lang="it-IT" dirty="0" smtClean="0"/>
              <a:t>interpreti/esecutori diversi possono dare significati diversi al testo </a:t>
            </a:r>
          </a:p>
          <a:p>
            <a:pPr marL="108000" indent="0">
              <a:buNone/>
            </a:pPr>
            <a:r>
              <a:rPr lang="it-IT" b="1" dirty="0"/>
              <a:t>I sistemi di numerazione </a:t>
            </a:r>
            <a:r>
              <a:rPr lang="it-IT" b="1" u="sng" dirty="0" smtClean="0"/>
              <a:t>quantificano</a:t>
            </a:r>
            <a:endParaRPr lang="it-IT" b="1" u="sng" dirty="0"/>
          </a:p>
          <a:p>
            <a:pPr marL="108000" indent="0">
              <a:buNone/>
            </a:pPr>
            <a:r>
              <a:rPr lang="it-IT" dirty="0"/>
              <a:t>nascono come sistemi di scrittura e  col temo diventano sistemi formali</a:t>
            </a:r>
          </a:p>
          <a:p>
            <a:pPr marL="108000" indent="0">
              <a:buNone/>
            </a:pPr>
            <a:r>
              <a:rPr lang="it-IT" b="1" dirty="0" smtClean="0"/>
              <a:t>I sistemi formali </a:t>
            </a:r>
            <a:r>
              <a:rPr lang="it-IT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dimostrano</a:t>
            </a:r>
            <a:r>
              <a:rPr lang="it-IT" b="1" dirty="0" smtClean="0"/>
              <a:t> </a:t>
            </a:r>
            <a:endParaRPr lang="it-IT" dirty="0"/>
          </a:p>
          <a:p>
            <a:pPr marL="108000" indent="0">
              <a:buNone/>
            </a:pPr>
            <a:r>
              <a:rPr lang="it-IT" dirty="0"/>
              <a:t>interpreti/esecutori diversi </a:t>
            </a:r>
            <a:r>
              <a:rPr lang="it-IT" dirty="0" smtClean="0"/>
              <a:t>devono </a:t>
            </a:r>
            <a:r>
              <a:rPr lang="it-IT" dirty="0"/>
              <a:t>dare significati </a:t>
            </a:r>
            <a:r>
              <a:rPr lang="it-IT" dirty="0" smtClean="0"/>
              <a:t>effettivi </a:t>
            </a:r>
            <a:r>
              <a:rPr lang="it-IT" dirty="0"/>
              <a:t>al testo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798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200" dirty="0" smtClean="0"/>
              <a:t>La numerazione: l’abaco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50" indent="-514350">
              <a:buAutoNum type="arabicPeriod"/>
            </a:pPr>
            <a:r>
              <a:rPr lang="it-IT" dirty="0"/>
              <a:t>Tavola cosparsa di un velo di sabbia</a:t>
            </a:r>
          </a:p>
          <a:p>
            <a:pPr marL="622350" indent="-514350">
              <a:buAutoNum type="arabicPeriod"/>
            </a:pPr>
            <a:r>
              <a:rPr lang="it-IT" dirty="0"/>
              <a:t>Tavola di pietra con scanalature in cui far scorrere pietruzze</a:t>
            </a:r>
          </a:p>
          <a:p>
            <a:pPr marL="622350" indent="-514350">
              <a:buAutoNum type="arabicPeriod"/>
            </a:pPr>
            <a:r>
              <a:rPr lang="it-IT" dirty="0"/>
              <a:t>Mini tavoletta tascabile con scanalature</a:t>
            </a:r>
          </a:p>
          <a:p>
            <a:pPr marL="622350" indent="-514350">
              <a:buAutoNum type="arabicPeriod"/>
            </a:pPr>
            <a:r>
              <a:rPr lang="it-IT" dirty="0"/>
              <a:t>Tavoletta cosparsa da un velo di cera</a:t>
            </a:r>
          </a:p>
          <a:p>
            <a:pPr marL="622350" indent="-514350">
              <a:buAutoNum type="arabicPeriod"/>
            </a:pPr>
            <a:r>
              <a:rPr lang="it-IT" dirty="0"/>
              <a:t>Abaco attuale</a:t>
            </a:r>
          </a:p>
          <a:p>
            <a:pPr marL="108000" indent="0">
              <a:buNone/>
            </a:pPr>
            <a:r>
              <a:rPr lang="it-IT" dirty="0"/>
              <a:t>Appendice C-23 abaco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60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0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764704"/>
          </a:xfrm>
        </p:spPr>
        <p:txBody>
          <a:bodyPr/>
          <a:lstStyle/>
          <a:p>
            <a:pPr>
              <a:buNone/>
            </a:pPr>
            <a:r>
              <a:rPr lang="it-IT" sz="3200" b="1" dirty="0" smtClean="0"/>
              <a:t>La numerazione babilonese</a:t>
            </a:r>
            <a:endParaRPr lang="it-IT" sz="32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472608"/>
          </a:xfrm>
        </p:spPr>
        <p:txBody>
          <a:bodyPr/>
          <a:lstStyle/>
          <a:p>
            <a:pPr marL="108000" indent="0">
              <a:buNone/>
            </a:pPr>
            <a:r>
              <a:rPr lang="it-IT" dirty="0" smtClean="0"/>
              <a:t>	Il </a:t>
            </a:r>
            <a:r>
              <a:rPr lang="it-IT" dirty="0"/>
              <a:t>sistema babilonese utilizzava come base della numerazione il numero 60; </a:t>
            </a:r>
            <a:r>
              <a:rPr lang="it-IT" dirty="0" smtClean="0"/>
              <a:t>questa scelta forse è dovuta alla semplificazione delle divisioni per 2, 3, 4, 5, 6, 10, 12, 15, 20 e 30;</a:t>
            </a:r>
          </a:p>
          <a:p>
            <a:pPr marL="108000" indent="0">
              <a:buNone/>
            </a:pPr>
            <a:r>
              <a:rPr lang="it-IT" dirty="0"/>
              <a:t>	</a:t>
            </a:r>
            <a:r>
              <a:rPr lang="it-IT" dirty="0" smtClean="0"/>
              <a:t>ancora </a:t>
            </a:r>
            <a:r>
              <a:rPr lang="it-IT" dirty="0"/>
              <a:t>oggi abbiamo testimonianza del ruolo speciale di questo numero nella suddivisione dell’ora in 60 minuti primi e del minuto primo in 60 secondi. </a:t>
            </a:r>
          </a:p>
          <a:p>
            <a:pPr marL="108000" indent="0">
              <a:buNone/>
            </a:pPr>
            <a:r>
              <a:rPr lang="it-IT" dirty="0" smtClean="0"/>
              <a:t>Appendice C 24 ! 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61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1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36712"/>
          </a:xfrm>
        </p:spPr>
        <p:txBody>
          <a:bodyPr/>
          <a:lstStyle/>
          <a:p>
            <a:pPr>
              <a:buNone/>
            </a:pPr>
            <a:r>
              <a:rPr lang="it-IT" sz="2800" b="1" dirty="0" smtClean="0"/>
              <a:t>La numerazione babilonese</a:t>
            </a:r>
            <a:endParaRPr lang="it-IT" sz="28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240" cy="5361056"/>
          </a:xfrm>
        </p:spPr>
        <p:txBody>
          <a:bodyPr/>
          <a:lstStyle/>
          <a:p>
            <a:pPr marL="108000" indent="0">
              <a:buNone/>
            </a:pPr>
            <a:r>
              <a:rPr lang="it-IT" dirty="0" smtClean="0"/>
              <a:t>	Un ulteriore vantaggio della numerazione babilonese è dovuto all’utilizzo del sistema posizionale non solo ai numeri interi ma anche alle frazioni.</a:t>
            </a:r>
          </a:p>
          <a:p>
            <a:pPr marL="108000" indent="0">
              <a:buNone/>
            </a:pPr>
            <a:r>
              <a:rPr lang="it-IT" dirty="0" smtClean="0"/>
              <a:t>	I babilonesi hanno sviluppato un metodo uniforme per i due tipi di numeri che è rimasta inalterata fino al Rinascimento! </a:t>
            </a:r>
          </a:p>
          <a:p>
            <a:pPr marL="108000" indent="0">
              <a:buNone/>
            </a:pPr>
            <a:r>
              <a:rPr lang="it-IT" dirty="0" smtClean="0"/>
              <a:t>Appendice- C-24-1 Il papiro di Ahmes</a:t>
            </a:r>
          </a:p>
          <a:p>
            <a:pPr marL="108000" indent="0">
              <a:buNone/>
            </a:pPr>
            <a:endParaRPr lang="it-IT" dirty="0"/>
          </a:p>
          <a:p>
            <a:pPr marL="108000" indent="0">
              <a:buNone/>
            </a:pPr>
            <a:r>
              <a:rPr lang="it-IT" dirty="0" smtClean="0"/>
              <a:t> 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62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16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200" dirty="0" smtClean="0"/>
              <a:t>Esempio di problema sul papiro di Ahmes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PROBLEMA</a:t>
            </a:r>
          </a:p>
          <a:p>
            <a:r>
              <a:rPr lang="it-IT" dirty="0"/>
              <a:t>L’altezza è 4 e la diagonale è 5. Calcolare la larghezza x della figura</a:t>
            </a:r>
          </a:p>
          <a:p>
            <a:r>
              <a:rPr lang="it-IT" dirty="0"/>
              <a:t>  </a:t>
            </a:r>
          </a:p>
          <a:p>
            <a:r>
              <a:rPr lang="it-IT" dirty="0"/>
              <a:t> </a:t>
            </a:r>
          </a:p>
          <a:p>
            <a:r>
              <a:rPr lang="it-IT" dirty="0"/>
              <a:t> </a:t>
            </a:r>
          </a:p>
          <a:p>
            <a:r>
              <a:rPr lang="it-IT" dirty="0" smtClean="0"/>
              <a:t>       x</a:t>
            </a:r>
            <a:r>
              <a:rPr lang="it-IT" dirty="0"/>
              <a:t> </a:t>
            </a:r>
          </a:p>
          <a:p>
            <a:endParaRPr lang="it-IT" dirty="0"/>
          </a:p>
          <a:p>
            <a:r>
              <a:rPr lang="it-IT" dirty="0"/>
              <a:t> </a:t>
            </a:r>
          </a:p>
          <a:p>
            <a:r>
              <a:rPr lang="it-IT" dirty="0"/>
              <a:t> </a:t>
            </a:r>
          </a:p>
          <a:p>
            <a:r>
              <a:rPr lang="it-IT" dirty="0"/>
              <a:t> 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           x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63</a:t>
            </a:fld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 flipH="1" flipV="1">
            <a:off x="1259632" y="3645024"/>
            <a:ext cx="1296144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1259632" y="3645024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1259632" y="566124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43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692696"/>
          </a:xfrm>
        </p:spPr>
        <p:txBody>
          <a:bodyPr/>
          <a:lstStyle/>
          <a:p>
            <a:pPr>
              <a:buNone/>
            </a:pPr>
            <a:r>
              <a:rPr lang="it-IT" sz="3600" dirty="0" smtClean="0"/>
              <a:t>Esempio: procedimento di soluzione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240" cy="5832648"/>
          </a:xfrm>
        </p:spPr>
        <p:txBody>
          <a:bodyPr/>
          <a:lstStyle/>
          <a:p>
            <a:pPr marL="108000" indent="0">
              <a:buNone/>
            </a:pPr>
            <a:r>
              <a:rPr lang="it-IT" sz="2800" dirty="0"/>
              <a:t>4 è la lunghezza e 5 è la diagonale. Qual è la larghezza?</a:t>
            </a:r>
          </a:p>
          <a:p>
            <a:pPr marL="108000" indent="0">
              <a:buNone/>
            </a:pPr>
            <a:r>
              <a:rPr lang="it-IT" sz="2800" dirty="0"/>
              <a:t>La sua dimensione è sconosciuta.</a:t>
            </a:r>
          </a:p>
          <a:p>
            <a:pPr marL="108000" indent="0">
              <a:buNone/>
            </a:pPr>
            <a:r>
              <a:rPr lang="it-IT" sz="2800" dirty="0"/>
              <a:t>4 volte 4 è 16.</a:t>
            </a:r>
          </a:p>
          <a:p>
            <a:pPr marL="108000" indent="0">
              <a:buNone/>
            </a:pPr>
            <a:r>
              <a:rPr lang="it-IT" sz="2800" dirty="0"/>
              <a:t>5 volte 5 è 25.</a:t>
            </a:r>
          </a:p>
          <a:p>
            <a:pPr marL="108000" indent="0">
              <a:buNone/>
            </a:pPr>
            <a:r>
              <a:rPr lang="it-IT" sz="2800" dirty="0"/>
              <a:t>Togliete 16 da 25 rimane 9.</a:t>
            </a:r>
          </a:p>
          <a:p>
            <a:pPr marL="108000" indent="0">
              <a:buNone/>
            </a:pPr>
            <a:r>
              <a:rPr lang="it-IT" sz="2800" dirty="0"/>
              <a:t>Quale numero si deve prendere quel numero di volte per avere 9?</a:t>
            </a:r>
          </a:p>
          <a:p>
            <a:pPr marL="108000" indent="0">
              <a:buNone/>
            </a:pPr>
            <a:r>
              <a:rPr lang="it-IT" sz="2800" dirty="0"/>
              <a:t>3 volte 3 fa 9.</a:t>
            </a:r>
          </a:p>
          <a:p>
            <a:pPr marL="108000" indent="0">
              <a:buNone/>
            </a:pPr>
            <a:r>
              <a:rPr lang="it-IT" sz="2800" dirty="0"/>
              <a:t>3 è la larghezza</a:t>
            </a:r>
            <a:r>
              <a:rPr lang="it-IT" dirty="0"/>
              <a:t>. 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64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67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764704"/>
          </a:xfrm>
        </p:spPr>
        <p:txBody>
          <a:bodyPr/>
          <a:lstStyle/>
          <a:p>
            <a:pPr>
              <a:buNone/>
            </a:pPr>
            <a:r>
              <a:rPr lang="it-IT" sz="2800" b="1" dirty="0"/>
              <a:t>La numerazione babilonese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877272"/>
          </a:xfrm>
        </p:spPr>
        <p:txBody>
          <a:bodyPr/>
          <a:lstStyle/>
          <a:p>
            <a:pPr marL="108000" indent="0">
              <a:buNone/>
            </a:pPr>
            <a:r>
              <a:rPr lang="it-IT" b="1" dirty="0"/>
              <a:t>Calcoli approssimati </a:t>
            </a:r>
            <a:r>
              <a:rPr lang="it-IT" dirty="0" smtClean="0"/>
              <a:t>introdotti dai babilonesi.</a:t>
            </a:r>
          </a:p>
          <a:p>
            <a:pPr marL="108000" indent="0">
              <a:buNone/>
            </a:pPr>
            <a:r>
              <a:rPr lang="it-IT" dirty="0" smtClean="0"/>
              <a:t>Calcolo della radice quadrata di A  </a:t>
            </a:r>
          </a:p>
          <a:p>
            <a:pPr marL="108000" indent="0">
              <a:buNone/>
            </a:pPr>
            <a:r>
              <a:rPr lang="it-IT" dirty="0" smtClean="0"/>
              <a:t>b</a:t>
            </a:r>
            <a:r>
              <a:rPr lang="it-IT" baseline="-25000" dirty="0" smtClean="0"/>
              <a:t>1</a:t>
            </a:r>
            <a:r>
              <a:rPr lang="it-IT" dirty="0" smtClean="0"/>
              <a:t> &lt; A</a:t>
            </a:r>
            <a:r>
              <a:rPr lang="it-IT" baseline="30000" dirty="0" smtClean="0"/>
              <a:t>1/2</a:t>
            </a:r>
            <a:r>
              <a:rPr lang="it-IT" dirty="0" smtClean="0"/>
              <a:t>    c</a:t>
            </a:r>
            <a:r>
              <a:rPr lang="it-IT" baseline="-25000" dirty="0" smtClean="0"/>
              <a:t>1  </a:t>
            </a:r>
            <a:r>
              <a:rPr lang="it-IT" dirty="0" smtClean="0"/>
              <a:t>= A/b</a:t>
            </a:r>
            <a:r>
              <a:rPr lang="it-IT" baseline="-25000" dirty="0" smtClean="0"/>
              <a:t>1  </a:t>
            </a:r>
            <a:r>
              <a:rPr lang="it-IT" dirty="0" smtClean="0"/>
              <a:t>&gt; A</a:t>
            </a:r>
            <a:r>
              <a:rPr lang="it-IT" baseline="30000" dirty="0" smtClean="0"/>
              <a:t>1/2      </a:t>
            </a:r>
            <a:r>
              <a:rPr lang="it-IT" dirty="0" smtClean="0"/>
              <a:t>b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= (b</a:t>
            </a:r>
            <a:r>
              <a:rPr lang="it-IT" baseline="-25000" dirty="0"/>
              <a:t>1</a:t>
            </a:r>
            <a:r>
              <a:rPr lang="it-IT" dirty="0"/>
              <a:t> + c</a:t>
            </a:r>
            <a:r>
              <a:rPr lang="it-IT" baseline="-25000" dirty="0"/>
              <a:t>1</a:t>
            </a:r>
            <a:r>
              <a:rPr lang="it-IT" dirty="0" smtClean="0"/>
              <a:t>)/2</a:t>
            </a:r>
          </a:p>
          <a:p>
            <a:pPr marL="108000" indent="0">
              <a:buNone/>
            </a:pPr>
            <a:r>
              <a:rPr lang="it-IT" dirty="0" smtClean="0"/>
              <a:t>                 c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it-IT" dirty="0" smtClean="0"/>
              <a:t>A/b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&gt; A</a:t>
            </a:r>
            <a:r>
              <a:rPr lang="it-IT" baseline="30000" dirty="0"/>
              <a:t>1/2     </a:t>
            </a:r>
            <a:r>
              <a:rPr lang="it-IT" baseline="30000" dirty="0" smtClean="0"/>
              <a:t>  </a:t>
            </a:r>
            <a:r>
              <a:rPr lang="it-IT" dirty="0" smtClean="0"/>
              <a:t>b</a:t>
            </a:r>
            <a:r>
              <a:rPr lang="it-IT" baseline="-25000" dirty="0" smtClean="0"/>
              <a:t>3</a:t>
            </a:r>
            <a:r>
              <a:rPr lang="it-IT" dirty="0" smtClean="0"/>
              <a:t> </a:t>
            </a:r>
            <a:r>
              <a:rPr lang="it-IT" dirty="0"/>
              <a:t>= (</a:t>
            </a:r>
            <a:r>
              <a:rPr lang="it-IT" dirty="0" smtClean="0"/>
              <a:t>b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+ </a:t>
            </a:r>
            <a:r>
              <a:rPr lang="it-IT" dirty="0" smtClean="0"/>
              <a:t>c</a:t>
            </a:r>
            <a:r>
              <a:rPr lang="it-IT" baseline="-25000" dirty="0" smtClean="0"/>
              <a:t>2</a:t>
            </a:r>
            <a:r>
              <a:rPr lang="it-IT" dirty="0" smtClean="0"/>
              <a:t>)/2</a:t>
            </a:r>
          </a:p>
          <a:p>
            <a:pPr marL="108000" indent="0">
              <a:buNone/>
            </a:pPr>
            <a:r>
              <a:rPr lang="it-IT" dirty="0" smtClean="0"/>
              <a:t>                 c</a:t>
            </a:r>
            <a:r>
              <a:rPr lang="it-IT" baseline="-25000" dirty="0" smtClean="0"/>
              <a:t>3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it-IT" dirty="0" smtClean="0"/>
              <a:t>A/b</a:t>
            </a:r>
            <a:r>
              <a:rPr lang="it-IT" baseline="-25000" dirty="0" smtClean="0"/>
              <a:t>3</a:t>
            </a:r>
            <a:r>
              <a:rPr lang="it-IT" dirty="0" smtClean="0"/>
              <a:t> </a:t>
            </a:r>
            <a:r>
              <a:rPr lang="it-IT" dirty="0"/>
              <a:t>&gt; A</a:t>
            </a:r>
            <a:r>
              <a:rPr lang="it-IT" baseline="30000" dirty="0"/>
              <a:t>1/2     </a:t>
            </a:r>
            <a:r>
              <a:rPr lang="it-IT" baseline="30000" dirty="0" smtClean="0"/>
              <a:t>  </a:t>
            </a:r>
            <a:r>
              <a:rPr lang="it-IT" dirty="0" smtClean="0"/>
              <a:t>b</a:t>
            </a:r>
            <a:r>
              <a:rPr lang="it-IT" baseline="-25000" dirty="0" smtClean="0"/>
              <a:t>4</a:t>
            </a:r>
            <a:r>
              <a:rPr lang="it-IT" dirty="0" smtClean="0"/>
              <a:t> </a:t>
            </a:r>
            <a:r>
              <a:rPr lang="it-IT" dirty="0"/>
              <a:t>= (</a:t>
            </a:r>
            <a:r>
              <a:rPr lang="it-IT" dirty="0" smtClean="0"/>
              <a:t>b</a:t>
            </a:r>
            <a:r>
              <a:rPr lang="it-IT" baseline="-25000" dirty="0" smtClean="0"/>
              <a:t>3</a:t>
            </a:r>
            <a:r>
              <a:rPr lang="it-IT" dirty="0" smtClean="0"/>
              <a:t> </a:t>
            </a:r>
            <a:r>
              <a:rPr lang="it-IT" dirty="0"/>
              <a:t>+ </a:t>
            </a:r>
            <a:r>
              <a:rPr lang="it-IT" dirty="0" smtClean="0"/>
              <a:t>c</a:t>
            </a:r>
            <a:r>
              <a:rPr lang="it-IT" baseline="-25000" dirty="0" smtClean="0"/>
              <a:t>3</a:t>
            </a:r>
            <a:r>
              <a:rPr lang="it-IT" dirty="0" smtClean="0"/>
              <a:t>)/</a:t>
            </a:r>
            <a:r>
              <a:rPr lang="it-IT" dirty="0"/>
              <a:t>2</a:t>
            </a:r>
          </a:p>
          <a:p>
            <a:pPr marL="108000" indent="0">
              <a:buNone/>
            </a:pPr>
            <a:r>
              <a:rPr lang="it-IT" b="1" dirty="0" smtClean="0"/>
              <a:t>La successione </a:t>
            </a:r>
            <a:r>
              <a:rPr lang="it-IT" dirty="0"/>
              <a:t>b</a:t>
            </a:r>
            <a:r>
              <a:rPr lang="it-IT" baseline="-25000" dirty="0"/>
              <a:t>1</a:t>
            </a:r>
            <a:r>
              <a:rPr lang="it-IT" b="1" dirty="0" smtClean="0"/>
              <a:t>, </a:t>
            </a:r>
            <a:r>
              <a:rPr lang="it-IT" dirty="0" smtClean="0"/>
              <a:t>b</a:t>
            </a:r>
            <a:r>
              <a:rPr lang="it-IT" baseline="-25000" dirty="0" smtClean="0"/>
              <a:t>2</a:t>
            </a:r>
            <a:r>
              <a:rPr lang="it-IT" b="1" dirty="0" smtClean="0"/>
              <a:t>, </a:t>
            </a:r>
            <a:r>
              <a:rPr lang="it-IT" dirty="0" smtClean="0"/>
              <a:t>b</a:t>
            </a:r>
            <a:r>
              <a:rPr lang="it-IT" baseline="-25000" dirty="0" smtClean="0"/>
              <a:t>3</a:t>
            </a:r>
            <a:r>
              <a:rPr lang="it-IT" b="1" dirty="0" smtClean="0"/>
              <a:t> converge a </a:t>
            </a:r>
            <a:r>
              <a:rPr lang="it-IT" dirty="0" smtClean="0"/>
              <a:t>A</a:t>
            </a:r>
            <a:r>
              <a:rPr lang="it-IT" baseline="30000" dirty="0" smtClean="0"/>
              <a:t>1/2</a:t>
            </a:r>
            <a:r>
              <a:rPr lang="it-IT" dirty="0" smtClean="0"/>
              <a:t> </a:t>
            </a:r>
          </a:p>
          <a:p>
            <a:pPr marL="108000" indent="0">
              <a:buNone/>
            </a:pPr>
            <a:endParaRPr lang="it-IT" sz="800" dirty="0"/>
          </a:p>
          <a:p>
            <a:pPr marL="108000" indent="0">
              <a:buNone/>
            </a:pP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65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40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600" dirty="0" smtClean="0"/>
              <a:t>Esempio di calcolo </a:t>
            </a:r>
            <a:r>
              <a:rPr lang="it-IT" sz="3600" dirty="0" err="1" smtClean="0"/>
              <a:t>approssimaqto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it-IT" dirty="0" smtClean="0"/>
              <a:t>Calcolo di 2</a:t>
            </a:r>
            <a:r>
              <a:rPr lang="it-IT" baseline="30000" dirty="0" smtClean="0"/>
              <a:t>1/2</a:t>
            </a:r>
            <a:r>
              <a:rPr lang="it-IT" dirty="0" smtClean="0"/>
              <a:t> a partire da </a:t>
            </a:r>
            <a:r>
              <a:rPr lang="it-IT" dirty="0"/>
              <a:t>b</a:t>
            </a:r>
            <a:r>
              <a:rPr lang="it-IT" baseline="-25000" dirty="0"/>
              <a:t>1</a:t>
            </a:r>
            <a:r>
              <a:rPr lang="it-IT" dirty="0" smtClean="0"/>
              <a:t> =1 </a:t>
            </a:r>
          </a:p>
          <a:p>
            <a:pPr marL="108000" indent="0">
              <a:buNone/>
            </a:pPr>
            <a:r>
              <a:rPr lang="it-IT" dirty="0" smtClean="0"/>
              <a:t>   </a:t>
            </a:r>
            <a:r>
              <a:rPr lang="it-IT" dirty="0"/>
              <a:t>c</a:t>
            </a:r>
            <a:r>
              <a:rPr lang="it-IT" baseline="-25000" dirty="0"/>
              <a:t>1  </a:t>
            </a:r>
            <a:r>
              <a:rPr lang="it-IT" dirty="0"/>
              <a:t>= </a:t>
            </a:r>
            <a:r>
              <a:rPr lang="it-IT" dirty="0" smtClean="0"/>
              <a:t>2/1  = 2</a:t>
            </a:r>
            <a:r>
              <a:rPr lang="it-IT" baseline="-25000" dirty="0" smtClean="0"/>
              <a:t> 	         </a:t>
            </a:r>
            <a:r>
              <a:rPr lang="it-IT" dirty="0" smtClean="0"/>
              <a:t>b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it-IT" dirty="0" smtClean="0"/>
              <a:t>(1+2)/</a:t>
            </a:r>
            <a:r>
              <a:rPr lang="it-IT" smtClean="0"/>
              <a:t>2           = </a:t>
            </a:r>
            <a:r>
              <a:rPr lang="it-IT" dirty="0" smtClean="0"/>
              <a:t>1.5</a:t>
            </a:r>
            <a:endParaRPr lang="it-IT" dirty="0"/>
          </a:p>
          <a:p>
            <a:pPr marL="108000" indent="0">
              <a:buNone/>
            </a:pPr>
            <a:r>
              <a:rPr lang="it-IT" dirty="0" smtClean="0"/>
              <a:t>   c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it-IT" dirty="0" smtClean="0"/>
              <a:t>2/1.5=1.3    b</a:t>
            </a:r>
            <a:r>
              <a:rPr lang="it-IT" baseline="-25000" dirty="0" smtClean="0"/>
              <a:t>3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it-IT" dirty="0" smtClean="0"/>
              <a:t>(1.5 +1.3)/2    =1.4</a:t>
            </a:r>
            <a:endParaRPr lang="it-IT" dirty="0"/>
          </a:p>
          <a:p>
            <a:pPr marL="108000" indent="0">
              <a:buNone/>
            </a:pPr>
            <a:r>
              <a:rPr lang="it-IT" dirty="0" smtClean="0"/>
              <a:t>   c</a:t>
            </a:r>
            <a:r>
              <a:rPr lang="it-IT" baseline="-25000" dirty="0" smtClean="0"/>
              <a:t>3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it-IT" dirty="0" smtClean="0"/>
              <a:t>2/1.4= 1.44</a:t>
            </a:r>
            <a:r>
              <a:rPr lang="it-IT" baseline="30000" dirty="0" smtClean="0"/>
              <a:t>   </a:t>
            </a:r>
            <a:r>
              <a:rPr lang="it-IT" dirty="0"/>
              <a:t>b</a:t>
            </a:r>
            <a:r>
              <a:rPr lang="it-IT" baseline="-25000" dirty="0"/>
              <a:t>4</a:t>
            </a:r>
            <a:r>
              <a:rPr lang="it-IT" dirty="0"/>
              <a:t> = </a:t>
            </a:r>
            <a:r>
              <a:rPr lang="it-IT" dirty="0" smtClean="0"/>
              <a:t>(1.4+1.44)/2  =1.42 </a:t>
            </a:r>
            <a:endParaRPr lang="it-IT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66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822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200" b="1" dirty="0"/>
              <a:t>La numerazione babilonese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it-IT" b="1" dirty="0"/>
              <a:t>Uso di tavole numeriche </a:t>
            </a:r>
            <a:r>
              <a:rPr lang="it-IT" dirty="0"/>
              <a:t>dei reciproci, dei quadrati, cubi, </a:t>
            </a:r>
            <a:endParaRPr lang="it-IT" sz="800" dirty="0"/>
          </a:p>
          <a:p>
            <a:pPr marL="108000" indent="0">
              <a:buNone/>
            </a:pPr>
            <a:r>
              <a:rPr lang="it-IT" dirty="0"/>
              <a:t>L’uso delle tavole numeriche farà parte della storia dell’informatica fino alla comparsa del computer (e oltre!)  </a:t>
            </a:r>
            <a:endParaRPr lang="it-IT" dirty="0" smtClean="0"/>
          </a:p>
          <a:p>
            <a:pPr marL="108000" indent="0">
              <a:buNone/>
            </a:pPr>
            <a:endParaRPr lang="it-IT" sz="800" dirty="0"/>
          </a:p>
          <a:p>
            <a:pPr marL="108000" indent="0">
              <a:buNone/>
            </a:pPr>
            <a:r>
              <a:rPr lang="it-IT" dirty="0"/>
              <a:t>Appendice C-24-2 ! Esempi di calcoli</a:t>
            </a:r>
            <a:endParaRPr lang="it-IT" b="1" dirty="0"/>
          </a:p>
          <a:p>
            <a:pPr marL="108000" indent="0">
              <a:buNone/>
            </a:pPr>
            <a:endParaRPr lang="it-IT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67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9240" cy="9940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it-IT" sz="3200" b="1" dirty="0" smtClean="0"/>
              <a:t>La numerazione: Esempi di calcoli</a:t>
            </a:r>
            <a:endParaRPr lang="it-IT" sz="3200" b="1" dirty="0"/>
          </a:p>
        </p:txBody>
      </p:sp>
      <p:sp>
        <p:nvSpPr>
          <p:cNvPr id="3" name="Rectangle 3"/>
          <p:cNvSpPr txBox="1">
            <a:spLocks noGrp="1"/>
          </p:cNvSpPr>
          <p:nvPr>
            <p:ph type="body" idx="4294967295"/>
          </p:nvPr>
        </p:nvSpPr>
        <p:spPr>
          <a:xfrm>
            <a:off x="457200" y="907918"/>
            <a:ext cx="8229240" cy="5617425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it-IT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9pPr>
          </a:lstStyle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000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000" dirty="0" smtClean="0">
                <a:latin typeface="Arial" pitchFamily="18"/>
                <a:cs typeface="Arial" pitchFamily="2"/>
              </a:rPr>
              <a:t> </a:t>
            </a:r>
            <a:endParaRPr lang="it-IT" sz="2000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>
                <a:latin typeface="Arial" pitchFamily="18"/>
                <a:cs typeface="Arial" pitchFamily="2"/>
              </a:rPr>
              <a:t>Nelle scuole le competenze di calcolo venivano insegnate con esempi specifici, non con regole generali (come faranno i Greci con Euclide!). 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dirty="0" smtClean="0">
                <a:latin typeface="Arial" pitchFamily="18"/>
                <a:cs typeface="Arial" pitchFamily="2"/>
              </a:rPr>
              <a:t>La </a:t>
            </a:r>
            <a:r>
              <a:rPr lang="it-IT" sz="2800" b="1" dirty="0">
                <a:latin typeface="Arial" pitchFamily="18"/>
                <a:cs typeface="Arial" pitchFamily="2"/>
              </a:rPr>
              <a:t>moltiplicazione </a:t>
            </a:r>
            <a:r>
              <a:rPr lang="it-IT" sz="2800" b="1" dirty="0" smtClean="0">
                <a:latin typeface="Arial" pitchFamily="18"/>
                <a:cs typeface="Arial" pitchFamily="2"/>
              </a:rPr>
              <a:t>Appendice C-24-3 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800" b="1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b="1" dirty="0" smtClean="0">
                <a:latin typeface="Arial" pitchFamily="18"/>
                <a:cs typeface="Arial" pitchFamily="2"/>
              </a:rPr>
              <a:t>Equazioni di secondo grado Appendice C-24-4</a:t>
            </a:r>
            <a:endParaRPr lang="it-IT" sz="2800" b="1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000" dirty="0">
              <a:latin typeface="Arial" pitchFamily="18"/>
              <a:cs typeface="Arial" pitchFamily="2"/>
            </a:endParaRPr>
          </a:p>
          <a:p>
            <a:pPr marL="0" lvl="0" indent="0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000" dirty="0">
              <a:latin typeface="Arial" pitchFamily="18"/>
              <a:cs typeface="Arial" pitchFamily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52C5EB-B491-40BA-B0E7-A5E9734A7C77}" type="slidenum">
              <a:rPr lang="it-IT" smtClean="0"/>
              <a:t>68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620688"/>
          </a:xfrm>
        </p:spPr>
        <p:txBody>
          <a:bodyPr/>
          <a:lstStyle/>
          <a:p>
            <a:pPr>
              <a:buNone/>
            </a:pPr>
            <a:r>
              <a:rPr lang="it-IT" sz="2800" dirty="0" smtClean="0"/>
              <a:t>La numerazione egiziana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20688"/>
            <a:ext cx="8435280" cy="5505072"/>
          </a:xfrm>
        </p:spPr>
        <p:txBody>
          <a:bodyPr/>
          <a:lstStyle/>
          <a:p>
            <a:pPr marL="108000" lvl="0" indent="0">
              <a:buNone/>
            </a:pPr>
            <a:r>
              <a:rPr lang="it-IT" sz="2800" b="1" dirty="0" smtClean="0">
                <a:latin typeface="Arial" pitchFamily="18"/>
                <a:cs typeface="Arial" pitchFamily="2"/>
              </a:rPr>
              <a:t>Il papiro di Ahmes </a:t>
            </a:r>
            <a:r>
              <a:rPr lang="it-IT" sz="2800" dirty="0" smtClean="0">
                <a:latin typeface="Arial" pitchFamily="18"/>
                <a:cs typeface="Arial" pitchFamily="2"/>
              </a:rPr>
              <a:t>è una raccolta di singoli problemi con la descrizione dei procedimenti per ottenerne la soluzione; manca l’idea di metodi generali. </a:t>
            </a:r>
          </a:p>
          <a:p>
            <a:pPr marL="108000" lvl="0" indent="0"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Per il calcolo frazionario vengono usate frazioni con numeratore 1 e 2/3. </a:t>
            </a:r>
          </a:p>
          <a:p>
            <a:pPr marL="108000" lvl="0" indent="0"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Per calcolare 1/3 di una quantità, prima calcolano i 2/3 poi dividono a metà. </a:t>
            </a:r>
          </a:p>
          <a:p>
            <a:pPr marL="108000" lvl="0" indent="0"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Esempi di riduzione a frazioni con numeratore 1 rimasta in uso da Greci e Romani fino al medioevo</a:t>
            </a:r>
          </a:p>
          <a:p>
            <a:pPr marL="108000" lvl="0" indent="0"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2/5 = 1/3+1/15 ;  2/13 = 1/8+1/52+1/104</a:t>
            </a:r>
          </a:p>
          <a:p>
            <a:pPr marL="108000" lvl="0" indent="0">
              <a:buNone/>
            </a:pPr>
            <a:endParaRPr lang="it-IT" sz="800" dirty="0" smtClean="0">
              <a:latin typeface="Arial" pitchFamily="18"/>
              <a:cs typeface="Arial" pitchFamily="2"/>
            </a:endParaRP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69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84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064"/>
          </a:xfrm>
        </p:spPr>
        <p:txBody>
          <a:bodyPr/>
          <a:lstStyle/>
          <a:p>
            <a:pPr>
              <a:buNone/>
            </a:pPr>
            <a:r>
              <a:rPr lang="it-IT" sz="3600" b="1" dirty="0"/>
              <a:t>Sistemi di scrittura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472608"/>
          </a:xfrm>
        </p:spPr>
        <p:txBody>
          <a:bodyPr/>
          <a:lstStyle/>
          <a:p>
            <a:pPr marL="0" indent="0">
              <a:buNone/>
            </a:pPr>
            <a:r>
              <a:rPr lang="it-IT" b="1" dirty="0" smtClean="0"/>
              <a:t>La prima rivoluzione</a:t>
            </a:r>
          </a:p>
          <a:p>
            <a:pPr marL="0" indent="0">
              <a:buNone/>
            </a:pPr>
            <a:r>
              <a:rPr lang="it-IT" sz="1600" dirty="0" smtClean="0"/>
              <a:t>====================================================0=</a:t>
            </a:r>
            <a:endParaRPr lang="it-IT" sz="1600" dirty="0"/>
          </a:p>
          <a:p>
            <a:pPr marL="0" indent="0">
              <a:buNone/>
            </a:pPr>
            <a:r>
              <a:rPr lang="it-IT" b="1" dirty="0" smtClean="0"/>
              <a:t>Sistemi </a:t>
            </a:r>
            <a:r>
              <a:rPr lang="it-IT" b="1" dirty="0"/>
              <a:t>di scrittura</a:t>
            </a:r>
            <a:r>
              <a:rPr lang="it-IT" dirty="0"/>
              <a:t>: </a:t>
            </a:r>
            <a:r>
              <a:rPr lang="it-IT" dirty="0" smtClean="0"/>
              <a:t>pittogrammi, geroglifici, ideogrammi, alfabeto, grammatiche e sintassi.</a:t>
            </a:r>
          </a:p>
          <a:p>
            <a:pPr marL="0" indent="0">
              <a:buNone/>
            </a:pPr>
            <a:r>
              <a:rPr lang="it-IT" dirty="0" smtClean="0"/>
              <a:t>Letteratura, filosofia, logica</a:t>
            </a:r>
            <a:endParaRPr lang="it-IT" i="1" dirty="0" smtClean="0"/>
          </a:p>
          <a:p>
            <a:pPr marL="0" indent="0">
              <a:buNone/>
            </a:pPr>
            <a:r>
              <a:rPr lang="it-IT" sz="1600" dirty="0" smtClean="0"/>
              <a:t>=======================================================</a:t>
            </a:r>
            <a:endParaRPr lang="it-IT" sz="1600" dirty="0"/>
          </a:p>
          <a:p>
            <a:pPr marL="0" indent="0">
              <a:buNone/>
            </a:pPr>
            <a:r>
              <a:rPr lang="it-IT" b="1" dirty="0"/>
              <a:t>Sistemi di numerazione</a:t>
            </a:r>
            <a:r>
              <a:rPr lang="it-IT" dirty="0"/>
              <a:t>: </a:t>
            </a:r>
            <a:r>
              <a:rPr lang="it-IT" dirty="0" smtClean="0"/>
              <a:t>simboli additivi, sistema posizionale, le cifre decimali, lo zero.</a:t>
            </a:r>
            <a:endParaRPr lang="it-IT" dirty="0"/>
          </a:p>
          <a:p>
            <a:pPr marL="108000" indent="0">
              <a:buNone/>
            </a:pPr>
            <a:r>
              <a:rPr lang="it-IT" dirty="0" smtClean="0"/>
              <a:t>Aritmetica, geometria, algebra</a:t>
            </a:r>
            <a:endParaRPr lang="it-IT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280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it-IT" sz="2800" b="1" dirty="0" smtClean="0"/>
              <a:t>ESERCIZIO: collocare </a:t>
            </a:r>
            <a:r>
              <a:rPr lang="it-IT" sz="2800" b="1" dirty="0"/>
              <a:t>il papiro di Ahmes</a:t>
            </a:r>
            <a:br>
              <a:rPr lang="it-IT" sz="2800" b="1" dirty="0"/>
            </a:br>
            <a:r>
              <a:rPr lang="it-IT" sz="2800" b="1" dirty="0" smtClean="0"/>
              <a:t>utilizzato per insegnare</a:t>
            </a:r>
            <a:endParaRPr lang="it-IT" sz="2800" b="1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872227"/>
              </p:ext>
            </p:extLst>
          </p:nvPr>
        </p:nvGraphicFramePr>
        <p:xfrm>
          <a:off x="107503" y="1340768"/>
          <a:ext cx="8517633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5"/>
                <a:gridCol w="2664296"/>
                <a:gridCol w="3117032"/>
              </a:tblGrid>
              <a:tr h="1129001"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Dispositivo </a:t>
                      </a:r>
                    </a:p>
                    <a:p>
                      <a:r>
                        <a:rPr lang="it-IT" sz="3600" dirty="0" smtClean="0"/>
                        <a:t>          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Formali </a:t>
                      </a:r>
                    </a:p>
                    <a:p>
                      <a:r>
                        <a:rPr lang="it-IT" sz="3600" dirty="0" smtClean="0"/>
                        <a:t>artificiali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Non formali</a:t>
                      </a:r>
                      <a:r>
                        <a:rPr lang="it-IT" sz="3600" baseline="0" dirty="0" smtClean="0"/>
                        <a:t> </a:t>
                      </a:r>
                    </a:p>
                    <a:p>
                      <a:r>
                        <a:rPr lang="it-IT" sz="3600" baseline="0" dirty="0" smtClean="0"/>
                        <a:t>naturali</a:t>
                      </a:r>
                      <a:endParaRPr lang="it-IT" sz="3600" dirty="0"/>
                    </a:p>
                  </a:txBody>
                  <a:tcPr/>
                </a:tc>
              </a:tr>
              <a:tr h="717542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universali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             ?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               ?</a:t>
                      </a:r>
                      <a:endParaRPr lang="it-IT" sz="3200" dirty="0"/>
                    </a:p>
                  </a:txBody>
                  <a:tcPr/>
                </a:tc>
              </a:tr>
              <a:tr h="851420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generali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             ?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               ?</a:t>
                      </a:r>
                      <a:endParaRPr lang="it-IT" sz="3200" dirty="0"/>
                    </a:p>
                  </a:txBody>
                  <a:tcPr/>
                </a:tc>
              </a:tr>
              <a:tr h="986734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speciali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             ?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               ?</a:t>
                      </a:r>
                      <a:endParaRPr lang="it-IT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70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7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548680"/>
          </a:xfrm>
        </p:spPr>
        <p:txBody>
          <a:bodyPr/>
          <a:lstStyle/>
          <a:p>
            <a:pPr>
              <a:buNone/>
            </a:pPr>
            <a:r>
              <a:rPr lang="it-IT" sz="3200" b="1" dirty="0">
                <a:latin typeface="Comic Sans MS" pitchFamily="66"/>
              </a:rPr>
              <a:t>La numerazione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240" cy="6093296"/>
          </a:xfrm>
        </p:spPr>
        <p:txBody>
          <a:bodyPr/>
          <a:lstStyle/>
          <a:p>
            <a:pPr marL="108000" indent="0">
              <a:buNone/>
            </a:pPr>
            <a:endParaRPr lang="it-IT" sz="800" dirty="0" smtClean="0"/>
          </a:p>
          <a:p>
            <a:pPr marL="108000" indent="0">
              <a:buNone/>
            </a:pPr>
            <a:r>
              <a:rPr lang="it-IT" dirty="0" smtClean="0"/>
              <a:t>Altri sistemi di numerazione</a:t>
            </a:r>
          </a:p>
          <a:p>
            <a:pPr marL="108000" indent="0">
              <a:buNone/>
            </a:pPr>
            <a:r>
              <a:rPr lang="it-IT" dirty="0" smtClean="0"/>
              <a:t>Appendice </a:t>
            </a:r>
            <a:r>
              <a:rPr lang="it-IT" dirty="0"/>
              <a:t>C-25  Maya </a:t>
            </a:r>
          </a:p>
          <a:p>
            <a:pPr marL="108000" indent="0">
              <a:buNone/>
            </a:pPr>
            <a:endParaRPr lang="it-IT" sz="800" dirty="0"/>
          </a:p>
          <a:p>
            <a:pPr marL="108000" indent="0">
              <a:buNone/>
            </a:pPr>
            <a:r>
              <a:rPr lang="it-IT" dirty="0" smtClean="0"/>
              <a:t>Appendice- C-26  Romano </a:t>
            </a:r>
          </a:p>
          <a:p>
            <a:pPr marL="108000" indent="0">
              <a:buNone/>
            </a:pPr>
            <a:endParaRPr lang="it-IT" sz="800" dirty="0"/>
          </a:p>
          <a:p>
            <a:pPr marL="108000" indent="0">
              <a:buNone/>
            </a:pPr>
            <a:r>
              <a:rPr lang="it-IT" dirty="0" smtClean="0"/>
              <a:t>Appendice C-27  Cina</a:t>
            </a:r>
          </a:p>
          <a:p>
            <a:pPr marL="108000" indent="0">
              <a:buNone/>
            </a:pPr>
            <a:r>
              <a:rPr lang="it-IT" dirty="0" smtClean="0"/>
              <a:t>Appendice C-28 !  Cina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71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9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80728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La nascita della nostra civiltà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240" cy="5544616"/>
          </a:xfrm>
        </p:spPr>
        <p:txBody>
          <a:bodyPr/>
          <a:lstStyle/>
          <a:p>
            <a:pPr marL="108000" indent="0">
              <a:buNone/>
            </a:pPr>
            <a:r>
              <a:rPr lang="it-IT" dirty="0" smtClean="0"/>
              <a:t>	L’uso sistematico dei sistemi di scrittura e numerazione sviluppa competenze di fare, raccontare e calcolare che si consolidano in Grecia come </a:t>
            </a:r>
          </a:p>
          <a:p>
            <a:pPr marL="108000" indent="0">
              <a:buNone/>
            </a:pPr>
            <a:endParaRPr lang="it-IT" sz="1200" dirty="0" smtClean="0"/>
          </a:p>
          <a:p>
            <a:pPr marL="540000" lvl="1" indent="0">
              <a:buNone/>
            </a:pPr>
            <a:r>
              <a:rPr lang="it-IT" sz="4000" dirty="0" smtClean="0"/>
              <a:t>Matematica </a:t>
            </a:r>
            <a:r>
              <a:rPr lang="it-IT" sz="4000" dirty="0"/>
              <a:t>e Geometria</a:t>
            </a:r>
          </a:p>
          <a:p>
            <a:pPr marL="540000" lvl="1" indent="0">
              <a:buNone/>
            </a:pPr>
            <a:r>
              <a:rPr lang="it-IT" sz="4000" dirty="0" smtClean="0"/>
              <a:t>Meccanica e Problem </a:t>
            </a:r>
            <a:r>
              <a:rPr lang="it-IT" sz="4000" dirty="0" smtClean="0"/>
              <a:t>Solving </a:t>
            </a:r>
          </a:p>
          <a:p>
            <a:pPr marL="540000" lvl="1" indent="0">
              <a:buNone/>
            </a:pPr>
            <a:r>
              <a:rPr lang="it-IT" sz="4000" dirty="0"/>
              <a:t>Filosofia</a:t>
            </a:r>
          </a:p>
          <a:p>
            <a:pPr marL="540000" lvl="1" indent="0">
              <a:buNone/>
            </a:pPr>
            <a:endParaRPr lang="it-IT" sz="4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72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36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56792"/>
          </a:xfrm>
        </p:spPr>
        <p:txBody>
          <a:bodyPr/>
          <a:lstStyle/>
          <a:p>
            <a:pPr>
              <a:buNone/>
            </a:pPr>
            <a:r>
              <a:rPr lang="it-IT" sz="3600" b="1" dirty="0">
                <a:latin typeface="Comic Sans MS" pitchFamily="66"/>
              </a:rPr>
              <a:t>L’eredità dei classici</a:t>
            </a:r>
            <a:r>
              <a:rPr lang="it-IT" sz="3600" b="1" dirty="0" smtClean="0">
                <a:latin typeface="Comic Sans MS" pitchFamily="66"/>
              </a:rPr>
              <a:t>: filosofia.</a:t>
            </a:r>
            <a:br>
              <a:rPr lang="it-IT" sz="3600" b="1" dirty="0" smtClean="0">
                <a:latin typeface="Comic Sans MS" pitchFamily="66"/>
              </a:rPr>
            </a:br>
            <a:r>
              <a:rPr lang="it-IT" sz="3600" b="1" dirty="0" smtClean="0">
                <a:latin typeface="Comic Sans MS" pitchFamily="66"/>
              </a:rPr>
              <a:t>Dal mito al sapere effettivo 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240" cy="4352944"/>
          </a:xfrm>
        </p:spPr>
        <p:txBody>
          <a:bodyPr/>
          <a:lstStyle/>
          <a:p>
            <a:pPr marL="108000" indent="0">
              <a:buNone/>
            </a:pPr>
            <a:r>
              <a:rPr lang="it-IT" dirty="0" smtClean="0"/>
              <a:t>	La </a:t>
            </a:r>
            <a:r>
              <a:rPr lang="it-IT" dirty="0"/>
              <a:t>filosofia è la disciplina che ha cancellato il mito e ha aperto la strada alla scienza moderna.</a:t>
            </a:r>
          </a:p>
          <a:p>
            <a:pPr marL="108000" indent="0">
              <a:buNone/>
            </a:pPr>
            <a:r>
              <a:rPr lang="it-IT" dirty="0" smtClean="0"/>
              <a:t>	Per </a:t>
            </a:r>
            <a:r>
              <a:rPr lang="it-IT" dirty="0"/>
              <a:t>primi, i filosofi greci avvertono l’esigenza di un sapere </a:t>
            </a:r>
            <a:r>
              <a:rPr lang="it-IT" i="1" u="sng" dirty="0"/>
              <a:t>effettivo</a:t>
            </a:r>
            <a:r>
              <a:rPr lang="it-IT" dirty="0"/>
              <a:t>, di una conoscenza che abbia in sé gli strumenti per vincere i dubbi e convincere in modo </a:t>
            </a:r>
            <a:r>
              <a:rPr lang="it-IT" dirty="0" smtClean="0"/>
              <a:t>cogente.</a:t>
            </a:r>
            <a:endParaRPr lang="it-IT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73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200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417320"/>
          </a:xfrm>
        </p:spPr>
        <p:txBody>
          <a:bodyPr/>
          <a:lstStyle/>
          <a:p>
            <a:pPr>
              <a:buNone/>
            </a:pPr>
            <a:r>
              <a:rPr lang="it-IT" sz="3600" b="1" dirty="0">
                <a:latin typeface="Comic Sans MS" pitchFamily="66"/>
              </a:rPr>
              <a:t>L’eredità dei classici: </a:t>
            </a:r>
            <a:r>
              <a:rPr lang="it-IT" sz="3600" b="1" dirty="0" smtClean="0">
                <a:latin typeface="Comic Sans MS" pitchFamily="66"/>
              </a:rPr>
              <a:t>filosofia</a:t>
            </a:r>
            <a:br>
              <a:rPr lang="it-IT" sz="3600" b="1" dirty="0" smtClean="0">
                <a:latin typeface="Comic Sans MS" pitchFamily="66"/>
              </a:rPr>
            </a:br>
            <a:r>
              <a:rPr lang="it-IT" sz="3600" b="1" dirty="0" smtClean="0">
                <a:latin typeface="Comic Sans MS" pitchFamily="66"/>
              </a:rPr>
              <a:t>linguaggio parole chiave strumenti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240" cy="4424952"/>
          </a:xfrm>
        </p:spPr>
        <p:txBody>
          <a:bodyPr/>
          <a:lstStyle/>
          <a:p>
            <a:pPr marL="108000" indent="0">
              <a:buNone/>
            </a:pPr>
            <a:r>
              <a:rPr lang="it-IT" dirty="0" smtClean="0"/>
              <a:t>	Questo </a:t>
            </a:r>
            <a:r>
              <a:rPr lang="it-IT" dirty="0"/>
              <a:t>percorso è iniziato con la proposta di uno specifico linguaggio che ha come parole chiave </a:t>
            </a:r>
            <a:r>
              <a:rPr lang="it-IT" b="1" i="1" dirty="0"/>
              <a:t>verità</a:t>
            </a:r>
            <a:r>
              <a:rPr lang="it-IT" b="1" dirty="0"/>
              <a:t>, </a:t>
            </a:r>
            <a:r>
              <a:rPr lang="it-IT" b="1" i="1" dirty="0"/>
              <a:t>sapere, ragione e scienza</a:t>
            </a:r>
            <a:r>
              <a:rPr lang="it-IT" dirty="0"/>
              <a:t> inserite in un progetto per la </a:t>
            </a:r>
            <a:r>
              <a:rPr lang="it-IT" i="1" u="sng" dirty="0"/>
              <a:t>cura del sapere</a:t>
            </a:r>
            <a:r>
              <a:rPr lang="it-IT" dirty="0"/>
              <a:t> (</a:t>
            </a:r>
            <a:r>
              <a:rPr lang="it-IT" b="1" u="sng" dirty="0"/>
              <a:t>filosofia</a:t>
            </a:r>
            <a:r>
              <a:rPr lang="it-IT" dirty="0"/>
              <a:t>). </a:t>
            </a:r>
          </a:p>
          <a:p>
            <a:pPr marL="108000" indent="0">
              <a:buNone/>
            </a:pPr>
            <a:r>
              <a:rPr lang="it-IT" dirty="0" smtClean="0"/>
              <a:t>	Nel </a:t>
            </a:r>
            <a:r>
              <a:rPr lang="it-IT" dirty="0"/>
              <a:t>tentativo di stabilire che </a:t>
            </a:r>
            <a:r>
              <a:rPr lang="it-IT" dirty="0" smtClean="0"/>
              <a:t>cosa </a:t>
            </a:r>
            <a:r>
              <a:rPr lang="it-IT" dirty="0"/>
              <a:t>può essere </a:t>
            </a:r>
            <a:r>
              <a:rPr lang="it-IT" dirty="0" smtClean="0"/>
              <a:t>dichiarata </a:t>
            </a:r>
            <a:r>
              <a:rPr lang="it-IT" i="1" dirty="0"/>
              <a:t>verità</a:t>
            </a:r>
            <a:r>
              <a:rPr lang="it-IT" dirty="0"/>
              <a:t> vengono proposti tre strumenti: </a:t>
            </a:r>
            <a:r>
              <a:rPr lang="it-IT" b="1" i="1" u="sng" dirty="0"/>
              <a:t>dialettica, retorica e logica.</a:t>
            </a:r>
            <a:endParaRPr lang="it-IT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74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51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240" cy="1124744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1">
              <a:buNone/>
            </a:pPr>
            <a:r>
              <a:rPr lang="it-IT" sz="3600" b="1" dirty="0" smtClean="0">
                <a:latin typeface="Comic Sans MS" pitchFamily="66"/>
              </a:rPr>
              <a:t>L’eredità dei classici: Meccanica </a:t>
            </a:r>
            <a:endParaRPr lang="it-IT" sz="3600" b="1" dirty="0">
              <a:latin typeface="Comic Sans MS" pitchFamily="66"/>
            </a:endParaRPr>
          </a:p>
        </p:txBody>
      </p:sp>
      <p:sp>
        <p:nvSpPr>
          <p:cNvPr id="3" name="Rectangle 3"/>
          <p:cNvSpPr txBox="1">
            <a:spLocks noGrp="1"/>
          </p:cNvSpPr>
          <p:nvPr>
            <p:ph type="body" idx="4294967295"/>
          </p:nvPr>
        </p:nvSpPr>
        <p:spPr>
          <a:xfrm>
            <a:off x="457200" y="1268760"/>
            <a:ext cx="8229240" cy="5255520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it-IT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9pPr>
          </a:lstStyle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>
                <a:latin typeface="Arial" pitchFamily="18"/>
                <a:cs typeface="Arial" pitchFamily="2"/>
              </a:rPr>
              <a:t>La necessità di risolvere problemi ha indotto</a:t>
            </a: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>
                <a:latin typeface="Arial" pitchFamily="18"/>
                <a:cs typeface="Arial" pitchFamily="2"/>
              </a:rPr>
              <a:t>l’uomo a inventare non solo i sistemi di</a:t>
            </a: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>
                <a:latin typeface="Arial" pitchFamily="18"/>
                <a:cs typeface="Arial" pitchFamily="2"/>
              </a:rPr>
              <a:t>numerazione e di scrittura, ma anche metodi,</a:t>
            </a: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>
                <a:latin typeface="Arial" pitchFamily="18"/>
                <a:cs typeface="Arial" pitchFamily="2"/>
              </a:rPr>
              <a:t>strumenti e </a:t>
            </a:r>
            <a:r>
              <a:rPr lang="it-IT" sz="2800" b="1" dirty="0" smtClean="0">
                <a:latin typeface="Arial" pitchFamily="18"/>
                <a:cs typeface="Arial" pitchFamily="2"/>
              </a:rPr>
              <a:t>macchine</a:t>
            </a: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sz="2800" b="1" dirty="0">
              <a:latin typeface="Arial" pitchFamily="18"/>
              <a:cs typeface="Arial" pitchFamily="2"/>
            </a:endParaRPr>
          </a:p>
          <a:p>
            <a:pPr marL="0" lvl="0" indent="0"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Ruota,  Leva,  Automi </a:t>
            </a:r>
            <a:r>
              <a:rPr lang="it-IT" sz="2800" dirty="0">
                <a:latin typeface="Arial" pitchFamily="18"/>
                <a:cs typeface="Arial" pitchFamily="2"/>
              </a:rPr>
              <a:t>meccanici</a:t>
            </a:r>
          </a:p>
          <a:p>
            <a:pPr marL="0" lvl="0" indent="0">
              <a:buNone/>
            </a:pPr>
            <a:r>
              <a:rPr lang="it-IT" sz="2800" dirty="0">
                <a:latin typeface="Arial" pitchFamily="18"/>
                <a:cs typeface="Arial" pitchFamily="2"/>
              </a:rPr>
              <a:t> </a:t>
            </a:r>
            <a:r>
              <a:rPr lang="it-IT" sz="2800" dirty="0" smtClean="0">
                <a:latin typeface="Arial" pitchFamily="18"/>
                <a:cs typeface="Arial" pitchFamily="2"/>
              </a:rPr>
              <a:t>   (</a:t>
            </a:r>
            <a:r>
              <a:rPr lang="it-IT" sz="2800" i="1" dirty="0">
                <a:latin typeface="Arial" pitchFamily="18"/>
                <a:cs typeface="Arial" pitchFamily="2"/>
              </a:rPr>
              <a:t>Deus ex machina</a:t>
            </a:r>
            <a:r>
              <a:rPr lang="it-IT" sz="2800" dirty="0" smtClean="0">
                <a:latin typeface="Arial" pitchFamily="18"/>
                <a:cs typeface="Arial" pitchFamily="2"/>
              </a:rPr>
              <a:t>), </a:t>
            </a:r>
            <a:r>
              <a:rPr lang="it-IT" sz="2800" dirty="0">
                <a:latin typeface="Arial" pitchFamily="18"/>
                <a:cs typeface="Arial" pitchFamily="2"/>
              </a:rPr>
              <a:t>	Erone di Alessandria</a:t>
            </a:r>
          </a:p>
          <a:p>
            <a:pPr marL="0" indent="0">
              <a:buNone/>
            </a:pPr>
            <a:r>
              <a:rPr lang="it-IT" sz="2800" dirty="0">
                <a:latin typeface="Arial" pitchFamily="18"/>
                <a:cs typeface="Arial" pitchFamily="2"/>
              </a:rPr>
              <a:t>Calcolatori analogici </a:t>
            </a:r>
            <a:r>
              <a:rPr lang="it-IT" sz="2800" dirty="0" smtClean="0">
                <a:latin typeface="Arial" pitchFamily="18"/>
                <a:cs typeface="Arial" pitchFamily="2"/>
              </a:rPr>
              <a:t>   Anticitera </a:t>
            </a:r>
            <a:r>
              <a:rPr lang="it-IT" sz="2800" dirty="0">
                <a:latin typeface="Arial" pitchFamily="18"/>
                <a:cs typeface="Arial" pitchFamily="2"/>
              </a:rPr>
              <a:t>(</a:t>
            </a:r>
            <a:r>
              <a:rPr lang="it-IT" sz="2800" dirty="0" smtClean="0">
                <a:latin typeface="Arial" pitchFamily="18"/>
                <a:cs typeface="Arial" pitchFamily="2"/>
              </a:rPr>
              <a:t>Appendice C-34)</a:t>
            </a:r>
            <a:endParaRPr lang="it-IT" sz="2800" dirty="0">
              <a:latin typeface="Arial" pitchFamily="18"/>
              <a:cs typeface="Arial" pitchFamily="2"/>
            </a:endParaRPr>
          </a:p>
          <a:p>
            <a:pPr marL="0" indent="0">
              <a:buNone/>
            </a:pPr>
            <a:r>
              <a:rPr lang="it-IT" sz="2800" dirty="0">
                <a:latin typeface="Arial" pitchFamily="18"/>
                <a:cs typeface="Arial" pitchFamily="2"/>
              </a:rPr>
              <a:t>Orologi ad acqua, </a:t>
            </a:r>
          </a:p>
          <a:p>
            <a:pPr marL="0" lvl="0" indent="0">
              <a:buNone/>
            </a:pPr>
            <a:endParaRPr lang="it-IT" sz="2400" dirty="0">
              <a:latin typeface="Arial" pitchFamily="18"/>
              <a:cs typeface="Arial" pitchFamily="2"/>
            </a:endParaRP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sz="2800" dirty="0">
              <a:latin typeface="Arial" pitchFamily="18"/>
              <a:cs typeface="Arial" pitchFamily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52C5EB-B491-40BA-B0E7-A5E9734A7C77}" type="slidenum">
              <a:rPr lang="it-IT" smtClean="0"/>
              <a:t>75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760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 idx="4294967295"/>
          </p:nvPr>
        </p:nvSpPr>
        <p:spPr>
          <a:xfrm>
            <a:off x="457200" y="116632"/>
            <a:ext cx="8229240" cy="86409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1">
              <a:buNone/>
            </a:pPr>
            <a:r>
              <a:rPr lang="it-IT" sz="3200" b="1" dirty="0">
                <a:latin typeface="Comic Sans MS" pitchFamily="66"/>
              </a:rPr>
              <a:t>L’eredità dei </a:t>
            </a:r>
            <a:r>
              <a:rPr lang="it-IT" sz="3200" b="1" dirty="0" smtClean="0">
                <a:latin typeface="Comic Sans MS" pitchFamily="66"/>
              </a:rPr>
              <a:t>classici: il problem solving</a:t>
            </a:r>
            <a:endParaRPr lang="it-IT" sz="3200" b="1" dirty="0">
              <a:latin typeface="Comic Sans MS" pitchFamily="66"/>
            </a:endParaRPr>
          </a:p>
        </p:txBody>
      </p:sp>
      <p:sp>
        <p:nvSpPr>
          <p:cNvPr id="3" name="Rectangle 3"/>
          <p:cNvSpPr txBox="1">
            <a:spLocks noGrp="1"/>
          </p:cNvSpPr>
          <p:nvPr>
            <p:ph type="body" idx="4294967295"/>
          </p:nvPr>
        </p:nvSpPr>
        <p:spPr>
          <a:xfrm>
            <a:off x="467544" y="1340768"/>
            <a:ext cx="8208912" cy="5256584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it-IT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9pPr>
          </a:lstStyle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>
                <a:latin typeface="Arial" pitchFamily="18"/>
                <a:cs typeface="Arial" pitchFamily="2"/>
              </a:rPr>
              <a:t>La reazione a catena dei problemi in epoca antica.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Sumeri </a:t>
            </a:r>
            <a:r>
              <a:rPr lang="it-IT" sz="2800" dirty="0">
                <a:latin typeface="Arial" pitchFamily="18"/>
                <a:cs typeface="Arial" pitchFamily="2"/>
              </a:rPr>
              <a:t>Astronomia </a:t>
            </a:r>
            <a:r>
              <a:rPr lang="it-IT" sz="2000" dirty="0">
                <a:latin typeface="Arial" pitchFamily="18"/>
                <a:cs typeface="Arial" pitchFamily="2"/>
              </a:rPr>
              <a:t>(Suddivisione dell’ora in 60 minuti)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Egiziani </a:t>
            </a:r>
            <a:r>
              <a:rPr lang="it-IT" sz="2000" dirty="0">
                <a:latin typeface="Arial" pitchFamily="18"/>
                <a:cs typeface="Arial" pitchFamily="2"/>
              </a:rPr>
              <a:t>(Base 24 per le ore e il papiro di </a:t>
            </a:r>
            <a:r>
              <a:rPr lang="it-IT" sz="2000" dirty="0" smtClean="0">
                <a:latin typeface="Arial" pitchFamily="18"/>
                <a:cs typeface="Arial" pitchFamily="2"/>
              </a:rPr>
              <a:t>Ahmes)</a:t>
            </a:r>
            <a:endParaRPr lang="it-IT" sz="2000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Pitagora </a:t>
            </a:r>
            <a:r>
              <a:rPr lang="it-IT" sz="2000" dirty="0">
                <a:latin typeface="Arial" pitchFamily="18"/>
                <a:cs typeface="Arial" pitchFamily="2"/>
              </a:rPr>
              <a:t>(Il ruolo del </a:t>
            </a:r>
            <a:r>
              <a:rPr lang="it-IT" sz="2000" dirty="0" smtClean="0">
                <a:latin typeface="Arial" pitchFamily="18"/>
                <a:cs typeface="Arial" pitchFamily="2"/>
              </a:rPr>
              <a:t>numero Appendice C-36  e C-37)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 smtClean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 smtClean="0">
                <a:latin typeface="Arial" pitchFamily="18"/>
                <a:cs typeface="Arial" pitchFamily="2"/>
              </a:rPr>
              <a:t>Eratostene </a:t>
            </a:r>
            <a:r>
              <a:rPr lang="it-IT" sz="2000" dirty="0">
                <a:latin typeface="Arial" pitchFamily="18"/>
                <a:cs typeface="Arial" pitchFamily="2"/>
              </a:rPr>
              <a:t>(Misura del raggio della terra: </a:t>
            </a:r>
            <a:r>
              <a:rPr lang="it-IT" sz="2000" dirty="0" smtClean="0">
                <a:latin typeface="Arial" pitchFamily="18"/>
                <a:cs typeface="Arial" pitchFamily="2"/>
              </a:rPr>
              <a:t>Appendice C-38) 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000" dirty="0">
                <a:latin typeface="Arial" pitchFamily="18"/>
                <a:cs typeface="Arial" pitchFamily="2"/>
              </a:rPr>
              <a:t> </a:t>
            </a:r>
            <a:r>
              <a:rPr lang="it-IT" sz="2000" dirty="0" smtClean="0">
                <a:latin typeface="Arial" pitchFamily="18"/>
                <a:cs typeface="Arial" pitchFamily="2"/>
              </a:rPr>
              <a:t>                         (Il crivello per i numeri primi  Appendice C-39)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>
              <a:latin typeface="Arial" pitchFamily="18"/>
              <a:cs typeface="Arial" pitchFamily="2"/>
            </a:endParaRPr>
          </a:p>
          <a:p>
            <a:pPr mar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>
              <a:latin typeface="Arial" pitchFamily="18"/>
              <a:cs typeface="Arial" pitchFamily="2"/>
            </a:endParaRPr>
          </a:p>
          <a:p>
            <a:pPr mar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>
                <a:latin typeface="Arial" pitchFamily="18"/>
                <a:cs typeface="Arial" pitchFamily="2"/>
              </a:rPr>
              <a:t>Grammatici greco-latini   Appendice </a:t>
            </a:r>
            <a:r>
              <a:rPr lang="it-IT" sz="2800" dirty="0" smtClean="0">
                <a:latin typeface="Arial" pitchFamily="18"/>
                <a:cs typeface="Arial" pitchFamily="2"/>
              </a:rPr>
              <a:t>C-39-1</a:t>
            </a:r>
            <a:endParaRPr lang="it-IT" sz="2800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000" dirty="0">
              <a:latin typeface="Arial" pitchFamily="18"/>
              <a:cs typeface="Arial" pitchFamily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52C5EB-B491-40BA-B0E7-A5E9734A7C77}" type="slidenum">
              <a:rPr lang="it-IT" smtClean="0"/>
              <a:t>76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014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692696"/>
          </a:xfrm>
        </p:spPr>
        <p:txBody>
          <a:bodyPr/>
          <a:lstStyle/>
          <a:p>
            <a:pPr>
              <a:buNone/>
            </a:pPr>
            <a:r>
              <a:rPr lang="it-IT" sz="3200" b="1" dirty="0" smtClean="0"/>
              <a:t>Dalla numerazione alla matematica</a:t>
            </a:r>
            <a:endParaRPr lang="it-IT" sz="32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620688"/>
            <a:ext cx="8964488" cy="6237312"/>
          </a:xfrm>
        </p:spPr>
        <p:txBody>
          <a:bodyPr/>
          <a:lstStyle/>
          <a:p>
            <a:pPr marL="108000" indent="0">
              <a:buNone/>
            </a:pPr>
            <a:r>
              <a:rPr lang="it-IT" sz="2800" dirty="0" smtClean="0"/>
              <a:t>In Grecia, i sistemi di numerazione e le regole empiriche per svolgere i calcoli diventano matematica. Non si fanno più solo applicazioni per risolvere problemi pratici,</a:t>
            </a:r>
          </a:p>
          <a:p>
            <a:pPr marL="108000" indent="0">
              <a:buNone/>
            </a:pPr>
            <a:r>
              <a:rPr lang="it-IT" sz="2800" b="1" dirty="0" smtClean="0"/>
              <a:t>I problemi diventano teorici.</a:t>
            </a:r>
          </a:p>
          <a:p>
            <a:pPr marL="108000" indent="0">
              <a:buNone/>
            </a:pPr>
            <a:r>
              <a:rPr lang="it-IT" sz="2800" b="1" dirty="0" smtClean="0"/>
              <a:t>I cinque teoremi di </a:t>
            </a:r>
            <a:r>
              <a:rPr lang="it-IT" sz="2800" b="1" u="sng" dirty="0" smtClean="0"/>
              <a:t>Talete</a:t>
            </a:r>
          </a:p>
          <a:p>
            <a:pPr marL="108000" indent="0">
              <a:buNone/>
            </a:pPr>
            <a:r>
              <a:rPr lang="it-IT" sz="2400" b="1" dirty="0" smtClean="0"/>
              <a:t>L’angolo inscritto in una semicirconferenza è retto</a:t>
            </a:r>
          </a:p>
          <a:p>
            <a:pPr marL="108000" indent="0">
              <a:buNone/>
            </a:pPr>
            <a:r>
              <a:rPr lang="it-IT" sz="2400" b="1" dirty="0" smtClean="0"/>
              <a:t>Un cerchio viene bisecato dal suo diametro</a:t>
            </a:r>
          </a:p>
          <a:p>
            <a:pPr marL="108000" indent="0">
              <a:buNone/>
            </a:pPr>
            <a:r>
              <a:rPr lang="it-IT" sz="2400" b="1" dirty="0" smtClean="0"/>
              <a:t>Gli angoli alla base di un triangolo isoscele sono uguali </a:t>
            </a:r>
          </a:p>
          <a:p>
            <a:pPr marL="108000" indent="0">
              <a:buNone/>
            </a:pPr>
            <a:r>
              <a:rPr lang="it-IT" sz="2400" b="1" dirty="0" smtClean="0"/>
              <a:t>Le coppie di angoli formati da due rette che si incontrano sono uguali</a:t>
            </a:r>
          </a:p>
          <a:p>
            <a:pPr marL="108000" indent="0">
              <a:buNone/>
            </a:pPr>
            <a:endParaRPr lang="it-IT" sz="2800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77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816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692696"/>
          </a:xfrm>
        </p:spPr>
        <p:txBody>
          <a:bodyPr/>
          <a:lstStyle/>
          <a:p>
            <a:pPr>
              <a:buNone/>
            </a:pPr>
            <a:r>
              <a:rPr lang="it-IT" sz="3600" b="1" dirty="0"/>
              <a:t>Dalla numerazione alla matematica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240" cy="5760640"/>
          </a:xfrm>
        </p:spPr>
        <p:txBody>
          <a:bodyPr/>
          <a:lstStyle/>
          <a:p>
            <a:pPr marL="108000" indent="0">
              <a:buNone/>
            </a:pPr>
            <a:r>
              <a:rPr lang="it-IT" dirty="0" smtClean="0"/>
              <a:t>Dalla accuratezza della approssimazione</a:t>
            </a:r>
          </a:p>
          <a:p>
            <a:pPr marL="108000" indent="0">
              <a:buNone/>
            </a:pPr>
            <a:r>
              <a:rPr lang="it-IT" dirty="0" smtClean="0"/>
              <a:t>alla esattezza della dimostrazione.</a:t>
            </a:r>
          </a:p>
          <a:p>
            <a:pPr marL="108000" indent="0">
              <a:buNone/>
            </a:pPr>
            <a:r>
              <a:rPr lang="it-IT" dirty="0" smtClean="0"/>
              <a:t>I tre problemi che sono al centro di questa transizione, da risolvere </a:t>
            </a:r>
            <a:r>
              <a:rPr lang="it-IT" dirty="0"/>
              <a:t>col solo uso di riga e compasso</a:t>
            </a:r>
            <a:r>
              <a:rPr lang="it-IT" dirty="0" smtClean="0"/>
              <a:t>.</a:t>
            </a:r>
          </a:p>
          <a:p>
            <a:pPr marL="1404000" lvl="3" indent="0">
              <a:buNone/>
            </a:pPr>
            <a:r>
              <a:rPr lang="it-IT" sz="2800" b="1" dirty="0" smtClean="0"/>
              <a:t>Quadratura del cerchio.</a:t>
            </a:r>
          </a:p>
          <a:p>
            <a:pPr marL="1404000" lvl="3" indent="0">
              <a:buNone/>
            </a:pPr>
            <a:r>
              <a:rPr lang="it-IT" sz="2800" b="1" dirty="0" smtClean="0"/>
              <a:t>Duplicazione del cubo.</a:t>
            </a:r>
          </a:p>
          <a:p>
            <a:pPr marL="1404000" lvl="3" indent="0">
              <a:buNone/>
            </a:pPr>
            <a:r>
              <a:rPr lang="it-IT" sz="2800" b="1" dirty="0" smtClean="0"/>
              <a:t>Trisezione dell’angolo</a:t>
            </a:r>
          </a:p>
          <a:p>
            <a:pPr marL="108000" indent="0">
              <a:buNone/>
            </a:pPr>
            <a:r>
              <a:rPr lang="it-IT" dirty="0"/>
              <a:t>Solo recentemente (dopo oltre 2200anni) è stata dimostrata l’impossibilità di </a:t>
            </a:r>
            <a:r>
              <a:rPr lang="it-IT" dirty="0" smtClean="0"/>
              <a:t>risolverli. </a:t>
            </a:r>
            <a:endParaRPr lang="it-IT" dirty="0"/>
          </a:p>
          <a:p>
            <a:pPr marL="108000" indent="0">
              <a:buNone/>
            </a:pP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78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150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064"/>
          </a:xfrm>
        </p:spPr>
        <p:txBody>
          <a:bodyPr/>
          <a:lstStyle/>
          <a:p>
            <a:pPr>
              <a:buNone/>
            </a:pPr>
            <a:r>
              <a:rPr lang="it-IT" sz="3600" b="1" dirty="0"/>
              <a:t>Dalla numerazione alla matematica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184576"/>
          </a:xfrm>
        </p:spPr>
        <p:txBody>
          <a:bodyPr/>
          <a:lstStyle/>
          <a:p>
            <a:pPr marL="108000" indent="0">
              <a:buNone/>
            </a:pPr>
            <a:r>
              <a:rPr lang="it-IT" dirty="0" smtClean="0"/>
              <a:t>La singolarità di questi problemi e il loro ruolo fondamentale per lo sviluppo scientifico (della matematica e della informatica) sta nell’aver</a:t>
            </a:r>
          </a:p>
          <a:p>
            <a:pPr marL="108000" indent="0">
              <a:buNone/>
            </a:pPr>
            <a:r>
              <a:rPr lang="it-IT" b="1" dirty="0" smtClean="0"/>
              <a:t>stimolato sforzi (per ottenere l’impossibile) </a:t>
            </a:r>
          </a:p>
          <a:p>
            <a:pPr marL="108000" indent="0">
              <a:buNone/>
            </a:pPr>
            <a:r>
              <a:rPr lang="it-IT" b="1" dirty="0" smtClean="0"/>
              <a:t>suggerito possibili cambiamenti nelle regole operative </a:t>
            </a:r>
          </a:p>
          <a:p>
            <a:pPr marL="108000" indent="0">
              <a:buNone/>
            </a:pPr>
            <a:r>
              <a:rPr lang="it-IT" b="1" dirty="0" smtClean="0"/>
              <a:t>spinto la ricerca di nuovi dispositivi linguistici.</a:t>
            </a:r>
          </a:p>
          <a:p>
            <a:pPr marL="108000" indent="0">
              <a:buNone/>
            </a:pP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79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12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4040"/>
          </a:xfrm>
        </p:spPr>
        <p:txBody>
          <a:bodyPr/>
          <a:lstStyle/>
          <a:p>
            <a:pPr>
              <a:buNone/>
            </a:pPr>
            <a:r>
              <a:rPr lang="it-IT" sz="3600" b="1" dirty="0"/>
              <a:t>Sistemi di scrittura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24744"/>
            <a:ext cx="8434920" cy="5328592"/>
          </a:xfrm>
        </p:spPr>
        <p:txBody>
          <a:bodyPr/>
          <a:lstStyle/>
          <a:p>
            <a:pPr marL="108000" indent="0">
              <a:buNone/>
            </a:pPr>
            <a:r>
              <a:rPr lang="it-IT" sz="2800" b="1" dirty="0" smtClean="0"/>
              <a:t>40000 anni fa circa prime tracce rupestri  </a:t>
            </a:r>
            <a:endParaRPr lang="it-IT" sz="2800" b="1" dirty="0"/>
          </a:p>
          <a:p>
            <a:pPr marL="108000" indent="0">
              <a:buNone/>
            </a:pPr>
            <a:r>
              <a:rPr lang="it-IT" sz="2800" b="1" dirty="0" smtClean="0"/>
              <a:t>Solo dopo 30000 anni di tentativi si è formato </a:t>
            </a:r>
            <a:r>
              <a:rPr lang="it-IT" sz="2800" b="1" dirty="0"/>
              <a:t>un consenso sociale sul significato dei simboli </a:t>
            </a:r>
            <a:r>
              <a:rPr lang="it-IT" sz="2800" b="1" dirty="0" smtClean="0"/>
              <a:t>usati.</a:t>
            </a:r>
          </a:p>
          <a:p>
            <a:pPr marL="108000" indent="0">
              <a:buNone/>
            </a:pPr>
            <a:r>
              <a:rPr lang="it-IT" dirty="0"/>
              <a:t>10000 anni fa compaiono tacche su ossa </a:t>
            </a:r>
          </a:p>
          <a:p>
            <a:pPr marL="108000" indent="0">
              <a:buNone/>
            </a:pPr>
            <a:r>
              <a:rPr lang="it-IT" dirty="0"/>
              <a:t> 5500 anni fa segni «geometrici» su </a:t>
            </a:r>
            <a:r>
              <a:rPr lang="it-IT" dirty="0" smtClean="0"/>
              <a:t>tavolette</a:t>
            </a:r>
          </a:p>
          <a:p>
            <a:pPr marL="108000" indent="0">
              <a:buNone/>
            </a:pPr>
            <a:r>
              <a:rPr lang="it-IT" b="1" dirty="0" smtClean="0"/>
              <a:t>Verso il 3000 a.C. coi pittogrammi è nato </a:t>
            </a:r>
            <a:r>
              <a:rPr lang="it-IT" b="1" dirty="0"/>
              <a:t>un vero sistema di </a:t>
            </a:r>
            <a:r>
              <a:rPr lang="it-IT" b="1" dirty="0" smtClean="0"/>
              <a:t>scrittura. </a:t>
            </a:r>
          </a:p>
          <a:p>
            <a:pPr marL="108000" indent="0">
              <a:buNone/>
            </a:pPr>
            <a:r>
              <a:rPr lang="it-IT" b="1" dirty="0" smtClean="0"/>
              <a:t>Appendice C-1-1 </a:t>
            </a:r>
            <a:r>
              <a:rPr lang="it-IT" b="1" dirty="0"/>
              <a:t>inizio della scrittura</a:t>
            </a:r>
          </a:p>
          <a:p>
            <a:pPr marL="108000" indent="0">
              <a:buNone/>
            </a:pPr>
            <a:endParaRPr lang="it-IT" b="1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772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600" b="1" dirty="0">
                <a:latin typeface="Comic Sans MS" pitchFamily="66"/>
              </a:rPr>
              <a:t>L’eredità dei classici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it-IT" dirty="0">
                <a:latin typeface="Arial" pitchFamily="18"/>
                <a:cs typeface="Arial" pitchFamily="2"/>
              </a:rPr>
              <a:t>Euclide (Il sistema assiomatico deduttivo della geometria) </a:t>
            </a:r>
            <a:endParaRPr lang="it-IT" dirty="0" smtClean="0">
              <a:latin typeface="Arial" pitchFamily="18"/>
              <a:cs typeface="Arial" pitchFamily="2"/>
            </a:endParaRPr>
          </a:p>
          <a:p>
            <a:pPr marL="108000" indent="0">
              <a:buNone/>
            </a:pPr>
            <a:r>
              <a:rPr lang="it-IT" dirty="0" smtClean="0">
                <a:latin typeface="Arial" pitchFamily="18"/>
                <a:cs typeface="Arial" pitchFamily="2"/>
              </a:rPr>
              <a:t>Archimede (Il </a:t>
            </a:r>
            <a:r>
              <a:rPr lang="it-IT" dirty="0">
                <a:latin typeface="Arial" pitchFamily="18"/>
                <a:cs typeface="Arial" pitchFamily="2"/>
              </a:rPr>
              <a:t>calcolo di superfici e volumi di rotazione</a:t>
            </a:r>
            <a:r>
              <a:rPr lang="it-IT" dirty="0" smtClean="0">
                <a:latin typeface="Arial" pitchFamily="18"/>
                <a:cs typeface="Arial" pitchFamily="2"/>
              </a:rPr>
              <a:t>) </a:t>
            </a:r>
          </a:p>
          <a:p>
            <a:pPr marL="108000" indent="0">
              <a:buNone/>
            </a:pPr>
            <a:endParaRPr lang="it-IT" dirty="0">
              <a:latin typeface="Arial" pitchFamily="18"/>
              <a:cs typeface="Arial" pitchFamily="2"/>
            </a:endParaRPr>
          </a:p>
          <a:p>
            <a:pPr marL="108000" indent="0">
              <a:buNone/>
            </a:pPr>
            <a:r>
              <a:rPr lang="it-IT" dirty="0" smtClean="0"/>
              <a:t>Appendice C-40 Euclide </a:t>
            </a:r>
          </a:p>
          <a:p>
            <a:pPr marL="108000" indent="0">
              <a:buNone/>
            </a:pPr>
            <a:r>
              <a:rPr lang="it-IT" dirty="0" smtClean="0"/>
              <a:t>Appendice C-41 Sistema formale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80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90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800" b="1" dirty="0" smtClean="0"/>
              <a:t>DISPOSITIVO</a:t>
            </a:r>
            <a:r>
              <a:rPr lang="it-IT" sz="2800" dirty="0" smtClean="0"/>
              <a:t>  </a:t>
            </a:r>
            <a:r>
              <a:rPr lang="it-IT" sz="2800" b="1" dirty="0" smtClean="0"/>
              <a:t>di Euclide</a:t>
            </a:r>
            <a:endParaRPr lang="it-IT" sz="2800" b="1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050353"/>
              </p:ext>
            </p:extLst>
          </p:nvPr>
        </p:nvGraphicFramePr>
        <p:xfrm>
          <a:off x="107503" y="1340768"/>
          <a:ext cx="8784977" cy="4864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1"/>
                <a:gridCol w="4104456"/>
                <a:gridCol w="2520280"/>
              </a:tblGrid>
              <a:tr h="1230535"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Dispositivi linguistici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Formali </a:t>
                      </a:r>
                    </a:p>
                    <a:p>
                      <a:r>
                        <a:rPr lang="it-IT" sz="3600" dirty="0" smtClean="0"/>
                        <a:t>artificiali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Non formali</a:t>
                      </a:r>
                      <a:r>
                        <a:rPr lang="it-IT" sz="3600" baseline="0" dirty="0" smtClean="0"/>
                        <a:t> </a:t>
                      </a:r>
                    </a:p>
                    <a:p>
                      <a:r>
                        <a:rPr lang="it-IT" sz="3600" baseline="0" dirty="0" smtClean="0"/>
                        <a:t>naturali</a:t>
                      </a:r>
                      <a:endParaRPr lang="it-IT" sz="3600" dirty="0"/>
                    </a:p>
                  </a:txBody>
                  <a:tcPr/>
                </a:tc>
              </a:tr>
              <a:tr h="782072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universali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i="0" dirty="0"/>
                    </a:p>
                  </a:txBody>
                  <a:tcPr/>
                </a:tc>
              </a:tr>
              <a:tr h="927990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generali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200" i="1" u="sng" dirty="0" smtClean="0"/>
                        <a:t>Macchina di Euclide </a:t>
                      </a:r>
                      <a:r>
                        <a:rPr lang="it-IT" sz="3200" dirty="0" smtClean="0"/>
                        <a:t>per la geometria</a:t>
                      </a:r>
                    </a:p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</a:tr>
              <a:tr h="1297531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speciali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81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00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800" b="1" dirty="0" smtClean="0"/>
              <a:t>DISPOSITIVO di Euclide</a:t>
            </a:r>
            <a:r>
              <a:rPr lang="it-IT" sz="2800" dirty="0" smtClean="0"/>
              <a:t> </a:t>
            </a:r>
            <a:endParaRPr lang="it-IT" sz="2800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056659"/>
              </p:ext>
            </p:extLst>
          </p:nvPr>
        </p:nvGraphicFramePr>
        <p:xfrm>
          <a:off x="107503" y="1340768"/>
          <a:ext cx="8784977" cy="423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1"/>
                <a:gridCol w="3096344"/>
                <a:gridCol w="3528392"/>
              </a:tblGrid>
              <a:tr h="1230535"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Dispositivi operativi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Formali </a:t>
                      </a:r>
                    </a:p>
                    <a:p>
                      <a:r>
                        <a:rPr lang="it-IT" sz="3600" dirty="0" smtClean="0"/>
                        <a:t>artificiali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Non formali</a:t>
                      </a:r>
                      <a:r>
                        <a:rPr lang="it-IT" sz="3600" baseline="0" dirty="0" smtClean="0"/>
                        <a:t> </a:t>
                      </a:r>
                    </a:p>
                    <a:p>
                      <a:r>
                        <a:rPr lang="it-IT" sz="3600" baseline="0" dirty="0" smtClean="0"/>
                        <a:t>naturali</a:t>
                      </a:r>
                      <a:endParaRPr lang="it-IT" sz="3600" dirty="0"/>
                    </a:p>
                  </a:txBody>
                  <a:tcPr/>
                </a:tc>
              </a:tr>
              <a:tr h="782072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universali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i="0" dirty="0"/>
                    </a:p>
                  </a:txBody>
                  <a:tcPr/>
                </a:tc>
              </a:tr>
              <a:tr h="927990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generali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Matematici</a:t>
                      </a:r>
                      <a:endParaRPr lang="it-IT" sz="3200" dirty="0"/>
                    </a:p>
                  </a:txBody>
                  <a:tcPr/>
                </a:tc>
              </a:tr>
              <a:tr h="1297531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speciali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82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95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600" b="1" dirty="0">
                <a:latin typeface="Comic Sans MS" pitchFamily="66"/>
              </a:rPr>
              <a:t>L’eredità dei </a:t>
            </a:r>
            <a:r>
              <a:rPr lang="it-IT" sz="3600" b="1" dirty="0" smtClean="0">
                <a:latin typeface="Comic Sans MS" pitchFamily="66"/>
              </a:rPr>
              <a:t>classici: matematica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it-IT" dirty="0" smtClean="0"/>
              <a:t>Archimede </a:t>
            </a:r>
            <a:r>
              <a:rPr lang="it-IT" dirty="0"/>
              <a:t>e Apollonio (nel 200 </a:t>
            </a:r>
            <a:r>
              <a:rPr lang="it-IT" dirty="0" err="1"/>
              <a:t>a.c.</a:t>
            </a:r>
            <a:r>
              <a:rPr lang="it-IT" dirty="0"/>
              <a:t>) portano all’apice la matematica greca, che continua, con Erone, Tolomeo e Diofanto a svilupparsi fino alla fine dell’epoca imperiale romana.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83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1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56792"/>
          </a:xfrm>
        </p:spPr>
        <p:txBody>
          <a:bodyPr/>
          <a:lstStyle/>
          <a:p>
            <a:pPr>
              <a:buNone/>
            </a:pPr>
            <a:r>
              <a:rPr lang="it-IT" sz="3600" b="1" dirty="0">
                <a:latin typeface="Comic Sans MS" pitchFamily="66"/>
              </a:rPr>
              <a:t>L’eredità dei classici</a:t>
            </a:r>
            <a:r>
              <a:rPr lang="it-IT" sz="3600" b="1" dirty="0" smtClean="0">
                <a:latin typeface="Comic Sans MS" pitchFamily="66"/>
              </a:rPr>
              <a:t>: filosofia.</a:t>
            </a:r>
            <a:br>
              <a:rPr lang="it-IT" sz="3600" b="1" dirty="0" smtClean="0">
                <a:latin typeface="Comic Sans MS" pitchFamily="66"/>
              </a:rPr>
            </a:br>
            <a:r>
              <a:rPr lang="it-IT" sz="3600" b="1" dirty="0" smtClean="0">
                <a:latin typeface="Comic Sans MS" pitchFamily="66"/>
              </a:rPr>
              <a:t>Dal mito al sapere effettivo 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240" cy="4352944"/>
          </a:xfrm>
        </p:spPr>
        <p:txBody>
          <a:bodyPr/>
          <a:lstStyle/>
          <a:p>
            <a:pPr marL="108000" indent="0">
              <a:buNone/>
            </a:pPr>
            <a:r>
              <a:rPr lang="it-IT" dirty="0" smtClean="0"/>
              <a:t>	La </a:t>
            </a:r>
            <a:r>
              <a:rPr lang="it-IT" dirty="0"/>
              <a:t>filosofia è la disciplina che ha cancellato il mito e ha aperto la strada alla scienza moderna.</a:t>
            </a:r>
          </a:p>
          <a:p>
            <a:pPr marL="108000" indent="0">
              <a:buNone/>
            </a:pPr>
            <a:r>
              <a:rPr lang="it-IT" dirty="0" smtClean="0"/>
              <a:t>	Per </a:t>
            </a:r>
            <a:r>
              <a:rPr lang="it-IT" dirty="0"/>
              <a:t>primi, i filosofi greci avvertono l’esigenza di un sapere </a:t>
            </a:r>
            <a:r>
              <a:rPr lang="it-IT" i="1" u="sng" dirty="0"/>
              <a:t>effettivo</a:t>
            </a:r>
            <a:r>
              <a:rPr lang="it-IT" dirty="0"/>
              <a:t>, di una conoscenza che abbia in sé gli strumenti per vincere i dubbi e convincere in modo </a:t>
            </a:r>
            <a:r>
              <a:rPr lang="it-IT" dirty="0" smtClean="0"/>
              <a:t>cogente.</a:t>
            </a:r>
            <a:endParaRPr lang="it-IT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84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1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417320"/>
          </a:xfrm>
        </p:spPr>
        <p:txBody>
          <a:bodyPr/>
          <a:lstStyle/>
          <a:p>
            <a:pPr>
              <a:buNone/>
            </a:pPr>
            <a:r>
              <a:rPr lang="it-IT" sz="3600" b="1" dirty="0">
                <a:latin typeface="Comic Sans MS" pitchFamily="66"/>
              </a:rPr>
              <a:t>L’eredità dei classici: </a:t>
            </a:r>
            <a:r>
              <a:rPr lang="it-IT" sz="3600" b="1" dirty="0" smtClean="0">
                <a:latin typeface="Comic Sans MS" pitchFamily="66"/>
              </a:rPr>
              <a:t>filosofia</a:t>
            </a:r>
            <a:br>
              <a:rPr lang="it-IT" sz="3600" b="1" dirty="0" smtClean="0">
                <a:latin typeface="Comic Sans MS" pitchFamily="66"/>
              </a:rPr>
            </a:br>
            <a:r>
              <a:rPr lang="it-IT" sz="3600" b="1" dirty="0" smtClean="0">
                <a:latin typeface="Comic Sans MS" pitchFamily="66"/>
              </a:rPr>
              <a:t>linguaggio parole chiave strumenti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240" cy="4424952"/>
          </a:xfrm>
        </p:spPr>
        <p:txBody>
          <a:bodyPr/>
          <a:lstStyle/>
          <a:p>
            <a:pPr marL="108000" indent="0">
              <a:buNone/>
            </a:pPr>
            <a:r>
              <a:rPr lang="it-IT" dirty="0" smtClean="0"/>
              <a:t>	Questo </a:t>
            </a:r>
            <a:r>
              <a:rPr lang="it-IT" dirty="0"/>
              <a:t>percorso è iniziato con la proposta di uno specifico linguaggio che ha come parole chiave </a:t>
            </a:r>
            <a:r>
              <a:rPr lang="it-IT" b="1" i="1" dirty="0"/>
              <a:t>verità</a:t>
            </a:r>
            <a:r>
              <a:rPr lang="it-IT" b="1" dirty="0"/>
              <a:t>, </a:t>
            </a:r>
            <a:r>
              <a:rPr lang="it-IT" b="1" i="1" dirty="0"/>
              <a:t>sapere, ragione e scienza</a:t>
            </a:r>
            <a:r>
              <a:rPr lang="it-IT" dirty="0"/>
              <a:t> inserite in un progetto per la </a:t>
            </a:r>
            <a:r>
              <a:rPr lang="it-IT" i="1" u="sng" dirty="0"/>
              <a:t>cura del sapere</a:t>
            </a:r>
            <a:r>
              <a:rPr lang="it-IT" dirty="0"/>
              <a:t> (</a:t>
            </a:r>
            <a:r>
              <a:rPr lang="it-IT" b="1" u="sng" dirty="0"/>
              <a:t>filosofia</a:t>
            </a:r>
            <a:r>
              <a:rPr lang="it-IT" dirty="0"/>
              <a:t>). </a:t>
            </a:r>
          </a:p>
          <a:p>
            <a:pPr marL="108000" indent="0">
              <a:buNone/>
            </a:pPr>
            <a:r>
              <a:rPr lang="it-IT" dirty="0" smtClean="0"/>
              <a:t>	Nel </a:t>
            </a:r>
            <a:r>
              <a:rPr lang="it-IT" dirty="0"/>
              <a:t>tentativo di stabilire che </a:t>
            </a:r>
            <a:r>
              <a:rPr lang="it-IT" dirty="0" smtClean="0"/>
              <a:t>cosa </a:t>
            </a:r>
            <a:r>
              <a:rPr lang="it-IT" dirty="0"/>
              <a:t>può essere </a:t>
            </a:r>
            <a:r>
              <a:rPr lang="it-IT" dirty="0" smtClean="0"/>
              <a:t>dichiarata </a:t>
            </a:r>
            <a:r>
              <a:rPr lang="it-IT" i="1" dirty="0"/>
              <a:t>verità</a:t>
            </a:r>
            <a:r>
              <a:rPr lang="it-IT" dirty="0"/>
              <a:t> vengono proposti tre strumenti: </a:t>
            </a:r>
            <a:r>
              <a:rPr lang="it-IT" b="1" i="1" u="sng" dirty="0"/>
              <a:t>dialettica, retorica e logica.</a:t>
            </a:r>
            <a:endParaRPr lang="it-IT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85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80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240" cy="764704"/>
          </a:xfrm>
        </p:spPr>
        <p:txBody>
          <a:bodyPr/>
          <a:lstStyle/>
          <a:p>
            <a:pPr>
              <a:buNone/>
            </a:pPr>
            <a:r>
              <a:rPr lang="it-IT" sz="4000" b="1" dirty="0">
                <a:latin typeface="Comic Sans MS" pitchFamily="66"/>
              </a:rPr>
              <a:t>L’eredità dei </a:t>
            </a:r>
            <a:r>
              <a:rPr lang="it-IT" sz="4000" b="1" dirty="0" smtClean="0">
                <a:latin typeface="Comic Sans MS" pitchFamily="66"/>
              </a:rPr>
              <a:t>classici: filosofia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240" cy="5733256"/>
          </a:xfrm>
        </p:spPr>
        <p:txBody>
          <a:bodyPr/>
          <a:lstStyle/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>
                <a:latin typeface="Arial" pitchFamily="18"/>
                <a:cs typeface="Arial" pitchFamily="2"/>
              </a:rPr>
              <a:t>La rivoluzione iniziata dai sistemi di scrittura  tuttavia non convince tutti, lascia qualche insoddisfazione!</a:t>
            </a:r>
            <a:endParaRPr lang="it-IT" sz="1000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 smtClean="0">
                <a:latin typeface="Arial" pitchFamily="18"/>
                <a:cs typeface="Arial" pitchFamily="2"/>
              </a:rPr>
              <a:t>Che </a:t>
            </a:r>
            <a:r>
              <a:rPr lang="it-IT" dirty="0">
                <a:latin typeface="Arial" pitchFamily="18"/>
                <a:cs typeface="Arial" pitchFamily="2"/>
              </a:rPr>
              <a:t>si tratti di una </a:t>
            </a:r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8"/>
                <a:cs typeface="Arial" pitchFamily="2"/>
              </a:rPr>
              <a:t>rivoluzione</a:t>
            </a:r>
            <a:r>
              <a:rPr lang="it-IT" i="1" dirty="0">
                <a:latin typeface="Arial" pitchFamily="18"/>
                <a:cs typeface="Arial" pitchFamily="2"/>
              </a:rPr>
              <a:t> 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8"/>
                <a:cs typeface="Arial" pitchFamily="2"/>
              </a:rPr>
              <a:t>parziale</a:t>
            </a:r>
            <a:r>
              <a:rPr lang="it-IT" i="1" dirty="0" smtClean="0">
                <a:latin typeface="Arial" pitchFamily="18"/>
                <a:cs typeface="Arial" pitchFamily="2"/>
              </a:rPr>
              <a:t> </a:t>
            </a:r>
            <a:r>
              <a:rPr lang="it-IT" dirty="0">
                <a:latin typeface="Arial" pitchFamily="18"/>
                <a:cs typeface="Arial" pitchFamily="2"/>
              </a:rPr>
              <a:t>è </a:t>
            </a:r>
            <a:r>
              <a:rPr lang="it-IT" dirty="0" smtClean="0">
                <a:latin typeface="Arial" pitchFamily="18"/>
                <a:cs typeface="Arial" pitchFamily="2"/>
              </a:rPr>
              <a:t>sottolineato dall’autorevole punto </a:t>
            </a:r>
            <a:r>
              <a:rPr lang="it-IT" dirty="0">
                <a:latin typeface="Arial" pitchFamily="18"/>
                <a:cs typeface="Arial" pitchFamily="2"/>
              </a:rPr>
              <a:t>di </a:t>
            </a:r>
            <a:r>
              <a:rPr lang="it-IT" dirty="0" smtClean="0">
                <a:latin typeface="Arial" pitchFamily="18"/>
                <a:cs typeface="Arial" pitchFamily="2"/>
              </a:rPr>
              <a:t>vista di Socrate.</a:t>
            </a:r>
            <a:endParaRPr lang="it-IT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>
              <a:latin typeface="Arial" pitchFamily="18"/>
              <a:cs typeface="Arial" pitchFamily="2"/>
            </a:endParaRPr>
          </a:p>
          <a:p>
            <a:pPr mar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b="1" dirty="0">
                <a:latin typeface="Arial" pitchFamily="18"/>
                <a:cs typeface="Arial" pitchFamily="2"/>
              </a:rPr>
              <a:t>Appendice </a:t>
            </a:r>
            <a:r>
              <a:rPr lang="it-IT" b="1" dirty="0" smtClean="0">
                <a:latin typeface="Arial" pitchFamily="18"/>
                <a:cs typeface="Arial" pitchFamily="2"/>
              </a:rPr>
              <a:t>C-41-1 Socrate</a:t>
            </a:r>
          </a:p>
          <a:p>
            <a:pPr mar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>
              <a:latin typeface="Arial" pitchFamily="18"/>
              <a:cs typeface="Arial" pitchFamily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A35616-E6FB-43F9-B54A-52051E4A8745}" type="slidenum">
              <a:rPr lang="it-IT" smtClean="0"/>
              <a:t>86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8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600" b="1" dirty="0">
                <a:latin typeface="Comic Sans MS" pitchFamily="66"/>
              </a:rPr>
              <a:t>L’eredità dei </a:t>
            </a:r>
            <a:r>
              <a:rPr lang="it-IT" sz="3600" b="1" dirty="0" smtClean="0">
                <a:latin typeface="Comic Sans MS" pitchFamily="66"/>
              </a:rPr>
              <a:t>classici:</a:t>
            </a:r>
            <a:br>
              <a:rPr lang="it-IT" sz="3600" b="1" dirty="0" smtClean="0">
                <a:latin typeface="Comic Sans MS" pitchFamily="66"/>
              </a:rPr>
            </a:br>
            <a:r>
              <a:rPr lang="it-IT" sz="3600" b="1" dirty="0"/>
              <a:t>Dialettica  Retorica  Logica.</a:t>
            </a:r>
            <a:br>
              <a:rPr lang="it-IT" sz="3600" b="1" dirty="0"/>
            </a:b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240" cy="4536504"/>
          </a:xfrm>
        </p:spPr>
        <p:txBody>
          <a:bodyPr/>
          <a:lstStyle/>
          <a:p>
            <a:pPr marL="108000" indent="0">
              <a:buNone/>
            </a:pPr>
            <a:r>
              <a:rPr lang="it-IT" sz="2800" dirty="0" smtClean="0"/>
              <a:t>Per affrontare le ambiguità intrinseche connesse con l’uso della lingua naturale  (Appendice C-16), </a:t>
            </a:r>
          </a:p>
          <a:p>
            <a:pPr marL="108000" indent="0">
              <a:buNone/>
            </a:pPr>
            <a:r>
              <a:rPr lang="it-IT" sz="2800" dirty="0" smtClean="0"/>
              <a:t>evidenziate dal rifiuto di Socrate di usare testi scritti per convincere, </a:t>
            </a:r>
          </a:p>
          <a:p>
            <a:pPr marL="108000" indent="0">
              <a:buNone/>
            </a:pPr>
            <a:r>
              <a:rPr lang="it-IT" sz="2800" dirty="0" smtClean="0"/>
              <a:t>intorno </a:t>
            </a:r>
            <a:r>
              <a:rPr lang="it-IT" sz="2800" dirty="0"/>
              <a:t>al 500 </a:t>
            </a:r>
            <a:r>
              <a:rPr lang="it-IT" sz="2800" dirty="0" smtClean="0"/>
              <a:t>a.C. </a:t>
            </a:r>
            <a:r>
              <a:rPr lang="it-IT" sz="2800" dirty="0"/>
              <a:t>compare lo studio sulle </a:t>
            </a:r>
            <a:r>
              <a:rPr lang="it-IT" sz="2800" b="1" dirty="0"/>
              <a:t>capacità formali del discorso </a:t>
            </a:r>
            <a:r>
              <a:rPr lang="it-IT" sz="2800" b="1" dirty="0" smtClean="0"/>
              <a:t>per </a:t>
            </a:r>
            <a:r>
              <a:rPr lang="it-IT" sz="2800" b="1" dirty="0"/>
              <a:t>convincere e si vengono delineando tre discipline: </a:t>
            </a:r>
            <a:endParaRPr lang="it-IT" sz="2800" b="1" dirty="0" smtClean="0"/>
          </a:p>
          <a:p>
            <a:pPr marL="108000" indent="0">
              <a:buNone/>
            </a:pPr>
            <a:endParaRPr lang="it-IT" sz="900" b="1" dirty="0" smtClean="0"/>
          </a:p>
          <a:p>
            <a:pPr marL="108000" indent="0">
              <a:buNone/>
            </a:pPr>
            <a:r>
              <a:rPr lang="it-IT" sz="2800" b="1" dirty="0" smtClean="0"/>
              <a:t>Dialettica  Retorica  Logica.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87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9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417320"/>
          </a:xfrm>
        </p:spPr>
        <p:txBody>
          <a:bodyPr/>
          <a:lstStyle/>
          <a:p>
            <a:pPr>
              <a:buNone/>
            </a:pPr>
            <a:r>
              <a:rPr lang="it-IT" sz="3600" b="1" dirty="0" smtClean="0">
                <a:latin typeface="Comic Sans MS" pitchFamily="66"/>
              </a:rPr>
              <a:t>L’eredità dei classic</a:t>
            </a:r>
            <a:r>
              <a:rPr lang="it-IT" sz="3600" dirty="0" smtClean="0"/>
              <a:t>i: </a:t>
            </a:r>
            <a:br>
              <a:rPr lang="it-IT" sz="3600" dirty="0" smtClean="0"/>
            </a:br>
            <a:r>
              <a:rPr lang="it-IT" sz="3600" b="1" dirty="0"/>
              <a:t>Dialettica  Retorica  Logica.</a:t>
            </a:r>
            <a:br>
              <a:rPr lang="it-IT" sz="3600" b="1" dirty="0"/>
            </a:br>
            <a:r>
              <a:rPr lang="it-IT" sz="3600" dirty="0" smtClean="0"/>
              <a:t/>
            </a:r>
            <a:br>
              <a:rPr lang="it-IT" sz="3600" dirty="0" smtClean="0"/>
            </a:b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240" cy="5328592"/>
          </a:xfrm>
        </p:spPr>
        <p:txBody>
          <a:bodyPr/>
          <a:lstStyle/>
          <a:p>
            <a:pPr marL="108000" indent="0">
              <a:buNone/>
            </a:pPr>
            <a:r>
              <a:rPr lang="it-IT" sz="2800" dirty="0"/>
              <a:t>La </a:t>
            </a:r>
            <a:r>
              <a:rPr lang="it-IT" sz="2800" b="1" dirty="0"/>
              <a:t>dialettica</a:t>
            </a:r>
            <a:r>
              <a:rPr lang="it-IT" sz="2800" dirty="0"/>
              <a:t> </a:t>
            </a:r>
            <a:endParaRPr lang="it-IT" sz="2800" dirty="0" smtClean="0"/>
          </a:p>
          <a:p>
            <a:pPr marL="108000" indent="0">
              <a:buNone/>
            </a:pPr>
            <a:r>
              <a:rPr lang="it-IT" sz="2800" dirty="0" smtClean="0"/>
              <a:t>la </a:t>
            </a:r>
            <a:r>
              <a:rPr lang="it-IT" sz="2800" dirty="0"/>
              <a:t>capacità e predisposizione di far convergere  pregiudizi diversi su idee </a:t>
            </a:r>
            <a:r>
              <a:rPr lang="it-IT" sz="2800" dirty="0" smtClean="0"/>
              <a:t>condivise nel dialogo</a:t>
            </a:r>
            <a:endParaRPr lang="it-IT" sz="2800" dirty="0"/>
          </a:p>
          <a:p>
            <a:pPr marL="108000" indent="0">
              <a:buNone/>
            </a:pPr>
            <a:r>
              <a:rPr lang="it-IT" sz="2800" dirty="0" smtClean="0"/>
              <a:t>La </a:t>
            </a:r>
            <a:r>
              <a:rPr lang="it-IT" sz="2800" b="1" dirty="0"/>
              <a:t>retorica</a:t>
            </a:r>
            <a:r>
              <a:rPr lang="it-IT" sz="2800" dirty="0"/>
              <a:t> </a:t>
            </a:r>
            <a:endParaRPr lang="it-IT" sz="2800" dirty="0" smtClean="0"/>
          </a:p>
          <a:p>
            <a:pPr marL="108000" indent="0">
              <a:buNone/>
            </a:pPr>
            <a:r>
              <a:rPr lang="it-IT" sz="2800" dirty="0" smtClean="0"/>
              <a:t>la </a:t>
            </a:r>
            <a:r>
              <a:rPr lang="it-IT" sz="2800" dirty="0"/>
              <a:t>capacità di convincere certe categorie di persone, come le assemblee o i </a:t>
            </a:r>
            <a:r>
              <a:rPr lang="it-IT" sz="2800" dirty="0" smtClean="0"/>
              <a:t>tribunali</a:t>
            </a:r>
          </a:p>
          <a:p>
            <a:pPr marL="108000" indent="0">
              <a:buNone/>
            </a:pPr>
            <a:r>
              <a:rPr lang="it-IT" sz="2800" dirty="0" smtClean="0"/>
              <a:t>La </a:t>
            </a:r>
            <a:r>
              <a:rPr lang="it-IT" sz="2800" b="1" dirty="0"/>
              <a:t>logica</a:t>
            </a:r>
            <a:r>
              <a:rPr lang="it-IT" sz="2800" dirty="0"/>
              <a:t> </a:t>
            </a:r>
            <a:endParaRPr lang="it-IT" sz="2800" dirty="0" smtClean="0"/>
          </a:p>
          <a:p>
            <a:pPr marL="108000" indent="0">
              <a:buNone/>
            </a:pPr>
            <a:r>
              <a:rPr lang="it-IT" sz="2800" dirty="0" smtClean="0"/>
              <a:t>la </a:t>
            </a:r>
            <a:r>
              <a:rPr lang="it-IT" sz="2800" dirty="0"/>
              <a:t>capacità di convincere con dimostrazioni e argomentazioni </a:t>
            </a:r>
            <a:r>
              <a:rPr lang="it-IT" sz="2800" dirty="0" smtClean="0"/>
              <a:t>cogenti, </a:t>
            </a:r>
            <a:endParaRPr lang="it-IT" sz="2800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88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268760"/>
          </a:xfrm>
        </p:spPr>
        <p:txBody>
          <a:bodyPr/>
          <a:lstStyle/>
          <a:p>
            <a:pPr>
              <a:buNone/>
            </a:pPr>
            <a:r>
              <a:rPr lang="it-IT" sz="3600" b="1" dirty="0" smtClean="0">
                <a:latin typeface="Comic Sans MS" pitchFamily="66"/>
              </a:rPr>
              <a:t>L’eredità dei classici:</a:t>
            </a:r>
            <a:br>
              <a:rPr lang="it-IT" sz="3600" b="1" dirty="0" smtClean="0">
                <a:latin typeface="Comic Sans MS" pitchFamily="66"/>
              </a:rPr>
            </a:br>
            <a:r>
              <a:rPr lang="it-IT" sz="3600" b="1" dirty="0" smtClean="0">
                <a:latin typeface="Comic Sans MS" pitchFamily="66"/>
              </a:rPr>
              <a:t>dialettica e linguaggio disciplinato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240" cy="5256584"/>
          </a:xfrm>
        </p:spPr>
        <p:txBody>
          <a:bodyPr/>
          <a:lstStyle/>
          <a:p>
            <a:pPr marL="108000" indent="0">
              <a:buNone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La 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dialettica </a:t>
            </a:r>
            <a:r>
              <a:rPr lang="it-IT" b="1" dirty="0"/>
              <a:t>è la disciplina che descrive come conoscenze diverse da parte di enti diversi si influenzano le une con le </a:t>
            </a:r>
            <a:r>
              <a:rPr lang="it-IT" b="1" dirty="0" smtClean="0"/>
              <a:t>altre. </a:t>
            </a:r>
          </a:p>
          <a:p>
            <a:pPr marL="108000" indent="0">
              <a:buNone/>
            </a:pPr>
            <a:r>
              <a:rPr lang="it-IT" b="1" dirty="0" smtClean="0"/>
              <a:t>	In dialettica, gli </a:t>
            </a:r>
            <a:r>
              <a:rPr lang="it-IT" b="1" dirty="0"/>
              <a:t>esseri umani usano il linguaggio </a:t>
            </a:r>
            <a:r>
              <a:rPr lang="it-IT" b="1" dirty="0" smtClean="0"/>
              <a:t>naturale disciplinato come </a:t>
            </a:r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/>
              <a:t>strumento </a:t>
            </a:r>
            <a:r>
              <a:rPr lang="it-IT" b="1" dirty="0" smtClean="0"/>
              <a:t>che, mediante la ragione, conduce alla scoperta della verità come idee condivise</a:t>
            </a:r>
            <a:r>
              <a:rPr lang="it-IT" dirty="0" smtClean="0"/>
              <a:t>. </a:t>
            </a:r>
          </a:p>
          <a:p>
            <a:pPr marL="108000" indent="0">
              <a:buNone/>
            </a:pPr>
            <a:endParaRPr lang="it-IT" sz="1000" b="1" dirty="0"/>
          </a:p>
          <a:p>
            <a:pPr marL="108000" indent="0">
              <a:buNone/>
            </a:pP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89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620688"/>
          </a:xfrm>
        </p:spPr>
        <p:txBody>
          <a:bodyPr/>
          <a:lstStyle/>
          <a:p>
            <a:pPr>
              <a:buNone/>
            </a:pPr>
            <a:r>
              <a:rPr lang="it-IT" sz="3200" b="1" dirty="0"/>
              <a:t>Sistemi di scrittura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240" cy="5289048"/>
          </a:xfrm>
        </p:spPr>
        <p:txBody>
          <a:bodyPr/>
          <a:lstStyle/>
          <a:p>
            <a:pPr marL="108000" indent="0">
              <a:buNone/>
            </a:pPr>
            <a:r>
              <a:rPr lang="it-IT" b="1" dirty="0" smtClean="0"/>
              <a:t>Un primo evento della sinossi</a:t>
            </a:r>
          </a:p>
          <a:p>
            <a:pPr marL="108000" indent="0">
              <a:buNone/>
            </a:pPr>
            <a:r>
              <a:rPr lang="it-IT" b="1" dirty="0" smtClean="0"/>
              <a:t>Un documento di contabilità </a:t>
            </a:r>
          </a:p>
          <a:p>
            <a:pPr marL="108000" indent="0">
              <a:buNone/>
            </a:pPr>
            <a:r>
              <a:rPr lang="it-IT" sz="2800" dirty="0" smtClean="0"/>
              <a:t>(presso i Sumeri nel 2650 circa a.C.)</a:t>
            </a:r>
          </a:p>
          <a:p>
            <a:pPr marL="108000" indent="0">
              <a:buNone/>
            </a:pPr>
            <a:r>
              <a:rPr lang="it-IT" sz="2800" dirty="0" smtClean="0"/>
              <a:t>Appendice C-2 !! Vedi</a:t>
            </a:r>
          </a:p>
          <a:p>
            <a:pPr marL="108000" indent="0">
              <a:buNone/>
            </a:pPr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9</a:t>
            </a:fld>
            <a:endParaRPr lang="it-IT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98689"/>
              </p:ext>
            </p:extLst>
          </p:nvPr>
        </p:nvGraphicFramePr>
        <p:xfrm>
          <a:off x="683568" y="3573016"/>
          <a:ext cx="7608168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056"/>
                <a:gridCol w="2536056"/>
                <a:gridCol w="2536056"/>
              </a:tblGrid>
              <a:tr h="936104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Dispositivo</a:t>
                      </a:r>
                      <a:r>
                        <a:rPr lang="it-IT" sz="3200" baseline="0" dirty="0" smtClean="0"/>
                        <a:t> linguistico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problema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Dispositivo operativo</a:t>
                      </a:r>
                      <a:endParaRPr lang="it-IT" sz="3200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Tavoletta  col</a:t>
                      </a:r>
                      <a:r>
                        <a:rPr lang="it-IT" sz="3200" baseline="0" dirty="0" smtClean="0"/>
                        <a:t> tracciato del programma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Gestione di magazzini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Impiegati professionisti</a:t>
                      </a:r>
                      <a:endParaRPr lang="it-IT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ttangolo 5"/>
          <p:cNvSpPr/>
          <p:nvPr/>
        </p:nvSpPr>
        <p:spPr>
          <a:xfrm>
            <a:off x="4453217" y="3223559"/>
            <a:ext cx="23756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dirty="0"/>
              <a:t> </a:t>
            </a:r>
            <a:endParaRPr lang="it-IT" dirty="0">
              <a:ea typeface="Calibri"/>
              <a:cs typeface="Times New Roman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4453217" y="3223559"/>
            <a:ext cx="23756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dirty="0"/>
              <a:t> </a:t>
            </a:r>
            <a:endParaRPr lang="it-IT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54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6752"/>
          </a:xfrm>
        </p:spPr>
        <p:txBody>
          <a:bodyPr/>
          <a:lstStyle/>
          <a:p>
            <a:pPr>
              <a:buNone/>
            </a:pPr>
            <a:r>
              <a:rPr lang="it-IT" sz="3600" b="1" dirty="0">
                <a:latin typeface="Comic Sans MS" pitchFamily="66"/>
              </a:rPr>
              <a:t>L’eredità dei classici</a:t>
            </a:r>
            <a:br>
              <a:rPr lang="it-IT" sz="3600" b="1" dirty="0">
                <a:latin typeface="Comic Sans MS" pitchFamily="66"/>
              </a:rPr>
            </a:br>
            <a:r>
              <a:rPr lang="it-IT" sz="3600" b="1" dirty="0">
                <a:latin typeface="Comic Sans MS" pitchFamily="66"/>
              </a:rPr>
              <a:t>dialettica e linguaggio disciplinato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040560"/>
          </a:xfrm>
        </p:spPr>
        <p:txBody>
          <a:bodyPr/>
          <a:lstStyle/>
          <a:p>
            <a:pPr marL="108000" indent="0">
              <a:buNone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dialettica gli interlocutori sono disponibili a cambiare il proprio pregiudizio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it-IT" sz="800" b="1" dirty="0" smtClean="0"/>
          </a:p>
          <a:p>
            <a:pPr marL="108000" indent="0">
              <a:buNone/>
            </a:pPr>
            <a:r>
              <a:rPr lang="it-IT" b="1" dirty="0" smtClean="0"/>
              <a:t>	“</a:t>
            </a:r>
            <a:r>
              <a:rPr lang="it-IT" i="1" dirty="0"/>
              <a:t>La parola trova il suo significato sia nel pensiero sia nel discorso. </a:t>
            </a:r>
            <a:endParaRPr lang="it-IT" i="1" dirty="0" smtClean="0"/>
          </a:p>
          <a:p>
            <a:pPr marL="108000" indent="0">
              <a:buNone/>
            </a:pPr>
            <a:r>
              <a:rPr lang="it-IT" i="1" dirty="0"/>
              <a:t>	</a:t>
            </a:r>
            <a:r>
              <a:rPr lang="it-IT" i="1" dirty="0" smtClean="0"/>
              <a:t>E </a:t>
            </a:r>
            <a:r>
              <a:rPr lang="it-IT" i="1" dirty="0"/>
              <a:t>in effetti è proprio nella interattività che la parola trova il suo compimento; in quella continua contrattazione di senso che rende il linguaggio (</a:t>
            </a:r>
            <a:r>
              <a:rPr lang="it-IT" i="1" u="sng" dirty="0"/>
              <a:t>naturale</a:t>
            </a:r>
            <a:r>
              <a:rPr lang="it-IT" i="1" dirty="0"/>
              <a:t>) così complesso e </a:t>
            </a:r>
            <a:r>
              <a:rPr lang="it-IT" i="1" dirty="0" smtClean="0"/>
              <a:t>affascinante».(vedi linguistica).</a:t>
            </a:r>
            <a:endParaRPr lang="it-IT" sz="36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90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09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340768"/>
          </a:xfrm>
        </p:spPr>
        <p:txBody>
          <a:bodyPr/>
          <a:lstStyle/>
          <a:p>
            <a:pPr>
              <a:buNone/>
            </a:pPr>
            <a:r>
              <a:rPr lang="it-IT" sz="3600" b="1" dirty="0">
                <a:latin typeface="Comic Sans MS" pitchFamily="66"/>
              </a:rPr>
              <a:t>L’eredità dei classici</a:t>
            </a:r>
            <a:br>
              <a:rPr lang="it-IT" sz="3600" b="1" dirty="0">
                <a:latin typeface="Comic Sans MS" pitchFamily="66"/>
              </a:rPr>
            </a:br>
            <a:r>
              <a:rPr lang="it-IT" sz="3600" b="1" dirty="0">
                <a:latin typeface="Comic Sans MS" pitchFamily="66"/>
              </a:rPr>
              <a:t>dialettica e linguaggio disciplinato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240" cy="5400600"/>
          </a:xfrm>
        </p:spPr>
        <p:txBody>
          <a:bodyPr/>
          <a:lstStyle/>
          <a:p>
            <a:pPr marL="108000" indent="0">
              <a:buNone/>
            </a:pPr>
            <a:endParaRPr lang="it-IT" sz="800" b="1" dirty="0" smtClean="0"/>
          </a:p>
          <a:p>
            <a:pPr marL="108000" indent="0">
              <a:buNone/>
            </a:pPr>
            <a:r>
              <a:rPr lang="it-IT" sz="3600" b="1" dirty="0" smtClean="0"/>
              <a:t>	La retorica è una comunicazione svolta con linguaggio naturale disciplinato, orientato al convincimento.</a:t>
            </a:r>
          </a:p>
          <a:p>
            <a:pPr marL="108000" indent="0">
              <a:buNone/>
            </a:pPr>
            <a:r>
              <a:rPr lang="it-IT" sz="3600" b="1" dirty="0" smtClean="0"/>
              <a:t>	È una comunicazione uno verso molti come la difesa nelle aule dei tribunali, i comizi pubblici, le conferenze</a:t>
            </a:r>
          </a:p>
          <a:p>
            <a:pPr marL="108000" indent="0">
              <a:buNone/>
            </a:pPr>
            <a:r>
              <a:rPr lang="it-IT" b="1" dirty="0" smtClean="0"/>
              <a:t> </a:t>
            </a:r>
            <a:endParaRPr lang="it-IT" b="1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91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1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0"/>
            <a:ext cx="8229240" cy="894688"/>
          </a:xfrm>
        </p:spPr>
        <p:txBody>
          <a:bodyPr/>
          <a:lstStyle/>
          <a:p>
            <a:pPr>
              <a:buNone/>
            </a:pPr>
            <a:r>
              <a:rPr lang="it-IT" sz="3600" b="1" dirty="0">
                <a:latin typeface="Comic Sans MS" pitchFamily="66"/>
              </a:rPr>
              <a:t>L’eredità dei </a:t>
            </a:r>
            <a:r>
              <a:rPr lang="it-IT" sz="3600" b="1" dirty="0" smtClean="0">
                <a:latin typeface="Comic Sans MS" pitchFamily="66"/>
              </a:rPr>
              <a:t>classici </a:t>
            </a:r>
            <a:br>
              <a:rPr lang="it-IT" sz="3600" b="1" dirty="0" smtClean="0">
                <a:latin typeface="Comic Sans MS" pitchFamily="66"/>
              </a:rPr>
            </a:br>
            <a:r>
              <a:rPr lang="it-IT" sz="3600" b="1" dirty="0" smtClean="0">
                <a:latin typeface="Comic Sans MS" pitchFamily="66"/>
              </a:rPr>
              <a:t>logica e linguaggio formale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240" cy="5112568"/>
          </a:xfrm>
        </p:spPr>
        <p:txBody>
          <a:bodyPr/>
          <a:lstStyle/>
          <a:p>
            <a:pPr marL="108000" indent="0">
              <a:buNone/>
            </a:pPr>
            <a:r>
              <a:rPr lang="it-IT" b="1" dirty="0" smtClean="0"/>
              <a:t>	La </a:t>
            </a:r>
            <a:r>
              <a:rPr lang="it-IT" b="1" dirty="0"/>
              <a:t>logica è un </a:t>
            </a:r>
            <a:r>
              <a:rPr lang="it-IT" b="1" dirty="0" smtClean="0"/>
              <a:t>dispositivo </a:t>
            </a:r>
            <a:r>
              <a:rPr lang="it-IT" b="1" dirty="0"/>
              <a:t>che consente comunicazioni effettive cogenti.</a:t>
            </a:r>
          </a:p>
          <a:p>
            <a:pPr marL="108000" indent="0">
              <a:buNone/>
            </a:pPr>
            <a:r>
              <a:rPr lang="it-IT" dirty="0" smtClean="0"/>
              <a:t>	La </a:t>
            </a:r>
            <a:r>
              <a:rPr lang="it-IT" dirty="0"/>
              <a:t>logica vuole descrivere </a:t>
            </a:r>
            <a:r>
              <a:rPr lang="it-IT" dirty="0" smtClean="0"/>
              <a:t>ragionamenti </a:t>
            </a:r>
            <a:r>
              <a:rPr lang="it-IT" dirty="0"/>
              <a:t>fatti dal trasmettitore </a:t>
            </a:r>
            <a:r>
              <a:rPr lang="it-IT" dirty="0" smtClean="0"/>
              <a:t>per ottenere conseguenze </a:t>
            </a:r>
            <a:r>
              <a:rPr lang="it-IT" dirty="0"/>
              <a:t>ritenute «</a:t>
            </a:r>
            <a:r>
              <a:rPr lang="it-IT" i="1" dirty="0"/>
              <a:t>vere</a:t>
            </a:r>
            <a:r>
              <a:rPr lang="it-IT" dirty="0" smtClean="0"/>
              <a:t>». </a:t>
            </a:r>
          </a:p>
          <a:p>
            <a:pPr marL="108000" indent="0">
              <a:buNone/>
            </a:pPr>
            <a:r>
              <a:rPr lang="it-IT" dirty="0" smtClean="0"/>
              <a:t>	In </a:t>
            </a:r>
            <a:r>
              <a:rPr lang="it-IT" dirty="0"/>
              <a:t>questo </a:t>
            </a:r>
            <a:r>
              <a:rPr lang="it-IT" dirty="0" smtClean="0"/>
              <a:t>contesto la </a:t>
            </a:r>
            <a:r>
              <a:rPr lang="it-IT" dirty="0"/>
              <a:t>conseguenza </a:t>
            </a:r>
            <a:r>
              <a:rPr lang="it-IT" dirty="0" smtClean="0"/>
              <a:t>deve essere </a:t>
            </a:r>
            <a:r>
              <a:rPr lang="it-IT" dirty="0"/>
              <a:t>ritenuta </a:t>
            </a:r>
            <a:r>
              <a:rPr lang="it-IT" i="1" dirty="0" smtClean="0"/>
              <a:t>vera</a:t>
            </a:r>
            <a:r>
              <a:rPr lang="it-IT" dirty="0" smtClean="0"/>
              <a:t> </a:t>
            </a:r>
            <a:r>
              <a:rPr lang="it-IT" dirty="0"/>
              <a:t>sulla base </a:t>
            </a:r>
            <a:r>
              <a:rPr lang="it-IT" dirty="0" smtClean="0"/>
              <a:t>di premesse condivise </a:t>
            </a:r>
            <a:r>
              <a:rPr lang="it-IT" dirty="0"/>
              <a:t>dal trasmettitore (chi organizza il ragionamento) e dal ricevitore.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92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187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600" b="1" dirty="0">
                <a:latin typeface="Comic Sans MS" pitchFamily="66"/>
              </a:rPr>
              <a:t>L’eredità dei classici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it-IT" dirty="0" smtClean="0"/>
              <a:t>Come strumento formale per produrre argomentazioni cogenti Aristotele propone il </a:t>
            </a:r>
            <a:r>
              <a:rPr lang="it-IT" b="1" dirty="0" smtClean="0"/>
              <a:t>sillogismo.</a:t>
            </a:r>
          </a:p>
          <a:p>
            <a:pPr marL="108000" indent="0">
              <a:buNone/>
            </a:pPr>
            <a:r>
              <a:rPr lang="it-IT" dirty="0" smtClean="0"/>
              <a:t>I logici medievali elaboreranno questa idea e trasformeranno il sillogismo aristotelico in un dispositivo linguistico formale, una vera «</a:t>
            </a:r>
            <a:r>
              <a:rPr lang="it-IT" i="1" dirty="0" smtClean="0"/>
              <a:t>macchina»</a:t>
            </a:r>
            <a:r>
              <a:rPr lang="it-IT" dirty="0" smtClean="0"/>
              <a:t> virtuale.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93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2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417320"/>
          </a:xfrm>
        </p:spPr>
        <p:txBody>
          <a:bodyPr/>
          <a:lstStyle/>
          <a:p>
            <a:pPr>
              <a:buNone/>
            </a:pPr>
            <a:r>
              <a:rPr lang="it-IT" sz="3200" b="1" dirty="0">
                <a:latin typeface="Comic Sans MS" pitchFamily="66"/>
              </a:rPr>
              <a:t>L’eredità dei classici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240" cy="5616624"/>
          </a:xfrm>
        </p:spPr>
        <p:txBody>
          <a:bodyPr/>
          <a:lstStyle/>
          <a:p>
            <a:pPr marL="108000" indent="0">
              <a:buNone/>
            </a:pPr>
            <a:r>
              <a:rPr lang="it-IT" sz="2800" dirty="0"/>
              <a:t>Il problema </a:t>
            </a:r>
            <a:r>
              <a:rPr lang="it-IT" sz="2800" dirty="0" smtClean="0"/>
              <a:t>di logica e retorica </a:t>
            </a:r>
            <a:r>
              <a:rPr lang="it-IT" sz="2800" dirty="0"/>
              <a:t>è duplice: </a:t>
            </a:r>
          </a:p>
          <a:p>
            <a:r>
              <a:rPr lang="it-IT" sz="2800" dirty="0" smtClean="0"/>
              <a:t>quali </a:t>
            </a:r>
            <a:r>
              <a:rPr lang="it-IT" sz="2800" dirty="0"/>
              <a:t>sono gli </a:t>
            </a:r>
            <a:r>
              <a:rPr lang="it-I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assiomi</a:t>
            </a:r>
            <a:r>
              <a:rPr lang="it-IT" sz="2800" dirty="0"/>
              <a:t> accettati come veri da cui partire per ottenere le conclusioni tramite le </a:t>
            </a:r>
            <a:r>
              <a:rPr lang="it-IT" sz="2800" dirty="0" smtClean="0"/>
              <a:t>regole di inferenza? </a:t>
            </a:r>
          </a:p>
          <a:p>
            <a:r>
              <a:rPr lang="it-IT" sz="2800" dirty="0" smtClean="0"/>
              <a:t>come </a:t>
            </a:r>
            <a:r>
              <a:rPr lang="it-IT" sz="2800" dirty="0"/>
              <a:t>decidere quali sono 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regole di ragionamento</a:t>
            </a:r>
            <a:r>
              <a:rPr lang="it-IT" sz="2800" dirty="0"/>
              <a:t> da </a:t>
            </a:r>
            <a:r>
              <a:rPr lang="it-IT" sz="2800" dirty="0" smtClean="0"/>
              <a:t>applicare per eseguire le inferrenze? </a:t>
            </a:r>
          </a:p>
          <a:p>
            <a:pPr marL="108000" lvl="0" indent="0">
              <a:buNone/>
            </a:pPr>
            <a:r>
              <a:rPr lang="it-IT" sz="2800" dirty="0" smtClean="0"/>
              <a:t>In retorica sceglie il comunicatore col linguaggio naturale disciplinato (atto a convincere).</a:t>
            </a:r>
          </a:p>
          <a:p>
            <a:pPr marL="108000" lvl="0" indent="0">
              <a:buNone/>
            </a:pPr>
            <a:r>
              <a:rPr lang="it-IT" sz="2800" dirty="0" smtClean="0"/>
              <a:t>In logica si usa un linguaggio formale effettivo (e quindi cogente).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94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762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600" b="1" dirty="0">
                <a:latin typeface="Comic Sans MS" pitchFamily="66"/>
              </a:rPr>
              <a:t>L’eredità dei classici</a:t>
            </a:r>
            <a:endParaRPr lang="it-IT" sz="36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lvl="0" indent="0">
              <a:buNone/>
            </a:pPr>
            <a:r>
              <a:rPr lang="it-IT" dirty="0" smtClean="0"/>
              <a:t>Retorica e logica </a:t>
            </a:r>
            <a:r>
              <a:rPr lang="it-IT" dirty="0"/>
              <a:t>giustificano un risultato: in modo soggettivo la retorica in modo formale oggettivo la </a:t>
            </a:r>
            <a:r>
              <a:rPr lang="it-IT" dirty="0" smtClean="0"/>
              <a:t>logica </a:t>
            </a:r>
          </a:p>
          <a:p>
            <a:pPr marL="108000" lvl="0" indent="0">
              <a:buNone/>
            </a:pPr>
            <a:endParaRPr lang="it-IT" dirty="0"/>
          </a:p>
          <a:p>
            <a:pPr marL="108000" indent="0">
              <a:buNone/>
            </a:pPr>
            <a:r>
              <a:rPr lang="it-IT" dirty="0" smtClean="0"/>
              <a:t>Appendice C-42  dia-</a:t>
            </a:r>
            <a:r>
              <a:rPr lang="it-IT" dirty="0" err="1" smtClean="0"/>
              <a:t>ret</a:t>
            </a:r>
            <a:r>
              <a:rPr lang="it-IT" dirty="0" smtClean="0"/>
              <a:t>-log</a:t>
            </a:r>
            <a:endParaRPr lang="it-IT" dirty="0"/>
          </a:p>
          <a:p>
            <a:pPr marL="108000" indent="0">
              <a:buNone/>
            </a:pPr>
            <a:r>
              <a:rPr lang="it-IT" dirty="0" smtClean="0"/>
              <a:t>Appendice C-43 Sillogismo 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95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168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692696"/>
          </a:xfrm>
        </p:spPr>
        <p:txBody>
          <a:bodyPr/>
          <a:lstStyle/>
          <a:p>
            <a:pPr>
              <a:buNone/>
            </a:pPr>
            <a:r>
              <a:rPr lang="it-IT" sz="3600" b="1" dirty="0">
                <a:latin typeface="Comic Sans MS" pitchFamily="66"/>
              </a:rPr>
              <a:t>L’eredità dei classici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240" cy="5976664"/>
          </a:xfrm>
        </p:spPr>
        <p:txBody>
          <a:bodyPr/>
          <a:lstStyle/>
          <a:p>
            <a:pPr marL="108000" indent="0">
              <a:buNone/>
            </a:pPr>
            <a:r>
              <a:rPr lang="it-IT" dirty="0" smtClean="0"/>
              <a:t>Platone è convinto della efficacia dell’uso disciplinato del linguaggio naturale integrato dall’uso di un linguaggio formale effettivo,</a:t>
            </a:r>
          </a:p>
          <a:p>
            <a:pPr marL="108000" indent="0">
              <a:buNone/>
            </a:pPr>
            <a:r>
              <a:rPr lang="it-IT" dirty="0" smtClean="0"/>
              <a:t>Socrate ritiene inutile l’uso della scrittura perché un libro non può modificare il senso del suo testo, non può partecipare al dialogo</a:t>
            </a:r>
            <a:r>
              <a:rPr lang="it-IT" i="1" dirty="0" smtClean="0"/>
              <a:t> </a:t>
            </a:r>
          </a:p>
          <a:p>
            <a:pPr marL="108000" indent="0">
              <a:buNone/>
            </a:pPr>
            <a:r>
              <a:rPr lang="it-IT" sz="2800" i="1" dirty="0" smtClean="0"/>
              <a:t>… solo nel dialogo </a:t>
            </a:r>
            <a:r>
              <a:rPr lang="it-IT" sz="2800" i="1" dirty="0"/>
              <a:t>si verifica l’</a:t>
            </a:r>
            <a:r>
              <a:rPr lang="it-IT" sz="2800" b="1" i="1" dirty="0"/>
              <a:t>effettività</a:t>
            </a:r>
            <a:r>
              <a:rPr lang="it-IT" sz="2800" i="1" dirty="0"/>
              <a:t> della mutua comprensione e si manda ad effetto quella coralità di apporti conoscitivi che proprio attraverso la lingua, con i suoi vincoli e le sue libertà, una comunità garantisce a se stessa.</a:t>
            </a:r>
            <a:endParaRPr lang="it-IT" sz="2800" dirty="0" smtClean="0"/>
          </a:p>
          <a:p>
            <a:pPr marL="108000" indent="0">
              <a:buNone/>
            </a:pPr>
            <a:endParaRPr lang="it-IT" sz="8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96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65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600" dirty="0" smtClean="0"/>
              <a:t>Esercizio: collocare nel riquadro i </a:t>
            </a:r>
            <a:r>
              <a:rPr lang="it-IT" sz="3600" dirty="0" smtClean="0"/>
              <a:t>dispositivi: </a:t>
            </a:r>
            <a:r>
              <a:rPr lang="it-IT" sz="3600" dirty="0" smtClean="0"/>
              <a:t>dialettica retorica logica</a:t>
            </a:r>
            <a:endParaRPr lang="it-IT" sz="3600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675165"/>
              </p:ext>
            </p:extLst>
          </p:nvPr>
        </p:nvGraphicFramePr>
        <p:xfrm>
          <a:off x="471601" y="2780928"/>
          <a:ext cx="7412767" cy="38884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2207"/>
                <a:gridCol w="2592288"/>
                <a:gridCol w="2448272"/>
              </a:tblGrid>
              <a:tr h="11521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 smtClean="0">
                          <a:effectLst/>
                        </a:rPr>
                        <a:t>Dispositivi linguistici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 smtClean="0">
                          <a:effectLst/>
                        </a:rPr>
                        <a:t>Formali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 smtClean="0">
                          <a:effectLst/>
                        </a:rPr>
                        <a:t>Non-Formali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61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r>
                        <a:rPr lang="it-IT" sz="3200" dirty="0" smtClean="0">
                          <a:effectLst/>
                        </a:rPr>
                        <a:t>universale 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61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r>
                        <a:rPr lang="it-IT" sz="3200" dirty="0" smtClean="0">
                          <a:effectLst/>
                        </a:rPr>
                        <a:t>generale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r>
                        <a:rPr lang="it-IT" sz="3200" dirty="0" smtClean="0">
                          <a:effectLst/>
                        </a:rPr>
                        <a:t>specifico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36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200" b="1" dirty="0" smtClean="0">
                <a:latin typeface="Comic Sans MS" pitchFamily="66"/>
              </a:rPr>
              <a:t>Il MEDIOEVO: L’eredità </a:t>
            </a:r>
            <a:r>
              <a:rPr lang="it-IT" sz="3200" b="1" dirty="0">
                <a:latin typeface="Comic Sans MS" pitchFamily="66"/>
              </a:rPr>
              <a:t>dei classici</a:t>
            </a:r>
            <a:endParaRPr lang="it-IT" sz="32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it-IT" dirty="0" smtClean="0"/>
              <a:t>Aritmetica e algebra</a:t>
            </a:r>
          </a:p>
          <a:p>
            <a:pPr marL="108000" indent="0">
              <a:buNone/>
            </a:pPr>
            <a:r>
              <a:rPr lang="it-IT" dirty="0" smtClean="0"/>
              <a:t>Oltre </a:t>
            </a:r>
            <a:r>
              <a:rPr lang="it-IT" dirty="0"/>
              <a:t>mezzo millennio dopo (intorno al 820) Muhammad al Khwarizmi (iracheno) descrive in arabo le tecniche di calcolo indiane, introducendo in occidente la notazione posizionale e lo zero</a:t>
            </a:r>
            <a:r>
              <a:rPr lang="it-IT" dirty="0" smtClean="0"/>
              <a:t>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98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59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4040"/>
          </a:xfrm>
        </p:spPr>
        <p:txBody>
          <a:bodyPr/>
          <a:lstStyle/>
          <a:p>
            <a:pPr>
              <a:buNone/>
            </a:pPr>
            <a:r>
              <a:rPr lang="it-IT" sz="3200" b="1" dirty="0">
                <a:latin typeface="Comic Sans MS" pitchFamily="66"/>
              </a:rPr>
              <a:t>L’eredità dei classici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240" cy="5733256"/>
          </a:xfrm>
        </p:spPr>
        <p:txBody>
          <a:bodyPr/>
          <a:lstStyle/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400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>
                <a:latin typeface="Arial" pitchFamily="18"/>
                <a:cs typeface="Arial" pitchFamily="2"/>
              </a:rPr>
              <a:t>Bramagupta </a:t>
            </a:r>
            <a:r>
              <a:rPr lang="it-IT" sz="2400" dirty="0">
                <a:latin typeface="Arial" pitchFamily="18"/>
                <a:cs typeface="Arial" pitchFamily="2"/>
              </a:rPr>
              <a:t>(Lo zero e i numeri relativi</a:t>
            </a:r>
            <a:r>
              <a:rPr lang="it-IT" sz="2400" dirty="0" smtClean="0">
                <a:latin typeface="Arial" pitchFamily="18"/>
                <a:cs typeface="Arial" pitchFamily="2"/>
              </a:rPr>
              <a:t>)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400" dirty="0">
              <a:latin typeface="Arial" pitchFamily="18"/>
              <a:cs typeface="Arial" pitchFamily="2"/>
            </a:endParaRP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>
                <a:latin typeface="Arial" pitchFamily="18"/>
                <a:cs typeface="Arial" pitchFamily="2"/>
              </a:rPr>
              <a:t>I volumi di Euclide, di Archimede, di Platone, di Aristotele e di Tolomeo sono stati i testi su cui si è studiata filosofia, matematica e astronomia per più di un millennio</a:t>
            </a:r>
            <a:r>
              <a:rPr lang="it-IT" sz="2800" dirty="0" smtClean="0">
                <a:latin typeface="Arial" pitchFamily="18"/>
                <a:cs typeface="Arial" pitchFamily="2"/>
              </a:rPr>
              <a:t>!!!</a:t>
            </a:r>
          </a:p>
          <a:p>
            <a:pPr marL="0" lvl="0" indent="0" hangingPunct="1">
              <a:lnSpc>
                <a:spcPct val="8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lang="it-IT" sz="2800" dirty="0">
              <a:latin typeface="Arial" pitchFamily="18"/>
              <a:cs typeface="Arial" pitchFamily="2"/>
            </a:endParaRPr>
          </a:p>
          <a:p>
            <a:pPr marL="108000" indent="0">
              <a:buNone/>
            </a:pPr>
            <a:r>
              <a:rPr lang="it-IT" sz="2800" smtClean="0"/>
              <a:t>Appendice C-47  </a:t>
            </a:r>
            <a:r>
              <a:rPr lang="it-IT" sz="2800" dirty="0" smtClean="0"/>
              <a:t>Bramagupta</a:t>
            </a:r>
          </a:p>
          <a:p>
            <a:pPr marL="108000" indent="0">
              <a:buNone/>
            </a:pPr>
            <a:r>
              <a:rPr lang="it-IT" sz="2800" dirty="0"/>
              <a:t>Appendice </a:t>
            </a:r>
            <a:r>
              <a:rPr lang="it-IT" sz="2800" dirty="0" smtClean="0"/>
              <a:t>C-48  </a:t>
            </a:r>
            <a:r>
              <a:rPr lang="it-IT" sz="2800" dirty="0"/>
              <a:t>Aritmetica </a:t>
            </a:r>
          </a:p>
          <a:p>
            <a:pPr marL="108000" indent="0">
              <a:buNone/>
            </a:pPr>
            <a:endParaRPr lang="it-IT" sz="2800" dirty="0" smtClean="0"/>
          </a:p>
          <a:p>
            <a:pPr marL="108000" indent="0">
              <a:buNone/>
            </a:pPr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99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63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Predefinito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definito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9100</TotalTime>
  <Words>4252</Words>
  <Application>Microsoft Office PowerPoint</Application>
  <PresentationFormat>Presentazione su schermo (4:3)</PresentationFormat>
  <Paragraphs>907</Paragraphs>
  <Slides>102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102</vt:i4>
      </vt:variant>
    </vt:vector>
  </HeadingPairs>
  <TitlesOfParts>
    <vt:vector size="104" baseType="lpstr">
      <vt:lpstr>Predefinito 1</vt:lpstr>
      <vt:lpstr>Predefinito 2</vt:lpstr>
      <vt:lpstr>Storia dell’informatica e dei dispositivi di calcolo</vt:lpstr>
      <vt:lpstr>Dal mito alla filosofia </vt:lpstr>
      <vt:lpstr>Dal mito alla filosofia </vt:lpstr>
      <vt:lpstr>Dal mito alla filosofia: l’uso di simboli</vt:lpstr>
      <vt:lpstr>Dal mito alla filosofia</vt:lpstr>
      <vt:lpstr>Dal mito alla filosofia</vt:lpstr>
      <vt:lpstr>Sistemi di scrittura</vt:lpstr>
      <vt:lpstr>Sistemi di scrittura</vt:lpstr>
      <vt:lpstr>Sistemi di scrittura</vt:lpstr>
      <vt:lpstr>Documento di contabilità Esercizio: riempire le sei caselle adiacenti</vt:lpstr>
      <vt:lpstr>Documento di contabilità  Esercizio: collocare il documento sulla gestione di magazzino</vt:lpstr>
      <vt:lpstr>Documento di contabilità  Esercizio: collocare il documento sulla gestione di magazzino</vt:lpstr>
      <vt:lpstr>La scrittura come strumento rivoluzionario</vt:lpstr>
      <vt:lpstr>Sistemi di scrittura</vt:lpstr>
      <vt:lpstr>Mesopotamia: commercio e contabilità.   </vt:lpstr>
      <vt:lpstr>Sistemi di scrittura: Mesopotamia</vt:lpstr>
      <vt:lpstr>Sistemi di scrittura: Hammurabi</vt:lpstr>
      <vt:lpstr>Sistemi di scrittura: Hammurabi</vt:lpstr>
      <vt:lpstr>Sistemi di scrittura: Hammurabi</vt:lpstr>
      <vt:lpstr>Sistemi di scrittura: Hammurabi</vt:lpstr>
      <vt:lpstr>Sistemi di scrittura: una rivoluzione</vt:lpstr>
      <vt:lpstr>Le parole del titolo: DISPOSITIVO «lingua naturale disciplinata» </vt:lpstr>
      <vt:lpstr>Le parole del titolo: DISPOSITIVO persona specializzata </vt:lpstr>
      <vt:lpstr>Eventi: Hammurabi e giudici</vt:lpstr>
      <vt:lpstr>Sistemi di scrittura: Egitto</vt:lpstr>
      <vt:lpstr> Sistemi di scrittura: India </vt:lpstr>
      <vt:lpstr>Sistemi di scrittura: India</vt:lpstr>
      <vt:lpstr>Sistemi di scrittura: India</vt:lpstr>
      <vt:lpstr>Le parole del titolo: DISPOSITIVO </vt:lpstr>
      <vt:lpstr>Le parole del titolo: DISPOSITIVO </vt:lpstr>
      <vt:lpstr>Sistemi di scrittura: Cina </vt:lpstr>
      <vt:lpstr>Sistemi di scrittura: Cina </vt:lpstr>
      <vt:lpstr>Sistemi di scrittura: Cina</vt:lpstr>
      <vt:lpstr>Sistemi di scrittura: Cina</vt:lpstr>
      <vt:lpstr>DISPOSITIVO  I CHING  esercizio: collocare la Macchina I Ching utilizzata per calcolare oroscopi</vt:lpstr>
      <vt:lpstr>DISPOSITIVO  I CHING  esercizio: collocare la Macchina I Ching utilizzata per calcolare oroscopi</vt:lpstr>
      <vt:lpstr>DISPOSITIVO  I CHING</vt:lpstr>
      <vt:lpstr> DISPOSITIVO I CHING </vt:lpstr>
      <vt:lpstr>Eventi della sinossi</vt:lpstr>
      <vt:lpstr>Esercizio: riempire le righe adiacenti</vt:lpstr>
      <vt:lpstr> Sistemi di scrittura: l’alfabeto</vt:lpstr>
      <vt:lpstr>Sistemi di scrittura: l’alfabeto</vt:lpstr>
      <vt:lpstr>Sistemi di scrittura: l’alfabeto</vt:lpstr>
      <vt:lpstr>Sistemi di scrittura: un rivoluzione</vt:lpstr>
      <vt:lpstr>Sistemi di scrittura: un rivoluzione</vt:lpstr>
      <vt:lpstr>Sistemi di scrittura: un rivoluzione</vt:lpstr>
      <vt:lpstr>Sistemi di scrittura: un rivoluzione</vt:lpstr>
      <vt:lpstr> Sistemi di numerazione</vt:lpstr>
      <vt:lpstr>La numerazione</vt:lpstr>
      <vt:lpstr>La numerazione</vt:lpstr>
      <vt:lpstr>La numerazione</vt:lpstr>
      <vt:lpstr>I numeri cardinali</vt:lpstr>
      <vt:lpstr>DISPOSITIVO  I CHING  esercizio: collocare la BULLA, strumento utilizzato per descrivere quantità</vt:lpstr>
      <vt:lpstr>La numerazione</vt:lpstr>
      <vt:lpstr>La numerazione formale</vt:lpstr>
      <vt:lpstr>La numerazione</vt:lpstr>
      <vt:lpstr>La numerazione</vt:lpstr>
      <vt:lpstr>La numerazione babilonese</vt:lpstr>
      <vt:lpstr>La numerazione babilonese</vt:lpstr>
      <vt:lpstr>La numerazione: l’abaco</vt:lpstr>
      <vt:lpstr>La numerazione babilonese</vt:lpstr>
      <vt:lpstr>La numerazione babilonese</vt:lpstr>
      <vt:lpstr>Esempio di problema sul papiro di Ahmes</vt:lpstr>
      <vt:lpstr>Esempio: procedimento di soluzione</vt:lpstr>
      <vt:lpstr>La numerazione babilonese</vt:lpstr>
      <vt:lpstr>Esempio di calcolo approssimaqto</vt:lpstr>
      <vt:lpstr>La numerazione babilonese</vt:lpstr>
      <vt:lpstr>La numerazione: Esempi di calcoli</vt:lpstr>
      <vt:lpstr>La numerazione egiziana</vt:lpstr>
      <vt:lpstr>ESERCIZIO: collocare il papiro di Ahmes utilizzato per insegnare</vt:lpstr>
      <vt:lpstr>La numerazione</vt:lpstr>
      <vt:lpstr>La nascita della nostra civiltà</vt:lpstr>
      <vt:lpstr>L’eredità dei classici: filosofia. Dal mito al sapere effettivo </vt:lpstr>
      <vt:lpstr>L’eredità dei classici: filosofia linguaggio parole chiave strumenti</vt:lpstr>
      <vt:lpstr>L’eredità dei classici: Meccanica </vt:lpstr>
      <vt:lpstr>L’eredità dei classici: il problem solving</vt:lpstr>
      <vt:lpstr>Dalla numerazione alla matematica</vt:lpstr>
      <vt:lpstr>Dalla numerazione alla matematica</vt:lpstr>
      <vt:lpstr>Dalla numerazione alla matematica</vt:lpstr>
      <vt:lpstr>L’eredità dei classici</vt:lpstr>
      <vt:lpstr>DISPOSITIVO  di Euclide</vt:lpstr>
      <vt:lpstr>DISPOSITIVO di Euclide </vt:lpstr>
      <vt:lpstr>L’eredità dei classici: matematica</vt:lpstr>
      <vt:lpstr>L’eredità dei classici: filosofia. Dal mito al sapere effettivo </vt:lpstr>
      <vt:lpstr>L’eredità dei classici: filosofia linguaggio parole chiave strumenti</vt:lpstr>
      <vt:lpstr>L’eredità dei classici: filosofia</vt:lpstr>
      <vt:lpstr>L’eredità dei classici: Dialettica  Retorica  Logica. </vt:lpstr>
      <vt:lpstr>L’eredità dei classici:  Dialettica  Retorica  Logica.  </vt:lpstr>
      <vt:lpstr>L’eredità dei classici: dialettica e linguaggio disciplinato</vt:lpstr>
      <vt:lpstr>L’eredità dei classici dialettica e linguaggio disciplinato</vt:lpstr>
      <vt:lpstr>L’eredità dei classici dialettica e linguaggio disciplinato</vt:lpstr>
      <vt:lpstr>L’eredità dei classici  logica e linguaggio formale</vt:lpstr>
      <vt:lpstr>L’eredità dei classici</vt:lpstr>
      <vt:lpstr>L’eredità dei classici</vt:lpstr>
      <vt:lpstr>L’eredità dei classici</vt:lpstr>
      <vt:lpstr>L’eredità dei classici</vt:lpstr>
      <vt:lpstr>Esercizio: collocare nel riquadro i dispositivi: dialettica retorica logica</vt:lpstr>
      <vt:lpstr>Il MEDIOEVO: L’eredità dei classici</vt:lpstr>
      <vt:lpstr>L’eredità dei classici</vt:lpstr>
      <vt:lpstr>L’eredità dei classici</vt:lpstr>
      <vt:lpstr>L’eredità dei classici</vt:lpstr>
      <vt:lpstr>L’eredità dei classici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Storia dell’informatica marzo 2016</dc:title>
  <dc:creator>giorgio casadei</dc:creator>
  <cp:lastModifiedBy>NOTE</cp:lastModifiedBy>
  <cp:revision>878</cp:revision>
  <cp:lastPrinted>2019-12-13T10:33:02Z</cp:lastPrinted>
  <dcterms:modified xsi:type="dcterms:W3CDTF">2023-03-06T15:20:06Z</dcterms:modified>
</cp:coreProperties>
</file>