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7" autoAdjust="0"/>
    <p:restoredTop sz="86434" autoAdjust="0"/>
  </p:normalViewPr>
  <p:slideViewPr>
    <p:cSldViewPr>
      <p:cViewPr varScale="1">
        <p:scale>
          <a:sx n="67" d="100"/>
          <a:sy n="67" d="100"/>
        </p:scale>
        <p:origin x="-2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90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33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35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0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89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46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7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88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54BF-F15D-4E49-8531-0B80AEDB5600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52F3-C4D1-4ACA-9E9A-42335060C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9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1656183"/>
          </a:xfrm>
        </p:spPr>
        <p:txBody>
          <a:bodyPr/>
          <a:lstStyle/>
          <a:p>
            <a:r>
              <a:rPr lang="it-IT" dirty="0" smtClean="0"/>
              <a:t>RIASSUNTO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>
            <a:normAutofit/>
          </a:bodyPr>
          <a:lstStyle/>
          <a:p>
            <a:r>
              <a:rPr lang="it-IT" dirty="0"/>
              <a:t>STORIA DELL’INFORMATICA E DEI DISPOSITIVI DI CALCOLO                   (PER ACQUISIRE COMPETENZE DI PROBLEM SOLVING) </a:t>
            </a:r>
          </a:p>
          <a:p>
            <a:r>
              <a:rPr lang="it-IT" dirty="0"/>
              <a:t>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367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Dal medioevo a Copernico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Dal medioevo alla rivoluzione copernicana: aritmetica e algebra indo-arabe, la formalizzazione del sillogismo, la trigonometria, i logaritmi e le tavole numeriche per i calcoli astronomici e geodetici.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78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Dispositivi linguistici formali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L’esigenza di linguaggi speciali per produrre argomentazioni convincenti e formali: Lullo, Hobbes e Leibniz. </a:t>
            </a:r>
          </a:p>
        </p:txBody>
      </p:sp>
    </p:spTree>
    <p:extLst>
      <p:ext uri="{BB962C8B-B14F-4D97-AF65-F5344CB8AC3E}">
        <p14:creationId xmlns:p14="http://schemas.microsoft.com/office/powerpoint/2010/main" val="72801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comparsa di dispositivi operativi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La rivoluzione industriale: descrizione e scomposizione delle professioni, automi giocattolo e telai meccanici automatici. </a:t>
            </a:r>
          </a:p>
        </p:txBody>
      </p:sp>
    </p:spTree>
    <p:extLst>
      <p:ext uri="{BB962C8B-B14F-4D97-AF65-F5344CB8AC3E}">
        <p14:creationId xmlns:p14="http://schemas.microsoft.com/office/powerpoint/2010/main" val="65860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visione di dispositivi informatici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Il progetto di de Prony, gli hardware di Babbage  e la scoperta del software di Menabrea e Ada Lovelace. </a:t>
            </a:r>
          </a:p>
          <a:p>
            <a:pPr marL="0" indent="0">
              <a:buNone/>
            </a:pPr>
            <a:r>
              <a:rPr lang="it-IT" dirty="0"/>
              <a:t>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00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calcolatori automatici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L’elettromeccanica di Hollerith e Zuse, il recupero di Babbage e l’elettronica di ACE e ENIAC.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77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Dispositivi linguistici formali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Conclusione del progetto di Leibniz: </a:t>
            </a:r>
            <a:endParaRPr lang="it-IT" dirty="0" smtClean="0"/>
          </a:p>
          <a:p>
            <a:r>
              <a:rPr lang="it-IT" dirty="0" smtClean="0"/>
              <a:t>algebra </a:t>
            </a:r>
            <a:r>
              <a:rPr lang="it-IT" dirty="0"/>
              <a:t>di Boole, </a:t>
            </a:r>
            <a:endParaRPr lang="it-IT" dirty="0" smtClean="0"/>
          </a:p>
          <a:p>
            <a:r>
              <a:rPr lang="it-IT" dirty="0" smtClean="0"/>
              <a:t>sistema </a:t>
            </a:r>
            <a:r>
              <a:rPr lang="it-IT" dirty="0"/>
              <a:t>formale di </a:t>
            </a:r>
            <a:r>
              <a:rPr lang="it-IT" dirty="0" smtClean="0"/>
              <a:t>Frege (completo e coerente), </a:t>
            </a:r>
          </a:p>
          <a:p>
            <a:r>
              <a:rPr lang="it-IT" dirty="0" smtClean="0"/>
              <a:t>il </a:t>
            </a:r>
            <a:r>
              <a:rPr lang="it-IT" dirty="0"/>
              <a:t>logicismo (Russell, Hilbert, von Neumann, Gödel) e 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/>
              <a:t>calcolabilità di </a:t>
            </a:r>
            <a:r>
              <a:rPr lang="it-IT" dirty="0" smtClean="0"/>
              <a:t>Turing e Church.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43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Dalla CIBERNETICA alla INFORMATICA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neuroni di Mc Cullock e Pitts, </a:t>
            </a:r>
          </a:p>
          <a:p>
            <a:r>
              <a:rPr lang="it-IT" dirty="0" smtClean="0"/>
              <a:t>Il controllo negli uomini e nelle macchine</a:t>
            </a:r>
          </a:p>
          <a:p>
            <a:r>
              <a:rPr lang="it-IT" dirty="0" smtClean="0"/>
              <a:t>Shannon </a:t>
            </a:r>
            <a:r>
              <a:rPr lang="it-IT" dirty="0"/>
              <a:t>e il passaggio dall’analogico al digitale, </a:t>
            </a:r>
            <a:endParaRPr lang="it-IT" dirty="0" smtClean="0"/>
          </a:p>
          <a:p>
            <a:r>
              <a:rPr lang="it-IT" dirty="0" smtClean="0"/>
              <a:t>La calcolabilità </a:t>
            </a:r>
            <a:r>
              <a:rPr lang="it-IT" smtClean="0"/>
              <a:t>di Turing,</a:t>
            </a:r>
            <a:endParaRPr lang="it-IT" dirty="0" smtClean="0"/>
          </a:p>
          <a:p>
            <a:r>
              <a:rPr lang="it-IT" dirty="0" smtClean="0"/>
              <a:t>von </a:t>
            </a:r>
            <a:r>
              <a:rPr lang="it-IT" dirty="0"/>
              <a:t>Neumann e le architetture hardware e software del </a:t>
            </a:r>
            <a:r>
              <a:rPr lang="it-IT" b="1" dirty="0"/>
              <a:t>computer</a:t>
            </a:r>
            <a:r>
              <a:rPr lang="it-IT" dirty="0"/>
              <a:t>. 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4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computer in società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Le </a:t>
            </a:r>
            <a:r>
              <a:rPr lang="it-IT" dirty="0"/>
              <a:t>proposte di UNIVAC e IBM e </a:t>
            </a:r>
            <a:endParaRPr lang="it-IT" dirty="0" smtClean="0"/>
          </a:p>
          <a:p>
            <a:r>
              <a:rPr lang="it-IT" dirty="0" smtClean="0"/>
              <a:t>i </a:t>
            </a:r>
            <a:r>
              <a:rPr lang="it-IT" dirty="0"/>
              <a:t>progetti SAGE, SABRE e ERMA</a:t>
            </a:r>
            <a:r>
              <a:rPr lang="it-IT" dirty="0" smtClean="0"/>
              <a:t>. </a:t>
            </a:r>
          </a:p>
          <a:p>
            <a:pPr marL="0" lvl="0" indent="0">
              <a:buNone/>
            </a:pPr>
            <a:r>
              <a:rPr lang="it-IT" dirty="0" smtClean="0"/>
              <a:t>L’evoluzione delle applicazioni</a:t>
            </a:r>
          </a:p>
          <a:p>
            <a:r>
              <a:rPr lang="it-IT" dirty="0" smtClean="0"/>
              <a:t>Il calcolo,</a:t>
            </a:r>
          </a:p>
          <a:p>
            <a:r>
              <a:rPr lang="it-IT" dirty="0" smtClean="0"/>
              <a:t>Il DATA PROCESSING,</a:t>
            </a:r>
          </a:p>
          <a:p>
            <a:r>
              <a:rPr lang="it-IT" dirty="0" smtClean="0"/>
              <a:t>Le comunicazioni,</a:t>
            </a:r>
          </a:p>
          <a:p>
            <a:r>
              <a:rPr lang="it-IT" dirty="0" smtClean="0"/>
              <a:t>L’intelligenza artificiale </a:t>
            </a:r>
          </a:p>
          <a:p>
            <a:r>
              <a:rPr lang="it-IT" dirty="0" smtClean="0"/>
              <a:t>L’informatica quantistica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43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L’informatica oggi è rappresentata dalle vostre tesi di laurea.</a:t>
            </a:r>
          </a:p>
        </p:txBody>
      </p:sp>
    </p:spTree>
    <p:extLst>
      <p:ext uri="{BB962C8B-B14F-4D97-AF65-F5344CB8AC3E}">
        <p14:creationId xmlns:p14="http://schemas.microsoft.com/office/powerpoint/2010/main" val="16347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PREMESSA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smtClean="0"/>
              <a:t>questo corso l’informatica </a:t>
            </a:r>
            <a:r>
              <a:rPr lang="it-IT" dirty="0"/>
              <a:t>viene interpretata come disciplina che si occupa di sistemi informativi che determinano comportamenti: </a:t>
            </a:r>
          </a:p>
          <a:p>
            <a:pPr lvl="0"/>
            <a:r>
              <a:rPr lang="it-IT" dirty="0"/>
              <a:t>la vita dell’Universo che codifica l’informazione (la fisica), </a:t>
            </a:r>
          </a:p>
          <a:p>
            <a:pPr lvl="0"/>
            <a:r>
              <a:rPr lang="it-IT" dirty="0"/>
              <a:t>la gestione di organizzazioni pubbliche e private (sistemi informativi), </a:t>
            </a:r>
          </a:p>
          <a:p>
            <a:pPr lvl="0"/>
            <a:r>
              <a:rPr lang="it-IT" dirty="0"/>
              <a:t>metodi esatti e approssimati per risolvere problemi (</a:t>
            </a:r>
            <a:r>
              <a:rPr lang="it-IT" dirty="0" smtClean="0"/>
              <a:t>matematica pura e applicata), </a:t>
            </a:r>
            <a:endParaRPr lang="it-IT" dirty="0"/>
          </a:p>
          <a:p>
            <a:pPr lvl="0"/>
            <a:r>
              <a:rPr lang="it-IT" dirty="0"/>
              <a:t>applicazioni cognitive e intelligenza artificiale </a:t>
            </a:r>
            <a:r>
              <a:rPr lang="it-IT" dirty="0" smtClean="0"/>
              <a:t>(fisica, matematica e statistica</a:t>
            </a:r>
            <a:r>
              <a:rPr lang="it-IT" dirty="0"/>
              <a:t>).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6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it-IT" sz="3200" dirty="0" smtClean="0"/>
              <a:t>GLI ARGOMENTI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Sono determinanti gli sviluppi di </a:t>
            </a:r>
          </a:p>
          <a:p>
            <a:pPr lvl="0"/>
            <a:r>
              <a:rPr lang="it-IT" b="1" dirty="0"/>
              <a:t>dispositivi linguistici</a:t>
            </a:r>
            <a:r>
              <a:rPr lang="it-IT" dirty="0"/>
              <a:t> (macchine astratte o virtuali: linguaggi) per la </a:t>
            </a:r>
            <a:r>
              <a:rPr lang="it-IT" b="1" dirty="0"/>
              <a:t>descrizione (effettiva) dei comportamenti</a:t>
            </a:r>
            <a:r>
              <a:rPr lang="it-IT" dirty="0"/>
              <a:t>,</a:t>
            </a:r>
            <a:r>
              <a:rPr lang="it-IT" b="1" dirty="0"/>
              <a:t> </a:t>
            </a:r>
            <a:endParaRPr lang="it-IT" dirty="0"/>
          </a:p>
          <a:p>
            <a:pPr lvl="0"/>
            <a:r>
              <a:rPr lang="it-IT" b="1" dirty="0"/>
              <a:t>dispositivi operativi</a:t>
            </a:r>
            <a:r>
              <a:rPr lang="it-IT" dirty="0"/>
              <a:t> (macchine reali: persone o manufatti) predisposti per la </a:t>
            </a:r>
            <a:r>
              <a:rPr lang="it-IT" b="1" dirty="0"/>
              <a:t>esecuzione (effettiva) dei comportamenti </a:t>
            </a:r>
            <a:r>
              <a:rPr lang="it-IT" dirty="0"/>
              <a:t>(come descritti</a:t>
            </a:r>
            <a:r>
              <a:rPr lang="it-IT" dirty="0" smtClean="0"/>
              <a:t>),</a:t>
            </a:r>
          </a:p>
          <a:p>
            <a:pPr lvl="0"/>
            <a:r>
              <a:rPr lang="it-IT" b="1" dirty="0" smtClean="0"/>
              <a:t>problemi</a:t>
            </a:r>
            <a:r>
              <a:rPr lang="it-IT" dirty="0" smtClean="0"/>
              <a:t> </a:t>
            </a:r>
            <a:r>
              <a:rPr lang="it-IT" dirty="0"/>
              <a:t>che hanno sollecitato innovazioni per la loro soluzione e hanno poi incrementato le risorse per risolvere problemi successivi.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3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RACCONTO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La storia </a:t>
            </a:r>
            <a:r>
              <a:rPr lang="it-IT" dirty="0"/>
              <a:t>può essere riassunta in una tabella, la SINOSSI, che contiene una sessantina di elementi specifici; l’intervallo di tempo complessivo preso in </a:t>
            </a:r>
            <a:r>
              <a:rPr lang="it-IT" dirty="0" smtClean="0"/>
              <a:t>esame, dal Big Bang a oggi,  può </a:t>
            </a:r>
            <a:r>
              <a:rPr lang="it-IT" dirty="0"/>
              <a:t>essere suddiviso nei seguenti macro periodi.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6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Dal </a:t>
            </a:r>
            <a:r>
              <a:rPr lang="it-IT" sz="3200" dirty="0"/>
              <a:t>Big Bang alla comparsa di </a:t>
            </a:r>
            <a:r>
              <a:rPr lang="it-IT" sz="3200" i="1" dirty="0"/>
              <a:t>homo sapiens</a:t>
            </a:r>
            <a:r>
              <a:rPr lang="it-IT" sz="3200" dirty="0"/>
              <a:t>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 smtClean="0"/>
              <a:t>Questo </a:t>
            </a:r>
            <a:r>
              <a:rPr lang="it-IT" dirty="0"/>
              <a:t>periodo è caratterizzato dalla capacità dell’Universo di codificare l’informazione; la fisica ha proposto teorie che ne descrivono l’evoluzione e il comportamento attuale utilizzando dispositivi matematici utilizzabili dall’informatica come sistemi informativi per simulare verifiche sperimentali.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Dal linguaggio alla scrittura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Dalla comparsa dei linguaggi naturali al passaggio dalla cultura orale a quella scritta; i sistemi di scrittura come strumenti che connettono le persone e creano comunità sociali e culturali; con la scrittura la conoscenza può essere codificata, accumulata e fruita senza limiti di distanza, di tempo e di fruitori.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1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specializzazioni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Evolvono organizzazioni sociali complesse (città e stati) e le attività si specializzano in arti, mestieri e professioni.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pseudo specializzazioni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I primi esempi di pseudo formalizzazione delle professioni: il codice di Hammurabi, la grammatica di Panini, il papiro di Ahmes, gli oracoli </a:t>
            </a:r>
            <a:r>
              <a:rPr lang="it-IT" dirty="0" smtClean="0"/>
              <a:t>cinesi, I </a:t>
            </a:r>
            <a:r>
              <a:rPr lang="it-IT" dirty="0"/>
              <a:t>Ching.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666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cultura greca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La cultura greca da Pitagora a Tolomeo: filosofia, dialettica, retorica, logica, geometria, matematica, astronomia.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30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636</Words>
  <Application>Microsoft Office PowerPoint</Application>
  <PresentationFormat>Presentazione su schermo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RIASSUNTO</vt:lpstr>
      <vt:lpstr>PREMESSA</vt:lpstr>
      <vt:lpstr>GLI ARGOMENTI</vt:lpstr>
      <vt:lpstr>IL RACCONTO</vt:lpstr>
      <vt:lpstr>Dal Big Bang alla comparsa di homo sapiens.</vt:lpstr>
      <vt:lpstr>Dal linguaggio alla scrittura</vt:lpstr>
      <vt:lpstr>Le specializzazioni</vt:lpstr>
      <vt:lpstr>Le pseudo specializzazioni</vt:lpstr>
      <vt:lpstr>La cultura greca</vt:lpstr>
      <vt:lpstr>Dal medioevo a Copernico</vt:lpstr>
      <vt:lpstr>Dispositivi linguistici formali</vt:lpstr>
      <vt:lpstr>La comparsa di dispositivi operativi</vt:lpstr>
      <vt:lpstr>La visione di dispositivi informatici</vt:lpstr>
      <vt:lpstr>I calcolatori automatici</vt:lpstr>
      <vt:lpstr>Dispositivi linguistici formali</vt:lpstr>
      <vt:lpstr>Dalla CIBERNETICA alla INFORMATICA</vt:lpstr>
      <vt:lpstr>Il computer in società</vt:lpstr>
      <vt:lpstr>OGGI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RIASSUNTO</dc:title>
  <dc:creator>NOTE</dc:creator>
  <cp:lastModifiedBy>NOTE</cp:lastModifiedBy>
  <cp:revision>11</cp:revision>
  <dcterms:created xsi:type="dcterms:W3CDTF">2023-05-03T08:38:53Z</dcterms:created>
  <dcterms:modified xsi:type="dcterms:W3CDTF">2023-05-09T07:50:12Z</dcterms:modified>
</cp:coreProperties>
</file>