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330" r:id="rId3"/>
    <p:sldId id="331" r:id="rId4"/>
    <p:sldId id="365" r:id="rId5"/>
    <p:sldId id="336" r:id="rId6"/>
    <p:sldId id="337" r:id="rId7"/>
    <p:sldId id="338" r:id="rId8"/>
    <p:sldId id="369" r:id="rId9"/>
    <p:sldId id="342" r:id="rId10"/>
    <p:sldId id="366" r:id="rId11"/>
    <p:sldId id="367" r:id="rId12"/>
    <p:sldId id="368" r:id="rId13"/>
    <p:sldId id="353" r:id="rId14"/>
    <p:sldId id="352" r:id="rId15"/>
    <p:sldId id="380" r:id="rId16"/>
    <p:sldId id="346" r:id="rId17"/>
    <p:sldId id="381" r:id="rId18"/>
    <p:sldId id="382" r:id="rId19"/>
    <p:sldId id="383" r:id="rId20"/>
    <p:sldId id="349" r:id="rId21"/>
    <p:sldId id="350" r:id="rId22"/>
    <p:sldId id="351" r:id="rId23"/>
    <p:sldId id="266" r:id="rId24"/>
    <p:sldId id="322" r:id="rId25"/>
    <p:sldId id="325" r:id="rId26"/>
    <p:sldId id="324" r:id="rId27"/>
    <p:sldId id="384" r:id="rId28"/>
    <p:sldId id="394" r:id="rId29"/>
    <p:sldId id="375" r:id="rId30"/>
    <p:sldId id="376" r:id="rId31"/>
    <p:sldId id="354" r:id="rId32"/>
    <p:sldId id="385" r:id="rId33"/>
    <p:sldId id="357" r:id="rId34"/>
    <p:sldId id="386" r:id="rId35"/>
    <p:sldId id="358" r:id="rId36"/>
    <p:sldId id="267" r:id="rId37"/>
    <p:sldId id="268" r:id="rId38"/>
    <p:sldId id="269" r:id="rId39"/>
    <p:sldId id="355" r:id="rId40"/>
    <p:sldId id="270" r:id="rId41"/>
    <p:sldId id="360" r:id="rId42"/>
    <p:sldId id="387" r:id="rId43"/>
    <p:sldId id="389" r:id="rId44"/>
    <p:sldId id="388" r:id="rId45"/>
    <p:sldId id="377" r:id="rId46"/>
    <p:sldId id="390" r:id="rId47"/>
    <p:sldId id="271" r:id="rId48"/>
    <p:sldId id="363" r:id="rId49"/>
    <p:sldId id="279" r:id="rId50"/>
    <p:sldId id="289" r:id="rId51"/>
    <p:sldId id="364" r:id="rId52"/>
    <p:sldId id="321" r:id="rId53"/>
    <p:sldId id="391" r:id="rId54"/>
    <p:sldId id="392" r:id="rId55"/>
    <p:sldId id="393" r:id="rId56"/>
    <p:sldId id="345" r:id="rId57"/>
    <p:sldId id="292" r:id="rId58"/>
    <p:sldId id="293" r:id="rId59"/>
    <p:sldId id="294" r:id="rId60"/>
    <p:sldId id="296" r:id="rId61"/>
    <p:sldId id="305" r:id="rId62"/>
    <p:sldId id="378" r:id="rId63"/>
    <p:sldId id="306" r:id="rId64"/>
    <p:sldId id="307" r:id="rId65"/>
    <p:sldId id="308" r:id="rId66"/>
    <p:sldId id="309" r:id="rId67"/>
    <p:sldId id="310" r:id="rId68"/>
    <p:sldId id="316" r:id="rId69"/>
    <p:sldId id="317" r:id="rId70"/>
    <p:sldId id="318" r:id="rId71"/>
    <p:sldId id="319" r:id="rId72"/>
    <p:sldId id="320" r:id="rId73"/>
    <p:sldId id="379" r:id="rId7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1" autoAdjust="0"/>
  </p:normalViewPr>
  <p:slideViewPr>
    <p:cSldViewPr>
      <p:cViewPr>
        <p:scale>
          <a:sx n="50" d="100"/>
          <a:sy n="50" d="100"/>
        </p:scale>
        <p:origin x="-71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BA133-208F-4235-BC5D-AC08DF5186FE}" type="datetimeFigureOut">
              <a:rPr lang="it-IT" smtClean="0"/>
              <a:t>21/03/2023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5DA00-7A4C-48E6-930A-3FDC04B87E87}" type="slidenum">
              <a:rPr lang="it-IT" smtClean="0"/>
              <a:t>‹N›</a:t>
            </a:fld>
            <a:endParaRPr lang="it-IT"/>
          </a:p>
        </p:txBody>
      </p:sp>
    </p:spTree>
    <p:extLst>
      <p:ext uri="{BB962C8B-B14F-4D97-AF65-F5344CB8AC3E}">
        <p14:creationId xmlns:p14="http://schemas.microsoft.com/office/powerpoint/2010/main" val="55055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D05DA00-7A4C-48E6-930A-3FDC04B87E87}" type="slidenum">
              <a:rPr lang="it-IT" smtClean="0"/>
              <a:t>28</a:t>
            </a:fld>
            <a:endParaRPr lang="it-IT"/>
          </a:p>
        </p:txBody>
      </p:sp>
    </p:spTree>
    <p:extLst>
      <p:ext uri="{BB962C8B-B14F-4D97-AF65-F5344CB8AC3E}">
        <p14:creationId xmlns:p14="http://schemas.microsoft.com/office/powerpoint/2010/main" val="53842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D05DA00-7A4C-48E6-930A-3FDC04B87E87}" type="slidenum">
              <a:rPr lang="it-IT" smtClean="0"/>
              <a:t>30</a:t>
            </a:fld>
            <a:endParaRPr lang="it-IT"/>
          </a:p>
        </p:txBody>
      </p:sp>
    </p:spTree>
    <p:extLst>
      <p:ext uri="{BB962C8B-B14F-4D97-AF65-F5344CB8AC3E}">
        <p14:creationId xmlns:p14="http://schemas.microsoft.com/office/powerpoint/2010/main" val="369667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 </a:t>
            </a:r>
            <a:endParaRPr lang="it-IT" dirty="0"/>
          </a:p>
        </p:txBody>
      </p:sp>
      <p:sp>
        <p:nvSpPr>
          <p:cNvPr id="4" name="Segnaposto numero diapositiva 3"/>
          <p:cNvSpPr>
            <a:spLocks noGrp="1"/>
          </p:cNvSpPr>
          <p:nvPr>
            <p:ph type="sldNum" sz="quarter" idx="10"/>
          </p:nvPr>
        </p:nvSpPr>
        <p:spPr/>
        <p:txBody>
          <a:bodyPr/>
          <a:lstStyle/>
          <a:p>
            <a:fld id="{2D05DA00-7A4C-48E6-930A-3FDC04B87E87}" type="slidenum">
              <a:rPr lang="it-IT" smtClean="0"/>
              <a:t>44</a:t>
            </a:fld>
            <a:endParaRPr lang="it-IT"/>
          </a:p>
        </p:txBody>
      </p:sp>
    </p:spTree>
    <p:extLst>
      <p:ext uri="{BB962C8B-B14F-4D97-AF65-F5344CB8AC3E}">
        <p14:creationId xmlns:p14="http://schemas.microsoft.com/office/powerpoint/2010/main" val="2341105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23310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23310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49112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2D05DA00-7A4C-48E6-930A-3FDC04B87E87}" type="slidenum">
              <a:rPr lang="it-IT" smtClean="0"/>
              <a:t>61</a:t>
            </a:fld>
            <a:endParaRPr lang="it-IT"/>
          </a:p>
        </p:txBody>
      </p:sp>
    </p:spTree>
    <p:extLst>
      <p:ext uri="{BB962C8B-B14F-4D97-AF65-F5344CB8AC3E}">
        <p14:creationId xmlns:p14="http://schemas.microsoft.com/office/powerpoint/2010/main" val="112623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0875F1A-99E8-4733-A46A-2C4A5B1DD1FC}" type="datetimeFigureOut">
              <a:rPr lang="it-IT" smtClean="0"/>
              <a:t>21/03/2023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235113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875F1A-99E8-4733-A46A-2C4A5B1DD1FC}" type="datetimeFigureOut">
              <a:rPr lang="it-IT" smtClean="0"/>
              <a:t>21/03/2023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43260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875F1A-99E8-4733-A46A-2C4A5B1DD1FC}" type="datetimeFigureOut">
              <a:rPr lang="it-IT" smtClean="0"/>
              <a:t>21/03/2023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79136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0875F1A-99E8-4733-A46A-2C4A5B1DD1FC}" type="datetimeFigureOut">
              <a:rPr lang="it-IT" smtClean="0"/>
              <a:t>21/03/2023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58848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0875F1A-99E8-4733-A46A-2C4A5B1DD1FC}" type="datetimeFigureOut">
              <a:rPr lang="it-IT" smtClean="0"/>
              <a:t>21/03/2023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214811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0875F1A-99E8-4733-A46A-2C4A5B1DD1FC}" type="datetimeFigureOut">
              <a:rPr lang="it-IT" smtClean="0"/>
              <a:t>21/03/2023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106418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0875F1A-99E8-4733-A46A-2C4A5B1DD1FC}" type="datetimeFigureOut">
              <a:rPr lang="it-IT" smtClean="0"/>
              <a:t>21/03/2023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427917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0875F1A-99E8-4733-A46A-2C4A5B1DD1FC}" type="datetimeFigureOut">
              <a:rPr lang="it-IT" smtClean="0"/>
              <a:t>21/03/2023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8113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0875F1A-99E8-4733-A46A-2C4A5B1DD1FC}" type="datetimeFigureOut">
              <a:rPr lang="it-IT" smtClean="0"/>
              <a:t>21/03/2023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148537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0875F1A-99E8-4733-A46A-2C4A5B1DD1FC}" type="datetimeFigureOut">
              <a:rPr lang="it-IT" smtClean="0"/>
              <a:t>21/03/2023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301494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0875F1A-99E8-4733-A46A-2C4A5B1DD1FC}" type="datetimeFigureOut">
              <a:rPr lang="it-IT" smtClean="0"/>
              <a:t>21/03/2023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FEB15A5-D8DC-4FAA-9ED8-3630525AE7EC}" type="slidenum">
              <a:rPr lang="it-IT" smtClean="0"/>
              <a:t>‹N›</a:t>
            </a:fld>
            <a:endParaRPr lang="it-IT"/>
          </a:p>
        </p:txBody>
      </p:sp>
    </p:spTree>
    <p:extLst>
      <p:ext uri="{BB962C8B-B14F-4D97-AF65-F5344CB8AC3E}">
        <p14:creationId xmlns:p14="http://schemas.microsoft.com/office/powerpoint/2010/main" val="335592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75F1A-99E8-4733-A46A-2C4A5B1DD1FC}" type="datetimeFigureOut">
              <a:rPr lang="it-IT" smtClean="0"/>
              <a:t>21/03/2023</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B15A5-D8DC-4FAA-9ED8-3630525AE7EC}" type="slidenum">
              <a:rPr lang="it-IT" smtClean="0"/>
              <a:t>‹N›</a:t>
            </a:fld>
            <a:endParaRPr lang="it-IT"/>
          </a:p>
        </p:txBody>
      </p:sp>
    </p:spTree>
    <p:extLst>
      <p:ext uri="{BB962C8B-B14F-4D97-AF65-F5344CB8AC3E}">
        <p14:creationId xmlns:p14="http://schemas.microsoft.com/office/powerpoint/2010/main" val="323868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188641"/>
            <a:ext cx="7772400" cy="1944215"/>
          </a:xfrm>
        </p:spPr>
        <p:txBody>
          <a:bodyPr/>
          <a:lstStyle/>
          <a:p>
            <a:pPr>
              <a:buNone/>
            </a:pPr>
            <a:r>
              <a:rPr lang="it-IT" dirty="0" smtClean="0"/>
              <a:t>Storia dell’informatica e dei dispositivi </a:t>
            </a:r>
            <a:r>
              <a:rPr lang="it-IT" smtClean="0"/>
              <a:t>di calcolo</a:t>
            </a:r>
            <a:endParaRPr lang="it-IT" dirty="0"/>
          </a:p>
        </p:txBody>
      </p:sp>
      <p:sp>
        <p:nvSpPr>
          <p:cNvPr id="3" name="Sottotitolo 2"/>
          <p:cNvSpPr>
            <a:spLocks noGrp="1"/>
          </p:cNvSpPr>
          <p:nvPr>
            <p:ph type="subTitle" idx="1"/>
          </p:nvPr>
        </p:nvSpPr>
        <p:spPr>
          <a:xfrm>
            <a:off x="683568" y="2348880"/>
            <a:ext cx="7848872" cy="4320480"/>
          </a:xfrm>
        </p:spPr>
        <p:txBody>
          <a:bodyPr>
            <a:normAutofit/>
          </a:bodyPr>
          <a:lstStyle/>
          <a:p>
            <a:r>
              <a:rPr lang="it-IT" sz="2800" dirty="0"/>
              <a:t>CAP E Le macchine reali</a:t>
            </a:r>
          </a:p>
          <a:p>
            <a:r>
              <a:rPr lang="it-IT" sz="2800" dirty="0"/>
              <a:t>Con lo sfruttamento della elettricità e dell’elettronica compaiono i calcolatori digitali programmabili.</a:t>
            </a:r>
          </a:p>
          <a:p>
            <a:endParaRPr lang="it-IT" dirty="0"/>
          </a:p>
        </p:txBody>
      </p:sp>
      <p:sp>
        <p:nvSpPr>
          <p:cNvPr id="4" name="Segnaposto numero diapositiva 3"/>
          <p:cNvSpPr>
            <a:spLocks noGrp="1"/>
          </p:cNvSpPr>
          <p:nvPr>
            <p:ph type="sldNum" sz="quarter" idx="12"/>
          </p:nvPr>
        </p:nvSpPr>
        <p:spPr/>
        <p:txBody>
          <a:bodyPr/>
          <a:lstStyle/>
          <a:p>
            <a:fld id="{66C0E5D1-ED83-4A09-BAA7-8C13419E776E}" type="slidenum">
              <a:rPr lang="it-IT" smtClean="0"/>
              <a:t>1</a:t>
            </a:fld>
            <a:endParaRPr lang="it-IT"/>
          </a:p>
        </p:txBody>
      </p:sp>
    </p:spTree>
    <p:extLst>
      <p:ext uri="{BB962C8B-B14F-4D97-AF65-F5344CB8AC3E}">
        <p14:creationId xmlns:p14="http://schemas.microsoft.com/office/powerpoint/2010/main" val="366734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b="1" dirty="0"/>
              <a:t>Le tavole: strumento e problema!</a:t>
            </a:r>
          </a:p>
        </p:txBody>
      </p:sp>
      <p:sp>
        <p:nvSpPr>
          <p:cNvPr id="3" name="Segnaposto contenuto 2"/>
          <p:cNvSpPr>
            <a:spLocks noGrp="1"/>
          </p:cNvSpPr>
          <p:nvPr>
            <p:ph idx="1"/>
          </p:nvPr>
        </p:nvSpPr>
        <p:spPr/>
        <p:txBody>
          <a:bodyPr/>
          <a:lstStyle/>
          <a:p>
            <a:pPr marL="0" indent="0">
              <a:buNone/>
            </a:pPr>
            <a:r>
              <a:rPr lang="it-IT" altLang="it-IT" dirty="0"/>
              <a:t>Edward Sang (scozzese,1805-1890</a:t>
            </a:r>
            <a:r>
              <a:rPr lang="it-IT" altLang="it-IT" dirty="0" smtClean="0"/>
              <a:t>), con </a:t>
            </a:r>
            <a:r>
              <a:rPr lang="it-IT" altLang="it-IT" dirty="0"/>
              <a:t>le figlie Flora e </a:t>
            </a:r>
            <a:r>
              <a:rPr lang="it-IT" altLang="it-IT" dirty="0" smtClean="0"/>
              <a:t>Jane, </a:t>
            </a:r>
            <a:r>
              <a:rPr lang="it-IT" altLang="it-IT" dirty="0"/>
              <a:t>calcola logaritmi (nel 1871pubblica tavole parziali)</a:t>
            </a:r>
          </a:p>
          <a:p>
            <a:r>
              <a:rPr lang="it-IT" altLang="it-IT" dirty="0"/>
              <a:t>logaritmi da 1 a 10˙000 con 28 cifre e da 100˙000 a 200˙000 con 15 cifre</a:t>
            </a:r>
          </a:p>
          <a:p>
            <a:r>
              <a:rPr lang="it-IT" altLang="it-IT" dirty="0"/>
              <a:t>47 volumi manoscritti (non pubblicati)</a:t>
            </a:r>
          </a:p>
          <a:p>
            <a:pPr marL="0" indent="0">
              <a:buNone/>
            </a:pPr>
            <a:endParaRPr lang="it-IT" dirty="0"/>
          </a:p>
        </p:txBody>
      </p:sp>
    </p:spTree>
    <p:extLst>
      <p:ext uri="{BB962C8B-B14F-4D97-AF65-F5344CB8AC3E}">
        <p14:creationId xmlns:p14="http://schemas.microsoft.com/office/powerpoint/2010/main" val="313958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4000" b="1" dirty="0"/>
              <a:t>Le tavole: strumento e problema!</a:t>
            </a:r>
          </a:p>
        </p:txBody>
      </p:sp>
      <p:sp>
        <p:nvSpPr>
          <p:cNvPr id="3" name="Segnaposto contenuto 2"/>
          <p:cNvSpPr>
            <a:spLocks noGrp="1"/>
          </p:cNvSpPr>
          <p:nvPr>
            <p:ph idx="1"/>
          </p:nvPr>
        </p:nvSpPr>
        <p:spPr>
          <a:xfrm>
            <a:off x="457200" y="980728"/>
            <a:ext cx="8229600" cy="5145435"/>
          </a:xfrm>
        </p:spPr>
        <p:txBody>
          <a:bodyPr>
            <a:normAutofit/>
          </a:bodyPr>
          <a:lstStyle/>
          <a:p>
            <a:pPr marL="0" indent="0">
              <a:buNone/>
            </a:pPr>
            <a:r>
              <a:rPr lang="it-IT" altLang="it-IT" dirty="0"/>
              <a:t>la “rivoluzione industriale” ha bisogno di meno:</a:t>
            </a:r>
          </a:p>
          <a:p>
            <a:r>
              <a:rPr lang="it-IT" altLang="it-IT" dirty="0" smtClean="0"/>
              <a:t>Nel 1814 compaiono tavole </a:t>
            </a:r>
            <a:r>
              <a:rPr lang="it-IT" altLang="it-IT" dirty="0"/>
              <a:t>che, per i numeri da 1 a 10000, davano la scomposizione in fattori primi, il quadrato, il cubo, la radice quadrata, il reciproco (7-9 cifre significative) e il logaritmo naturale; </a:t>
            </a:r>
          </a:p>
          <a:p>
            <a:r>
              <a:rPr lang="it-IT" altLang="it-IT" dirty="0"/>
              <a:t>si diffondono, per uso dell’ingegneria, tavole (di logaritmi decimali) a 5, 7, 10 decimali</a:t>
            </a:r>
          </a:p>
          <a:p>
            <a:pPr marL="0" indent="0">
              <a:buNone/>
            </a:pPr>
            <a:endParaRPr lang="it-IT" dirty="0"/>
          </a:p>
        </p:txBody>
      </p:sp>
    </p:spTree>
    <p:extLst>
      <p:ext uri="{BB962C8B-B14F-4D97-AF65-F5344CB8AC3E}">
        <p14:creationId xmlns:p14="http://schemas.microsoft.com/office/powerpoint/2010/main" val="395147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Autofit/>
          </a:bodyPr>
          <a:lstStyle/>
          <a:p>
            <a:r>
              <a:rPr lang="it-IT" sz="4000" b="1" dirty="0"/>
              <a:t>Le tavole: strumento e problema!</a:t>
            </a:r>
          </a:p>
        </p:txBody>
      </p:sp>
      <p:sp>
        <p:nvSpPr>
          <p:cNvPr id="3" name="Segnaposto contenuto 2"/>
          <p:cNvSpPr>
            <a:spLocks noGrp="1"/>
          </p:cNvSpPr>
          <p:nvPr>
            <p:ph idx="1"/>
          </p:nvPr>
        </p:nvSpPr>
        <p:spPr>
          <a:xfrm>
            <a:off x="457200" y="980728"/>
            <a:ext cx="8229600" cy="5145435"/>
          </a:xfrm>
        </p:spPr>
        <p:txBody>
          <a:bodyPr>
            <a:normAutofit/>
          </a:bodyPr>
          <a:lstStyle/>
          <a:p>
            <a:r>
              <a:rPr lang="it-IT" altLang="it-IT" dirty="0"/>
              <a:t>la diffusione dell’industria e del commercio e della finanza crea la figura del “contabile” (in inglese </a:t>
            </a:r>
            <a:r>
              <a:rPr lang="it-IT" altLang="it-IT" i="1" dirty="0"/>
              <a:t>computer</a:t>
            </a:r>
            <a:r>
              <a:rPr lang="it-IT" altLang="it-IT" dirty="0"/>
              <a:t>!)</a:t>
            </a:r>
          </a:p>
          <a:p>
            <a:r>
              <a:rPr lang="it-IT" altLang="it-IT" dirty="0"/>
              <a:t>si pubblicano tavole di “funzioni speciali” (le funzioni di </a:t>
            </a:r>
            <a:r>
              <a:rPr lang="it-IT" altLang="it-IT" dirty="0" err="1"/>
              <a:t>Bessel</a:t>
            </a:r>
            <a:r>
              <a:rPr lang="it-IT" altLang="it-IT" dirty="0"/>
              <a:t> e di </a:t>
            </a:r>
            <a:r>
              <a:rPr lang="it-IT" altLang="it-IT" dirty="0" err="1"/>
              <a:t>Legendre</a:t>
            </a:r>
            <a:r>
              <a:rPr lang="it-IT" altLang="it-IT" dirty="0"/>
              <a:t>, le armoniche sferiche, la Gamma, la Beta, le più generali funzioni </a:t>
            </a:r>
            <a:r>
              <a:rPr lang="it-IT" altLang="it-IT" dirty="0" err="1"/>
              <a:t>ipergeometriche</a:t>
            </a:r>
            <a:r>
              <a:rPr lang="it-IT" altLang="it-IT" dirty="0"/>
              <a:t>, ecc.). </a:t>
            </a:r>
          </a:p>
          <a:p>
            <a:r>
              <a:rPr lang="it-IT" altLang="it-IT" dirty="0"/>
              <a:t>nascono le macchine </a:t>
            </a:r>
            <a:r>
              <a:rPr lang="it-IT" altLang="it-IT" dirty="0" smtClean="0"/>
              <a:t>«</a:t>
            </a:r>
            <a:r>
              <a:rPr lang="it-IT" altLang="it-IT" i="1" dirty="0" smtClean="0"/>
              <a:t>contabili», </a:t>
            </a:r>
            <a:r>
              <a:rPr lang="it-IT" altLang="it-IT" dirty="0" smtClean="0"/>
              <a:t>per eseguire le 4 operazioni elementari dell’aritmetica</a:t>
            </a:r>
            <a:r>
              <a:rPr lang="it-IT" altLang="it-IT" i="1" dirty="0" smtClean="0"/>
              <a:t>.</a:t>
            </a:r>
            <a:endParaRPr lang="it-IT" altLang="it-IT" i="1" dirty="0"/>
          </a:p>
          <a:p>
            <a:pPr marL="0" indent="0">
              <a:buNone/>
            </a:pPr>
            <a:endParaRPr lang="it-IT" dirty="0"/>
          </a:p>
        </p:txBody>
      </p:sp>
    </p:spTree>
    <p:extLst>
      <p:ext uri="{BB962C8B-B14F-4D97-AF65-F5344CB8AC3E}">
        <p14:creationId xmlns:p14="http://schemas.microsoft.com/office/powerpoint/2010/main" val="4786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836712"/>
          </a:xfrm>
        </p:spPr>
        <p:txBody>
          <a:bodyPr/>
          <a:lstStyle/>
          <a:p>
            <a:r>
              <a:rPr lang="it-IT" sz="3600" b="1" dirty="0"/>
              <a:t>Le tavole: strumento e problema!</a:t>
            </a:r>
            <a:endParaRPr lang="it-IT" sz="3600" dirty="0"/>
          </a:p>
        </p:txBody>
      </p:sp>
      <p:sp>
        <p:nvSpPr>
          <p:cNvPr id="3" name="Segnaposto contenuto 2"/>
          <p:cNvSpPr>
            <a:spLocks noGrp="1"/>
          </p:cNvSpPr>
          <p:nvPr>
            <p:ph idx="1"/>
          </p:nvPr>
        </p:nvSpPr>
        <p:spPr>
          <a:xfrm>
            <a:off x="457200" y="1124744"/>
            <a:ext cx="8686800" cy="5001016"/>
          </a:xfrm>
        </p:spPr>
        <p:txBody>
          <a:bodyPr>
            <a:normAutofit fontScale="92500" lnSpcReduction="10000"/>
          </a:bodyPr>
          <a:lstStyle/>
          <a:p>
            <a:pPr marL="0" indent="0">
              <a:buNone/>
            </a:pPr>
            <a:r>
              <a:rPr lang="it-IT" sz="4000" b="1" dirty="0"/>
              <a:t>Le tavole </a:t>
            </a:r>
            <a:r>
              <a:rPr lang="it-IT" sz="4000" b="1" dirty="0" smtClean="0"/>
              <a:t>numeriche sono</a:t>
            </a:r>
            <a:endParaRPr lang="it-IT" sz="4000" dirty="0"/>
          </a:p>
          <a:p>
            <a:r>
              <a:rPr lang="it-IT" dirty="0" smtClean="0"/>
              <a:t>Strumento per far calcoli e risolvere problemi</a:t>
            </a:r>
          </a:p>
          <a:p>
            <a:r>
              <a:rPr lang="it-IT" dirty="0" smtClean="0"/>
              <a:t>Problema esse stesse perché devono essere costruite facendo calcoli </a:t>
            </a:r>
          </a:p>
          <a:p>
            <a:pPr marL="0" indent="0">
              <a:buNone/>
            </a:pPr>
            <a:r>
              <a:rPr lang="it-IT" sz="4000" b="1" dirty="0" smtClean="0"/>
              <a:t>Infatti, </a:t>
            </a:r>
            <a:r>
              <a:rPr lang="it-IT" sz="4000" b="1" dirty="0"/>
              <a:t>per la loro </a:t>
            </a:r>
            <a:r>
              <a:rPr lang="it-IT" sz="4000" b="1" dirty="0" smtClean="0"/>
              <a:t>costruzione</a:t>
            </a:r>
          </a:p>
          <a:p>
            <a:r>
              <a:rPr lang="it-IT" dirty="0" smtClean="0"/>
              <a:t>Richiedono «dispositivi linguistici» (l’analisi mat.)</a:t>
            </a:r>
          </a:p>
          <a:p>
            <a:r>
              <a:rPr lang="it-IT" dirty="0" smtClean="0"/>
              <a:t>Coinvolgono «dispositivi operativi» (</a:t>
            </a:r>
            <a:r>
              <a:rPr lang="it-IT" i="1" dirty="0" smtClean="0"/>
              <a:t>computisti</a:t>
            </a:r>
            <a:r>
              <a:rPr lang="it-IT" dirty="0" smtClean="0"/>
              <a:t>) </a:t>
            </a:r>
          </a:p>
          <a:p>
            <a:pPr marL="0" indent="0">
              <a:buNone/>
            </a:pPr>
            <a:r>
              <a:rPr lang="it-IT" sz="4000" b="1" dirty="0" smtClean="0"/>
              <a:t>Compare il primo dispositivo operativo formale (1849).</a:t>
            </a:r>
          </a:p>
          <a:p>
            <a:pPr marL="0" indent="0">
              <a:buNone/>
            </a:pPr>
            <a:endParaRPr lang="it-IT" dirty="0"/>
          </a:p>
          <a:p>
            <a:pPr marL="0" indent="0">
              <a:buNone/>
            </a:pPr>
            <a:endParaRPr lang="it-IT" dirty="0"/>
          </a:p>
          <a:p>
            <a:endParaRPr lang="it-IT" dirty="0" smtClean="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13</a:t>
            </a:fld>
            <a:endParaRPr lang="it-IT"/>
          </a:p>
        </p:txBody>
      </p:sp>
    </p:spTree>
    <p:extLst>
      <p:ext uri="{BB962C8B-B14F-4D97-AF65-F5344CB8AC3E}">
        <p14:creationId xmlns:p14="http://schemas.microsoft.com/office/powerpoint/2010/main" val="1791533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normAutofit/>
          </a:bodyPr>
          <a:lstStyle/>
          <a:p>
            <a:r>
              <a:rPr lang="it-IT" sz="3600" dirty="0" smtClean="0"/>
              <a:t>La nascita del dispositivo operativo formale</a:t>
            </a:r>
            <a:endParaRPr lang="it-IT" sz="3600" dirty="0"/>
          </a:p>
        </p:txBody>
      </p:sp>
      <p:sp>
        <p:nvSpPr>
          <p:cNvPr id="3" name="Segnaposto contenuto 2"/>
          <p:cNvSpPr>
            <a:spLocks noGrp="1"/>
          </p:cNvSpPr>
          <p:nvPr>
            <p:ph idx="1"/>
          </p:nvPr>
        </p:nvSpPr>
        <p:spPr>
          <a:xfrm>
            <a:off x="457200" y="980728"/>
            <a:ext cx="8686800" cy="5145435"/>
          </a:xfrm>
        </p:spPr>
        <p:txBody>
          <a:bodyPr/>
          <a:lstStyle/>
          <a:p>
            <a:pPr marL="0" indent="0">
              <a:buNone/>
            </a:pPr>
            <a:r>
              <a:rPr lang="it-IT" dirty="0" smtClean="0"/>
              <a:t>L’idea di un dispositivo operativo formale nasce come contaminazione di tre progetti </a:t>
            </a:r>
          </a:p>
          <a:p>
            <a:r>
              <a:rPr lang="it-IT" b="1" dirty="0" smtClean="0"/>
              <a:t>Teoria</a:t>
            </a:r>
            <a:r>
              <a:rPr lang="it-IT" dirty="0" smtClean="0"/>
              <a:t>. Divisione del lavoro e specializzazione delle professioni per la produzione di beni. </a:t>
            </a:r>
          </a:p>
          <a:p>
            <a:r>
              <a:rPr lang="it-IT" b="1" dirty="0" smtClean="0"/>
              <a:t>Applicazione.</a:t>
            </a:r>
            <a:r>
              <a:rPr lang="it-IT" dirty="0" smtClean="0"/>
              <a:t> Divisione del lavoro per fare calcoli: </a:t>
            </a:r>
            <a:r>
              <a:rPr lang="it-IT" b="1" dirty="0" smtClean="0"/>
              <a:t>analisi, calcolo numerico e aritmetica</a:t>
            </a:r>
            <a:r>
              <a:rPr lang="it-IT" dirty="0" smtClean="0"/>
              <a:t>.</a:t>
            </a:r>
          </a:p>
          <a:p>
            <a:r>
              <a:rPr lang="it-IT" b="1" dirty="0" smtClean="0"/>
              <a:t>Cambiamento di contesto</a:t>
            </a:r>
            <a:r>
              <a:rPr lang="it-IT" dirty="0" smtClean="0"/>
              <a:t>: dal telaio meccanico al calcolatore meccanico automatico.</a:t>
            </a:r>
          </a:p>
          <a:p>
            <a:pPr marL="0" indent="0">
              <a:buNone/>
            </a:pPr>
            <a:endParaRPr lang="it-IT" dirty="0" smtClean="0"/>
          </a:p>
          <a:p>
            <a:pPr marL="0" indent="0">
              <a:buNone/>
            </a:pPr>
            <a:endParaRPr lang="it-IT" dirty="0" smtClean="0"/>
          </a:p>
          <a:p>
            <a:pPr marL="0" indent="0">
              <a:buNone/>
            </a:pPr>
            <a:endParaRPr lang="it-IT" dirty="0"/>
          </a:p>
        </p:txBody>
      </p:sp>
    </p:spTree>
    <p:extLst>
      <p:ext uri="{BB962C8B-B14F-4D97-AF65-F5344CB8AC3E}">
        <p14:creationId xmlns:p14="http://schemas.microsoft.com/office/powerpoint/2010/main" val="1893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720080"/>
          </a:xfrm>
        </p:spPr>
        <p:txBody>
          <a:bodyPr>
            <a:normAutofit fontScale="90000"/>
          </a:bodyPr>
          <a:lstStyle/>
          <a:p>
            <a:r>
              <a:rPr lang="it-IT" dirty="0" smtClean="0"/>
              <a:t>Un esempio paradigmatico</a:t>
            </a:r>
            <a:endParaRPr lang="it-IT" dirty="0"/>
          </a:p>
        </p:txBody>
      </p:sp>
      <p:sp>
        <p:nvSpPr>
          <p:cNvPr id="3" name="Segnaposto contenuto 2"/>
          <p:cNvSpPr>
            <a:spLocks noGrp="1"/>
          </p:cNvSpPr>
          <p:nvPr>
            <p:ph idx="1"/>
          </p:nvPr>
        </p:nvSpPr>
        <p:spPr>
          <a:xfrm>
            <a:off x="457200" y="1052736"/>
            <a:ext cx="8229600" cy="5073427"/>
          </a:xfrm>
        </p:spPr>
        <p:txBody>
          <a:bodyPr>
            <a:normAutofit/>
          </a:bodyPr>
          <a:lstStyle/>
          <a:p>
            <a:pPr marL="0" indent="0">
              <a:buNone/>
            </a:pPr>
            <a:r>
              <a:rPr lang="it-IT" sz="2800" dirty="0"/>
              <a:t>I problemi, nella loro determinazione storica, rappresentano la sintesi delle soluzioni delle esperienze precedenti; quando sono risolti, diventano risorse per risolvere i problemi successivi. </a:t>
            </a:r>
            <a:endParaRPr lang="it-IT" sz="2800" dirty="0" smtClean="0"/>
          </a:p>
          <a:p>
            <a:pPr marL="0" indent="0">
              <a:buNone/>
            </a:pPr>
            <a:endParaRPr lang="it-IT" sz="800" dirty="0" smtClean="0"/>
          </a:p>
          <a:p>
            <a:pPr marL="0" indent="0">
              <a:buNone/>
            </a:pPr>
            <a:r>
              <a:rPr lang="it-IT" b="1" dirty="0" smtClean="0"/>
              <a:t>Adam Smith</a:t>
            </a:r>
          </a:p>
          <a:p>
            <a:pPr marL="0" indent="0">
              <a:buNone/>
            </a:pPr>
            <a:r>
              <a:rPr lang="it-IT" b="1" dirty="0" smtClean="0"/>
              <a:t>De Prony</a:t>
            </a:r>
            <a:endParaRPr lang="it-IT" b="1" dirty="0"/>
          </a:p>
          <a:p>
            <a:pPr marL="0" indent="0">
              <a:buNone/>
            </a:pPr>
            <a:r>
              <a:rPr lang="it-IT" b="1" dirty="0" smtClean="0"/>
              <a:t>Müller</a:t>
            </a:r>
          </a:p>
          <a:p>
            <a:pPr marL="0" indent="0">
              <a:buNone/>
            </a:pPr>
            <a:r>
              <a:rPr lang="it-IT" b="1" dirty="0" smtClean="0"/>
              <a:t>Babbage</a:t>
            </a:r>
            <a:endParaRPr lang="it-IT" b="1" dirty="0"/>
          </a:p>
        </p:txBody>
      </p:sp>
    </p:spTree>
    <p:extLst>
      <p:ext uri="{BB962C8B-B14F-4D97-AF65-F5344CB8AC3E}">
        <p14:creationId xmlns:p14="http://schemas.microsoft.com/office/powerpoint/2010/main" val="32970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980728"/>
          </a:xfrm>
        </p:spPr>
        <p:txBody>
          <a:bodyPr>
            <a:normAutofit fontScale="90000"/>
          </a:bodyPr>
          <a:lstStyle/>
          <a:p>
            <a:r>
              <a:rPr lang="it-IT" sz="3600" dirty="0" smtClean="0"/>
              <a:t>Passo 1: Adam Smith e la Ricchezza delle Nazioni</a:t>
            </a:r>
            <a:endParaRPr lang="it-IT" sz="3600" dirty="0"/>
          </a:p>
        </p:txBody>
      </p:sp>
      <p:sp>
        <p:nvSpPr>
          <p:cNvPr id="3" name="Segnaposto contenuto 2"/>
          <p:cNvSpPr>
            <a:spLocks noGrp="1"/>
          </p:cNvSpPr>
          <p:nvPr>
            <p:ph idx="1"/>
          </p:nvPr>
        </p:nvSpPr>
        <p:spPr>
          <a:xfrm>
            <a:off x="457200" y="908720"/>
            <a:ext cx="8229600" cy="5217443"/>
          </a:xfrm>
        </p:spPr>
        <p:txBody>
          <a:bodyPr>
            <a:normAutofit lnSpcReduction="10000"/>
          </a:bodyPr>
          <a:lstStyle/>
          <a:p>
            <a:pPr marL="0" indent="0">
              <a:buNone/>
            </a:pPr>
            <a:r>
              <a:rPr lang="en-US" dirty="0"/>
              <a:t>An Inquiry into the Nature and Causes of the Wealth </a:t>
            </a:r>
            <a:r>
              <a:rPr lang="en-US" dirty="0" smtClean="0"/>
              <a:t>(1776)</a:t>
            </a:r>
            <a:endParaRPr lang="it-IT" dirty="0" smtClean="0"/>
          </a:p>
          <a:p>
            <a:pPr marL="0" indent="0">
              <a:buNone/>
            </a:pPr>
            <a:r>
              <a:rPr lang="it-IT" dirty="0" smtClean="0"/>
              <a:t>Propone la divisione del lavoro complesso in fasi distinte, successive e specializzate.  </a:t>
            </a:r>
          </a:p>
          <a:p>
            <a:pPr marL="0" indent="0">
              <a:buNone/>
            </a:pPr>
            <a:endParaRPr lang="it-IT" dirty="0"/>
          </a:p>
          <a:p>
            <a:r>
              <a:rPr lang="it-IT" dirty="0" smtClean="0"/>
              <a:t>Emergono le specializzazioni con aumento della abilità dei singoli </a:t>
            </a:r>
          </a:p>
          <a:p>
            <a:r>
              <a:rPr lang="it-IT" dirty="0" smtClean="0"/>
              <a:t>Eliminazione del tempo per cambiare la fase  </a:t>
            </a:r>
          </a:p>
          <a:p>
            <a:r>
              <a:rPr lang="it-IT" dirty="0" smtClean="0"/>
              <a:t>Eventuale applicazione di macchine per attività specifiche meno complesse.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01185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a:t>Passo 1: Adam Smith e la Ricchezza delle Nazioni</a:t>
            </a:r>
          </a:p>
        </p:txBody>
      </p:sp>
      <p:sp>
        <p:nvSpPr>
          <p:cNvPr id="3" name="Segnaposto contenuto 2"/>
          <p:cNvSpPr>
            <a:spLocks noGrp="1"/>
          </p:cNvSpPr>
          <p:nvPr>
            <p:ph idx="1"/>
          </p:nvPr>
        </p:nvSpPr>
        <p:spPr/>
        <p:txBody>
          <a:bodyPr/>
          <a:lstStyle/>
          <a:p>
            <a:pPr marL="0" indent="0">
              <a:buNone/>
            </a:pPr>
            <a:r>
              <a:rPr lang="it-IT" dirty="0" smtClean="0"/>
              <a:t>	Se </a:t>
            </a:r>
            <a:r>
              <a:rPr lang="it-IT" dirty="0"/>
              <a:t>un individuo deve, da solo, fabbricare spilli partendo dall'estrazione dalla materia prima fino alla realizzazione di ogni singola fase artigianale </a:t>
            </a:r>
          </a:p>
          <a:p>
            <a:pPr lvl="0"/>
            <a:r>
              <a:rPr lang="it-IT" dirty="0"/>
              <a:t>deve avere tutte le competenze per svolgere ogni fase del lavoro e </a:t>
            </a:r>
          </a:p>
          <a:p>
            <a:r>
              <a:rPr lang="it-IT" dirty="0"/>
              <a:t>non riuscirà a produrre quantità elevate di spilli in poco tempo. </a:t>
            </a:r>
          </a:p>
        </p:txBody>
      </p:sp>
    </p:spTree>
    <p:extLst>
      <p:ext uri="{BB962C8B-B14F-4D97-AF65-F5344CB8AC3E}">
        <p14:creationId xmlns:p14="http://schemas.microsoft.com/office/powerpoint/2010/main" val="823035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a:t>Passo 1: Adam Smith e la Ricchezza delle Nazioni</a:t>
            </a:r>
          </a:p>
        </p:txBody>
      </p:sp>
      <p:sp>
        <p:nvSpPr>
          <p:cNvPr id="3" name="Segnaposto contenuto 2"/>
          <p:cNvSpPr>
            <a:spLocks noGrp="1"/>
          </p:cNvSpPr>
          <p:nvPr>
            <p:ph idx="1"/>
          </p:nvPr>
        </p:nvSpPr>
        <p:spPr/>
        <p:txBody>
          <a:bodyPr/>
          <a:lstStyle/>
          <a:p>
            <a:pPr marL="0" indent="0">
              <a:buNone/>
            </a:pPr>
            <a:r>
              <a:rPr lang="it-IT" dirty="0" smtClean="0"/>
              <a:t>	Con </a:t>
            </a:r>
            <a:r>
              <a:rPr lang="it-IT" dirty="0"/>
              <a:t>la suddivisione del lavoro in varie fasi artigianali e </a:t>
            </a:r>
            <a:endParaRPr lang="it-IT" dirty="0" smtClean="0"/>
          </a:p>
          <a:p>
            <a:pPr marL="0" indent="0">
              <a:buNone/>
            </a:pPr>
            <a:r>
              <a:rPr lang="it-IT" b="1" dirty="0" smtClean="0"/>
              <a:t>l'assunzione </a:t>
            </a:r>
            <a:r>
              <a:rPr lang="it-IT" b="1" dirty="0"/>
              <a:t>di artigiani specializzati in ogni singola fase</a:t>
            </a:r>
            <a:r>
              <a:rPr lang="it-IT" dirty="0"/>
              <a:t>, </a:t>
            </a:r>
            <a:endParaRPr lang="it-IT" dirty="0" smtClean="0"/>
          </a:p>
          <a:p>
            <a:pPr marL="0" indent="0">
              <a:buNone/>
            </a:pPr>
            <a:r>
              <a:rPr lang="it-IT" dirty="0" smtClean="0"/>
              <a:t>la </a:t>
            </a:r>
            <a:r>
              <a:rPr lang="it-IT" dirty="0"/>
              <a:t>produzione di spilli sarà superiore alla somma degli spilli che verrebbero prodotti, dallo stesso numero di individui, nelle modalità produttive precedenti.</a:t>
            </a:r>
          </a:p>
          <a:p>
            <a:pPr marL="0" indent="0">
              <a:buNone/>
            </a:pPr>
            <a:endParaRPr lang="it-IT" dirty="0"/>
          </a:p>
        </p:txBody>
      </p:sp>
    </p:spTree>
    <p:extLst>
      <p:ext uri="{BB962C8B-B14F-4D97-AF65-F5344CB8AC3E}">
        <p14:creationId xmlns:p14="http://schemas.microsoft.com/office/powerpoint/2010/main" val="421643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a:t>Passo 1: Adam Smith e la Ricchezza delle Nazioni</a:t>
            </a:r>
          </a:p>
        </p:txBody>
      </p:sp>
      <p:sp>
        <p:nvSpPr>
          <p:cNvPr id="3" name="Segnaposto contenuto 2"/>
          <p:cNvSpPr>
            <a:spLocks noGrp="1"/>
          </p:cNvSpPr>
          <p:nvPr>
            <p:ph idx="1"/>
          </p:nvPr>
        </p:nvSpPr>
        <p:spPr/>
        <p:txBody>
          <a:bodyPr/>
          <a:lstStyle/>
          <a:p>
            <a:pPr marL="0" indent="0">
              <a:buNone/>
            </a:pPr>
            <a:r>
              <a:rPr lang="it-IT" dirty="0"/>
              <a:t>L’incremento produttivo indotto dalla divisione del lavoro è dovuto a</a:t>
            </a:r>
          </a:p>
          <a:p>
            <a:pPr lvl="0"/>
            <a:r>
              <a:rPr lang="it-IT" dirty="0"/>
              <a:t>aumento dell'abilità di ogni lavoratore (specializzazione), </a:t>
            </a:r>
          </a:p>
          <a:p>
            <a:pPr lvl="0"/>
            <a:r>
              <a:rPr lang="it-IT" dirty="0"/>
              <a:t>riduzione del tempo per passare da un'attività all'altra, </a:t>
            </a:r>
          </a:p>
          <a:p>
            <a:pPr lvl="0"/>
            <a:r>
              <a:rPr lang="it-IT" dirty="0"/>
              <a:t>applicazione di macchine per svolgere attività specializzate. </a:t>
            </a:r>
          </a:p>
          <a:p>
            <a:pPr marL="0" indent="0">
              <a:buNone/>
            </a:pPr>
            <a:endParaRPr lang="it-IT" dirty="0"/>
          </a:p>
        </p:txBody>
      </p:sp>
    </p:spTree>
    <p:extLst>
      <p:ext uri="{BB962C8B-B14F-4D97-AF65-F5344CB8AC3E}">
        <p14:creationId xmlns:p14="http://schemas.microsoft.com/office/powerpoint/2010/main" val="58805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sz="3600" dirty="0" smtClean="0"/>
              <a:t>La scienza nel crogiolo del problem solving</a:t>
            </a:r>
            <a:endParaRPr lang="it-IT" sz="3600" dirty="0"/>
          </a:p>
        </p:txBody>
      </p:sp>
      <p:sp>
        <p:nvSpPr>
          <p:cNvPr id="3" name="Segnaposto contenuto 2"/>
          <p:cNvSpPr>
            <a:spLocks noGrp="1"/>
          </p:cNvSpPr>
          <p:nvPr>
            <p:ph idx="1"/>
          </p:nvPr>
        </p:nvSpPr>
        <p:spPr>
          <a:xfrm>
            <a:off x="457200" y="980728"/>
            <a:ext cx="8229600" cy="5877271"/>
          </a:xfrm>
        </p:spPr>
        <p:txBody>
          <a:bodyPr>
            <a:normAutofit/>
          </a:bodyPr>
          <a:lstStyle/>
          <a:p>
            <a:pPr marL="0" indent="0">
              <a:buNone/>
            </a:pPr>
            <a:endParaRPr lang="it-IT" sz="800" b="1" dirty="0" smtClean="0"/>
          </a:p>
          <a:p>
            <a:pPr marL="0" indent="0">
              <a:buNone/>
            </a:pPr>
            <a:r>
              <a:rPr lang="it-IT" sz="3600" b="1" dirty="0"/>
              <a:t>	</a:t>
            </a:r>
            <a:r>
              <a:rPr lang="it-IT" sz="3600" b="1" dirty="0" smtClean="0"/>
              <a:t>I problemi, nella loro determinazione storica, rappresentano la sintesi delle soluzioni delle esperienze precedenti; 	</a:t>
            </a:r>
          </a:p>
          <a:p>
            <a:pPr marL="0" indent="0">
              <a:buNone/>
            </a:pPr>
            <a:endParaRPr lang="it-IT" sz="800" b="1" dirty="0"/>
          </a:p>
          <a:p>
            <a:pPr marL="0" indent="0">
              <a:buNone/>
            </a:pPr>
            <a:r>
              <a:rPr lang="it-IT" sz="3600" b="1" dirty="0" smtClean="0"/>
              <a:t>	quando sono risolti, diventano risorse per risolvere i problemi successivi. </a:t>
            </a:r>
          </a:p>
          <a:p>
            <a:pPr marL="0" indent="0">
              <a:buNone/>
            </a:pPr>
            <a:endParaRPr lang="it-IT" sz="800" b="1" dirty="0"/>
          </a:p>
          <a:p>
            <a:pPr marL="0" indent="0">
              <a:buNone/>
            </a:pPr>
            <a:r>
              <a:rPr lang="it-IT" sz="3600" b="1" dirty="0" smtClean="0"/>
              <a:t>	Studiare questa storia produce competenze che diventano risorse  per il problem solving.</a:t>
            </a:r>
          </a:p>
          <a:p>
            <a:pPr marL="0" indent="0">
              <a:buNone/>
            </a:pPr>
            <a:endParaRPr lang="it-IT" sz="3600" b="1" dirty="0" smtClean="0"/>
          </a:p>
          <a:p>
            <a:pPr marL="0" indent="0">
              <a:buNone/>
            </a:pPr>
            <a:endParaRPr lang="it-IT" dirty="0" smtClean="0"/>
          </a:p>
          <a:p>
            <a:pPr marL="0" indent="0">
              <a:buNone/>
            </a:pPr>
            <a:endParaRPr lang="it-IT" dirty="0"/>
          </a:p>
        </p:txBody>
      </p:sp>
    </p:spTree>
    <p:extLst>
      <p:ext uri="{BB962C8B-B14F-4D97-AF65-F5344CB8AC3E}">
        <p14:creationId xmlns:p14="http://schemas.microsoft.com/office/powerpoint/2010/main" val="253317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052736"/>
          </a:xfrm>
        </p:spPr>
        <p:txBody>
          <a:bodyPr>
            <a:normAutofit/>
          </a:bodyPr>
          <a:lstStyle/>
          <a:p>
            <a:r>
              <a:rPr lang="it-IT" sz="3600" dirty="0" smtClean="0"/>
              <a:t>Passo 2: de Prony e la costruzione di tavole</a:t>
            </a:r>
            <a:endParaRPr lang="it-IT" sz="3600" dirty="0"/>
          </a:p>
        </p:txBody>
      </p:sp>
      <p:sp>
        <p:nvSpPr>
          <p:cNvPr id="3" name="Segnaposto contenuto 2"/>
          <p:cNvSpPr>
            <a:spLocks noGrp="1"/>
          </p:cNvSpPr>
          <p:nvPr>
            <p:ph idx="1"/>
          </p:nvPr>
        </p:nvSpPr>
        <p:spPr>
          <a:xfrm>
            <a:off x="457200" y="1124744"/>
            <a:ext cx="8229600" cy="5733256"/>
          </a:xfrm>
        </p:spPr>
        <p:txBody>
          <a:bodyPr>
            <a:normAutofit/>
          </a:bodyPr>
          <a:lstStyle/>
          <a:p>
            <a:pPr marL="0" indent="0">
              <a:buNone/>
            </a:pPr>
            <a:r>
              <a:rPr lang="en-US" dirty="0" smtClean="0"/>
              <a:t>Nel 1792 </a:t>
            </a:r>
            <a:r>
              <a:rPr lang="it-IT" dirty="0" smtClean="0"/>
              <a:t>applica la divisione del lavoro proposta da Smith per costruire tavole numeriche.</a:t>
            </a:r>
          </a:p>
          <a:p>
            <a:pPr marL="0" indent="0">
              <a:buNone/>
            </a:pPr>
            <a:endParaRPr lang="it-IT" sz="800" dirty="0"/>
          </a:p>
          <a:p>
            <a:r>
              <a:rPr lang="it-IT" dirty="0" smtClean="0"/>
              <a:t>Aumento e specializzazione della abilità per le  singole fasi.</a:t>
            </a:r>
          </a:p>
          <a:p>
            <a:r>
              <a:rPr lang="it-IT" dirty="0" smtClean="0"/>
              <a:t>Eliminazione dell’impegno per cambiare la fase  </a:t>
            </a:r>
          </a:p>
          <a:p>
            <a:r>
              <a:rPr lang="it-IT" dirty="0" smtClean="0"/>
              <a:t>Emerge la figura specifica del </a:t>
            </a:r>
            <a:r>
              <a:rPr lang="it-IT" i="1" u="sng" dirty="0" smtClean="0"/>
              <a:t>contabile.</a:t>
            </a:r>
            <a:endParaRPr lang="it-IT" dirty="0" smtClean="0"/>
          </a:p>
          <a:p>
            <a:pPr marL="0" indent="0">
              <a:buNone/>
            </a:pPr>
            <a:endParaRPr lang="it-IT" dirty="0"/>
          </a:p>
          <a:p>
            <a:pPr marL="0" indent="0">
              <a:buNone/>
            </a:pPr>
            <a:endParaRPr lang="it-IT" dirty="0"/>
          </a:p>
        </p:txBody>
      </p:sp>
    </p:spTree>
    <p:extLst>
      <p:ext uri="{BB962C8B-B14F-4D97-AF65-F5344CB8AC3E}">
        <p14:creationId xmlns:p14="http://schemas.microsoft.com/office/powerpoint/2010/main" val="111040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t>Passo 3: Muller  vede il telaio nel progetto di de Prony</a:t>
            </a:r>
            <a:endParaRPr lang="it-IT" sz="2800" dirty="0"/>
          </a:p>
        </p:txBody>
      </p:sp>
      <p:sp>
        <p:nvSpPr>
          <p:cNvPr id="3" name="Segnaposto contenuto 2"/>
          <p:cNvSpPr>
            <a:spLocks noGrp="1"/>
          </p:cNvSpPr>
          <p:nvPr>
            <p:ph idx="1"/>
          </p:nvPr>
        </p:nvSpPr>
        <p:spPr>
          <a:xfrm>
            <a:off x="457200" y="1600200"/>
            <a:ext cx="8686800" cy="4525963"/>
          </a:xfrm>
        </p:spPr>
        <p:txBody>
          <a:bodyPr>
            <a:normAutofit/>
          </a:bodyPr>
          <a:lstStyle/>
          <a:p>
            <a:pPr marL="0" indent="0">
              <a:buNone/>
            </a:pPr>
            <a:r>
              <a:rPr lang="it-IT" dirty="0" smtClean="0"/>
              <a:t>Divisione di un lavoro complesso in fasi distinte, successive e specializzate e </a:t>
            </a:r>
            <a:r>
              <a:rPr lang="it-IT" b="1" dirty="0" smtClean="0"/>
              <a:t>contaminazione </a:t>
            </a:r>
            <a:r>
              <a:rPr lang="it-IT" dirty="0" smtClean="0"/>
              <a:t>col progetto di Jacquard per il telaio automatico. </a:t>
            </a:r>
          </a:p>
          <a:p>
            <a:pPr marL="0" indent="0">
              <a:buNone/>
            </a:pPr>
            <a:endParaRPr lang="it-IT" dirty="0"/>
          </a:p>
          <a:p>
            <a:r>
              <a:rPr lang="it-IT" dirty="0" smtClean="0"/>
              <a:t>Aumento della abilità dei singoli</a:t>
            </a:r>
          </a:p>
          <a:p>
            <a:r>
              <a:rPr lang="it-IT" dirty="0" smtClean="0"/>
              <a:t>Eliminazione del tempo per cambiare la fase  </a:t>
            </a:r>
          </a:p>
          <a:p>
            <a:r>
              <a:rPr lang="it-IT" dirty="0" smtClean="0"/>
              <a:t>Applicazione di </a:t>
            </a:r>
            <a:r>
              <a:rPr lang="it-IT" i="1" u="sng" dirty="0" smtClean="0">
                <a:effectLst>
                  <a:outerShdw blurRad="38100" dist="38100" dir="2700000" algn="tl">
                    <a:srgbClr val="000000">
                      <a:alpha val="43137"/>
                    </a:srgbClr>
                  </a:outerShdw>
                </a:effectLst>
              </a:rPr>
              <a:t>macchine</a:t>
            </a:r>
            <a:r>
              <a:rPr lang="it-IT" dirty="0" smtClean="0"/>
              <a:t> per attività </a:t>
            </a:r>
            <a:r>
              <a:rPr lang="it-IT" u="sng" dirty="0" smtClean="0">
                <a:effectLst>
                  <a:outerShdw blurRad="38100" dist="38100" dir="2700000" algn="tl">
                    <a:srgbClr val="000000">
                      <a:alpha val="43137"/>
                    </a:srgbClr>
                  </a:outerShdw>
                </a:effectLst>
              </a:rPr>
              <a:t>contabili</a:t>
            </a:r>
          </a:p>
          <a:p>
            <a:pPr marL="0" indent="0">
              <a:buNone/>
            </a:pPr>
            <a:endParaRPr lang="it-IT" dirty="0"/>
          </a:p>
        </p:txBody>
      </p:sp>
    </p:spTree>
    <p:extLst>
      <p:ext uri="{BB962C8B-B14F-4D97-AF65-F5344CB8AC3E}">
        <p14:creationId xmlns:p14="http://schemas.microsoft.com/office/powerpoint/2010/main" val="111040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2800" dirty="0" smtClean="0"/>
              <a:t>Passo 4: Babbage costruisce la macchina alle differenze</a:t>
            </a:r>
            <a:endParaRPr lang="it-IT" sz="2800" dirty="0"/>
          </a:p>
        </p:txBody>
      </p:sp>
      <p:sp>
        <p:nvSpPr>
          <p:cNvPr id="3" name="Segnaposto contenuto 2"/>
          <p:cNvSpPr>
            <a:spLocks noGrp="1"/>
          </p:cNvSpPr>
          <p:nvPr>
            <p:ph idx="1"/>
          </p:nvPr>
        </p:nvSpPr>
        <p:spPr>
          <a:xfrm>
            <a:off x="457200" y="908720"/>
            <a:ext cx="8686800" cy="5217443"/>
          </a:xfrm>
        </p:spPr>
        <p:txBody>
          <a:bodyPr>
            <a:normAutofit/>
          </a:bodyPr>
          <a:lstStyle/>
          <a:p>
            <a:pPr marL="0" indent="0">
              <a:buNone/>
            </a:pPr>
            <a:r>
              <a:rPr lang="it-IT" dirty="0" smtClean="0"/>
              <a:t>Divisione di un lavoro complesso in fasi distinte, successive e specializzate  </a:t>
            </a:r>
          </a:p>
          <a:p>
            <a:pPr marL="0" indent="0">
              <a:buNone/>
            </a:pPr>
            <a:endParaRPr lang="it-IT" sz="800" dirty="0"/>
          </a:p>
          <a:p>
            <a:r>
              <a:rPr lang="it-IT" dirty="0" smtClean="0"/>
              <a:t>Matematici analisti</a:t>
            </a:r>
          </a:p>
          <a:p>
            <a:r>
              <a:rPr lang="it-IT" dirty="0" smtClean="0"/>
              <a:t>Esperti di calcolo numerico</a:t>
            </a:r>
          </a:p>
          <a:p>
            <a:r>
              <a:rPr lang="it-IT" b="1" u="sng" dirty="0" smtClean="0">
                <a:effectLst>
                  <a:outerShdw blurRad="38100" dist="38100" dir="2700000" algn="tl">
                    <a:srgbClr val="000000">
                      <a:alpha val="43137"/>
                    </a:srgbClr>
                  </a:outerShdw>
                </a:effectLst>
              </a:rPr>
              <a:t>Macchine per attività di contabilità. </a:t>
            </a:r>
          </a:p>
          <a:p>
            <a:endParaRPr lang="it-IT" b="1" dirty="0"/>
          </a:p>
          <a:p>
            <a:pPr marL="0" indent="0">
              <a:buNone/>
            </a:pPr>
            <a:r>
              <a:rPr lang="it-IT" b="1" dirty="0" smtClean="0"/>
              <a:t>Dalla macchina per produrre spilli</a:t>
            </a:r>
          </a:p>
          <a:p>
            <a:pPr marL="0" indent="0">
              <a:buNone/>
            </a:pPr>
            <a:r>
              <a:rPr lang="it-IT" b="1" dirty="0"/>
              <a:t>a</a:t>
            </a:r>
            <a:r>
              <a:rPr lang="it-IT" b="1" dirty="0" smtClean="0"/>
              <a:t>l primo dispositivo  operativo formale automatico per calcolare somme/differenze!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94688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692696"/>
          </a:xfrm>
        </p:spPr>
        <p:txBody>
          <a:bodyPr>
            <a:normAutofit/>
          </a:bodyPr>
          <a:lstStyle/>
          <a:p>
            <a:pPr>
              <a:buNone/>
            </a:pPr>
            <a:r>
              <a:rPr lang="it-IT" sz="3600" b="1" dirty="0" smtClean="0"/>
              <a:t>Il primo dispositivo operativo automatico</a:t>
            </a:r>
            <a:endParaRPr lang="it-IT" sz="3600" b="1" dirty="0"/>
          </a:p>
        </p:txBody>
      </p:sp>
      <p:sp>
        <p:nvSpPr>
          <p:cNvPr id="3" name="Segnaposto contenuto 2"/>
          <p:cNvSpPr>
            <a:spLocks noGrp="1"/>
          </p:cNvSpPr>
          <p:nvPr>
            <p:ph idx="1"/>
          </p:nvPr>
        </p:nvSpPr>
        <p:spPr>
          <a:xfrm>
            <a:off x="457200" y="980728"/>
            <a:ext cx="8229240" cy="5544616"/>
          </a:xfrm>
        </p:spPr>
        <p:txBody>
          <a:bodyPr>
            <a:normAutofit fontScale="32500" lnSpcReduction="20000"/>
          </a:bodyPr>
          <a:lstStyle/>
          <a:p>
            <a:pPr marL="108000" indent="0">
              <a:buNone/>
            </a:pPr>
            <a:r>
              <a:rPr lang="it-IT" sz="9000" b="1" dirty="0" smtClean="0"/>
              <a:t>Dalla produzione automatica di tavole</a:t>
            </a:r>
          </a:p>
          <a:p>
            <a:pPr marL="508050" lvl="1" indent="0">
              <a:buNone/>
            </a:pPr>
            <a:r>
              <a:rPr lang="it-IT" sz="8600" dirty="0" smtClean="0"/>
              <a:t>Organizzazione del lavoro: Adam Smith, un economista e de Prony, un matematico</a:t>
            </a:r>
          </a:p>
          <a:p>
            <a:pPr marL="508050" lvl="1" indent="0">
              <a:buNone/>
            </a:pPr>
            <a:endParaRPr lang="it-IT" sz="2100" dirty="0"/>
          </a:p>
          <a:p>
            <a:pPr marL="508050" lvl="1" indent="0">
              <a:buNone/>
            </a:pPr>
            <a:r>
              <a:rPr lang="it-IT" sz="8600" dirty="0" smtClean="0"/>
              <a:t>Ideazione per imitazione: Jacquard, un tessitore e Muller un ingegnere meccanico</a:t>
            </a:r>
          </a:p>
          <a:p>
            <a:pPr marL="508050" lvl="1" indent="0">
              <a:buNone/>
            </a:pPr>
            <a:endParaRPr lang="it-IT" sz="1600" dirty="0"/>
          </a:p>
          <a:p>
            <a:pPr marL="508050" lvl="1" indent="0">
              <a:buNone/>
            </a:pPr>
            <a:r>
              <a:rPr lang="it-IT" sz="8600" dirty="0" smtClean="0"/>
              <a:t>Un progetto per reperire risorse: Babbage, un matematico geniale</a:t>
            </a:r>
          </a:p>
          <a:p>
            <a:pPr marL="508050" lvl="1" indent="0">
              <a:buNone/>
            </a:pPr>
            <a:endParaRPr lang="it-IT" sz="1600" dirty="0"/>
          </a:p>
          <a:p>
            <a:pPr marL="108000" indent="0">
              <a:buNone/>
            </a:pPr>
            <a:endParaRPr lang="it-IT" sz="2000" dirty="0" smtClean="0"/>
          </a:p>
          <a:p>
            <a:pPr marL="108000" indent="0">
              <a:buNone/>
            </a:pPr>
            <a:r>
              <a:rPr lang="it-IT" sz="9000" b="1" dirty="0" smtClean="0"/>
              <a:t>Alla comparsa di un dispositivo «nuovo» </a:t>
            </a:r>
          </a:p>
          <a:p>
            <a:pPr marL="508050" lvl="2" indent="0">
              <a:buNone/>
            </a:pPr>
            <a:r>
              <a:rPr lang="it-IT" sz="8200" dirty="0"/>
              <a:t>L’idea è innovativa (Menabrea e Ada Lovelace), ma la tecnologia non è ancora disponibile (elettronica) </a:t>
            </a:r>
          </a:p>
          <a:p>
            <a:pPr marL="108000" indent="0">
              <a:buNone/>
            </a:pPr>
            <a:r>
              <a:rPr lang="it-IT" sz="9000" b="1" dirty="0" smtClean="0"/>
              <a:t>Costruzione di tavole </a:t>
            </a:r>
            <a:r>
              <a:rPr lang="it-IT" sz="9000" b="1" u="sng" dirty="0" smtClean="0"/>
              <a:t>senza errori umani</a:t>
            </a:r>
            <a:r>
              <a:rPr lang="it-IT" sz="9000" b="1" dirty="0" smtClean="0"/>
              <a:t>!</a:t>
            </a:r>
            <a:endParaRPr lang="it-IT" sz="9000" b="1"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23</a:t>
            </a:fld>
            <a:endParaRPr lang="it-IT"/>
          </a:p>
        </p:txBody>
      </p:sp>
    </p:spTree>
    <p:extLst>
      <p:ext uri="{BB962C8B-B14F-4D97-AF65-F5344CB8AC3E}">
        <p14:creationId xmlns:p14="http://schemas.microsoft.com/office/powerpoint/2010/main" val="2087678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a:bodyPr>
          <a:lstStyle/>
          <a:p>
            <a:r>
              <a:rPr lang="it-IT" sz="3600" dirty="0" smtClean="0"/>
              <a:t>Il progetto di de Prony</a:t>
            </a:r>
            <a:endParaRPr lang="it-IT" sz="3600" dirty="0"/>
          </a:p>
        </p:txBody>
      </p:sp>
      <p:sp>
        <p:nvSpPr>
          <p:cNvPr id="3" name="Segnaposto contenuto 2"/>
          <p:cNvSpPr>
            <a:spLocks noGrp="1"/>
          </p:cNvSpPr>
          <p:nvPr>
            <p:ph idx="1"/>
          </p:nvPr>
        </p:nvSpPr>
        <p:spPr>
          <a:xfrm>
            <a:off x="179512" y="764704"/>
            <a:ext cx="8640960" cy="5904656"/>
          </a:xfrm>
        </p:spPr>
        <p:txBody>
          <a:bodyPr/>
          <a:lstStyle/>
          <a:p>
            <a:pPr marL="0" indent="0">
              <a:buNone/>
            </a:pPr>
            <a:r>
              <a:rPr lang="it-IT" dirty="0" smtClean="0"/>
              <a:t>Nel 1793 l’Assemblea nazionale francese istituisce il </a:t>
            </a:r>
            <a:r>
              <a:rPr lang="it-IT" b="1" dirty="0" smtClean="0"/>
              <a:t>sistema metrico decimale </a:t>
            </a:r>
            <a:r>
              <a:rPr lang="it-IT" dirty="0" smtClean="0"/>
              <a:t>e affida a de Prony il compito di realizzare tavole numeriche delle funzioni logaritmiche e trigonometriche con un </a:t>
            </a:r>
            <a:r>
              <a:rPr lang="it-IT" b="1" dirty="0" smtClean="0"/>
              <a:t>numero di cifre variabile da 14 a 29 posizioni.</a:t>
            </a:r>
          </a:p>
          <a:p>
            <a:pPr marL="0" indent="0">
              <a:buNone/>
            </a:pPr>
            <a:endParaRPr lang="it-IT" sz="800" dirty="0"/>
          </a:p>
          <a:p>
            <a:pPr marL="0" indent="0">
              <a:buNone/>
            </a:pPr>
            <a:endParaRPr lang="it-IT" sz="1000" dirty="0" smtClean="0"/>
          </a:p>
          <a:p>
            <a:pPr marL="0" indent="0">
              <a:buNone/>
            </a:pPr>
            <a:r>
              <a:rPr lang="it-IT" dirty="0" smtClean="0"/>
              <a:t>Il numero di matematici esistenti non è sufficiente per portare avanti il lavoro necessario per compiere l’impresa! </a:t>
            </a:r>
          </a:p>
          <a:p>
            <a:pPr marL="0" indent="0">
              <a:buNone/>
            </a:pPr>
            <a:r>
              <a:rPr lang="it-IT" dirty="0"/>
              <a:t>Appendice E-1 Adam Smith</a:t>
            </a:r>
            <a:endParaRPr lang="it-IT" dirty="0" smtClean="0"/>
          </a:p>
          <a:p>
            <a:pPr marL="0" indent="0">
              <a:buNone/>
            </a:pPr>
            <a:r>
              <a:rPr lang="it-IT" dirty="0" smtClean="0"/>
              <a:t>Appendice E-2 de Prony</a:t>
            </a:r>
            <a:endParaRPr lang="it-IT" dirty="0"/>
          </a:p>
          <a:p>
            <a:pPr marL="0" indent="0">
              <a:buNone/>
            </a:pPr>
            <a:endParaRPr lang="it-IT" dirty="0"/>
          </a:p>
        </p:txBody>
      </p:sp>
    </p:spTree>
    <p:extLst>
      <p:ext uri="{BB962C8B-B14F-4D97-AF65-F5344CB8AC3E}">
        <p14:creationId xmlns:p14="http://schemas.microsoft.com/office/powerpoint/2010/main" val="954627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a:bodyPr>
          <a:lstStyle/>
          <a:p>
            <a:r>
              <a:rPr lang="it-IT" sz="3600" dirty="0" smtClean="0"/>
              <a:t>Il progetto di de Prony</a:t>
            </a:r>
            <a:endParaRPr lang="it-IT" sz="3600" dirty="0"/>
          </a:p>
        </p:txBody>
      </p:sp>
      <p:sp>
        <p:nvSpPr>
          <p:cNvPr id="3" name="Segnaposto contenuto 2"/>
          <p:cNvSpPr>
            <a:spLocks noGrp="1"/>
          </p:cNvSpPr>
          <p:nvPr>
            <p:ph idx="1"/>
          </p:nvPr>
        </p:nvSpPr>
        <p:spPr>
          <a:xfrm>
            <a:off x="179512" y="764704"/>
            <a:ext cx="8640960" cy="5904656"/>
          </a:xfrm>
        </p:spPr>
        <p:txBody>
          <a:bodyPr>
            <a:normAutofit/>
          </a:bodyPr>
          <a:lstStyle/>
          <a:p>
            <a:pPr marL="0" indent="0">
              <a:buNone/>
            </a:pPr>
            <a:r>
              <a:rPr lang="it-IT" sz="3600" dirty="0"/>
              <a:t>Per pianificare le attività, de Prony si ispirò alla proposta di </a:t>
            </a:r>
            <a:r>
              <a:rPr lang="it-IT" sz="3600" b="1" dirty="0"/>
              <a:t>organizzazione del lavoro </a:t>
            </a:r>
            <a:r>
              <a:rPr lang="it-IT" sz="3600" b="1" dirty="0" smtClean="0"/>
              <a:t>di Adam Smith:</a:t>
            </a:r>
            <a:r>
              <a:rPr lang="it-IT" sz="3600" dirty="0" smtClean="0"/>
              <a:t> </a:t>
            </a:r>
            <a:r>
              <a:rPr lang="it-IT" sz="3600" dirty="0"/>
              <a:t>scomposto il processo di lavorazione per produrre i logaritmi in modo da renderlo così semplice ed automatico come quello per la produzione di spille. </a:t>
            </a:r>
          </a:p>
          <a:p>
            <a:pPr marL="0" indent="0">
              <a:buNone/>
            </a:pPr>
            <a:endParaRPr lang="it-IT" sz="800" dirty="0"/>
          </a:p>
          <a:p>
            <a:pPr marL="0" indent="0">
              <a:buNone/>
            </a:pPr>
            <a:r>
              <a:rPr lang="it-IT" sz="3600" dirty="0" smtClean="0"/>
              <a:t>de </a:t>
            </a:r>
            <a:r>
              <a:rPr lang="it-IT" sz="3600" dirty="0"/>
              <a:t>Prony scompone la produzione di tavole numeriche in tre </a:t>
            </a:r>
            <a:r>
              <a:rPr lang="it-IT" sz="3600" dirty="0" smtClean="0"/>
              <a:t>fasi: matematici, tecnici e computisti (computer)</a:t>
            </a:r>
            <a:endParaRPr lang="it-IT" sz="3600" dirty="0"/>
          </a:p>
          <a:p>
            <a:pPr marL="0" indent="0">
              <a:buNone/>
            </a:pPr>
            <a:endParaRPr lang="it-IT" sz="2800" dirty="0"/>
          </a:p>
        </p:txBody>
      </p:sp>
    </p:spTree>
    <p:extLst>
      <p:ext uri="{BB962C8B-B14F-4D97-AF65-F5344CB8AC3E}">
        <p14:creationId xmlns:p14="http://schemas.microsoft.com/office/powerpoint/2010/main" val="240776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Autofit/>
          </a:bodyPr>
          <a:lstStyle/>
          <a:p>
            <a:r>
              <a:rPr lang="it-IT" sz="3600" dirty="0"/>
              <a:t>Il progetto di de Prony</a:t>
            </a:r>
          </a:p>
        </p:txBody>
      </p:sp>
      <p:sp>
        <p:nvSpPr>
          <p:cNvPr id="3" name="Segnaposto contenuto 2"/>
          <p:cNvSpPr>
            <a:spLocks noGrp="1"/>
          </p:cNvSpPr>
          <p:nvPr>
            <p:ph idx="1"/>
          </p:nvPr>
        </p:nvSpPr>
        <p:spPr>
          <a:xfrm>
            <a:off x="179512" y="764704"/>
            <a:ext cx="8784976" cy="6093296"/>
          </a:xfrm>
        </p:spPr>
        <p:txBody>
          <a:bodyPr>
            <a:normAutofit/>
          </a:bodyPr>
          <a:lstStyle/>
          <a:p>
            <a:pPr marL="0" indent="0">
              <a:buNone/>
            </a:pPr>
            <a:r>
              <a:rPr lang="it-IT" sz="3500" b="1" dirty="0"/>
              <a:t>Prima fase. Contributo dei matematici.</a:t>
            </a:r>
            <a:endParaRPr lang="it-IT" sz="3500" dirty="0"/>
          </a:p>
          <a:p>
            <a:pPr marL="0" indent="0">
              <a:buNone/>
            </a:pPr>
            <a:r>
              <a:rPr lang="it-IT" dirty="0" smtClean="0"/>
              <a:t>Per ogni funzione (log, seno, coseno, radici,..) viene calcolato uno sviluppo in serie per ogni sottointervallo interessato, per es. 0 =&lt; x =&lt;</a:t>
            </a:r>
            <a:r>
              <a:rPr lang="it-IT" dirty="0" smtClean="0">
                <a:latin typeface="Cambria Math"/>
                <a:ea typeface="Cambria Math"/>
              </a:rPr>
              <a:t>𝝅/2</a:t>
            </a:r>
            <a:endParaRPr lang="it-IT" dirty="0" smtClean="0"/>
          </a:p>
          <a:p>
            <a:pPr marL="0" indent="0">
              <a:buNone/>
            </a:pPr>
            <a:r>
              <a:rPr lang="pt-BR" dirty="0" smtClean="0"/>
              <a:t>     0---x</a:t>
            </a:r>
            <a:r>
              <a:rPr lang="pt-BR" baseline="-25000" dirty="0" smtClean="0"/>
              <a:t>1</a:t>
            </a:r>
            <a:r>
              <a:rPr lang="pt-BR" dirty="0" smtClean="0"/>
              <a:t>---|---x</a:t>
            </a:r>
            <a:r>
              <a:rPr lang="pt-BR" baseline="-25000" dirty="0" smtClean="0"/>
              <a:t>2</a:t>
            </a:r>
            <a:r>
              <a:rPr lang="pt-BR" dirty="0" smtClean="0"/>
              <a:t>--|-----|---x</a:t>
            </a:r>
            <a:r>
              <a:rPr lang="pt-BR" baseline="-25000" dirty="0" smtClean="0"/>
              <a:t>j</a:t>
            </a:r>
            <a:r>
              <a:rPr lang="pt-BR" dirty="0" smtClean="0"/>
              <a:t>---|-----|---x</a:t>
            </a:r>
            <a:r>
              <a:rPr lang="pt-BR" baseline="-25000" dirty="0" smtClean="0"/>
              <a:t>n</a:t>
            </a:r>
            <a:r>
              <a:rPr lang="pt-BR" dirty="0" smtClean="0"/>
              <a:t>--</a:t>
            </a:r>
            <a:r>
              <a:rPr lang="it-IT" dirty="0" smtClean="0">
                <a:latin typeface="Cambria Math"/>
                <a:ea typeface="Cambria Math"/>
              </a:rPr>
              <a:t>𝝅</a:t>
            </a:r>
            <a:r>
              <a:rPr lang="it-IT" dirty="0">
                <a:latin typeface="Cambria Math"/>
                <a:ea typeface="Cambria Math"/>
              </a:rPr>
              <a:t>/2</a:t>
            </a:r>
            <a:endParaRPr lang="it-IT" dirty="0"/>
          </a:p>
          <a:p>
            <a:pPr marL="0" indent="0">
              <a:buNone/>
            </a:pPr>
            <a:endParaRPr lang="it-IT" sz="900" dirty="0"/>
          </a:p>
          <a:p>
            <a:pPr marL="0" indent="0">
              <a:buNone/>
            </a:pPr>
            <a:r>
              <a:rPr lang="pt-BR" sz="2800" dirty="0"/>
              <a:t>f(x) = f(x</a:t>
            </a:r>
            <a:r>
              <a:rPr lang="pt-BR" sz="2800" baseline="-25000" dirty="0"/>
              <a:t>i</a:t>
            </a:r>
            <a:r>
              <a:rPr lang="pt-BR" sz="2800" dirty="0"/>
              <a:t>) + (x- x</a:t>
            </a:r>
            <a:r>
              <a:rPr lang="pt-BR" sz="2800" baseline="-25000" dirty="0"/>
              <a:t>i</a:t>
            </a:r>
            <a:r>
              <a:rPr lang="pt-BR" sz="2800" dirty="0"/>
              <a:t>) ·f’(x</a:t>
            </a:r>
            <a:r>
              <a:rPr lang="pt-BR" sz="2800" baseline="-25000" dirty="0"/>
              <a:t>i</a:t>
            </a:r>
            <a:r>
              <a:rPr lang="pt-BR" sz="2800" dirty="0"/>
              <a:t>) + (x- x</a:t>
            </a:r>
            <a:r>
              <a:rPr lang="pt-BR" sz="2800" baseline="-25000" dirty="0"/>
              <a:t>i</a:t>
            </a:r>
            <a:r>
              <a:rPr lang="pt-BR" sz="2800" dirty="0"/>
              <a:t>)</a:t>
            </a:r>
            <a:r>
              <a:rPr lang="pt-BR" sz="2800" baseline="30000" dirty="0"/>
              <a:t>2</a:t>
            </a:r>
            <a:r>
              <a:rPr lang="pt-BR" sz="2800" dirty="0"/>
              <a:t>·f’’(x</a:t>
            </a:r>
            <a:r>
              <a:rPr lang="pt-BR" sz="2800" baseline="-25000" dirty="0"/>
              <a:t>i</a:t>
            </a:r>
            <a:r>
              <a:rPr lang="pt-BR" sz="2800" dirty="0"/>
              <a:t>)/2 + </a:t>
            </a:r>
            <a:r>
              <a:rPr lang="pt-BR" sz="2800" dirty="0" smtClean="0"/>
              <a:t>(</a:t>
            </a:r>
            <a:r>
              <a:rPr lang="pt-BR" sz="2800" dirty="0"/>
              <a:t>x- x</a:t>
            </a:r>
            <a:r>
              <a:rPr lang="pt-BR" sz="2800" baseline="-25000" dirty="0"/>
              <a:t>i</a:t>
            </a:r>
            <a:r>
              <a:rPr lang="pt-BR" sz="2800" dirty="0"/>
              <a:t>)</a:t>
            </a:r>
            <a:r>
              <a:rPr lang="pt-BR" sz="2800" baseline="30000" dirty="0"/>
              <a:t>3</a:t>
            </a:r>
            <a:r>
              <a:rPr lang="pt-BR" sz="2800" dirty="0"/>
              <a:t>·f’’’(x</a:t>
            </a:r>
            <a:r>
              <a:rPr lang="pt-BR" sz="2800" baseline="-25000" dirty="0"/>
              <a:t>i</a:t>
            </a:r>
            <a:r>
              <a:rPr lang="pt-BR" sz="2800" dirty="0"/>
              <a:t>)/</a:t>
            </a:r>
            <a:r>
              <a:rPr lang="pt-BR" sz="2800" dirty="0" smtClean="0"/>
              <a:t>6 + </a:t>
            </a:r>
            <a:r>
              <a:rPr lang="pt-BR" sz="2800" dirty="0"/>
              <a:t>R(x</a:t>
            </a:r>
            <a:r>
              <a:rPr lang="pt-BR" sz="2800" baseline="-25000" dirty="0"/>
              <a:t>i</a:t>
            </a:r>
            <a:r>
              <a:rPr lang="pt-BR" sz="2800" dirty="0"/>
              <a:t>)</a:t>
            </a:r>
            <a:r>
              <a:rPr lang="pt-BR" sz="2400" dirty="0"/>
              <a:t> </a:t>
            </a:r>
            <a:r>
              <a:rPr lang="pt-BR" sz="2400" dirty="0" smtClean="0"/>
              <a:t>per i = 0, 1,  2, ...k.</a:t>
            </a:r>
            <a:endParaRPr lang="it-IT" sz="2400" dirty="0"/>
          </a:p>
          <a:p>
            <a:pPr marL="0" indent="0">
              <a:buNone/>
            </a:pPr>
            <a:endParaRPr lang="pt-BR" sz="900" dirty="0"/>
          </a:p>
          <a:p>
            <a:pPr marL="0" indent="0">
              <a:buNone/>
            </a:pPr>
            <a:r>
              <a:rPr lang="pt-BR" dirty="0"/>
              <a:t>R(x</a:t>
            </a:r>
            <a:r>
              <a:rPr lang="pt-BR" baseline="-25000" dirty="0"/>
              <a:t>i</a:t>
            </a:r>
            <a:r>
              <a:rPr lang="pt-BR" dirty="0" smtClean="0"/>
              <a:t>), il resto della serie, determina l’errore della approssimazione.</a:t>
            </a: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3320931493"/>
              </p:ext>
            </p:extLst>
          </p:nvPr>
        </p:nvGraphicFramePr>
        <p:xfrm>
          <a:off x="10851019" y="5373215"/>
          <a:ext cx="2865997" cy="4632960"/>
        </p:xfrm>
        <a:graphic>
          <a:graphicData uri="http://schemas.openxmlformats.org/drawingml/2006/table">
            <a:tbl>
              <a:tblPr firstRow="1" firstCol="1" bandRow="1">
                <a:tableStyleId>{5C22544A-7EE6-4342-B048-85BDC9FD1C3A}</a:tableStyleId>
              </a:tblPr>
              <a:tblGrid>
                <a:gridCol w="850473"/>
                <a:gridCol w="162560"/>
                <a:gridCol w="845202"/>
                <a:gridCol w="845202"/>
                <a:gridCol w="162560"/>
              </a:tblGrid>
              <a:tr h="468653">
                <a:tc>
                  <a:txBody>
                    <a:bodyPr/>
                    <a:lstStyle/>
                    <a:p>
                      <a:pPr>
                        <a:spcAft>
                          <a:spcPts val="0"/>
                        </a:spcAft>
                      </a:pPr>
                      <a:r>
                        <a:rPr lang="it-IT" sz="1600" dirty="0">
                          <a:effectLst/>
                        </a:rPr>
                        <a:t>x</a:t>
                      </a:r>
                      <a:endParaRPr lang="it-IT" sz="1200" dirty="0">
                        <a:effectLst/>
                        <a:latin typeface="Times New Roman"/>
                        <a:ea typeface="Times New Roman"/>
                      </a:endParaRPr>
                    </a:p>
                  </a:txBody>
                  <a:tcPr marL="68580" marR="68580" marT="0" marB="0"/>
                </a:tc>
                <a:tc>
                  <a:txBody>
                    <a:bodyPr/>
                    <a:lstStyle/>
                    <a:p>
                      <a:pPr>
                        <a:spcAft>
                          <a:spcPts val="0"/>
                        </a:spcAft>
                      </a:pPr>
                      <a:r>
                        <a:rPr lang="it-IT" sz="1600">
                          <a:effectLst/>
                        </a:rPr>
                        <a:t>y</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y’</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y’’</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y’’’</a:t>
                      </a:r>
                      <a:endParaRPr lang="it-IT" sz="1200">
                        <a:effectLst/>
                        <a:latin typeface="Times New Roman"/>
                        <a:ea typeface="Times New Roman"/>
                      </a:endParaRPr>
                    </a:p>
                  </a:txBody>
                  <a:tcPr marL="68580" marR="68580" marT="0" marB="0"/>
                </a:tc>
              </a:tr>
              <a:tr h="117163">
                <a:tc>
                  <a:txBody>
                    <a:bodyPr/>
                    <a:lstStyle/>
                    <a:p>
                      <a:pPr>
                        <a:spcAft>
                          <a:spcPts val="0"/>
                        </a:spcAft>
                      </a:pPr>
                      <a:r>
                        <a:rPr lang="it-IT" sz="1600">
                          <a:effectLst/>
                        </a:rPr>
                        <a:t>0</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1</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r>
              <a:tr h="234326">
                <a:tc>
                  <a:txBody>
                    <a:bodyPr/>
                    <a:lstStyle/>
                    <a:p>
                      <a:pPr>
                        <a:spcAft>
                          <a:spcPts val="0"/>
                        </a:spcAft>
                      </a:pPr>
                      <a:r>
                        <a:rPr lang="it-IT" sz="1600">
                          <a:effectLst/>
                        </a:rPr>
                        <a:t>1</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-2</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-3</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r>
              <a:tr h="351490">
                <a:tc>
                  <a:txBody>
                    <a:bodyPr/>
                    <a:lstStyle/>
                    <a:p>
                      <a:pPr>
                        <a:spcAft>
                          <a:spcPts val="0"/>
                        </a:spcAft>
                      </a:pPr>
                      <a:r>
                        <a:rPr lang="it-IT" sz="1600">
                          <a:effectLst/>
                        </a:rPr>
                        <a:t>2</a:t>
                      </a:r>
                      <a:endParaRPr lang="it-IT" sz="1200">
                        <a:effectLst/>
                        <a:latin typeface="Times New Roman"/>
                        <a:ea typeface="Times New Roman"/>
                      </a:endParaRPr>
                    </a:p>
                  </a:txBody>
                  <a:tcPr marL="68580" marR="68580" marT="0" marB="0"/>
                </a:tc>
                <a:tc>
                  <a:txBody>
                    <a:bodyPr/>
                    <a:lstStyle/>
                    <a:p>
                      <a:pPr>
                        <a:spcAft>
                          <a:spcPts val="0"/>
                        </a:spcAft>
                      </a:pPr>
                      <a:r>
                        <a:rPr lang="it-IT" sz="1600" dirty="0">
                          <a:effectLst/>
                        </a:rPr>
                        <a:t>-23</a:t>
                      </a:r>
                      <a:endParaRPr lang="it-IT" sz="1200" dirty="0">
                        <a:effectLst/>
                        <a:latin typeface="Times New Roman"/>
                        <a:ea typeface="Times New Roman"/>
                      </a:endParaRPr>
                    </a:p>
                  </a:txBody>
                  <a:tcPr marL="68580" marR="68580" marT="0" marB="0"/>
                </a:tc>
                <a:tc>
                  <a:txBody>
                    <a:bodyPr/>
                    <a:lstStyle/>
                    <a:p>
                      <a:pPr>
                        <a:spcAft>
                          <a:spcPts val="0"/>
                        </a:spcAft>
                      </a:pPr>
                      <a:r>
                        <a:rPr lang="it-IT" sz="1600">
                          <a:effectLst/>
                        </a:rPr>
                        <a:t>-21</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-18</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r>
              <a:tr h="351490">
                <a:tc>
                  <a:txBody>
                    <a:bodyPr/>
                    <a:lstStyle/>
                    <a:p>
                      <a:pPr>
                        <a:spcAft>
                          <a:spcPts val="0"/>
                        </a:spcAft>
                      </a:pPr>
                      <a:r>
                        <a:rPr lang="it-IT" sz="1600">
                          <a:effectLst/>
                        </a:rPr>
                        <a:t>3</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-86</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-63</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-42</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-24</a:t>
                      </a:r>
                      <a:endParaRPr lang="it-IT" sz="1200">
                        <a:effectLst/>
                        <a:latin typeface="Times New Roman"/>
                        <a:ea typeface="Times New Roman"/>
                      </a:endParaRPr>
                    </a:p>
                  </a:txBody>
                  <a:tcPr marL="68580" marR="68580" marT="0" marB="0"/>
                </a:tc>
              </a:tr>
              <a:tr h="351490">
                <a:tc>
                  <a:txBody>
                    <a:bodyPr/>
                    <a:lstStyle/>
                    <a:p>
                      <a:pPr>
                        <a:spcAft>
                          <a:spcPts val="0"/>
                        </a:spcAft>
                      </a:pPr>
                      <a:r>
                        <a:rPr lang="it-IT" sz="1600">
                          <a:effectLst/>
                        </a:rPr>
                        <a:t>4</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a</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-24</a:t>
                      </a:r>
                      <a:endParaRPr lang="it-IT" sz="1200">
                        <a:effectLst/>
                        <a:latin typeface="Times New Roman"/>
                        <a:ea typeface="Times New Roman"/>
                      </a:endParaRPr>
                    </a:p>
                  </a:txBody>
                  <a:tcPr marL="68580" marR="68580" marT="0" marB="0"/>
                </a:tc>
              </a:tr>
              <a:tr h="351490">
                <a:tc>
                  <a:txBody>
                    <a:bodyPr/>
                    <a:lstStyle/>
                    <a:p>
                      <a:pPr>
                        <a:spcAft>
                          <a:spcPts val="0"/>
                        </a:spcAft>
                      </a:pPr>
                      <a:r>
                        <a:rPr lang="it-IT" sz="1600">
                          <a:effectLst/>
                        </a:rPr>
                        <a:t>5</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a:effectLst/>
                        </a:rPr>
                        <a:t> </a:t>
                      </a:r>
                      <a:endParaRPr lang="it-IT" sz="1200">
                        <a:effectLst/>
                        <a:latin typeface="Times New Roman"/>
                        <a:ea typeface="Times New Roman"/>
                      </a:endParaRPr>
                    </a:p>
                  </a:txBody>
                  <a:tcPr marL="68580" marR="68580" marT="0" marB="0"/>
                </a:tc>
                <a:tc>
                  <a:txBody>
                    <a:bodyPr/>
                    <a:lstStyle/>
                    <a:p>
                      <a:pPr>
                        <a:spcAft>
                          <a:spcPts val="0"/>
                        </a:spcAft>
                      </a:pPr>
                      <a:r>
                        <a:rPr lang="it-IT" sz="1600" dirty="0">
                          <a:effectLst/>
                        </a:rPr>
                        <a:t>-24</a:t>
                      </a:r>
                      <a:endParaRPr lang="it-IT" sz="1200" dirty="0">
                        <a:effectLst/>
                        <a:latin typeface="Times New Roman"/>
                        <a:ea typeface="Times New Roman"/>
                      </a:endParaRPr>
                    </a:p>
                  </a:txBody>
                  <a:tcPr marL="68580" marR="68580" marT="0" marB="0"/>
                </a:tc>
              </a:tr>
            </a:tbl>
          </a:graphicData>
        </a:graphic>
      </p:graphicFrame>
      <p:sp>
        <p:nvSpPr>
          <p:cNvPr id="5" name="Rectangle 1"/>
          <p:cNvSpPr>
            <a:spLocks noChangeArrowheads="1"/>
          </p:cNvSpPr>
          <p:nvPr/>
        </p:nvSpPr>
        <p:spPr bwMode="auto">
          <a:xfrm>
            <a:off x="457200" y="3009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8806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a:t>Il progetto di de Prony</a:t>
            </a:r>
          </a:p>
        </p:txBody>
      </p:sp>
      <p:sp>
        <p:nvSpPr>
          <p:cNvPr id="3" name="Segnaposto contenuto 2"/>
          <p:cNvSpPr>
            <a:spLocks noGrp="1"/>
          </p:cNvSpPr>
          <p:nvPr>
            <p:ph idx="1"/>
          </p:nvPr>
        </p:nvSpPr>
        <p:spPr>
          <a:xfrm>
            <a:off x="0" y="620688"/>
            <a:ext cx="9144000" cy="6237312"/>
          </a:xfrm>
        </p:spPr>
        <p:txBody>
          <a:bodyPr>
            <a:normAutofit/>
          </a:bodyPr>
          <a:lstStyle/>
          <a:p>
            <a:pPr marL="0" indent="0">
              <a:buNone/>
            </a:pPr>
            <a:r>
              <a:rPr lang="pt-BR" dirty="0" smtClean="0"/>
              <a:t>Dallo sviluppo in serie</a:t>
            </a:r>
          </a:p>
          <a:p>
            <a:pPr marL="0" indent="0">
              <a:buNone/>
            </a:pPr>
            <a:r>
              <a:rPr lang="pt-BR" dirty="0" smtClean="0"/>
              <a:t>f(x)=f(x</a:t>
            </a:r>
            <a:r>
              <a:rPr lang="pt-BR" baseline="-25000" dirty="0" smtClean="0"/>
              <a:t>i</a:t>
            </a:r>
            <a:r>
              <a:rPr lang="pt-BR" dirty="0" smtClean="0"/>
              <a:t>)+(x-x</a:t>
            </a:r>
            <a:r>
              <a:rPr lang="pt-BR" baseline="-25000" dirty="0" smtClean="0"/>
              <a:t>i</a:t>
            </a:r>
            <a:r>
              <a:rPr lang="pt-BR" dirty="0" smtClean="0"/>
              <a:t>)·</a:t>
            </a:r>
            <a:r>
              <a:rPr lang="pt-BR" dirty="0"/>
              <a:t>f’(x</a:t>
            </a:r>
            <a:r>
              <a:rPr lang="pt-BR" baseline="-25000" dirty="0"/>
              <a:t>i</a:t>
            </a:r>
            <a:r>
              <a:rPr lang="pt-BR" dirty="0" smtClean="0"/>
              <a:t>)+(x-x</a:t>
            </a:r>
            <a:r>
              <a:rPr lang="pt-BR" baseline="-25000" dirty="0" smtClean="0"/>
              <a:t>i</a:t>
            </a:r>
            <a:r>
              <a:rPr lang="pt-BR" dirty="0" smtClean="0"/>
              <a:t>)</a:t>
            </a:r>
            <a:r>
              <a:rPr lang="pt-BR" baseline="30000" dirty="0" smtClean="0"/>
              <a:t>2</a:t>
            </a:r>
            <a:r>
              <a:rPr lang="pt-BR" dirty="0" smtClean="0"/>
              <a:t>·f</a:t>
            </a:r>
            <a:r>
              <a:rPr lang="pt-BR" dirty="0"/>
              <a:t>’’(x</a:t>
            </a:r>
            <a:r>
              <a:rPr lang="pt-BR" baseline="-25000" dirty="0"/>
              <a:t>i</a:t>
            </a:r>
            <a:r>
              <a:rPr lang="pt-BR" dirty="0"/>
              <a:t>)/</a:t>
            </a:r>
            <a:r>
              <a:rPr lang="pt-BR" dirty="0" smtClean="0"/>
              <a:t>2+(x-x</a:t>
            </a:r>
            <a:r>
              <a:rPr lang="pt-BR" baseline="-25000" dirty="0"/>
              <a:t>i</a:t>
            </a:r>
            <a:r>
              <a:rPr lang="pt-BR" dirty="0" smtClean="0"/>
              <a:t>)</a:t>
            </a:r>
            <a:r>
              <a:rPr lang="pt-BR" baseline="30000" dirty="0" smtClean="0"/>
              <a:t>3</a:t>
            </a:r>
            <a:r>
              <a:rPr lang="pt-BR" dirty="0" smtClean="0"/>
              <a:t>·f</a:t>
            </a:r>
            <a:r>
              <a:rPr lang="pt-BR" dirty="0"/>
              <a:t>’’’(x</a:t>
            </a:r>
            <a:r>
              <a:rPr lang="pt-BR" baseline="-25000" dirty="0"/>
              <a:t>i</a:t>
            </a:r>
            <a:r>
              <a:rPr lang="pt-BR" dirty="0"/>
              <a:t>)/6 + R(x</a:t>
            </a:r>
            <a:r>
              <a:rPr lang="pt-BR" baseline="-25000" dirty="0"/>
              <a:t>i</a:t>
            </a:r>
            <a:r>
              <a:rPr lang="pt-BR" dirty="0"/>
              <a:t>)</a:t>
            </a:r>
            <a:r>
              <a:rPr lang="pt-BR" sz="2800" dirty="0"/>
              <a:t> per i = 0, 1,  2, </a:t>
            </a:r>
            <a:r>
              <a:rPr lang="pt-BR" sz="2800" dirty="0" smtClean="0"/>
              <a:t>...k, </a:t>
            </a:r>
            <a:endParaRPr lang="it-IT" sz="2800" dirty="0"/>
          </a:p>
          <a:p>
            <a:pPr marL="0" indent="0">
              <a:buNone/>
            </a:pPr>
            <a:endParaRPr lang="pt-BR" sz="1000" dirty="0"/>
          </a:p>
          <a:p>
            <a:pPr marL="0" indent="0">
              <a:buNone/>
            </a:pPr>
            <a:r>
              <a:rPr lang="pt-BR" dirty="0" smtClean="0"/>
              <a:t>tenuto conto della precisione fissata per calcolare la tavola, si </a:t>
            </a:r>
            <a:r>
              <a:rPr lang="pt-BR" dirty="0" smtClean="0"/>
              <a:t>fissa  </a:t>
            </a:r>
            <a:r>
              <a:rPr lang="pt-BR" b="1" dirty="0" smtClean="0"/>
              <a:t>il troncamento della serie al termine m-esimo </a:t>
            </a:r>
          </a:p>
          <a:p>
            <a:pPr marL="0" indent="0">
              <a:buNone/>
            </a:pPr>
            <a:r>
              <a:rPr lang="pt-BR" dirty="0" smtClean="0"/>
              <a:t>f(x)=f(x</a:t>
            </a:r>
            <a:r>
              <a:rPr lang="pt-BR" baseline="-25000" dirty="0" smtClean="0"/>
              <a:t>i</a:t>
            </a:r>
            <a:r>
              <a:rPr lang="pt-BR" dirty="0" smtClean="0"/>
              <a:t>)+(x-x</a:t>
            </a:r>
            <a:r>
              <a:rPr lang="pt-BR" baseline="-25000" dirty="0" smtClean="0"/>
              <a:t>i</a:t>
            </a:r>
            <a:r>
              <a:rPr lang="pt-BR" dirty="0" smtClean="0"/>
              <a:t>)·f’(x</a:t>
            </a:r>
            <a:r>
              <a:rPr lang="pt-BR" baseline="-25000" dirty="0" smtClean="0"/>
              <a:t>i</a:t>
            </a:r>
            <a:r>
              <a:rPr lang="pt-BR" dirty="0" smtClean="0"/>
              <a:t>)+(x-x</a:t>
            </a:r>
            <a:r>
              <a:rPr lang="pt-BR" baseline="-25000" dirty="0" smtClean="0"/>
              <a:t>i</a:t>
            </a:r>
            <a:r>
              <a:rPr lang="pt-BR" dirty="0" smtClean="0"/>
              <a:t>)</a:t>
            </a:r>
            <a:r>
              <a:rPr lang="pt-BR" baseline="30000" dirty="0" smtClean="0"/>
              <a:t>2</a:t>
            </a:r>
            <a:r>
              <a:rPr lang="pt-BR" dirty="0" smtClean="0"/>
              <a:t>·f’’(x</a:t>
            </a:r>
            <a:r>
              <a:rPr lang="pt-BR" baseline="-25000" dirty="0" smtClean="0"/>
              <a:t>i</a:t>
            </a:r>
            <a:r>
              <a:rPr lang="pt-BR" dirty="0" smtClean="0"/>
              <a:t>)/2+... +(x-x</a:t>
            </a:r>
            <a:r>
              <a:rPr lang="pt-BR" baseline="-25000" dirty="0" smtClean="0"/>
              <a:t>i</a:t>
            </a:r>
            <a:r>
              <a:rPr lang="pt-BR" dirty="0" smtClean="0"/>
              <a:t>)</a:t>
            </a:r>
            <a:r>
              <a:rPr lang="pt-BR" baseline="30000" dirty="0" smtClean="0"/>
              <a:t>m</a:t>
            </a:r>
            <a:r>
              <a:rPr lang="pt-BR" dirty="0" smtClean="0"/>
              <a:t>·f</a:t>
            </a:r>
            <a:r>
              <a:rPr lang="pt-BR" baseline="30000" dirty="0" smtClean="0"/>
              <a:t>(m)</a:t>
            </a:r>
            <a:r>
              <a:rPr lang="pt-BR" dirty="0" smtClean="0"/>
              <a:t>(x</a:t>
            </a:r>
            <a:r>
              <a:rPr lang="pt-BR" baseline="-25000" dirty="0" smtClean="0"/>
              <a:t>i</a:t>
            </a:r>
            <a:r>
              <a:rPr lang="pt-BR" dirty="0" smtClean="0"/>
              <a:t>)/m</a:t>
            </a:r>
          </a:p>
          <a:p>
            <a:pPr marL="0" indent="0">
              <a:buNone/>
            </a:pPr>
            <a:r>
              <a:rPr lang="pt-BR" dirty="0" smtClean="0"/>
              <a:t>in ciascuno dei sottointervalli</a:t>
            </a:r>
            <a:endParaRPr lang="pt-BR" sz="1600" baseline="30000" dirty="0" smtClean="0"/>
          </a:p>
          <a:p>
            <a:pPr marL="0" indent="0">
              <a:buNone/>
            </a:pPr>
            <a:r>
              <a:rPr lang="pt-BR" dirty="0" smtClean="0"/>
              <a:t>0|----</a:t>
            </a:r>
            <a:r>
              <a:rPr lang="pt-BR" dirty="0"/>
              <a:t>x</a:t>
            </a:r>
            <a:r>
              <a:rPr lang="pt-BR" baseline="-25000" dirty="0"/>
              <a:t>1</a:t>
            </a:r>
            <a:r>
              <a:rPr lang="pt-BR" dirty="0"/>
              <a:t>----|----x</a:t>
            </a:r>
            <a:r>
              <a:rPr lang="pt-BR" baseline="-25000" dirty="0"/>
              <a:t>2</a:t>
            </a:r>
            <a:r>
              <a:rPr lang="pt-BR" dirty="0"/>
              <a:t>---|------|----</a:t>
            </a:r>
            <a:r>
              <a:rPr lang="pt-BR" dirty="0" smtClean="0"/>
              <a:t>x</a:t>
            </a:r>
            <a:r>
              <a:rPr lang="pt-BR" baseline="-25000" dirty="0" smtClean="0"/>
              <a:t>j</a:t>
            </a:r>
            <a:r>
              <a:rPr lang="pt-BR" dirty="0" smtClean="0"/>
              <a:t>-</a:t>
            </a:r>
            <a:r>
              <a:rPr lang="pt-BR" dirty="0" smtClean="0"/>
              <a:t>---|------|----</a:t>
            </a:r>
            <a:r>
              <a:rPr lang="pt-BR" dirty="0"/>
              <a:t>x</a:t>
            </a:r>
            <a:r>
              <a:rPr lang="pt-BR" baseline="-25000" dirty="0"/>
              <a:t>n</a:t>
            </a:r>
            <a:r>
              <a:rPr lang="pt-BR" dirty="0"/>
              <a:t>-</a:t>
            </a:r>
            <a:r>
              <a:rPr lang="pt-BR" dirty="0" smtClean="0"/>
              <a:t>--|</a:t>
            </a:r>
            <a:r>
              <a:rPr lang="it-IT" dirty="0">
                <a:latin typeface="Cambria Math"/>
                <a:ea typeface="Cambria Math"/>
              </a:rPr>
              <a:t> 𝝅/2</a:t>
            </a:r>
            <a:endParaRPr lang="it-IT" dirty="0"/>
          </a:p>
          <a:p>
            <a:pPr marL="0" indent="0">
              <a:buNone/>
            </a:pPr>
            <a:endParaRPr lang="it-IT" dirty="0"/>
          </a:p>
        </p:txBody>
      </p:sp>
    </p:spTree>
    <p:extLst>
      <p:ext uri="{BB962C8B-B14F-4D97-AF65-F5344CB8AC3E}">
        <p14:creationId xmlns:p14="http://schemas.microsoft.com/office/powerpoint/2010/main" val="166760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Il progetto di de Prony</a:t>
            </a:r>
            <a:endParaRPr lang="it-IT" dirty="0"/>
          </a:p>
        </p:txBody>
      </p:sp>
      <p:sp>
        <p:nvSpPr>
          <p:cNvPr id="3" name="Segnaposto contenuto 2"/>
          <p:cNvSpPr>
            <a:spLocks noGrp="1"/>
          </p:cNvSpPr>
          <p:nvPr>
            <p:ph idx="1"/>
          </p:nvPr>
        </p:nvSpPr>
        <p:spPr/>
        <p:txBody>
          <a:bodyPr/>
          <a:lstStyle/>
          <a:p>
            <a:pPr marL="0" indent="0">
              <a:buNone/>
            </a:pPr>
            <a:r>
              <a:rPr lang="pt-BR" dirty="0" smtClean="0"/>
              <a:t>Sono quindi prodotti </a:t>
            </a:r>
            <a:r>
              <a:rPr lang="pt-BR" dirty="0"/>
              <a:t>i relativi polinomi:</a:t>
            </a:r>
          </a:p>
          <a:p>
            <a:pPr marL="0" indent="0">
              <a:buNone/>
            </a:pPr>
            <a:r>
              <a:rPr lang="pt-BR" sz="4400" dirty="0"/>
              <a:t>y = a</a:t>
            </a:r>
            <a:r>
              <a:rPr lang="pt-BR" sz="4400" baseline="-25000" dirty="0"/>
              <a:t>i</a:t>
            </a:r>
            <a:r>
              <a:rPr lang="pt-BR" sz="4400" dirty="0"/>
              <a:t> + b</a:t>
            </a:r>
            <a:r>
              <a:rPr lang="pt-BR" sz="4400" baseline="-25000" dirty="0"/>
              <a:t>i</a:t>
            </a:r>
            <a:r>
              <a:rPr lang="pt-BR" sz="4400" dirty="0"/>
              <a:t>·x + c</a:t>
            </a:r>
            <a:r>
              <a:rPr lang="pt-BR" sz="4400" baseline="-25000" dirty="0"/>
              <a:t>i</a:t>
            </a:r>
            <a:r>
              <a:rPr lang="pt-BR" sz="4400" dirty="0"/>
              <a:t>·x</a:t>
            </a:r>
            <a:r>
              <a:rPr lang="pt-BR" sz="4400" baseline="30000" dirty="0"/>
              <a:t>2</a:t>
            </a:r>
            <a:r>
              <a:rPr lang="pt-BR" sz="4400" dirty="0"/>
              <a:t> + ... d</a:t>
            </a:r>
            <a:r>
              <a:rPr lang="pt-BR" sz="4400" baseline="-25000" dirty="0"/>
              <a:t>i</a:t>
            </a:r>
            <a:r>
              <a:rPr lang="pt-BR" sz="4400" dirty="0"/>
              <a:t>·x</a:t>
            </a:r>
            <a:r>
              <a:rPr lang="pt-BR" sz="4400" baseline="30000" dirty="0"/>
              <a:t>m</a:t>
            </a:r>
          </a:p>
          <a:p>
            <a:pPr marL="0" indent="0">
              <a:buNone/>
            </a:pPr>
            <a:endParaRPr lang="pt-BR" sz="1600" baseline="30000" dirty="0"/>
          </a:p>
          <a:p>
            <a:pPr marL="0" indent="0">
              <a:buNone/>
            </a:pPr>
            <a:r>
              <a:rPr lang="pt-BR" sz="4400" baseline="30000" dirty="0" smtClean="0"/>
              <a:t>per </a:t>
            </a:r>
            <a:r>
              <a:rPr lang="pt-BR" sz="4400" baseline="30000" dirty="0"/>
              <a:t>ciascuno degli n sottointervalli </a:t>
            </a:r>
          </a:p>
          <a:p>
            <a:pPr marL="0" indent="0">
              <a:buNone/>
            </a:pPr>
            <a:r>
              <a:rPr lang="pt-BR" dirty="0"/>
              <a:t> </a:t>
            </a:r>
            <a:r>
              <a:rPr lang="pt-BR" dirty="0" smtClean="0"/>
              <a:t>0|----</a:t>
            </a:r>
            <a:r>
              <a:rPr lang="pt-BR" dirty="0"/>
              <a:t>x</a:t>
            </a:r>
            <a:r>
              <a:rPr lang="pt-BR" baseline="-25000" dirty="0"/>
              <a:t>1</a:t>
            </a:r>
            <a:r>
              <a:rPr lang="pt-BR" dirty="0"/>
              <a:t>-</a:t>
            </a:r>
            <a:r>
              <a:rPr lang="pt-BR" dirty="0" smtClean="0"/>
              <a:t>--|---</a:t>
            </a:r>
            <a:r>
              <a:rPr lang="pt-BR" dirty="0"/>
              <a:t>x</a:t>
            </a:r>
            <a:r>
              <a:rPr lang="pt-BR" baseline="-25000" dirty="0"/>
              <a:t>2</a:t>
            </a:r>
            <a:r>
              <a:rPr lang="pt-BR" dirty="0"/>
              <a:t>-</a:t>
            </a:r>
            <a:r>
              <a:rPr lang="pt-BR" dirty="0" smtClean="0"/>
              <a:t>--|---|---x</a:t>
            </a:r>
            <a:r>
              <a:rPr lang="pt-BR" baseline="-25000" dirty="0" smtClean="0"/>
              <a:t>i</a:t>
            </a:r>
            <a:r>
              <a:rPr lang="pt-BR" dirty="0" smtClean="0"/>
              <a:t>---|---|----</a:t>
            </a:r>
            <a:r>
              <a:rPr lang="pt-BR" dirty="0"/>
              <a:t>x</a:t>
            </a:r>
            <a:r>
              <a:rPr lang="pt-BR" baseline="-25000" dirty="0"/>
              <a:t>n</a:t>
            </a:r>
            <a:r>
              <a:rPr lang="pt-BR" dirty="0"/>
              <a:t>-</a:t>
            </a:r>
            <a:r>
              <a:rPr lang="pt-BR" dirty="0" smtClean="0"/>
              <a:t>--|</a:t>
            </a:r>
            <a:r>
              <a:rPr lang="it-IT" dirty="0">
                <a:latin typeface="Cambria Math"/>
                <a:ea typeface="Cambria Math"/>
              </a:rPr>
              <a:t> 𝝅/</a:t>
            </a:r>
            <a:r>
              <a:rPr lang="it-IT" dirty="0" smtClean="0">
                <a:latin typeface="Cambria Math"/>
                <a:ea typeface="Cambria Math"/>
              </a:rPr>
              <a:t>2</a:t>
            </a:r>
          </a:p>
          <a:p>
            <a:pPr marL="0" indent="0">
              <a:buNone/>
            </a:pPr>
            <a:endParaRPr lang="it-IT" dirty="0">
              <a:latin typeface="Cambria Math"/>
              <a:ea typeface="Cambria Math"/>
            </a:endParaRPr>
          </a:p>
          <a:p>
            <a:pPr marL="0" indent="0">
              <a:buNone/>
            </a:pPr>
            <a:r>
              <a:rPr lang="it-IT" dirty="0" smtClean="0">
                <a:latin typeface="Cambria Math"/>
                <a:ea typeface="Cambria Math"/>
              </a:rPr>
              <a:t>Per calcolare una tavola si deve tabulare un polinomio!</a:t>
            </a:r>
            <a:endParaRPr lang="it-IT" dirty="0"/>
          </a:p>
          <a:p>
            <a:pPr marL="0" indent="0">
              <a:buNone/>
            </a:pPr>
            <a:endParaRPr lang="it-IT" dirty="0"/>
          </a:p>
        </p:txBody>
      </p:sp>
    </p:spTree>
    <p:extLst>
      <p:ext uri="{BB962C8B-B14F-4D97-AF65-F5344CB8AC3E}">
        <p14:creationId xmlns:p14="http://schemas.microsoft.com/office/powerpoint/2010/main" val="666308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a:bodyPr>
          <a:lstStyle/>
          <a:p>
            <a:r>
              <a:rPr lang="it-IT" sz="3600" b="1" dirty="0" smtClean="0"/>
              <a:t>Seconda fase: contributo dei tecnici</a:t>
            </a:r>
            <a:endParaRPr lang="it-IT" sz="3600" b="1" dirty="0"/>
          </a:p>
        </p:txBody>
      </p:sp>
      <p:sp>
        <p:nvSpPr>
          <p:cNvPr id="3" name="Segnaposto contenuto 2"/>
          <p:cNvSpPr>
            <a:spLocks noGrp="1"/>
          </p:cNvSpPr>
          <p:nvPr>
            <p:ph idx="1"/>
          </p:nvPr>
        </p:nvSpPr>
        <p:spPr>
          <a:xfrm>
            <a:off x="457200" y="836712"/>
            <a:ext cx="8229600" cy="6021288"/>
          </a:xfrm>
        </p:spPr>
        <p:txBody>
          <a:bodyPr/>
          <a:lstStyle/>
          <a:p>
            <a:pPr marL="0" indent="0">
              <a:buNone/>
            </a:pPr>
            <a:r>
              <a:rPr lang="it-IT" sz="2800" dirty="0"/>
              <a:t>Per ogni polinomio </a:t>
            </a:r>
            <a:r>
              <a:rPr lang="pt-BR" sz="2800" dirty="0"/>
              <a:t>y </a:t>
            </a:r>
            <a:r>
              <a:rPr lang="pt-BR" sz="2800" dirty="0" smtClean="0"/>
              <a:t>(</a:t>
            </a:r>
            <a:r>
              <a:rPr lang="it-IT" sz="2800" b="1" dirty="0" smtClean="0"/>
              <a:t>y </a:t>
            </a:r>
            <a:r>
              <a:rPr lang="it-IT" sz="2800" b="1" dirty="0"/>
              <a:t>= 1 +2*x + 3*x</a:t>
            </a:r>
            <a:r>
              <a:rPr lang="it-IT" sz="2800" b="1" baseline="30000" dirty="0"/>
              <a:t>2</a:t>
            </a:r>
            <a:r>
              <a:rPr lang="it-IT" sz="2800" b="1" dirty="0"/>
              <a:t> – x</a:t>
            </a:r>
            <a:r>
              <a:rPr lang="it-IT" sz="2800" b="1" baseline="30000" dirty="0"/>
              <a:t>3</a:t>
            </a:r>
            <a:r>
              <a:rPr lang="it-IT" sz="2800" b="1" dirty="0"/>
              <a:t> </a:t>
            </a:r>
            <a:r>
              <a:rPr lang="pt-BR" sz="2800" dirty="0"/>
              <a:t>) viene calcolata </a:t>
            </a:r>
            <a:r>
              <a:rPr lang="fr-FR" sz="2800" dirty="0"/>
              <a:t>la parte iniziale </a:t>
            </a:r>
            <a:r>
              <a:rPr lang="fr-FR" sz="2800" dirty="0" smtClean="0"/>
              <a:t>delle differenze. Per polinomi di grado n, la differenza n-esima è costante, quindi si calcolano solo le prime n+1 righe. Nell’esempio n = 3.</a:t>
            </a:r>
            <a:endParaRPr lang="it-IT" sz="2800" dirty="0"/>
          </a:p>
          <a:p>
            <a:pPr marL="0" indent="0">
              <a:buNone/>
            </a:pP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3590354248"/>
              </p:ext>
            </p:extLst>
          </p:nvPr>
        </p:nvGraphicFramePr>
        <p:xfrm>
          <a:off x="457200" y="2811598"/>
          <a:ext cx="8229600" cy="3964912"/>
        </p:xfrm>
        <a:graphic>
          <a:graphicData uri="http://schemas.openxmlformats.org/drawingml/2006/table">
            <a:tbl>
              <a:tblPr firstRow="1" firstCol="1" bandRow="1">
                <a:tableStyleId>{5C22544A-7EE6-4342-B048-85BDC9FD1C3A}</a:tableStyleId>
              </a:tblPr>
              <a:tblGrid>
                <a:gridCol w="1645920"/>
                <a:gridCol w="1645920"/>
                <a:gridCol w="1645920"/>
                <a:gridCol w="1645920"/>
                <a:gridCol w="1645920"/>
              </a:tblGrid>
              <a:tr h="651232">
                <a:tc>
                  <a:txBody>
                    <a:bodyPr/>
                    <a:lstStyle/>
                    <a:p>
                      <a:pPr>
                        <a:spcAft>
                          <a:spcPts val="0"/>
                        </a:spcAft>
                      </a:pPr>
                      <a:r>
                        <a:rPr lang="it-IT" sz="4400" dirty="0" smtClean="0">
                          <a:effectLst/>
                        </a:rPr>
                        <a:t>x</a:t>
                      </a:r>
                      <a:endParaRPr lang="it-IT" sz="3200" dirty="0">
                        <a:effectLst/>
                        <a:latin typeface="Times New Roman"/>
                        <a:ea typeface="Times New Roman"/>
                      </a:endParaRPr>
                    </a:p>
                  </a:txBody>
                  <a:tcPr marL="68580" marR="68580" marT="0" marB="0"/>
                </a:tc>
                <a:tc>
                  <a:txBody>
                    <a:bodyPr/>
                    <a:lstStyle/>
                    <a:p>
                      <a:pPr>
                        <a:spcAft>
                          <a:spcPts val="0"/>
                        </a:spcAft>
                      </a:pPr>
                      <a:r>
                        <a:rPr lang="it-IT" sz="4400" dirty="0">
                          <a:effectLst/>
                        </a:rPr>
                        <a:t>y</a:t>
                      </a:r>
                      <a:endParaRPr lang="it-IT" sz="3200" dirty="0">
                        <a:effectLst/>
                        <a:latin typeface="Times New Roman"/>
                        <a:ea typeface="Times New Roman"/>
                      </a:endParaRPr>
                    </a:p>
                  </a:txBody>
                  <a:tcPr marL="68580" marR="68580" marT="0" marB="0"/>
                </a:tc>
                <a:tc>
                  <a:txBody>
                    <a:bodyPr/>
                    <a:lstStyle/>
                    <a:p>
                      <a:pPr>
                        <a:spcAft>
                          <a:spcPts val="0"/>
                        </a:spcAft>
                      </a:pPr>
                      <a:r>
                        <a:rPr lang="it-IT" sz="4400" dirty="0">
                          <a:effectLst/>
                        </a:rPr>
                        <a:t>y’</a:t>
                      </a:r>
                      <a:endParaRPr lang="it-IT" sz="3200" dirty="0">
                        <a:effectLst/>
                        <a:latin typeface="Times New Roman"/>
                        <a:ea typeface="Times New Roman"/>
                      </a:endParaRPr>
                    </a:p>
                  </a:txBody>
                  <a:tcPr marL="68580" marR="68580" marT="0" marB="0"/>
                </a:tc>
                <a:tc>
                  <a:txBody>
                    <a:bodyPr/>
                    <a:lstStyle/>
                    <a:p>
                      <a:pPr>
                        <a:spcAft>
                          <a:spcPts val="0"/>
                        </a:spcAft>
                      </a:pPr>
                      <a:r>
                        <a:rPr lang="it-IT" sz="4400" dirty="0">
                          <a:effectLst/>
                        </a:rPr>
                        <a:t>y’’</a:t>
                      </a:r>
                      <a:endParaRPr lang="it-IT" sz="3200" dirty="0">
                        <a:effectLst/>
                        <a:latin typeface="Times New Roman"/>
                        <a:ea typeface="Times New Roman"/>
                      </a:endParaRPr>
                    </a:p>
                  </a:txBody>
                  <a:tcPr marL="68580" marR="68580" marT="0" marB="0"/>
                </a:tc>
                <a:tc>
                  <a:txBody>
                    <a:bodyPr/>
                    <a:lstStyle/>
                    <a:p>
                      <a:pPr>
                        <a:spcAft>
                          <a:spcPts val="0"/>
                        </a:spcAft>
                      </a:pPr>
                      <a:r>
                        <a:rPr lang="it-IT" sz="4400" dirty="0">
                          <a:effectLst/>
                        </a:rPr>
                        <a:t>y’’’</a:t>
                      </a:r>
                      <a:endParaRPr lang="it-IT" sz="3200" dirty="0">
                        <a:effectLst/>
                        <a:latin typeface="Times New Roman"/>
                        <a:ea typeface="Times New Roman"/>
                      </a:endParaRPr>
                    </a:p>
                  </a:txBody>
                  <a:tcPr marL="68580" marR="68580" marT="0" marB="0"/>
                </a:tc>
              </a:tr>
              <a:tr h="532826">
                <a:tc>
                  <a:txBody>
                    <a:bodyPr/>
                    <a:lstStyle/>
                    <a:p>
                      <a:pPr>
                        <a:spcAft>
                          <a:spcPts val="0"/>
                        </a:spcAft>
                      </a:pPr>
                      <a:r>
                        <a:rPr lang="it-IT" sz="3600" dirty="0">
                          <a:effectLst/>
                        </a:rPr>
                        <a:t>0</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1</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 </a:t>
                      </a:r>
                      <a:endParaRPr lang="it-IT" sz="2400" dirty="0">
                        <a:effectLst/>
                        <a:latin typeface="Times New Roman"/>
                        <a:ea typeface="Times New Roman"/>
                      </a:endParaRPr>
                    </a:p>
                  </a:txBody>
                  <a:tcPr marL="68580" marR="68580" marT="0" marB="0"/>
                </a:tc>
                <a:tc>
                  <a:txBody>
                    <a:bodyPr/>
                    <a:lstStyle/>
                    <a:p>
                      <a:pPr>
                        <a:spcAft>
                          <a:spcPts val="0"/>
                        </a:spcAft>
                      </a:pPr>
                      <a:r>
                        <a:rPr lang="it-IT" sz="3600">
                          <a:effectLst/>
                        </a:rPr>
                        <a:t> </a:t>
                      </a:r>
                      <a:endParaRPr lang="it-IT" sz="2400">
                        <a:effectLst/>
                        <a:latin typeface="Times New Roman"/>
                        <a:ea typeface="Times New Roman"/>
                      </a:endParaRPr>
                    </a:p>
                  </a:txBody>
                  <a:tcPr marL="68580" marR="68580" marT="0" marB="0"/>
                </a:tc>
                <a:tc>
                  <a:txBody>
                    <a:bodyPr/>
                    <a:lstStyle/>
                    <a:p>
                      <a:pPr>
                        <a:spcAft>
                          <a:spcPts val="0"/>
                        </a:spcAft>
                      </a:pPr>
                      <a:r>
                        <a:rPr lang="it-IT" sz="3600">
                          <a:effectLst/>
                        </a:rPr>
                        <a:t> </a:t>
                      </a:r>
                      <a:endParaRPr lang="it-IT" sz="2400">
                        <a:effectLst/>
                        <a:latin typeface="Times New Roman"/>
                        <a:ea typeface="Times New Roman"/>
                      </a:endParaRPr>
                    </a:p>
                  </a:txBody>
                  <a:tcPr marL="68580" marR="68580" marT="0" marB="0"/>
                </a:tc>
              </a:tr>
              <a:tr h="612216">
                <a:tc>
                  <a:txBody>
                    <a:bodyPr/>
                    <a:lstStyle/>
                    <a:p>
                      <a:pPr>
                        <a:spcAft>
                          <a:spcPts val="0"/>
                        </a:spcAft>
                      </a:pPr>
                      <a:r>
                        <a:rPr lang="it-IT" sz="3600" dirty="0">
                          <a:effectLst/>
                        </a:rPr>
                        <a:t>1</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5</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 4</a:t>
                      </a:r>
                      <a:endParaRPr lang="it-IT" sz="2400" dirty="0">
                        <a:effectLst/>
                        <a:latin typeface="Times New Roman"/>
                        <a:ea typeface="Times New Roman"/>
                      </a:endParaRPr>
                    </a:p>
                  </a:txBody>
                  <a:tcPr marL="68580" marR="68580" marT="0" marB="0"/>
                </a:tc>
                <a:tc>
                  <a:txBody>
                    <a:bodyPr/>
                    <a:lstStyle/>
                    <a:p>
                      <a:pPr>
                        <a:spcAft>
                          <a:spcPts val="0"/>
                        </a:spcAft>
                      </a:pPr>
                      <a:r>
                        <a:rPr lang="it-IT" sz="3600">
                          <a:effectLst/>
                        </a:rPr>
                        <a:t> </a:t>
                      </a:r>
                      <a:endParaRPr lang="it-IT" sz="2400">
                        <a:effectLst/>
                        <a:latin typeface="Times New Roman"/>
                        <a:ea typeface="Times New Roman"/>
                      </a:endParaRPr>
                    </a:p>
                  </a:txBody>
                  <a:tcPr marL="68580" marR="68580" marT="0" marB="0"/>
                </a:tc>
                <a:tc>
                  <a:txBody>
                    <a:bodyPr/>
                    <a:lstStyle/>
                    <a:p>
                      <a:pPr>
                        <a:spcAft>
                          <a:spcPts val="0"/>
                        </a:spcAft>
                      </a:pPr>
                      <a:r>
                        <a:rPr lang="it-IT" sz="3600">
                          <a:effectLst/>
                        </a:rPr>
                        <a:t> </a:t>
                      </a:r>
                      <a:endParaRPr lang="it-IT" sz="2400">
                        <a:effectLst/>
                        <a:latin typeface="Times New Roman"/>
                        <a:ea typeface="Times New Roman"/>
                      </a:endParaRPr>
                    </a:p>
                  </a:txBody>
                  <a:tcPr marL="68580" marR="68580" marT="0" marB="0"/>
                </a:tc>
              </a:tr>
              <a:tr h="722748">
                <a:tc>
                  <a:txBody>
                    <a:bodyPr/>
                    <a:lstStyle/>
                    <a:p>
                      <a:pPr>
                        <a:spcAft>
                          <a:spcPts val="0"/>
                        </a:spcAft>
                      </a:pPr>
                      <a:r>
                        <a:rPr lang="it-IT" sz="3600" dirty="0">
                          <a:effectLst/>
                        </a:rPr>
                        <a:t>2</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9</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 4</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 0</a:t>
                      </a:r>
                      <a:endParaRPr lang="it-IT" sz="2400" dirty="0">
                        <a:effectLst/>
                        <a:latin typeface="Times New Roman"/>
                        <a:ea typeface="Times New Roman"/>
                      </a:endParaRPr>
                    </a:p>
                  </a:txBody>
                  <a:tcPr marL="68580" marR="68580" marT="0" marB="0"/>
                </a:tc>
                <a:tc>
                  <a:txBody>
                    <a:bodyPr/>
                    <a:lstStyle/>
                    <a:p>
                      <a:pPr>
                        <a:spcAft>
                          <a:spcPts val="0"/>
                        </a:spcAft>
                      </a:pPr>
                      <a:r>
                        <a:rPr lang="it-IT" sz="3600">
                          <a:effectLst/>
                        </a:rPr>
                        <a:t> </a:t>
                      </a:r>
                      <a:endParaRPr lang="it-IT" sz="2400">
                        <a:effectLst/>
                        <a:latin typeface="Times New Roman"/>
                        <a:ea typeface="Times New Roman"/>
                      </a:endParaRPr>
                    </a:p>
                  </a:txBody>
                  <a:tcPr marL="68580" marR="68580" marT="0" marB="0"/>
                </a:tc>
              </a:tr>
              <a:tr h="647320">
                <a:tc>
                  <a:txBody>
                    <a:bodyPr/>
                    <a:lstStyle/>
                    <a:p>
                      <a:pPr>
                        <a:spcAft>
                          <a:spcPts val="0"/>
                        </a:spcAft>
                      </a:pPr>
                      <a:r>
                        <a:rPr lang="it-IT" sz="3600" dirty="0">
                          <a:effectLst/>
                        </a:rPr>
                        <a:t>3</a:t>
                      </a:r>
                      <a:endParaRPr lang="it-IT" sz="2400" dirty="0">
                        <a:effectLst/>
                        <a:latin typeface="Times New Roman"/>
                        <a:ea typeface="Times New Roman"/>
                      </a:endParaRPr>
                    </a:p>
                  </a:txBody>
                  <a:tcPr marL="68580" marR="68580" marT="0" marB="0"/>
                </a:tc>
                <a:tc>
                  <a:txBody>
                    <a:bodyPr/>
                    <a:lstStyle/>
                    <a:p>
                      <a:pPr>
                        <a:spcAft>
                          <a:spcPts val="0"/>
                        </a:spcAft>
                      </a:pPr>
                      <a:r>
                        <a:rPr lang="it-IT" sz="3600" dirty="0">
                          <a:effectLst/>
                        </a:rPr>
                        <a:t>7</a:t>
                      </a:r>
                      <a:endParaRPr lang="it-IT" sz="2400" dirty="0">
                        <a:effectLst/>
                        <a:latin typeface="Times New Roman"/>
                        <a:ea typeface="Times New Roman"/>
                      </a:endParaRPr>
                    </a:p>
                  </a:txBody>
                  <a:tcPr marL="68580" marR="68580" marT="0" marB="0"/>
                </a:tc>
                <a:tc>
                  <a:txBody>
                    <a:bodyPr/>
                    <a:lstStyle/>
                    <a:p>
                      <a:pPr>
                        <a:spcAft>
                          <a:spcPts val="0"/>
                        </a:spcAft>
                      </a:pPr>
                      <a:r>
                        <a:rPr lang="it-IT" sz="3600">
                          <a:effectLst/>
                        </a:rPr>
                        <a:t>-2</a:t>
                      </a:r>
                      <a:endParaRPr lang="it-IT" sz="2400">
                        <a:effectLst/>
                        <a:latin typeface="Times New Roman"/>
                        <a:ea typeface="Times New Roman"/>
                      </a:endParaRPr>
                    </a:p>
                  </a:txBody>
                  <a:tcPr marL="68580" marR="68580" marT="0" marB="0"/>
                </a:tc>
                <a:tc>
                  <a:txBody>
                    <a:bodyPr/>
                    <a:lstStyle/>
                    <a:p>
                      <a:pPr>
                        <a:spcAft>
                          <a:spcPts val="0"/>
                        </a:spcAft>
                      </a:pPr>
                      <a:r>
                        <a:rPr lang="it-IT" sz="3600" dirty="0">
                          <a:effectLst/>
                        </a:rPr>
                        <a:t>-6</a:t>
                      </a:r>
                      <a:endParaRPr lang="it-IT" sz="2400" dirty="0">
                        <a:effectLst/>
                        <a:latin typeface="Times New Roman"/>
                        <a:ea typeface="Times New Roman"/>
                      </a:endParaRPr>
                    </a:p>
                  </a:txBody>
                  <a:tcPr marL="68580" marR="68580" marT="0" marB="0"/>
                </a:tc>
                <a:tc>
                  <a:txBody>
                    <a:bodyPr/>
                    <a:lstStyle/>
                    <a:p>
                      <a:pPr>
                        <a:spcAft>
                          <a:spcPts val="0"/>
                        </a:spcAft>
                      </a:pPr>
                      <a:r>
                        <a:rPr lang="it-IT" sz="3600" dirty="0" smtClean="0">
                          <a:effectLst/>
                        </a:rPr>
                        <a:t> -</a:t>
                      </a:r>
                      <a:r>
                        <a:rPr lang="it-IT" sz="3600" dirty="0">
                          <a:effectLst/>
                        </a:rPr>
                        <a:t>6</a:t>
                      </a:r>
                      <a:endParaRPr lang="it-IT" sz="2400" dirty="0">
                        <a:effectLst/>
                        <a:latin typeface="Times New Roman"/>
                        <a:ea typeface="Times New Roman"/>
                      </a:endParaRPr>
                    </a:p>
                  </a:txBody>
                  <a:tcPr marL="68580" marR="68580" marT="0" marB="0"/>
                </a:tc>
              </a:tr>
              <a:tr h="763428">
                <a:tc>
                  <a:txBody>
                    <a:bodyPr/>
                    <a:lstStyle/>
                    <a:p>
                      <a:pPr>
                        <a:spcAft>
                          <a:spcPts val="0"/>
                        </a:spcAft>
                      </a:pPr>
                      <a:r>
                        <a:rPr lang="it-IT" sz="3600" dirty="0">
                          <a:effectLst/>
                        </a:rPr>
                        <a:t>4</a:t>
                      </a:r>
                      <a:endParaRPr lang="it-IT" sz="2400" dirty="0">
                        <a:effectLst/>
                        <a:latin typeface="Times New Roman"/>
                        <a:ea typeface="Times New Roman"/>
                      </a:endParaRPr>
                    </a:p>
                  </a:txBody>
                  <a:tcPr marL="68580" marR="68580" marT="0" marB="0"/>
                </a:tc>
                <a:tc>
                  <a:txBody>
                    <a:bodyPr/>
                    <a:lstStyle/>
                    <a:p>
                      <a:pPr>
                        <a:spcAft>
                          <a:spcPts val="0"/>
                        </a:spcAft>
                      </a:pPr>
                      <a:endParaRPr lang="it-IT" sz="2400" dirty="0">
                        <a:effectLst/>
                        <a:latin typeface="Times New Roman"/>
                        <a:ea typeface="Times New Roman"/>
                      </a:endParaRPr>
                    </a:p>
                  </a:txBody>
                  <a:tcPr marL="68580" marR="68580" marT="0" marB="0"/>
                </a:tc>
                <a:tc>
                  <a:txBody>
                    <a:bodyPr/>
                    <a:lstStyle/>
                    <a:p>
                      <a:pPr>
                        <a:spcAft>
                          <a:spcPts val="0"/>
                        </a:spcAft>
                      </a:pPr>
                      <a:endParaRPr lang="it-IT" sz="2400" dirty="0">
                        <a:effectLst/>
                        <a:latin typeface="Times New Roman"/>
                        <a:ea typeface="Times New Roman"/>
                      </a:endParaRPr>
                    </a:p>
                  </a:txBody>
                  <a:tcPr marL="68580" marR="68580" marT="0" marB="0"/>
                </a:tc>
                <a:tc>
                  <a:txBody>
                    <a:bodyPr/>
                    <a:lstStyle/>
                    <a:p>
                      <a:pPr>
                        <a:spcAft>
                          <a:spcPts val="0"/>
                        </a:spcAft>
                      </a:pPr>
                      <a:endParaRPr lang="it-IT" sz="2400" dirty="0">
                        <a:effectLst/>
                        <a:latin typeface="Times New Roman"/>
                        <a:ea typeface="Times New Roman"/>
                      </a:endParaRPr>
                    </a:p>
                  </a:txBody>
                  <a:tcPr marL="68580" marR="68580" marT="0" marB="0"/>
                </a:tc>
                <a:tc>
                  <a:txBody>
                    <a:bodyPr/>
                    <a:lstStyle/>
                    <a:p>
                      <a:pPr>
                        <a:spcAft>
                          <a:spcPts val="0"/>
                        </a:spcAft>
                      </a:pPr>
                      <a:r>
                        <a:rPr lang="it-IT" sz="3600" dirty="0" smtClean="0">
                          <a:effectLst/>
                        </a:rPr>
                        <a:t> -6</a:t>
                      </a:r>
                      <a:endParaRPr lang="it-IT" sz="2400" dirty="0">
                        <a:effectLst/>
                        <a:latin typeface="Times New Roman"/>
                        <a:ea typeface="Times New Roman"/>
                      </a:endParaRPr>
                    </a:p>
                  </a:txBody>
                  <a:tcPr marL="68580" marR="68580" marT="0" marB="0"/>
                </a:tc>
              </a:tr>
            </a:tbl>
          </a:graphicData>
        </a:graphic>
      </p:graphicFrame>
      <p:sp>
        <p:nvSpPr>
          <p:cNvPr id="7" name="Rectangle 2"/>
          <p:cNvSpPr>
            <a:spLocks noChangeArrowheads="1"/>
          </p:cNvSpPr>
          <p:nvPr/>
        </p:nvSpPr>
        <p:spPr bwMode="auto">
          <a:xfrm>
            <a:off x="457200" y="3040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738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052736"/>
          </a:xfrm>
        </p:spPr>
        <p:txBody>
          <a:bodyPr>
            <a:normAutofit fontScale="90000"/>
          </a:bodyPr>
          <a:lstStyle/>
          <a:p>
            <a:r>
              <a:rPr lang="it-IT" sz="3600" dirty="0"/>
              <a:t>La sintesi delle </a:t>
            </a:r>
            <a:r>
              <a:rPr lang="it-IT" sz="3600" dirty="0" smtClean="0"/>
              <a:t>esperienze: </a:t>
            </a:r>
            <a:br>
              <a:rPr lang="it-IT" sz="3600" dirty="0" smtClean="0"/>
            </a:br>
            <a:r>
              <a:rPr lang="it-IT" sz="3600" dirty="0" smtClean="0"/>
              <a:t>comunicare, in modo corretto, con significato </a:t>
            </a:r>
            <a:endParaRPr lang="it-IT" sz="3600" dirty="0"/>
          </a:p>
        </p:txBody>
      </p:sp>
      <p:sp>
        <p:nvSpPr>
          <p:cNvPr id="3" name="Segnaposto contenuto 2"/>
          <p:cNvSpPr>
            <a:spLocks noGrp="1"/>
          </p:cNvSpPr>
          <p:nvPr>
            <p:ph idx="1"/>
          </p:nvPr>
        </p:nvSpPr>
        <p:spPr>
          <a:xfrm>
            <a:off x="395536" y="1484784"/>
            <a:ext cx="8229600" cy="6264696"/>
          </a:xfrm>
        </p:spPr>
        <p:txBody>
          <a:bodyPr>
            <a:normAutofit/>
          </a:bodyPr>
          <a:lstStyle/>
          <a:p>
            <a:pPr lvl="0"/>
            <a:r>
              <a:rPr lang="it-IT" sz="3600" b="1" dirty="0" smtClean="0"/>
              <a:t>i </a:t>
            </a:r>
            <a:r>
              <a:rPr lang="it-IT" sz="3600" b="1" dirty="0"/>
              <a:t>sistemi di numerazione e di </a:t>
            </a:r>
            <a:r>
              <a:rPr lang="it-IT" sz="3600" b="1" dirty="0" smtClean="0"/>
              <a:t>scrittura: per </a:t>
            </a:r>
            <a:r>
              <a:rPr lang="it-IT" sz="3600" dirty="0" smtClean="0"/>
              <a:t>comunicare e tenere memoria di pensieri, idee, progetti;</a:t>
            </a:r>
            <a:endParaRPr lang="it-IT" sz="3600" dirty="0"/>
          </a:p>
          <a:p>
            <a:pPr lvl="0"/>
            <a:r>
              <a:rPr lang="it-IT" sz="3600" b="1" dirty="0"/>
              <a:t>la </a:t>
            </a:r>
            <a:r>
              <a:rPr lang="it-IT" sz="3600" b="1" dirty="0" smtClean="0"/>
              <a:t>grammatica:</a:t>
            </a:r>
            <a:r>
              <a:rPr lang="it-IT" sz="3600" dirty="0" smtClean="0"/>
              <a:t> </a:t>
            </a:r>
            <a:r>
              <a:rPr lang="it-IT" sz="3600" dirty="0"/>
              <a:t>per scrivere testi “corretti” dotati di “significato”;</a:t>
            </a:r>
          </a:p>
          <a:p>
            <a:pPr lvl="0"/>
            <a:r>
              <a:rPr lang="it-IT" sz="3600" b="1" dirty="0"/>
              <a:t>dialettica, retorica e logica</a:t>
            </a:r>
            <a:r>
              <a:rPr lang="it-IT" sz="3600" dirty="0"/>
              <a:t>, per gestire </a:t>
            </a:r>
            <a:r>
              <a:rPr lang="it-IT" sz="3600" dirty="0" smtClean="0">
                <a:effectLst>
                  <a:outerShdw blurRad="38100" dist="38100" dir="2700000" algn="tl">
                    <a:srgbClr val="000000">
                      <a:alpha val="43137"/>
                    </a:srgbClr>
                  </a:outerShdw>
                </a:effectLst>
              </a:rPr>
              <a:t>discussioni costruttive, discorsi convincenti </a:t>
            </a:r>
            <a:r>
              <a:rPr lang="it-IT" sz="3600" dirty="0">
                <a:effectLst>
                  <a:outerShdw blurRad="38100" dist="38100" dir="2700000" algn="tl">
                    <a:srgbClr val="000000">
                      <a:alpha val="43137"/>
                    </a:srgbClr>
                  </a:outerShdw>
                </a:effectLst>
              </a:rPr>
              <a:t>e argomentazioni </a:t>
            </a:r>
            <a:r>
              <a:rPr lang="it-IT" sz="3600" dirty="0" smtClean="0">
                <a:effectLst>
                  <a:outerShdw blurRad="38100" dist="38100" dir="2700000" algn="tl">
                    <a:srgbClr val="000000">
                      <a:alpha val="43137"/>
                    </a:srgbClr>
                  </a:outerShdw>
                </a:effectLst>
              </a:rPr>
              <a:t> cogenti</a:t>
            </a:r>
            <a:r>
              <a:rPr lang="it-IT" sz="3600" dirty="0"/>
              <a:t>.</a:t>
            </a:r>
          </a:p>
        </p:txBody>
      </p:sp>
    </p:spTree>
    <p:extLst>
      <p:ext uri="{BB962C8B-B14F-4D97-AF65-F5344CB8AC3E}">
        <p14:creationId xmlns:p14="http://schemas.microsoft.com/office/powerpoint/2010/main" val="165336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476672"/>
          </a:xfrm>
        </p:spPr>
        <p:txBody>
          <a:bodyPr>
            <a:normAutofit fontScale="90000"/>
          </a:bodyPr>
          <a:lstStyle/>
          <a:p>
            <a:r>
              <a:rPr lang="it-IT" sz="4000" b="1" dirty="0" smtClean="0"/>
              <a:t>Terza fase: contributo dei computist</a:t>
            </a:r>
            <a:r>
              <a:rPr lang="it-IT" dirty="0" smtClean="0"/>
              <a:t>i</a:t>
            </a:r>
            <a:endParaRPr lang="it-IT" dirty="0"/>
          </a:p>
        </p:txBody>
      </p:sp>
      <p:sp>
        <p:nvSpPr>
          <p:cNvPr id="3" name="Segnaposto contenuto 2"/>
          <p:cNvSpPr>
            <a:spLocks noGrp="1"/>
          </p:cNvSpPr>
          <p:nvPr>
            <p:ph idx="1"/>
          </p:nvPr>
        </p:nvSpPr>
        <p:spPr>
          <a:xfrm>
            <a:off x="457200" y="548680"/>
            <a:ext cx="8229600" cy="6192688"/>
          </a:xfrm>
        </p:spPr>
        <p:txBody>
          <a:bodyPr/>
          <a:lstStyle/>
          <a:p>
            <a:pPr marL="0" indent="0">
              <a:buNone/>
            </a:pPr>
            <a:r>
              <a:rPr lang="it-IT" b="1" dirty="0" smtClean="0"/>
              <a:t>Conoscendo la </a:t>
            </a:r>
            <a:r>
              <a:rPr lang="it-IT" b="1" dirty="0"/>
              <a:t>differenza </a:t>
            </a:r>
            <a:r>
              <a:rPr lang="it-IT" b="1" dirty="0" smtClean="0"/>
              <a:t>terza, </a:t>
            </a:r>
            <a:r>
              <a:rPr lang="it-IT" b="1" dirty="0"/>
              <a:t>si possono costruire </a:t>
            </a:r>
            <a:r>
              <a:rPr lang="it-IT" b="1" dirty="0" smtClean="0"/>
              <a:t>tutti i </a:t>
            </a:r>
            <a:r>
              <a:rPr lang="it-IT" b="1" dirty="0"/>
              <a:t>valori (dalla quarta riga in avanti) partendo </a:t>
            </a:r>
            <a:r>
              <a:rPr lang="it-IT" b="1" dirty="0" smtClean="0"/>
              <a:t>da destra, </a:t>
            </a:r>
            <a:r>
              <a:rPr lang="it-IT" b="1" u="sng" dirty="0" smtClean="0">
                <a:effectLst>
                  <a:outerShdw blurRad="38100" dist="38100" dir="2700000" algn="tl">
                    <a:srgbClr val="000000">
                      <a:alpha val="43137"/>
                    </a:srgbClr>
                  </a:outerShdw>
                </a:effectLst>
              </a:rPr>
              <a:t>facendo somme</a:t>
            </a:r>
            <a:r>
              <a:rPr lang="it-IT" b="1" dirty="0" smtClean="0"/>
              <a:t>. </a:t>
            </a:r>
            <a:endParaRPr lang="it-IT" dirty="0"/>
          </a:p>
          <a:p>
            <a:pPr marL="0" indent="0">
              <a:buNone/>
            </a:pPr>
            <a:r>
              <a:rPr lang="it-IT" b="1" dirty="0"/>
              <a:t> </a:t>
            </a:r>
            <a:endParaRPr lang="it-IT" b="1" dirty="0" smtClean="0"/>
          </a:p>
          <a:p>
            <a:pPr marL="0" indent="0">
              <a:buNone/>
            </a:pPr>
            <a:endParaRPr lang="it-IT" b="1" u="sng" dirty="0"/>
          </a:p>
          <a:p>
            <a:pPr marL="0" indent="0">
              <a:buNone/>
            </a:pPr>
            <a:endParaRPr lang="it-IT" b="1" u="sng" dirty="0" smtClean="0"/>
          </a:p>
          <a:p>
            <a:pPr marL="0" indent="0">
              <a:buNone/>
            </a:pPr>
            <a:endParaRPr lang="it-IT" b="1" u="sng" dirty="0" smtClean="0"/>
          </a:p>
          <a:p>
            <a:pPr marL="0" indent="0">
              <a:buNone/>
            </a:pPr>
            <a:r>
              <a:rPr lang="it-IT" b="1" u="sng" dirty="0" smtClean="0"/>
              <a:t>y’’’= -6</a:t>
            </a:r>
            <a:r>
              <a:rPr lang="it-IT" dirty="0" smtClean="0"/>
              <a:t> </a:t>
            </a:r>
            <a:r>
              <a:rPr lang="it-IT" dirty="0"/>
              <a:t>= </a:t>
            </a:r>
            <a:r>
              <a:rPr lang="it-IT" b="1" i="1" u="sng" dirty="0"/>
              <a:t>y’’</a:t>
            </a:r>
            <a:r>
              <a:rPr lang="it-IT" dirty="0"/>
              <a:t> - (-6)  </a:t>
            </a:r>
            <a:r>
              <a:rPr lang="it-IT" dirty="0">
                <a:sym typeface="Wingdings"/>
              </a:rPr>
              <a:t></a:t>
            </a:r>
            <a:r>
              <a:rPr lang="it-IT" dirty="0"/>
              <a:t> </a:t>
            </a:r>
            <a:r>
              <a:rPr lang="it-IT" b="1" i="1" u="sng" dirty="0"/>
              <a:t>y’’</a:t>
            </a:r>
            <a:r>
              <a:rPr lang="it-IT" dirty="0"/>
              <a:t> = </a:t>
            </a:r>
            <a:r>
              <a:rPr lang="it-IT" b="1" u="sng" dirty="0" smtClean="0"/>
              <a:t>-6</a:t>
            </a:r>
            <a:r>
              <a:rPr lang="it-IT" dirty="0" smtClean="0"/>
              <a:t> </a:t>
            </a:r>
            <a:r>
              <a:rPr lang="it-IT" b="1" dirty="0"/>
              <a:t>+(- 6) = - 12</a:t>
            </a:r>
            <a:r>
              <a:rPr lang="it-IT" dirty="0"/>
              <a:t> </a:t>
            </a:r>
          </a:p>
          <a:p>
            <a:pPr marL="0" indent="0">
              <a:buNone/>
            </a:pPr>
            <a:r>
              <a:rPr lang="it-IT" dirty="0"/>
              <a:t>                              </a:t>
            </a:r>
            <a:r>
              <a:rPr lang="it-IT" dirty="0" smtClean="0"/>
              <a:t>         </a:t>
            </a:r>
            <a:r>
              <a:rPr lang="it-IT" b="1" i="1" u="sng" dirty="0"/>
              <a:t>y’</a:t>
            </a:r>
            <a:r>
              <a:rPr lang="it-IT" dirty="0"/>
              <a:t> = </a:t>
            </a:r>
            <a:r>
              <a:rPr lang="it-IT" b="1" i="1" u="sng" dirty="0" smtClean="0"/>
              <a:t>-12</a:t>
            </a:r>
            <a:r>
              <a:rPr lang="it-IT" b="1" dirty="0" smtClean="0"/>
              <a:t> </a:t>
            </a:r>
            <a:r>
              <a:rPr lang="it-IT" b="1" dirty="0"/>
              <a:t>+ ( -2)</a:t>
            </a:r>
            <a:r>
              <a:rPr lang="it-IT" dirty="0"/>
              <a:t> = -14</a:t>
            </a:r>
          </a:p>
          <a:p>
            <a:pPr marL="0" indent="0">
              <a:buNone/>
            </a:pPr>
            <a:r>
              <a:rPr lang="it-IT" dirty="0"/>
              <a:t>                             </a:t>
            </a:r>
            <a:r>
              <a:rPr lang="it-IT" dirty="0" smtClean="0"/>
              <a:t>          </a:t>
            </a:r>
            <a:r>
              <a:rPr lang="it-IT" b="1" i="1" u="sng" dirty="0"/>
              <a:t>y </a:t>
            </a:r>
            <a:r>
              <a:rPr lang="it-IT" dirty="0"/>
              <a:t> = </a:t>
            </a:r>
            <a:r>
              <a:rPr lang="it-IT" b="1" i="1" u="sng" dirty="0" smtClean="0"/>
              <a:t>-14</a:t>
            </a:r>
            <a:r>
              <a:rPr lang="it-IT" b="1" dirty="0" smtClean="0"/>
              <a:t> </a:t>
            </a:r>
            <a:r>
              <a:rPr lang="it-IT" b="1" dirty="0"/>
              <a:t>+ 7</a:t>
            </a:r>
            <a:r>
              <a:rPr lang="it-IT" dirty="0"/>
              <a:t> = -7</a:t>
            </a:r>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1328718126"/>
              </p:ext>
            </p:extLst>
          </p:nvPr>
        </p:nvGraphicFramePr>
        <p:xfrm>
          <a:off x="683567" y="2348880"/>
          <a:ext cx="6984777" cy="1756400"/>
        </p:xfrm>
        <a:graphic>
          <a:graphicData uri="http://schemas.openxmlformats.org/drawingml/2006/table">
            <a:tbl>
              <a:tblPr firstRow="1" bandRow="1">
                <a:tableStyleId>{5C22544A-7EE6-4342-B048-85BDC9FD1C3A}</a:tableStyleId>
              </a:tblPr>
              <a:tblGrid>
                <a:gridCol w="1008113"/>
                <a:gridCol w="1440160"/>
                <a:gridCol w="1623284"/>
                <a:gridCol w="1545068"/>
                <a:gridCol w="1368152"/>
              </a:tblGrid>
              <a:tr h="720080">
                <a:tc>
                  <a:txBody>
                    <a:bodyPr/>
                    <a:lstStyle/>
                    <a:p>
                      <a:r>
                        <a:rPr lang="it-IT" sz="2800" dirty="0" smtClean="0"/>
                        <a:t>x</a:t>
                      </a:r>
                      <a:endParaRPr lang="it-IT" sz="2800" dirty="0"/>
                    </a:p>
                  </a:txBody>
                  <a:tcPr/>
                </a:tc>
                <a:tc>
                  <a:txBody>
                    <a:bodyPr/>
                    <a:lstStyle/>
                    <a:p>
                      <a:r>
                        <a:rPr lang="it-IT" sz="2800" dirty="0" smtClean="0"/>
                        <a:t>y</a:t>
                      </a:r>
                      <a:endParaRPr lang="it-IT" sz="2800" dirty="0"/>
                    </a:p>
                  </a:txBody>
                  <a:tcPr/>
                </a:tc>
                <a:tc>
                  <a:txBody>
                    <a:bodyPr/>
                    <a:lstStyle/>
                    <a:p>
                      <a:r>
                        <a:rPr lang="it-IT" sz="2800" dirty="0" smtClean="0"/>
                        <a:t>Y’</a:t>
                      </a:r>
                      <a:endParaRPr lang="it-IT" sz="2800" dirty="0"/>
                    </a:p>
                  </a:txBody>
                  <a:tcPr/>
                </a:tc>
                <a:tc>
                  <a:txBody>
                    <a:bodyPr/>
                    <a:lstStyle/>
                    <a:p>
                      <a:r>
                        <a:rPr lang="it-IT" sz="2800" dirty="0" smtClean="0"/>
                        <a:t>Y’’</a:t>
                      </a:r>
                      <a:endParaRPr lang="it-IT" sz="2800" dirty="0"/>
                    </a:p>
                  </a:txBody>
                  <a:tcPr/>
                </a:tc>
                <a:tc>
                  <a:txBody>
                    <a:bodyPr/>
                    <a:lstStyle/>
                    <a:p>
                      <a:r>
                        <a:rPr lang="it-IT" sz="2800" dirty="0" smtClean="0"/>
                        <a:t>Y’’’</a:t>
                      </a:r>
                      <a:endParaRPr lang="it-IT" sz="2800" dirty="0"/>
                    </a:p>
                  </a:txBody>
                  <a:tcPr/>
                </a:tc>
              </a:tr>
              <a:tr h="370840">
                <a:tc>
                  <a:txBody>
                    <a:bodyPr/>
                    <a:lstStyle/>
                    <a:p>
                      <a:r>
                        <a:rPr lang="it-IT" sz="2800" dirty="0" smtClean="0"/>
                        <a:t>3</a:t>
                      </a:r>
                      <a:endParaRPr lang="it-IT" sz="2800" dirty="0"/>
                    </a:p>
                  </a:txBody>
                  <a:tcPr/>
                </a:tc>
                <a:tc>
                  <a:txBody>
                    <a:bodyPr/>
                    <a:lstStyle/>
                    <a:p>
                      <a:r>
                        <a:rPr lang="it-IT" sz="2800" dirty="0" smtClean="0"/>
                        <a:t>7</a:t>
                      </a:r>
                      <a:endParaRPr lang="it-IT" sz="2800" dirty="0"/>
                    </a:p>
                  </a:txBody>
                  <a:tcPr/>
                </a:tc>
                <a:tc>
                  <a:txBody>
                    <a:bodyPr/>
                    <a:lstStyle/>
                    <a:p>
                      <a:r>
                        <a:rPr lang="it-IT" sz="2800" dirty="0" smtClean="0"/>
                        <a:t>-2</a:t>
                      </a:r>
                      <a:endParaRPr lang="it-IT" sz="2800" dirty="0"/>
                    </a:p>
                  </a:txBody>
                  <a:tcPr/>
                </a:tc>
                <a:tc>
                  <a:txBody>
                    <a:bodyPr/>
                    <a:lstStyle/>
                    <a:p>
                      <a:r>
                        <a:rPr lang="it-IT" sz="2800" dirty="0" smtClean="0"/>
                        <a:t>-6</a:t>
                      </a:r>
                      <a:endParaRPr lang="it-IT" sz="2800" dirty="0"/>
                    </a:p>
                  </a:txBody>
                  <a:tcPr/>
                </a:tc>
                <a:tc>
                  <a:txBody>
                    <a:bodyPr/>
                    <a:lstStyle/>
                    <a:p>
                      <a:r>
                        <a:rPr lang="it-IT" sz="2800" dirty="0" smtClean="0"/>
                        <a:t>-6</a:t>
                      </a:r>
                      <a:endParaRPr lang="it-IT" sz="2800" dirty="0"/>
                    </a:p>
                  </a:txBody>
                  <a:tcPr/>
                </a:tc>
              </a:tr>
              <a:tr h="370840">
                <a:tc>
                  <a:txBody>
                    <a:bodyPr/>
                    <a:lstStyle/>
                    <a:p>
                      <a:r>
                        <a:rPr lang="it-IT" sz="2800" dirty="0" smtClean="0"/>
                        <a:t>4</a:t>
                      </a:r>
                      <a:endParaRPr lang="it-IT" sz="2800" dirty="0"/>
                    </a:p>
                  </a:txBody>
                  <a:tcPr/>
                </a:tc>
                <a:tc>
                  <a:txBody>
                    <a:bodyPr/>
                    <a:lstStyle/>
                    <a:p>
                      <a:r>
                        <a:rPr lang="it-IT" sz="2800" dirty="0" smtClean="0"/>
                        <a:t>Y = -7</a:t>
                      </a:r>
                      <a:endParaRPr lang="it-IT" sz="2800" dirty="0"/>
                    </a:p>
                  </a:txBody>
                  <a:tcPr/>
                </a:tc>
                <a:tc>
                  <a:txBody>
                    <a:bodyPr/>
                    <a:lstStyle/>
                    <a:p>
                      <a:r>
                        <a:rPr lang="it-IT" sz="2800" dirty="0" smtClean="0"/>
                        <a:t>Y’ = -14</a:t>
                      </a:r>
                      <a:endParaRPr lang="it-IT" sz="2800" dirty="0"/>
                    </a:p>
                  </a:txBody>
                  <a:tcPr/>
                </a:tc>
                <a:tc>
                  <a:txBody>
                    <a:bodyPr/>
                    <a:lstStyle/>
                    <a:p>
                      <a:r>
                        <a:rPr lang="it-IT" sz="2800" dirty="0" smtClean="0"/>
                        <a:t>Y’’ = -12</a:t>
                      </a:r>
                      <a:endParaRPr lang="it-IT" sz="2800" dirty="0"/>
                    </a:p>
                  </a:txBody>
                  <a:tcPr/>
                </a:tc>
                <a:tc>
                  <a:txBody>
                    <a:bodyPr/>
                    <a:lstStyle/>
                    <a:p>
                      <a:r>
                        <a:rPr lang="it-IT" sz="2800" dirty="0" smtClean="0"/>
                        <a:t>Y’’’= -6</a:t>
                      </a:r>
                      <a:endParaRPr lang="it-IT" sz="2800" dirty="0"/>
                    </a:p>
                  </a:txBody>
                  <a:tcPr/>
                </a:tc>
              </a:tr>
            </a:tbl>
          </a:graphicData>
        </a:graphic>
      </p:graphicFrame>
    </p:spTree>
    <p:extLst>
      <p:ext uri="{BB962C8B-B14F-4D97-AF65-F5344CB8AC3E}">
        <p14:creationId xmlns:p14="http://schemas.microsoft.com/office/powerpoint/2010/main" val="3498309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Progetto de </a:t>
            </a:r>
            <a:r>
              <a:rPr lang="it-IT" sz="3600" dirty="0" smtClean="0"/>
              <a:t>Prony: i primi computer</a:t>
            </a:r>
            <a:endParaRPr lang="it-IT" sz="3600" dirty="0"/>
          </a:p>
        </p:txBody>
      </p:sp>
      <p:sp>
        <p:nvSpPr>
          <p:cNvPr id="3" name="Segnaposto contenuto 2"/>
          <p:cNvSpPr>
            <a:spLocks noGrp="1"/>
          </p:cNvSpPr>
          <p:nvPr>
            <p:ph idx="1"/>
          </p:nvPr>
        </p:nvSpPr>
        <p:spPr/>
        <p:txBody>
          <a:bodyPr/>
          <a:lstStyle/>
          <a:p>
            <a:pPr marL="0" indent="0">
              <a:buNone/>
            </a:pPr>
            <a:r>
              <a:rPr lang="it-IT" dirty="0" smtClean="0"/>
              <a:t>Per completare le tavole numeriche delle singole funzioni era quindi sufficiente saper fare la somma di due numeri.</a:t>
            </a:r>
          </a:p>
          <a:p>
            <a:pPr marL="0" indent="0">
              <a:buNone/>
            </a:pPr>
            <a:r>
              <a:rPr lang="it-IT" dirty="0" smtClean="0"/>
              <a:t>Gli addetti al calcolo aritmetico per completare le singole tavole erano detti </a:t>
            </a:r>
          </a:p>
          <a:p>
            <a:pPr marL="0" indent="0">
              <a:buNone/>
            </a:pPr>
            <a:r>
              <a:rPr lang="it-IT" b="1" dirty="0"/>
              <a:t>c</a:t>
            </a:r>
            <a:r>
              <a:rPr lang="it-IT" b="1" dirty="0" smtClean="0"/>
              <a:t>omputer.</a:t>
            </a:r>
            <a:endParaRPr lang="it-IT" b="1" dirty="0"/>
          </a:p>
        </p:txBody>
      </p:sp>
    </p:spTree>
    <p:extLst>
      <p:ext uri="{BB962C8B-B14F-4D97-AF65-F5344CB8AC3E}">
        <p14:creationId xmlns:p14="http://schemas.microsoft.com/office/powerpoint/2010/main" val="2162426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600" dirty="0" smtClean="0"/>
              <a:t>ESERCIZIO I </a:t>
            </a:r>
            <a:r>
              <a:rPr lang="it-IT" sz="3600" dirty="0"/>
              <a:t>dispositivi </a:t>
            </a:r>
            <a:r>
              <a:rPr lang="it-IT" sz="3600" dirty="0" smtClean="0"/>
              <a:t>linguistici di </a:t>
            </a:r>
            <a:r>
              <a:rPr lang="it-IT" sz="3600" dirty="0"/>
              <a:t>de </a:t>
            </a:r>
            <a:r>
              <a:rPr lang="it-IT" sz="3600" dirty="0" smtClean="0"/>
              <a:t>Prony:</a:t>
            </a:r>
            <a:br>
              <a:rPr lang="it-IT" sz="3600" dirty="0" smtClean="0"/>
            </a:br>
            <a:r>
              <a:rPr lang="it-IT" sz="3600" dirty="0" smtClean="0"/>
              <a:t>sviluppi in serie, differenze finite, aritmetica</a:t>
            </a:r>
            <a:endParaRPr lang="it-IT" sz="36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946081794"/>
              </p:ext>
            </p:extLst>
          </p:nvPr>
        </p:nvGraphicFramePr>
        <p:xfrm>
          <a:off x="22515" y="2492897"/>
          <a:ext cx="8229600" cy="3888431"/>
        </p:xfrm>
        <a:graphic>
          <a:graphicData uri="http://schemas.openxmlformats.org/drawingml/2006/table">
            <a:tbl>
              <a:tblPr firstRow="1" firstCol="1" bandRow="1">
                <a:tableStyleId>{5C22544A-7EE6-4342-B048-85BDC9FD1C3A}</a:tableStyleId>
              </a:tblPr>
              <a:tblGrid>
                <a:gridCol w="2743200"/>
                <a:gridCol w="2743200"/>
                <a:gridCol w="2743200"/>
              </a:tblGrid>
              <a:tr h="1152127">
                <a:tc>
                  <a:txBody>
                    <a:bodyPr/>
                    <a:lstStyle/>
                    <a:p>
                      <a:pPr>
                        <a:lnSpc>
                          <a:spcPct val="115000"/>
                        </a:lnSpc>
                        <a:spcAft>
                          <a:spcPts val="0"/>
                        </a:spcAft>
                      </a:pPr>
                      <a:r>
                        <a:rPr lang="it-IT" sz="3200" dirty="0">
                          <a:effectLst/>
                        </a:rPr>
                        <a:t>Dispositivi linguistici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Formali</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3200" dirty="0" smtClean="0">
                          <a:effectLst/>
                        </a:rPr>
                        <a:t>Non-Formali</a:t>
                      </a:r>
                      <a:endParaRPr lang="it-IT" sz="32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universale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r h="936104">
                <a:tc>
                  <a:txBody>
                    <a:bodyPr/>
                    <a:lstStyle/>
                    <a:p>
                      <a:pPr>
                        <a:lnSpc>
                          <a:spcPct val="115000"/>
                        </a:lnSpc>
                        <a:spcAft>
                          <a:spcPts val="0"/>
                        </a:spcAft>
                      </a:pPr>
                      <a:r>
                        <a:rPr lang="it-IT" sz="1100" dirty="0">
                          <a:effectLst/>
                        </a:rPr>
                        <a:t> </a:t>
                      </a:r>
                      <a:r>
                        <a:rPr lang="it-IT" sz="3200" dirty="0" smtClean="0">
                          <a:effectLst/>
                        </a:rPr>
                        <a:t>generale</a:t>
                      </a:r>
                      <a:endParaRPr lang="it-IT" sz="11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r>
              <a:tr h="864096">
                <a:tc>
                  <a:txBody>
                    <a:bodyPr/>
                    <a:lstStyle/>
                    <a:p>
                      <a:pPr>
                        <a:lnSpc>
                          <a:spcPct val="115000"/>
                        </a:lnSpc>
                        <a:spcAft>
                          <a:spcPts val="0"/>
                        </a:spcAft>
                      </a:pPr>
                      <a:r>
                        <a:rPr lang="it-IT" sz="1100" dirty="0">
                          <a:effectLst/>
                        </a:rPr>
                        <a:t> </a:t>
                      </a:r>
                      <a:r>
                        <a:rPr lang="it-IT" sz="3200" dirty="0" smtClean="0">
                          <a:effectLst/>
                        </a:rPr>
                        <a:t>specifico</a:t>
                      </a:r>
                      <a:endParaRPr lang="it-IT" sz="3200" dirty="0">
                        <a:effectLst/>
                        <a:latin typeface="Calibri"/>
                        <a:ea typeface="Calibri"/>
                        <a:cs typeface="Times New Roman"/>
                      </a:endParaRPr>
                    </a:p>
                  </a:txBody>
                  <a:tcPr marL="68580" marR="68580" marT="0" marB="0"/>
                </a:tc>
                <a:tc>
                  <a:txBody>
                    <a:bodyPr/>
                    <a:lstStyle/>
                    <a:p>
                      <a:pPr>
                        <a:lnSpc>
                          <a:spcPct val="115000"/>
                        </a:lnSpc>
                        <a:spcAft>
                          <a:spcPts val="0"/>
                        </a:spcAft>
                      </a:pPr>
                      <a:r>
                        <a:rPr lang="it-IT" sz="1100">
                          <a:effectLst/>
                        </a:rPr>
                        <a:t> </a:t>
                      </a:r>
                      <a:endParaRPr lang="it-IT" sz="1100">
                        <a:effectLst/>
                        <a:latin typeface="Calibri"/>
                        <a:ea typeface="Calibri"/>
                        <a:cs typeface="Times New Roman"/>
                      </a:endParaRPr>
                    </a:p>
                  </a:txBody>
                  <a:tcPr marL="68580" marR="68580" marT="0" marB="0"/>
                </a:tc>
                <a:tc>
                  <a:txBody>
                    <a:bodyPr/>
                    <a:lstStyle/>
                    <a:p>
                      <a:pPr>
                        <a:lnSpc>
                          <a:spcPct val="115000"/>
                        </a:lnSpc>
                        <a:spcAft>
                          <a:spcPts val="0"/>
                        </a:spcAft>
                      </a:pPr>
                      <a:r>
                        <a:rPr lang="it-IT" sz="1100" dirty="0">
                          <a:effectLst/>
                        </a:rPr>
                        <a:t> </a:t>
                      </a:r>
                      <a:endParaRPr lang="it-IT"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457200" y="3478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Dispositivi linguistici </a:t>
            </a:r>
            <a:endParaRPr kumimoji="0" lang="it-IT" altLang="it-IT"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16616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smtClean="0"/>
              <a:t>ESERCIZIO I </a:t>
            </a:r>
            <a:r>
              <a:rPr lang="it-IT" sz="2800" dirty="0"/>
              <a:t>dispositivi linguistici di de Prony:</a:t>
            </a:r>
            <a:br>
              <a:rPr lang="it-IT" sz="2800" dirty="0"/>
            </a:br>
            <a:r>
              <a:rPr lang="it-IT" sz="2800" dirty="0"/>
              <a:t>sviluppi in serie, differenze finite, aritmetica</a:t>
            </a: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1908656011"/>
              </p:ext>
            </p:extLst>
          </p:nvPr>
        </p:nvGraphicFramePr>
        <p:xfrm>
          <a:off x="107503" y="1340768"/>
          <a:ext cx="8517633" cy="4376938"/>
        </p:xfrm>
        <a:graphic>
          <a:graphicData uri="http://schemas.openxmlformats.org/drawingml/2006/table">
            <a:tbl>
              <a:tblPr firstRow="1" bandRow="1">
                <a:tableStyleId>{5C22544A-7EE6-4342-B048-85BDC9FD1C3A}</a:tableStyleId>
              </a:tblPr>
              <a:tblGrid>
                <a:gridCol w="2232249"/>
                <a:gridCol w="3024336"/>
                <a:gridCol w="3261048"/>
              </a:tblGrid>
              <a:tr h="1230535">
                <a:tc>
                  <a:txBody>
                    <a:bodyPr/>
                    <a:lstStyle/>
                    <a:p>
                      <a:r>
                        <a:rPr lang="it-IT" sz="3600" dirty="0" smtClean="0"/>
                        <a:t>Dispositivi </a:t>
                      </a:r>
                    </a:p>
                    <a:p>
                      <a:r>
                        <a:rPr lang="it-IT" sz="3600" dirty="0" smtClean="0"/>
                        <a:t>linguistici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r>
                        <a:rPr lang="it-IT" sz="3200" dirty="0" smtClean="0"/>
                        <a:t>Sviluppi in serie</a:t>
                      </a:r>
                    </a:p>
                    <a:p>
                      <a:r>
                        <a:rPr lang="it-IT" sz="3200" dirty="0" smtClean="0"/>
                        <a:t>Differenze finite</a:t>
                      </a:r>
                      <a:endParaRPr lang="it-IT" sz="3200" dirty="0"/>
                    </a:p>
                  </a:txBody>
                  <a:tcPr/>
                </a:tc>
                <a:tc>
                  <a:txBody>
                    <a:bodyPr/>
                    <a:lstStyle/>
                    <a:p>
                      <a:endParaRPr lang="it-IT" sz="3200" dirty="0"/>
                    </a:p>
                  </a:txBody>
                  <a:tcPr/>
                </a:tc>
              </a:tr>
              <a:tr h="1297531">
                <a:tc>
                  <a:txBody>
                    <a:bodyPr/>
                    <a:lstStyle/>
                    <a:p>
                      <a:r>
                        <a:rPr lang="it-IT" sz="3200" dirty="0" smtClean="0"/>
                        <a:t>speciali</a:t>
                      </a:r>
                      <a:endParaRPr lang="it-IT" sz="3200" dirty="0"/>
                    </a:p>
                  </a:txBody>
                  <a:tcPr/>
                </a:tc>
                <a:tc>
                  <a:txBody>
                    <a:bodyPr/>
                    <a:lstStyle/>
                    <a:p>
                      <a:r>
                        <a:rPr lang="it-IT" sz="3200" smtClean="0"/>
                        <a:t>Aritmetica elementare</a:t>
                      </a:r>
                      <a:endParaRPr lang="it-IT" sz="3200" dirty="0"/>
                    </a:p>
                  </a:txBody>
                  <a:tcPr/>
                </a:tc>
                <a:tc>
                  <a:txBody>
                    <a:bodyPr/>
                    <a:lstStyle/>
                    <a:p>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33</a:t>
            </a:fld>
            <a:endParaRPr lang="it-IT"/>
          </a:p>
        </p:txBody>
      </p:sp>
    </p:spTree>
    <p:extLst>
      <p:ext uri="{BB962C8B-B14F-4D97-AF65-F5344CB8AC3E}">
        <p14:creationId xmlns:p14="http://schemas.microsoft.com/office/powerpoint/2010/main" val="420478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smtClean="0"/>
              <a:t>ESERCIZIOI </a:t>
            </a:r>
            <a:r>
              <a:rPr lang="it-IT" sz="2800" dirty="0"/>
              <a:t>dispositivi operativi di de Prony:</a:t>
            </a:r>
            <a:br>
              <a:rPr lang="it-IT" sz="2800" dirty="0"/>
            </a:br>
            <a:r>
              <a:rPr lang="it-IT" sz="2800" dirty="0"/>
              <a:t>matematici, analisti numerici, </a:t>
            </a:r>
            <a:r>
              <a:rPr lang="it-IT" sz="2800" i="1" dirty="0"/>
              <a:t>computer</a:t>
            </a:r>
            <a:endParaRPr lang="it-IT" sz="2800"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3414040948"/>
              </p:ext>
            </p:extLst>
          </p:nvPr>
        </p:nvGraphicFramePr>
        <p:xfrm>
          <a:off x="107503" y="1340768"/>
          <a:ext cx="8517633" cy="4238128"/>
        </p:xfrm>
        <a:graphic>
          <a:graphicData uri="http://schemas.openxmlformats.org/drawingml/2006/table">
            <a:tbl>
              <a:tblPr firstRow="1" bandRow="1">
                <a:tableStyleId>{5C22544A-7EE6-4342-B048-85BDC9FD1C3A}</a:tableStyleId>
              </a:tblPr>
              <a:tblGrid>
                <a:gridCol w="2232249"/>
                <a:gridCol w="2304256"/>
                <a:gridCol w="3981128"/>
              </a:tblGrid>
              <a:tr h="1230535">
                <a:tc>
                  <a:txBody>
                    <a:bodyPr/>
                    <a:lstStyle/>
                    <a:p>
                      <a:r>
                        <a:rPr lang="it-IT" sz="3600" dirty="0" smtClean="0"/>
                        <a:t>Dispositivi </a:t>
                      </a:r>
                    </a:p>
                    <a:p>
                      <a:r>
                        <a:rPr lang="it-IT" sz="3600" dirty="0" smtClean="0"/>
                        <a:t>operativi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endParaRPr lang="it-IT" sz="3200" dirty="0"/>
                    </a:p>
                  </a:txBody>
                  <a:tcPr/>
                </a:tc>
                <a:tc>
                  <a:txBody>
                    <a:bodyPr/>
                    <a:lstStyle/>
                    <a:p>
                      <a:endParaRPr lang="it-IT" sz="3200" dirty="0"/>
                    </a:p>
                  </a:txBody>
                  <a:tcPr/>
                </a:tc>
              </a:tr>
              <a:tr h="1297531">
                <a:tc>
                  <a:txBody>
                    <a:bodyPr/>
                    <a:lstStyle/>
                    <a:p>
                      <a:r>
                        <a:rPr lang="it-IT" sz="3200" dirty="0" smtClean="0"/>
                        <a:t>speciali</a:t>
                      </a:r>
                      <a:endParaRPr lang="it-IT" sz="3200" dirty="0"/>
                    </a:p>
                  </a:txBody>
                  <a:tcPr/>
                </a:tc>
                <a:tc>
                  <a:txBody>
                    <a:bodyPr/>
                    <a:lstStyle/>
                    <a:p>
                      <a:endParaRPr lang="it-IT" sz="3200" dirty="0"/>
                    </a:p>
                  </a:txBody>
                  <a:tcPr/>
                </a:tc>
                <a:tc>
                  <a:txBody>
                    <a:bodyPr/>
                    <a:lstStyle/>
                    <a:p>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34</a:t>
            </a:fld>
            <a:endParaRPr lang="it-IT"/>
          </a:p>
        </p:txBody>
      </p:sp>
    </p:spTree>
    <p:extLst>
      <p:ext uri="{BB962C8B-B14F-4D97-AF65-F5344CB8AC3E}">
        <p14:creationId xmlns:p14="http://schemas.microsoft.com/office/powerpoint/2010/main" val="289364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smtClean="0"/>
              <a:t>ESERCIZIO I </a:t>
            </a:r>
            <a:r>
              <a:rPr lang="it-IT" sz="2800" dirty="0"/>
              <a:t>dispositivi </a:t>
            </a:r>
            <a:r>
              <a:rPr lang="it-IT" sz="2800" dirty="0" smtClean="0"/>
              <a:t>operativi di </a:t>
            </a:r>
            <a:r>
              <a:rPr lang="it-IT" sz="2800" dirty="0"/>
              <a:t>de Prony:</a:t>
            </a:r>
            <a:br>
              <a:rPr lang="it-IT" sz="2800" dirty="0"/>
            </a:br>
            <a:r>
              <a:rPr lang="it-IT" sz="2800" dirty="0" smtClean="0"/>
              <a:t>matematici, analisti numerici, </a:t>
            </a:r>
            <a:r>
              <a:rPr lang="it-IT" sz="2800" i="1" dirty="0" smtClean="0"/>
              <a:t>computer</a:t>
            </a:r>
            <a:endParaRPr lang="it-IT" sz="2800" i="1"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4139866203"/>
              </p:ext>
            </p:extLst>
          </p:nvPr>
        </p:nvGraphicFramePr>
        <p:xfrm>
          <a:off x="107503" y="1340768"/>
          <a:ext cx="8517633" cy="4376938"/>
        </p:xfrm>
        <a:graphic>
          <a:graphicData uri="http://schemas.openxmlformats.org/drawingml/2006/table">
            <a:tbl>
              <a:tblPr firstRow="1" bandRow="1">
                <a:tableStyleId>{5C22544A-7EE6-4342-B048-85BDC9FD1C3A}</a:tableStyleId>
              </a:tblPr>
              <a:tblGrid>
                <a:gridCol w="2232249"/>
                <a:gridCol w="2304256"/>
                <a:gridCol w="3981128"/>
              </a:tblGrid>
              <a:tr h="1230535">
                <a:tc>
                  <a:txBody>
                    <a:bodyPr/>
                    <a:lstStyle/>
                    <a:p>
                      <a:r>
                        <a:rPr lang="it-IT" sz="3600" dirty="0" smtClean="0"/>
                        <a:t>Dispositivi </a:t>
                      </a:r>
                    </a:p>
                    <a:p>
                      <a:r>
                        <a:rPr lang="it-IT" sz="3600" dirty="0" smtClean="0"/>
                        <a:t>operativi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endParaRPr lang="it-IT" sz="3200" dirty="0"/>
                    </a:p>
                  </a:txBody>
                  <a:tcPr/>
                </a:tc>
                <a:tc>
                  <a:txBody>
                    <a:bodyPr/>
                    <a:lstStyle/>
                    <a:p>
                      <a:r>
                        <a:rPr lang="it-IT" sz="3200" dirty="0" smtClean="0"/>
                        <a:t>Matematici analisti e numerici </a:t>
                      </a:r>
                      <a:endParaRPr lang="it-IT" sz="3200" dirty="0"/>
                    </a:p>
                  </a:txBody>
                  <a:tcPr/>
                </a:tc>
              </a:tr>
              <a:tr h="1297531">
                <a:tc>
                  <a:txBody>
                    <a:bodyPr/>
                    <a:lstStyle/>
                    <a:p>
                      <a:r>
                        <a:rPr lang="it-IT" sz="3200" dirty="0" smtClean="0"/>
                        <a:t>speciali</a:t>
                      </a:r>
                      <a:endParaRPr lang="it-IT" sz="3200" dirty="0"/>
                    </a:p>
                  </a:txBody>
                  <a:tcPr/>
                </a:tc>
                <a:tc>
                  <a:txBody>
                    <a:bodyPr/>
                    <a:lstStyle/>
                    <a:p>
                      <a:endParaRPr lang="it-IT" sz="3200" dirty="0"/>
                    </a:p>
                  </a:txBody>
                  <a:tcPr/>
                </a:tc>
                <a:tc>
                  <a:txBody>
                    <a:bodyPr/>
                    <a:lstStyle/>
                    <a:p>
                      <a:r>
                        <a:rPr lang="it-IT" sz="3200" dirty="0" smtClean="0"/>
                        <a:t>Computisti o </a:t>
                      </a:r>
                      <a:r>
                        <a:rPr lang="it-IT" sz="3200" i="1" dirty="0" smtClean="0">
                          <a:effectLst>
                            <a:outerShdw blurRad="38100" dist="38100" dir="2700000" algn="tl">
                              <a:srgbClr val="000000">
                                <a:alpha val="43137"/>
                              </a:srgbClr>
                            </a:outerShdw>
                          </a:effectLst>
                        </a:rPr>
                        <a:t>computer</a:t>
                      </a:r>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35</a:t>
            </a:fld>
            <a:endParaRPr lang="it-IT"/>
          </a:p>
        </p:txBody>
      </p:sp>
    </p:spTree>
    <p:extLst>
      <p:ext uri="{BB962C8B-B14F-4D97-AF65-F5344CB8AC3E}">
        <p14:creationId xmlns:p14="http://schemas.microsoft.com/office/powerpoint/2010/main" val="420478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052736"/>
          </a:xfrm>
        </p:spPr>
        <p:txBody>
          <a:bodyPr/>
          <a:lstStyle/>
          <a:p>
            <a:pPr>
              <a:buNone/>
            </a:pPr>
            <a:r>
              <a:rPr lang="it-IT" sz="3600" b="1" dirty="0" smtClean="0"/>
              <a:t>La macchina alle differenze</a:t>
            </a:r>
            <a:endParaRPr lang="it-IT" sz="3600" b="1" dirty="0"/>
          </a:p>
        </p:txBody>
      </p:sp>
      <p:sp>
        <p:nvSpPr>
          <p:cNvPr id="3" name="Segnaposto contenuto 2"/>
          <p:cNvSpPr>
            <a:spLocks noGrp="1"/>
          </p:cNvSpPr>
          <p:nvPr>
            <p:ph idx="1"/>
          </p:nvPr>
        </p:nvSpPr>
        <p:spPr>
          <a:xfrm>
            <a:off x="457200" y="1124744"/>
            <a:ext cx="8229240" cy="5400600"/>
          </a:xfrm>
        </p:spPr>
        <p:txBody>
          <a:bodyPr/>
          <a:lstStyle/>
          <a:p>
            <a:pPr marL="108000" indent="0">
              <a:buNone/>
            </a:pPr>
            <a:r>
              <a:rPr lang="it-IT" sz="2800" dirty="0" smtClean="0"/>
              <a:t>Nasce da una idea di Müller a imitazione del telaio di Jacquard per fare il lavoro dei computer di de Prony. Babbage fa un progetto ma non lo realizza per dedicarsi alla macchina analitica.</a:t>
            </a:r>
          </a:p>
          <a:p>
            <a:pPr marL="108000" indent="0">
              <a:buNone/>
            </a:pPr>
            <a:endParaRPr lang="it-IT" sz="800" dirty="0"/>
          </a:p>
          <a:p>
            <a:pPr marL="108000" indent="0">
              <a:buNone/>
            </a:pPr>
            <a:r>
              <a:rPr lang="it-IT" sz="2800" dirty="0" smtClean="0"/>
              <a:t>Viene realizzata in Svezia </a:t>
            </a:r>
            <a:r>
              <a:rPr lang="it-IT" sz="2800" dirty="0"/>
              <a:t>nel 1853 </a:t>
            </a:r>
            <a:r>
              <a:rPr lang="it-IT" sz="2800" dirty="0" smtClean="0"/>
              <a:t>da Georg Scheutz e </a:t>
            </a:r>
            <a:r>
              <a:rPr lang="it-IT" sz="2800" dirty="0"/>
              <a:t>suo figlio Edward </a:t>
            </a:r>
            <a:r>
              <a:rPr lang="it-IT" sz="2800" dirty="0" smtClean="0"/>
              <a:t>dopo </a:t>
            </a:r>
            <a:r>
              <a:rPr lang="it-IT" sz="2800" dirty="0"/>
              <a:t>diversi prototipi e 6 anni di </a:t>
            </a:r>
            <a:r>
              <a:rPr lang="it-IT" sz="2800" dirty="0" smtClean="0"/>
              <a:t>lavoro</a:t>
            </a:r>
            <a:r>
              <a:rPr lang="it-IT" sz="2800" dirty="0"/>
              <a:t>;</a:t>
            </a:r>
            <a:r>
              <a:rPr lang="it-IT" sz="2800" dirty="0" smtClean="0"/>
              <a:t> ne </a:t>
            </a:r>
            <a:r>
              <a:rPr lang="it-IT" sz="2800" dirty="0"/>
              <a:t>furono prodotti 2 esemplari che oggi si trovano in </a:t>
            </a:r>
            <a:r>
              <a:rPr lang="it-IT" sz="2800" dirty="0" smtClean="0"/>
              <a:t>due </a:t>
            </a:r>
            <a:r>
              <a:rPr lang="it-IT" sz="2800" dirty="0"/>
              <a:t>musei.</a:t>
            </a:r>
            <a:r>
              <a:rPr lang="it-IT" sz="2800" dirty="0" smtClean="0"/>
              <a:t> E’ un semplice manufatto automatico </a:t>
            </a:r>
            <a:r>
              <a:rPr lang="it-IT" sz="2800" b="1" dirty="0" smtClean="0"/>
              <a:t>non programmabile </a:t>
            </a:r>
            <a:r>
              <a:rPr lang="it-IT" sz="2800" dirty="0" smtClean="0"/>
              <a:t>per eseguire somme di numeri relativi.</a:t>
            </a:r>
          </a:p>
          <a:p>
            <a:pPr marL="108000" indent="0">
              <a:buNone/>
            </a:pPr>
            <a:endParaRPr lang="it-IT" sz="2800" dirty="0"/>
          </a:p>
          <a:p>
            <a:pPr marL="108000" indent="0">
              <a:buNone/>
            </a:pPr>
            <a:endParaRPr lang="it-IT" sz="2800"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36</a:t>
            </a:fld>
            <a:endParaRPr lang="it-IT"/>
          </a:p>
        </p:txBody>
      </p:sp>
    </p:spTree>
    <p:extLst>
      <p:ext uri="{BB962C8B-B14F-4D97-AF65-F5344CB8AC3E}">
        <p14:creationId xmlns:p14="http://schemas.microsoft.com/office/powerpoint/2010/main" val="3006779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964488" cy="764704"/>
          </a:xfrm>
        </p:spPr>
        <p:txBody>
          <a:bodyPr>
            <a:normAutofit/>
          </a:bodyPr>
          <a:lstStyle/>
          <a:p>
            <a:pPr>
              <a:buNone/>
            </a:pPr>
            <a:r>
              <a:rPr lang="it-IT" sz="2800" b="1" dirty="0" smtClean="0"/>
              <a:t>Dalla </a:t>
            </a:r>
            <a:r>
              <a:rPr lang="it-IT" sz="3200" b="1" dirty="0" smtClean="0"/>
              <a:t>macchina alle differenze </a:t>
            </a:r>
            <a:r>
              <a:rPr lang="it-IT" sz="2800" b="1" dirty="0" smtClean="0"/>
              <a:t>alla </a:t>
            </a:r>
            <a:r>
              <a:rPr lang="it-IT" sz="3200" b="1" u="sng" dirty="0" smtClean="0"/>
              <a:t>macchina analitica</a:t>
            </a:r>
            <a:endParaRPr lang="it-IT" sz="2800" b="1" u="sng" dirty="0"/>
          </a:p>
        </p:txBody>
      </p:sp>
      <p:sp>
        <p:nvSpPr>
          <p:cNvPr id="3" name="Segnaposto contenuto 2"/>
          <p:cNvSpPr>
            <a:spLocks noGrp="1"/>
          </p:cNvSpPr>
          <p:nvPr>
            <p:ph idx="1"/>
          </p:nvPr>
        </p:nvSpPr>
        <p:spPr>
          <a:xfrm>
            <a:off x="457200" y="1124744"/>
            <a:ext cx="8229240" cy="5733256"/>
          </a:xfrm>
        </p:spPr>
        <p:txBody>
          <a:bodyPr/>
          <a:lstStyle/>
          <a:p>
            <a:pPr marL="108000" indent="0">
              <a:buNone/>
            </a:pPr>
            <a:r>
              <a:rPr lang="it-IT" dirty="0" smtClean="0"/>
              <a:t>Un esemplare fu acquistato da un Ufficio Navale degli Stati Uniti: si rivelò un completo fiasco!</a:t>
            </a:r>
          </a:p>
          <a:p>
            <a:pPr marL="108000" indent="0">
              <a:buNone/>
            </a:pPr>
            <a:r>
              <a:rPr lang="it-IT" dirty="0" smtClean="0"/>
              <a:t>Il responsabile dell’acquisto fu licenziato.</a:t>
            </a:r>
          </a:p>
          <a:p>
            <a:pPr marL="108000" indent="0">
              <a:buNone/>
            </a:pPr>
            <a:r>
              <a:rPr lang="it-IT" dirty="0" smtClean="0"/>
              <a:t>La tecnologia del momento non era sufficientemente sviluppata per svolgere le azioni richieste in modo efficiente. </a:t>
            </a:r>
          </a:p>
          <a:p>
            <a:pPr marL="108000" indent="0">
              <a:buNone/>
            </a:pPr>
            <a:endParaRPr lang="it-IT" sz="800" dirty="0"/>
          </a:p>
          <a:p>
            <a:pPr marL="108000" indent="0">
              <a:buNone/>
            </a:pPr>
            <a:r>
              <a:rPr lang="it-IT" dirty="0" smtClean="0"/>
              <a:t>Babbage inizia il progetto della </a:t>
            </a:r>
            <a:r>
              <a:rPr lang="it-IT" b="1" dirty="0" smtClean="0"/>
              <a:t>macchina analitica, capace di svolgere una sequenza arbitraria delle 4 operazioni dell’aritmetica</a:t>
            </a:r>
            <a:r>
              <a:rPr lang="it-IT" dirty="0" smtClean="0"/>
              <a:t>.</a:t>
            </a:r>
          </a:p>
          <a:p>
            <a:pPr marL="108000" indent="0">
              <a:buNone/>
            </a:pPr>
            <a:endParaRPr lang="it-IT"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37</a:t>
            </a:fld>
            <a:endParaRPr lang="it-IT"/>
          </a:p>
        </p:txBody>
      </p:sp>
    </p:spTree>
    <p:extLst>
      <p:ext uri="{BB962C8B-B14F-4D97-AF65-F5344CB8AC3E}">
        <p14:creationId xmlns:p14="http://schemas.microsoft.com/office/powerpoint/2010/main" val="376751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620688"/>
          </a:xfrm>
        </p:spPr>
        <p:txBody>
          <a:bodyPr/>
          <a:lstStyle/>
          <a:p>
            <a:pPr>
              <a:buNone/>
            </a:pPr>
            <a:r>
              <a:rPr lang="it-IT" sz="3200" dirty="0" smtClean="0"/>
              <a:t>La composizione della  macchina analitica</a:t>
            </a:r>
            <a:endParaRPr lang="it-IT" sz="3200" dirty="0"/>
          </a:p>
        </p:txBody>
      </p:sp>
      <p:sp>
        <p:nvSpPr>
          <p:cNvPr id="3" name="Segnaposto contenuto 2"/>
          <p:cNvSpPr>
            <a:spLocks noGrp="1"/>
          </p:cNvSpPr>
          <p:nvPr>
            <p:ph idx="1"/>
          </p:nvPr>
        </p:nvSpPr>
        <p:spPr>
          <a:xfrm>
            <a:off x="457200" y="692696"/>
            <a:ext cx="8229240" cy="5894716"/>
          </a:xfrm>
        </p:spPr>
        <p:txBody>
          <a:bodyPr>
            <a:noAutofit/>
          </a:bodyPr>
          <a:lstStyle/>
          <a:p>
            <a:pPr marL="108000" lvl="0" indent="0">
              <a:buNone/>
            </a:pPr>
            <a:r>
              <a:rPr lang="it-IT" sz="2800" b="1" dirty="0"/>
              <a:t>La memoria </a:t>
            </a:r>
            <a:r>
              <a:rPr lang="it-IT" sz="2800" dirty="0" smtClean="0"/>
              <a:t>per i dati è costituita </a:t>
            </a:r>
            <a:r>
              <a:rPr lang="it-IT" sz="2800" dirty="0"/>
              <a:t>da pile </a:t>
            </a:r>
            <a:r>
              <a:rPr lang="it-IT" sz="2800" dirty="0" smtClean="0"/>
              <a:t>che </a:t>
            </a:r>
            <a:r>
              <a:rPr lang="it-IT" sz="2800" dirty="0"/>
              <a:t>contengono dischi sulla cui superficie laterale sono riportate le </a:t>
            </a:r>
            <a:r>
              <a:rPr lang="it-IT" sz="2800" dirty="0" smtClean="0"/>
              <a:t>cifre </a:t>
            </a:r>
            <a:r>
              <a:rPr lang="it-IT" sz="2800" dirty="0"/>
              <a:t>del sistema decimale. </a:t>
            </a:r>
            <a:endParaRPr lang="it-IT" sz="2800" dirty="0" smtClean="0"/>
          </a:p>
          <a:p>
            <a:pPr marL="108000" lvl="0" indent="0">
              <a:buNone/>
            </a:pPr>
            <a:r>
              <a:rPr lang="it-IT" sz="2800" dirty="0" smtClean="0"/>
              <a:t>Dimensioni </a:t>
            </a:r>
            <a:r>
              <a:rPr lang="it-IT" sz="2800" dirty="0"/>
              <a:t>memoria = numero di pile</a:t>
            </a:r>
            <a:r>
              <a:rPr lang="it-IT" sz="2800" dirty="0" smtClean="0"/>
              <a:t>.</a:t>
            </a:r>
          </a:p>
          <a:p>
            <a:pPr marL="108000" lvl="0" indent="0">
              <a:buNone/>
            </a:pPr>
            <a:r>
              <a:rPr lang="it-IT" sz="2800" b="1" dirty="0"/>
              <a:t>L’operazione da eseguire</a:t>
            </a:r>
            <a:r>
              <a:rPr lang="it-IT" sz="2800" dirty="0"/>
              <a:t>: è descritta su </a:t>
            </a:r>
            <a:r>
              <a:rPr lang="it-IT" sz="2800" dirty="0" smtClean="0"/>
              <a:t>schede perforate</a:t>
            </a:r>
            <a:endParaRPr lang="it-IT" sz="2800" dirty="0"/>
          </a:p>
          <a:p>
            <a:pPr marL="108000" indent="0">
              <a:buNone/>
            </a:pPr>
            <a:r>
              <a:rPr lang="it-IT" sz="2800" b="1" dirty="0" smtClean="0"/>
              <a:t>Il controllo delle istruzioni</a:t>
            </a:r>
            <a:r>
              <a:rPr lang="it-IT" sz="2800" dirty="0" smtClean="0"/>
              <a:t>: </a:t>
            </a:r>
            <a:r>
              <a:rPr lang="it-IT" sz="2800" dirty="0"/>
              <a:t>la </a:t>
            </a:r>
            <a:r>
              <a:rPr lang="it-IT" sz="2800" dirty="0" smtClean="0"/>
              <a:t>sequenza </a:t>
            </a:r>
            <a:r>
              <a:rPr lang="it-IT" sz="2800" dirty="0"/>
              <a:t>è </a:t>
            </a:r>
            <a:r>
              <a:rPr lang="it-IT" sz="2800" dirty="0" smtClean="0"/>
              <a:t>determinata dall’ordine delle </a:t>
            </a:r>
            <a:r>
              <a:rPr lang="it-IT" sz="2800" dirty="0"/>
              <a:t>schede </a:t>
            </a:r>
            <a:r>
              <a:rPr lang="it-IT" sz="2800" dirty="0" smtClean="0"/>
              <a:t>perforate</a:t>
            </a:r>
            <a:r>
              <a:rPr lang="it-IT" sz="2800" dirty="0"/>
              <a:t> </a:t>
            </a:r>
          </a:p>
          <a:p>
            <a:pPr marL="108000" indent="0">
              <a:buNone/>
            </a:pPr>
            <a:r>
              <a:rPr lang="it-IT" sz="2800" b="1" dirty="0"/>
              <a:t> </a:t>
            </a:r>
            <a:r>
              <a:rPr lang="it-IT" sz="2800" b="1" dirty="0" smtClean="0"/>
              <a:t>La </a:t>
            </a:r>
            <a:r>
              <a:rPr lang="it-IT" sz="2800" b="1" dirty="0"/>
              <a:t>CPU, detta </a:t>
            </a:r>
            <a:r>
              <a:rPr lang="it-IT" sz="2800" b="1" i="1" dirty="0"/>
              <a:t>mulino</a:t>
            </a:r>
            <a:r>
              <a:rPr lang="it-IT" sz="2800" dirty="0"/>
              <a:t>, </a:t>
            </a:r>
            <a:r>
              <a:rPr lang="it-IT" sz="2800" dirty="0" smtClean="0"/>
              <a:t>esegue </a:t>
            </a:r>
            <a:r>
              <a:rPr lang="it-IT" sz="2800" dirty="0"/>
              <a:t>l’operazione richiesta dalla scheda istruzione utilizzando le pile </a:t>
            </a:r>
            <a:r>
              <a:rPr lang="it-IT" sz="2800" dirty="0" smtClean="0"/>
              <a:t>contenenti </a:t>
            </a:r>
            <a:r>
              <a:rPr lang="it-IT" sz="2800" dirty="0"/>
              <a:t>i dati richiesti e memorizza il risultato sulla pila di output, come specificato nella scheda </a:t>
            </a:r>
            <a:r>
              <a:rPr lang="it-IT" sz="2800" dirty="0" smtClean="0"/>
              <a:t>istruzione</a:t>
            </a:r>
            <a:r>
              <a:rPr lang="it-IT" sz="2400" dirty="0" smtClean="0"/>
              <a:t>.</a:t>
            </a:r>
            <a:endParaRPr lang="it-IT" sz="2400"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38</a:t>
            </a:fld>
            <a:endParaRPr lang="it-IT"/>
          </a:p>
        </p:txBody>
      </p:sp>
    </p:spTree>
    <p:extLst>
      <p:ext uri="{BB962C8B-B14F-4D97-AF65-F5344CB8AC3E}">
        <p14:creationId xmlns:p14="http://schemas.microsoft.com/office/powerpoint/2010/main" val="2396317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Linguaggio per la macchina analitica</a:t>
            </a:r>
            <a:endParaRPr lang="it-IT" dirty="0"/>
          </a:p>
        </p:txBody>
      </p:sp>
      <p:sp>
        <p:nvSpPr>
          <p:cNvPr id="3" name="Segnaposto contenuto 2"/>
          <p:cNvSpPr>
            <a:spLocks noGrp="1"/>
          </p:cNvSpPr>
          <p:nvPr>
            <p:ph idx="1"/>
          </p:nvPr>
        </p:nvSpPr>
        <p:spPr/>
        <p:txBody>
          <a:bodyPr/>
          <a:lstStyle/>
          <a:p>
            <a:pPr marL="0" indent="0">
              <a:buNone/>
            </a:pPr>
            <a:r>
              <a:rPr lang="it-IT" b="1" dirty="0"/>
              <a:t>In sintesi, un programma per la macchina analitica di Babbage è costituito da una tabella (intuita da Menabrea) contenente le seguenti informazioni.</a:t>
            </a:r>
            <a:endParaRPr lang="it-IT" dirty="0"/>
          </a:p>
          <a:p>
            <a:pPr marL="0" indent="0">
              <a:buNone/>
            </a:pP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3964338408"/>
              </p:ext>
            </p:extLst>
          </p:nvPr>
        </p:nvGraphicFramePr>
        <p:xfrm>
          <a:off x="457200" y="3861048"/>
          <a:ext cx="8229600" cy="1401688"/>
        </p:xfrm>
        <a:graphic>
          <a:graphicData uri="http://schemas.openxmlformats.org/drawingml/2006/table">
            <a:tbl>
              <a:tblPr firstRow="1" firstCol="1" lastRow="1" lastCol="1" bandRow="1" bandCol="1">
                <a:tableStyleId>{5C22544A-7EE6-4342-B048-85BDC9FD1C3A}</a:tableStyleId>
              </a:tblPr>
              <a:tblGrid>
                <a:gridCol w="1645920"/>
                <a:gridCol w="1645920"/>
                <a:gridCol w="1645920"/>
                <a:gridCol w="1645920"/>
                <a:gridCol w="1645920"/>
              </a:tblGrid>
              <a:tr h="1401688">
                <a:tc>
                  <a:txBody>
                    <a:bodyPr/>
                    <a:lstStyle/>
                    <a:p>
                      <a:pPr>
                        <a:spcAft>
                          <a:spcPts val="0"/>
                        </a:spcAft>
                      </a:pPr>
                      <a:r>
                        <a:rPr lang="it-IT" sz="3200" dirty="0">
                          <a:effectLst/>
                        </a:rPr>
                        <a:t>C</a:t>
                      </a:r>
                      <a:r>
                        <a:rPr lang="it-IT" sz="2800" dirty="0">
                          <a:effectLst/>
                        </a:rPr>
                        <a:t>odice</a:t>
                      </a:r>
                      <a:endParaRPr lang="it-IT" sz="1600" dirty="0">
                        <a:effectLst/>
                      </a:endParaRPr>
                    </a:p>
                    <a:p>
                      <a:pPr>
                        <a:spcAft>
                          <a:spcPts val="0"/>
                        </a:spcAft>
                      </a:pPr>
                      <a:r>
                        <a:rPr lang="it-IT" sz="2800" dirty="0">
                          <a:effectLst/>
                        </a:rPr>
                        <a:t>operativo</a:t>
                      </a:r>
                      <a:endParaRPr lang="it-IT" sz="1600" dirty="0">
                        <a:effectLst/>
                        <a:latin typeface="Times New Roman"/>
                        <a:ea typeface="Times New Roman"/>
                      </a:endParaRPr>
                    </a:p>
                  </a:txBody>
                  <a:tcPr marL="68580" marR="68580" marT="0" marB="0"/>
                </a:tc>
                <a:tc>
                  <a:txBody>
                    <a:bodyPr/>
                    <a:lstStyle/>
                    <a:p>
                      <a:pPr>
                        <a:spcAft>
                          <a:spcPts val="0"/>
                        </a:spcAft>
                      </a:pPr>
                      <a:r>
                        <a:rPr lang="it-IT" sz="2800" dirty="0">
                          <a:effectLst/>
                        </a:rPr>
                        <a:t>Primo</a:t>
                      </a:r>
                      <a:endParaRPr lang="it-IT" sz="1600" dirty="0">
                        <a:effectLst/>
                      </a:endParaRPr>
                    </a:p>
                    <a:p>
                      <a:pPr>
                        <a:spcAft>
                          <a:spcPts val="0"/>
                        </a:spcAft>
                      </a:pPr>
                      <a:r>
                        <a:rPr lang="it-IT" sz="2800" dirty="0">
                          <a:effectLst/>
                        </a:rPr>
                        <a:t>operando</a:t>
                      </a:r>
                      <a:endParaRPr lang="it-IT" sz="1600" dirty="0">
                        <a:effectLst/>
                        <a:latin typeface="Times New Roman"/>
                        <a:ea typeface="Times New Roman"/>
                      </a:endParaRPr>
                    </a:p>
                  </a:txBody>
                  <a:tcPr marL="68580" marR="68580" marT="0" marB="0"/>
                </a:tc>
                <a:tc>
                  <a:txBody>
                    <a:bodyPr/>
                    <a:lstStyle/>
                    <a:p>
                      <a:pPr>
                        <a:spcAft>
                          <a:spcPts val="0"/>
                        </a:spcAft>
                      </a:pPr>
                      <a:r>
                        <a:rPr lang="it-IT" sz="2800" dirty="0">
                          <a:effectLst/>
                        </a:rPr>
                        <a:t>Secondo</a:t>
                      </a:r>
                      <a:endParaRPr lang="it-IT" sz="1600" dirty="0">
                        <a:effectLst/>
                      </a:endParaRPr>
                    </a:p>
                    <a:p>
                      <a:pPr>
                        <a:spcAft>
                          <a:spcPts val="0"/>
                        </a:spcAft>
                      </a:pPr>
                      <a:r>
                        <a:rPr lang="it-IT" sz="2800" dirty="0">
                          <a:effectLst/>
                        </a:rPr>
                        <a:t>operando</a:t>
                      </a:r>
                      <a:endParaRPr lang="it-IT" sz="1600" dirty="0">
                        <a:effectLst/>
                        <a:latin typeface="Times New Roman"/>
                        <a:ea typeface="Times New Roman"/>
                      </a:endParaRPr>
                    </a:p>
                  </a:txBody>
                  <a:tcPr marL="68580" marR="68580" marT="0" marB="0"/>
                </a:tc>
                <a:tc>
                  <a:txBody>
                    <a:bodyPr/>
                    <a:lstStyle/>
                    <a:p>
                      <a:pPr>
                        <a:spcAft>
                          <a:spcPts val="0"/>
                        </a:spcAft>
                      </a:pPr>
                      <a:r>
                        <a:rPr lang="it-IT" sz="3200" dirty="0">
                          <a:effectLst/>
                        </a:rPr>
                        <a:t>Risultato</a:t>
                      </a:r>
                      <a:endParaRPr lang="it-IT" sz="1800" dirty="0">
                        <a:effectLst/>
                      </a:endParaRPr>
                    </a:p>
                    <a:p>
                      <a:pPr>
                        <a:spcAft>
                          <a:spcPts val="0"/>
                        </a:spcAft>
                      </a:pPr>
                      <a:r>
                        <a:rPr lang="it-IT" sz="3200" dirty="0">
                          <a:effectLst/>
                        </a:rPr>
                        <a:t> </a:t>
                      </a:r>
                      <a:endParaRPr lang="it-IT" sz="1800" dirty="0">
                        <a:effectLst/>
                        <a:latin typeface="Times New Roman"/>
                        <a:ea typeface="Times New Roman"/>
                      </a:endParaRPr>
                    </a:p>
                  </a:txBody>
                  <a:tcPr marL="68580" marR="68580" marT="0" marB="0"/>
                </a:tc>
                <a:tc>
                  <a:txBody>
                    <a:bodyPr/>
                    <a:lstStyle/>
                    <a:p>
                      <a:pPr>
                        <a:spcAft>
                          <a:spcPts val="0"/>
                        </a:spcAft>
                      </a:pPr>
                      <a:r>
                        <a:rPr lang="it-IT" sz="2800" dirty="0">
                          <a:effectLst/>
                        </a:rPr>
                        <a:t>Note e </a:t>
                      </a:r>
                      <a:endParaRPr lang="it-IT" sz="1600" dirty="0">
                        <a:effectLst/>
                      </a:endParaRPr>
                    </a:p>
                    <a:p>
                      <a:pPr>
                        <a:spcAft>
                          <a:spcPts val="0"/>
                        </a:spcAft>
                      </a:pPr>
                      <a:r>
                        <a:rPr lang="it-IT" sz="2800" dirty="0">
                          <a:effectLst/>
                        </a:rPr>
                        <a:t>commenti</a:t>
                      </a:r>
                      <a:endParaRPr lang="it-IT" sz="1600" dirty="0">
                        <a:effectLst/>
                        <a:latin typeface="Times New Roman"/>
                        <a:ea typeface="Times New Roman"/>
                      </a:endParaRPr>
                    </a:p>
                  </a:txBody>
                  <a:tcPr marL="68580" marR="68580" marT="0" marB="0"/>
                </a:tc>
              </a:tr>
            </a:tbl>
          </a:graphicData>
        </a:graphic>
      </p:graphicFrame>
      <p:sp>
        <p:nvSpPr>
          <p:cNvPr id="7" name="Rectangle 2"/>
          <p:cNvSpPr>
            <a:spLocks noChangeArrowheads="1"/>
          </p:cNvSpPr>
          <p:nvPr/>
        </p:nvSpPr>
        <p:spPr bwMode="auto">
          <a:xfrm>
            <a:off x="457200" y="3557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9788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0"/>
            <a:ext cx="8229600" cy="1268760"/>
          </a:xfrm>
        </p:spPr>
        <p:txBody>
          <a:bodyPr>
            <a:normAutofit fontScale="90000"/>
          </a:bodyPr>
          <a:lstStyle/>
          <a:p>
            <a:r>
              <a:rPr lang="it-IT" dirty="0"/>
              <a:t>La sintesi delle esperienze per lo sviluppo dei dispositivi linguisti</a:t>
            </a:r>
          </a:p>
        </p:txBody>
      </p:sp>
      <p:sp>
        <p:nvSpPr>
          <p:cNvPr id="3" name="Segnaposto contenuto 2"/>
          <p:cNvSpPr>
            <a:spLocks noGrp="1"/>
          </p:cNvSpPr>
          <p:nvPr>
            <p:ph idx="1"/>
          </p:nvPr>
        </p:nvSpPr>
        <p:spPr>
          <a:xfrm>
            <a:off x="457200" y="1556792"/>
            <a:ext cx="8229600" cy="4569371"/>
          </a:xfrm>
        </p:spPr>
        <p:txBody>
          <a:bodyPr>
            <a:normAutofit/>
          </a:bodyPr>
          <a:lstStyle/>
          <a:p>
            <a:pPr lvl="0"/>
            <a:r>
              <a:rPr lang="it-IT" b="1" dirty="0" smtClean="0"/>
              <a:t>sillogismo </a:t>
            </a:r>
            <a:r>
              <a:rPr lang="it-IT" b="1" dirty="0"/>
              <a:t>medievale </a:t>
            </a:r>
            <a:r>
              <a:rPr lang="it-IT" dirty="0"/>
              <a:t>per costruire 24 schemi deduttivi come “proto-programmi”</a:t>
            </a:r>
          </a:p>
          <a:p>
            <a:r>
              <a:rPr lang="it-IT" b="1" i="1" dirty="0"/>
              <a:t>quo facto …calculemus</a:t>
            </a:r>
            <a:r>
              <a:rPr lang="it-IT" dirty="0"/>
              <a:t>, il progetto utopistico di Leibniz: dall’utilizzo di simboli per fare oroscopi descritta nel libro I </a:t>
            </a:r>
            <a:r>
              <a:rPr lang="it-IT" dirty="0" smtClean="0"/>
              <a:t>CHING</a:t>
            </a:r>
            <a:r>
              <a:rPr lang="it-IT" dirty="0"/>
              <a:t>, all’utilizzo di simboli per</a:t>
            </a:r>
            <a:r>
              <a:rPr lang="it-IT" b="1" dirty="0"/>
              <a:t> </a:t>
            </a:r>
            <a:endParaRPr lang="it-IT" b="1" dirty="0" smtClean="0"/>
          </a:p>
          <a:p>
            <a:pPr lvl="1"/>
            <a:r>
              <a:rPr lang="it-IT" sz="3200" b="1" dirty="0" smtClean="0"/>
              <a:t>rappresentare concetti e operazioni</a:t>
            </a:r>
          </a:p>
          <a:p>
            <a:pPr lvl="1"/>
            <a:r>
              <a:rPr lang="it-IT" sz="3200" dirty="0" smtClean="0">
                <a:effectLst>
                  <a:outerShdw blurRad="38100" dist="38100" dir="2700000" algn="tl">
                    <a:srgbClr val="000000">
                      <a:alpha val="43137"/>
                    </a:srgbClr>
                  </a:outerShdw>
                </a:effectLst>
              </a:rPr>
              <a:t>descrivere argomentazioni come calcoli</a:t>
            </a:r>
            <a:r>
              <a:rPr lang="it-IT" b="1" dirty="0" smtClean="0"/>
              <a:t>.</a:t>
            </a:r>
            <a:endParaRPr lang="it-IT" b="1" dirty="0"/>
          </a:p>
          <a:p>
            <a:endParaRPr lang="it-IT" dirty="0"/>
          </a:p>
        </p:txBody>
      </p:sp>
    </p:spTree>
    <p:extLst>
      <p:ext uri="{BB962C8B-B14F-4D97-AF65-F5344CB8AC3E}">
        <p14:creationId xmlns:p14="http://schemas.microsoft.com/office/powerpoint/2010/main" val="1234691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620688"/>
          </a:xfrm>
        </p:spPr>
        <p:txBody>
          <a:bodyPr>
            <a:normAutofit fontScale="90000"/>
          </a:bodyPr>
          <a:lstStyle/>
          <a:p>
            <a:pPr>
              <a:buNone/>
            </a:pPr>
            <a:r>
              <a:rPr lang="it-IT" sz="3600" dirty="0"/>
              <a:t>La macchina analitica</a:t>
            </a:r>
          </a:p>
        </p:txBody>
      </p:sp>
      <p:sp>
        <p:nvSpPr>
          <p:cNvPr id="3" name="Segnaposto contenuto 2"/>
          <p:cNvSpPr>
            <a:spLocks noGrp="1"/>
          </p:cNvSpPr>
          <p:nvPr>
            <p:ph idx="1"/>
          </p:nvPr>
        </p:nvSpPr>
        <p:spPr>
          <a:xfrm>
            <a:off x="457200" y="692696"/>
            <a:ext cx="8507288" cy="5904656"/>
          </a:xfrm>
        </p:spPr>
        <p:txBody>
          <a:bodyPr>
            <a:normAutofit/>
          </a:bodyPr>
          <a:lstStyle/>
          <a:p>
            <a:pPr marL="108000" indent="0">
              <a:buNone/>
            </a:pPr>
            <a:r>
              <a:rPr lang="it-IT" dirty="0" smtClean="0"/>
              <a:t>	Questa macchina è un calcolatore capace di eseguire un programma memorizzato </a:t>
            </a:r>
            <a:r>
              <a:rPr lang="it-IT" b="1" dirty="0" smtClean="0"/>
              <a:t>su schede</a:t>
            </a:r>
            <a:r>
              <a:rPr lang="it-IT" dirty="0" smtClean="0"/>
              <a:t>.</a:t>
            </a:r>
          </a:p>
          <a:p>
            <a:pPr marL="108000" indent="0">
              <a:buNone/>
            </a:pPr>
            <a:r>
              <a:rPr lang="it-IT" dirty="0" smtClean="0"/>
              <a:t>Non è stata realizzata da Babbage perché il progetto è prematuro rispetto alle prestazioni delle tecnologie disponibili.</a:t>
            </a:r>
          </a:p>
          <a:p>
            <a:pPr marL="108000" indent="0">
              <a:buNone/>
            </a:pPr>
            <a:r>
              <a:rPr lang="it-IT" sz="800" dirty="0" smtClean="0"/>
              <a:t>============================================================================================================================================================ </a:t>
            </a:r>
          </a:p>
          <a:p>
            <a:pPr marL="108000" indent="0">
              <a:buNone/>
            </a:pPr>
            <a:r>
              <a:rPr lang="it-IT" dirty="0" smtClean="0"/>
              <a:t>	La validità del progetto è stata verificata da una copia elettromeccanica completata dal figlio.</a:t>
            </a:r>
          </a:p>
          <a:p>
            <a:pPr marL="108000" indent="0">
              <a:buNone/>
            </a:pPr>
            <a:r>
              <a:rPr lang="it-IT" dirty="0" smtClean="0"/>
              <a:t>Le prestazioni teoriche sono confrontabili con quelle delle macchine costruite </a:t>
            </a:r>
            <a:r>
              <a:rPr lang="it-IT" b="1" dirty="0" smtClean="0"/>
              <a:t>prima del 1945.</a:t>
            </a:r>
          </a:p>
          <a:p>
            <a:pPr marL="108000" indent="0">
              <a:buNone/>
            </a:pPr>
            <a:r>
              <a:rPr lang="it-IT" b="1" dirty="0" smtClean="0"/>
              <a:t>Appendice E-4</a:t>
            </a:r>
            <a:endParaRPr lang="it-IT" b="1"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40</a:t>
            </a:fld>
            <a:endParaRPr lang="it-IT"/>
          </a:p>
        </p:txBody>
      </p:sp>
    </p:spTree>
    <p:extLst>
      <p:ext uri="{BB962C8B-B14F-4D97-AF65-F5344CB8AC3E}">
        <p14:creationId xmlns:p14="http://schemas.microsoft.com/office/powerpoint/2010/main" val="377318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pPr>
              <a:buNone/>
            </a:pPr>
            <a:r>
              <a:rPr lang="it-IT" sz="2800" dirty="0" smtClean="0"/>
              <a:t>ESERCIZIO Le macchine di Babbage</a:t>
            </a:r>
            <a:br>
              <a:rPr lang="it-IT" sz="2800" dirty="0" smtClean="0"/>
            </a:br>
            <a:r>
              <a:rPr lang="it-IT" sz="2800" dirty="0" smtClean="0"/>
              <a:t>Macchina analitica e macchina alle differenze</a:t>
            </a:r>
            <a:endParaRPr lang="it-IT" sz="2800"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047995829"/>
              </p:ext>
            </p:extLst>
          </p:nvPr>
        </p:nvGraphicFramePr>
        <p:xfrm>
          <a:off x="107503" y="1340768"/>
          <a:ext cx="8517633" cy="4238128"/>
        </p:xfrm>
        <a:graphic>
          <a:graphicData uri="http://schemas.openxmlformats.org/drawingml/2006/table">
            <a:tbl>
              <a:tblPr firstRow="1" bandRow="1">
                <a:tableStyleId>{5C22544A-7EE6-4342-B048-85BDC9FD1C3A}</a:tableStyleId>
              </a:tblPr>
              <a:tblGrid>
                <a:gridCol w="2232249"/>
                <a:gridCol w="3384376"/>
                <a:gridCol w="2901008"/>
              </a:tblGrid>
              <a:tr h="1230535">
                <a:tc>
                  <a:txBody>
                    <a:bodyPr/>
                    <a:lstStyle/>
                    <a:p>
                      <a:r>
                        <a:rPr lang="it-IT" sz="3600" dirty="0" smtClean="0"/>
                        <a:t>Dispositivi </a:t>
                      </a:r>
                    </a:p>
                    <a:p>
                      <a:r>
                        <a:rPr lang="it-IT" sz="3600" dirty="0" smtClean="0"/>
                        <a:t>operativi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endParaRPr lang="it-IT" sz="3200" dirty="0"/>
                    </a:p>
                  </a:txBody>
                  <a:tcPr/>
                </a:tc>
                <a:tc>
                  <a:txBody>
                    <a:bodyPr/>
                    <a:lstStyle/>
                    <a:p>
                      <a:endParaRPr lang="it-IT" sz="3200" i="1" dirty="0"/>
                    </a:p>
                  </a:txBody>
                  <a:tcPr/>
                </a:tc>
              </a:tr>
              <a:tr h="1297531">
                <a:tc>
                  <a:txBody>
                    <a:bodyPr/>
                    <a:lstStyle/>
                    <a:p>
                      <a:r>
                        <a:rPr lang="it-IT" sz="3200" dirty="0" smtClean="0"/>
                        <a:t>speciali</a:t>
                      </a:r>
                      <a:endParaRPr lang="it-IT" sz="3200" dirty="0"/>
                    </a:p>
                  </a:txBody>
                  <a:tcPr/>
                </a:tc>
                <a:tc>
                  <a:txBody>
                    <a:bodyPr/>
                    <a:lstStyle/>
                    <a:p>
                      <a:endParaRPr lang="it-IT" sz="3200" dirty="0"/>
                    </a:p>
                  </a:txBody>
                  <a:tcPr/>
                </a:tc>
                <a:tc>
                  <a:txBody>
                    <a:bodyPr/>
                    <a:lstStyle/>
                    <a:p>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41</a:t>
            </a:fld>
            <a:endParaRPr lang="it-IT"/>
          </a:p>
        </p:txBody>
      </p:sp>
    </p:spTree>
    <p:extLst>
      <p:ext uri="{BB962C8B-B14F-4D97-AF65-F5344CB8AC3E}">
        <p14:creationId xmlns:p14="http://schemas.microsoft.com/office/powerpoint/2010/main" val="4204780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a:t>ESERCIZIO Le macchine di Babbage</a:t>
            </a:r>
            <a:br>
              <a:rPr lang="it-IT" sz="2800" dirty="0"/>
            </a:br>
            <a:r>
              <a:rPr lang="it-IT" sz="2800" dirty="0"/>
              <a:t>Macchina analitica e macchina alle differenze</a:t>
            </a:r>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2710000643"/>
              </p:ext>
            </p:extLst>
          </p:nvPr>
        </p:nvGraphicFramePr>
        <p:xfrm>
          <a:off x="107503" y="1268760"/>
          <a:ext cx="8928993" cy="5609247"/>
        </p:xfrm>
        <a:graphic>
          <a:graphicData uri="http://schemas.openxmlformats.org/drawingml/2006/table">
            <a:tbl>
              <a:tblPr firstRow="1" bandRow="1">
                <a:tableStyleId>{5C22544A-7EE6-4342-B048-85BDC9FD1C3A}</a:tableStyleId>
              </a:tblPr>
              <a:tblGrid>
                <a:gridCol w="2232249"/>
                <a:gridCol w="3960440"/>
                <a:gridCol w="2736304"/>
              </a:tblGrid>
              <a:tr h="1230535">
                <a:tc>
                  <a:txBody>
                    <a:bodyPr/>
                    <a:lstStyle/>
                    <a:p>
                      <a:r>
                        <a:rPr lang="it-IT" sz="3600" dirty="0" smtClean="0"/>
                        <a:t>Dispositivi </a:t>
                      </a:r>
                    </a:p>
                    <a:p>
                      <a:r>
                        <a:rPr lang="it-IT" sz="3600" dirty="0" smtClean="0"/>
                        <a:t>operativi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r>
                        <a:rPr lang="it-IT" sz="3200" i="1" dirty="0" smtClean="0"/>
                        <a:t>Macchina analitica elettrodomestico programmabile</a:t>
                      </a:r>
                      <a:endParaRPr lang="it-IT" sz="3200" i="1" dirty="0"/>
                    </a:p>
                  </a:txBody>
                  <a:tcPr/>
                </a:tc>
                <a:tc>
                  <a:txBody>
                    <a:bodyPr/>
                    <a:lstStyle/>
                    <a:p>
                      <a:endParaRPr lang="it-IT"/>
                    </a:p>
                  </a:txBody>
                  <a:tcPr/>
                </a:tc>
              </a:tr>
              <a:tr h="1297531">
                <a:tc>
                  <a:txBody>
                    <a:bodyPr/>
                    <a:lstStyle/>
                    <a:p>
                      <a:r>
                        <a:rPr lang="it-IT" sz="3200" dirty="0" smtClean="0"/>
                        <a:t>speciali</a:t>
                      </a:r>
                      <a:endParaRPr lang="it-IT" sz="3200" dirty="0"/>
                    </a:p>
                  </a:txBody>
                  <a:tcPr/>
                </a:tc>
                <a:tc>
                  <a:txBody>
                    <a:bodyPr/>
                    <a:lstStyle/>
                    <a:p>
                      <a:r>
                        <a:rPr lang="it-IT" sz="3200" dirty="0" smtClean="0"/>
                        <a:t>Macchina alle differenze elettrodomestico non programmabile</a:t>
                      </a:r>
                      <a:endParaRPr lang="it-IT" sz="3200" dirty="0"/>
                    </a:p>
                  </a:txBody>
                  <a:tcPr/>
                </a:tc>
                <a:tc>
                  <a:txBody>
                    <a:bodyPr/>
                    <a:lstStyle/>
                    <a:p>
                      <a:endParaRPr lang="it-IT"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42</a:t>
            </a:fld>
            <a:endParaRPr lang="it-IT"/>
          </a:p>
        </p:txBody>
      </p:sp>
    </p:spTree>
    <p:extLst>
      <p:ext uri="{BB962C8B-B14F-4D97-AF65-F5344CB8AC3E}">
        <p14:creationId xmlns:p14="http://schemas.microsoft.com/office/powerpoint/2010/main" val="2522606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endParaRPr lang="it-IT" dirty="0"/>
          </a:p>
        </p:txBody>
      </p:sp>
      <p:sp>
        <p:nvSpPr>
          <p:cNvPr id="3" name="Segnaposto contenuto 2"/>
          <p:cNvSpPr>
            <a:spLocks noGrp="1"/>
          </p:cNvSpPr>
          <p:nvPr>
            <p:ph idx="1"/>
          </p:nvPr>
        </p:nvSpPr>
        <p:spPr>
          <a:xfrm>
            <a:off x="457200" y="1052736"/>
            <a:ext cx="8229600" cy="5805264"/>
          </a:xfrm>
        </p:spPr>
        <p:txBody>
          <a:bodyPr>
            <a:normAutofit/>
          </a:bodyPr>
          <a:lstStyle/>
          <a:p>
            <a:pPr marL="0" indent="0">
              <a:buNone/>
            </a:pPr>
            <a:r>
              <a:rPr lang="it-IT" dirty="0" smtClean="0"/>
              <a:t>Babbage viene invitato alla Accademia delle scienze di Torino per illustrare la sua proposta di macchina analitica. </a:t>
            </a:r>
          </a:p>
          <a:p>
            <a:pPr marL="0" indent="0">
              <a:buNone/>
            </a:pPr>
            <a:endParaRPr lang="it-IT" sz="800" dirty="0"/>
          </a:p>
          <a:p>
            <a:pPr marL="0" indent="0">
              <a:buNone/>
            </a:pPr>
            <a:r>
              <a:rPr lang="it-IT" dirty="0" smtClean="0"/>
              <a:t>Menabrea fornisce una sua descrizione originale della macchina:</a:t>
            </a:r>
          </a:p>
          <a:p>
            <a:r>
              <a:rPr lang="it-IT" b="1" dirty="0" smtClean="0"/>
              <a:t>Non descrive come è fatta (hardware)</a:t>
            </a:r>
          </a:p>
          <a:p>
            <a:r>
              <a:rPr lang="it-IT" b="1" dirty="0" smtClean="0"/>
              <a:t>Ma descrive come si fa ad usarla (software) </a:t>
            </a:r>
          </a:p>
          <a:p>
            <a:pPr marL="0" indent="0">
              <a:buNone/>
            </a:pPr>
            <a:endParaRPr lang="it-IT" sz="900" dirty="0"/>
          </a:p>
          <a:p>
            <a:pPr marL="0" indent="0">
              <a:buNone/>
            </a:pPr>
            <a:r>
              <a:rPr lang="it-IT" dirty="0" smtClean="0"/>
              <a:t>Compare per la prima volta il concetto di linguaggio di programmazione </a:t>
            </a:r>
          </a:p>
          <a:p>
            <a:pPr marL="0" indent="0">
              <a:buNone/>
            </a:pPr>
            <a:r>
              <a:rPr lang="it-IT" dirty="0" smtClean="0"/>
              <a:t>Appendice E-5 MENAB REA</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395478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Il contributo di Menabrea</a:t>
            </a:r>
            <a:endParaRPr lang="it-IT" dirty="0"/>
          </a:p>
        </p:txBody>
      </p:sp>
      <p:sp>
        <p:nvSpPr>
          <p:cNvPr id="3" name="Segnaposto contenuto 2"/>
          <p:cNvSpPr>
            <a:spLocks noGrp="1"/>
          </p:cNvSpPr>
          <p:nvPr>
            <p:ph idx="1"/>
          </p:nvPr>
        </p:nvSpPr>
        <p:spPr>
          <a:xfrm>
            <a:off x="0" y="836712"/>
            <a:ext cx="9036496" cy="6021288"/>
          </a:xfrm>
        </p:spPr>
        <p:txBody>
          <a:bodyPr>
            <a:normAutofit/>
          </a:bodyPr>
          <a:lstStyle/>
          <a:p>
            <a:pPr marL="0" indent="0">
              <a:buNone/>
            </a:pPr>
            <a:r>
              <a:rPr lang="it-IT" dirty="0" smtClean="0"/>
              <a:t>Babbage riconosce e apprezza la descrizione della macchina analitica fatta da Menabrea.</a:t>
            </a:r>
          </a:p>
          <a:p>
            <a:pPr marL="0" indent="0">
              <a:buNone/>
            </a:pPr>
            <a:endParaRPr lang="it-IT" sz="800" dirty="0"/>
          </a:p>
          <a:p>
            <a:pPr marL="0" indent="0">
              <a:buNone/>
            </a:pPr>
            <a:r>
              <a:rPr lang="it-IT" dirty="0" smtClean="0"/>
              <a:t>Suggerisce a Ada Lovelace di tradurla in inglese per darne più ampia diffusione.</a:t>
            </a:r>
          </a:p>
          <a:p>
            <a:pPr marL="0" indent="0">
              <a:buNone/>
            </a:pPr>
            <a:endParaRPr lang="it-IT" sz="1400" dirty="0"/>
          </a:p>
          <a:p>
            <a:pPr marL="0" indent="0">
              <a:buNone/>
            </a:pPr>
            <a:r>
              <a:rPr lang="it-IT" dirty="0" smtClean="0"/>
              <a:t>Ada riconosce il valore del contributo di Menabrea e arricchisce il testo con esempi  </a:t>
            </a:r>
          </a:p>
          <a:p>
            <a:pPr marL="0" indent="0">
              <a:buNone/>
            </a:pPr>
            <a:endParaRPr lang="it-IT" sz="1400" dirty="0"/>
          </a:p>
          <a:p>
            <a:pPr marL="0" indent="0">
              <a:buNone/>
            </a:pPr>
            <a:r>
              <a:rPr lang="it-IT" dirty="0" smtClean="0"/>
              <a:t>La macchina analitica è programmabile e fa emergere i concetti di </a:t>
            </a:r>
            <a:r>
              <a:rPr lang="it-IT" b="1" dirty="0" smtClean="0"/>
              <a:t>hardware e software</a:t>
            </a:r>
            <a:r>
              <a:rPr lang="it-IT" dirty="0" smtClean="0"/>
              <a:t>! </a:t>
            </a:r>
          </a:p>
          <a:p>
            <a:pPr marL="0" indent="0">
              <a:buNone/>
            </a:pPr>
            <a:endParaRPr lang="it-IT" sz="1400" dirty="0"/>
          </a:p>
          <a:p>
            <a:pPr marL="0" indent="0">
              <a:buNone/>
            </a:pPr>
            <a:r>
              <a:rPr lang="it-IT" b="1" dirty="0" smtClean="0"/>
              <a:t>Appendice E-6 Babbage a Torino</a:t>
            </a:r>
            <a:endParaRPr lang="it-IT" b="1" dirty="0"/>
          </a:p>
        </p:txBody>
      </p:sp>
    </p:spTree>
    <p:extLst>
      <p:ext uri="{BB962C8B-B14F-4D97-AF65-F5344CB8AC3E}">
        <p14:creationId xmlns:p14="http://schemas.microsoft.com/office/powerpoint/2010/main" val="43664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a:t>ESERCIZIO </a:t>
            </a:r>
            <a:r>
              <a:rPr lang="it-IT" sz="2800" dirty="0" smtClean="0"/>
              <a:t>Le </a:t>
            </a:r>
            <a:r>
              <a:rPr lang="it-IT" sz="2800" dirty="0"/>
              <a:t>macchine di Babbage</a:t>
            </a:r>
            <a:br>
              <a:rPr lang="it-IT" sz="2800" dirty="0"/>
            </a:br>
            <a:r>
              <a:rPr lang="it-IT" sz="2800" dirty="0" smtClean="0"/>
              <a:t>Linguaggio ideato da Menabrea e diffuso da Ada</a:t>
            </a:r>
            <a:endParaRPr lang="it-IT" sz="2800"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59179833"/>
              </p:ext>
            </p:extLst>
          </p:nvPr>
        </p:nvGraphicFramePr>
        <p:xfrm>
          <a:off x="107503" y="1340768"/>
          <a:ext cx="8517633" cy="4238128"/>
        </p:xfrm>
        <a:graphic>
          <a:graphicData uri="http://schemas.openxmlformats.org/drawingml/2006/table">
            <a:tbl>
              <a:tblPr firstRow="1" bandRow="1">
                <a:tableStyleId>{5C22544A-7EE6-4342-B048-85BDC9FD1C3A}</a:tableStyleId>
              </a:tblPr>
              <a:tblGrid>
                <a:gridCol w="2232249"/>
                <a:gridCol w="1944216"/>
                <a:gridCol w="4341168"/>
              </a:tblGrid>
              <a:tr h="1230535">
                <a:tc>
                  <a:txBody>
                    <a:bodyPr/>
                    <a:lstStyle/>
                    <a:p>
                      <a:r>
                        <a:rPr lang="it-IT" sz="3600" dirty="0" smtClean="0"/>
                        <a:t>Dispositivi </a:t>
                      </a:r>
                    </a:p>
                    <a:p>
                      <a:r>
                        <a:rPr lang="it-IT" sz="3600" dirty="0" smtClean="0"/>
                        <a:t>linguistici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endParaRPr lang="it-IT" sz="3200" dirty="0"/>
                    </a:p>
                  </a:txBody>
                  <a:tcPr/>
                </a:tc>
                <a:tc>
                  <a:txBody>
                    <a:bodyPr/>
                    <a:lstStyle/>
                    <a:p>
                      <a:endParaRPr lang="it-IT" sz="3200" i="1" dirty="0"/>
                    </a:p>
                  </a:txBody>
                  <a:tcPr/>
                </a:tc>
              </a:tr>
              <a:tr h="1297531">
                <a:tc>
                  <a:txBody>
                    <a:bodyPr/>
                    <a:lstStyle/>
                    <a:p>
                      <a:r>
                        <a:rPr lang="it-IT" sz="3200" dirty="0" smtClean="0"/>
                        <a:t>speciali</a:t>
                      </a:r>
                      <a:endParaRPr lang="it-IT" sz="3200" dirty="0"/>
                    </a:p>
                  </a:txBody>
                  <a:tcPr/>
                </a:tc>
                <a:tc>
                  <a:txBody>
                    <a:bodyPr/>
                    <a:lstStyle/>
                    <a:p>
                      <a:endParaRPr lang="it-IT" sz="3200" dirty="0"/>
                    </a:p>
                  </a:txBody>
                  <a:tcPr/>
                </a:tc>
                <a:tc>
                  <a:txBody>
                    <a:bodyPr/>
                    <a:lstStyle/>
                    <a:p>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45</a:t>
            </a:fld>
            <a:endParaRPr lang="it-IT"/>
          </a:p>
        </p:txBody>
      </p:sp>
    </p:spTree>
    <p:extLst>
      <p:ext uri="{BB962C8B-B14F-4D97-AF65-F5344CB8AC3E}">
        <p14:creationId xmlns:p14="http://schemas.microsoft.com/office/powerpoint/2010/main" val="3034454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normAutofit fontScale="90000"/>
          </a:bodyPr>
          <a:lstStyle/>
          <a:p>
            <a:r>
              <a:rPr lang="it-IT" sz="2800" dirty="0"/>
              <a:t>ESERCIZIO Le macchine di Babbage</a:t>
            </a:r>
            <a:br>
              <a:rPr lang="it-IT" sz="2800" dirty="0"/>
            </a:br>
            <a:r>
              <a:rPr lang="it-IT" sz="2800" dirty="0"/>
              <a:t>Linguaggio </a:t>
            </a:r>
            <a:r>
              <a:rPr lang="it-IT" sz="2800" dirty="0" smtClean="0"/>
              <a:t>ideato da </a:t>
            </a:r>
            <a:r>
              <a:rPr lang="it-IT" sz="2800" dirty="0"/>
              <a:t>Menabrea e </a:t>
            </a:r>
            <a:r>
              <a:rPr lang="it-IT" sz="2800" dirty="0" smtClean="0"/>
              <a:t>diffuso da Ada</a:t>
            </a:r>
            <a:endParaRPr lang="it-IT" sz="2800" dirty="0"/>
          </a:p>
        </p:txBody>
      </p:sp>
      <p:graphicFrame>
        <p:nvGraphicFramePr>
          <p:cNvPr id="5" name="Segnaposto contenuto 4"/>
          <p:cNvGraphicFramePr>
            <a:graphicFrameLocks noGrp="1"/>
          </p:cNvGraphicFramePr>
          <p:nvPr>
            <p:ph idx="1"/>
            <p:extLst>
              <p:ext uri="{D42A27DB-BD31-4B8C-83A1-F6EECF244321}">
                <p14:modId xmlns:p14="http://schemas.microsoft.com/office/powerpoint/2010/main" val="3666114669"/>
              </p:ext>
            </p:extLst>
          </p:nvPr>
        </p:nvGraphicFramePr>
        <p:xfrm>
          <a:off x="107503" y="1340768"/>
          <a:ext cx="8517633" cy="4864618"/>
        </p:xfrm>
        <a:graphic>
          <a:graphicData uri="http://schemas.openxmlformats.org/drawingml/2006/table">
            <a:tbl>
              <a:tblPr firstRow="1" bandRow="1">
                <a:tableStyleId>{5C22544A-7EE6-4342-B048-85BDC9FD1C3A}</a:tableStyleId>
              </a:tblPr>
              <a:tblGrid>
                <a:gridCol w="2232249"/>
                <a:gridCol w="1944216"/>
                <a:gridCol w="4341168"/>
              </a:tblGrid>
              <a:tr h="1230535">
                <a:tc>
                  <a:txBody>
                    <a:bodyPr/>
                    <a:lstStyle/>
                    <a:p>
                      <a:r>
                        <a:rPr lang="it-IT" sz="3600" dirty="0" smtClean="0"/>
                        <a:t>Dispositivi </a:t>
                      </a:r>
                    </a:p>
                    <a:p>
                      <a:r>
                        <a:rPr lang="it-IT" sz="3600" dirty="0" smtClean="0"/>
                        <a:t>linguistici</a:t>
                      </a:r>
                    </a:p>
                  </a:txBody>
                  <a:tcPr/>
                </a:tc>
                <a:tc>
                  <a:txBody>
                    <a:bodyPr/>
                    <a:lstStyle/>
                    <a:p>
                      <a:r>
                        <a:rPr lang="it-IT" sz="3600" dirty="0" smtClean="0"/>
                        <a:t>Formali </a:t>
                      </a:r>
                    </a:p>
                    <a:p>
                      <a:r>
                        <a:rPr lang="it-IT" sz="3600" dirty="0" smtClean="0"/>
                        <a:t>artificiali</a:t>
                      </a:r>
                      <a:endParaRPr lang="it-IT" sz="3600" dirty="0"/>
                    </a:p>
                  </a:txBody>
                  <a:tcPr/>
                </a:tc>
                <a:tc>
                  <a:txBody>
                    <a:bodyPr/>
                    <a:lstStyle/>
                    <a:p>
                      <a:r>
                        <a:rPr lang="it-IT" sz="3600" dirty="0" smtClean="0"/>
                        <a:t>Non formali</a:t>
                      </a:r>
                      <a:r>
                        <a:rPr lang="it-IT" sz="3600" baseline="0" dirty="0" smtClean="0"/>
                        <a:t> </a:t>
                      </a:r>
                    </a:p>
                    <a:p>
                      <a:r>
                        <a:rPr lang="it-IT" sz="3600" baseline="0" dirty="0" smtClean="0"/>
                        <a:t>naturali</a:t>
                      </a:r>
                      <a:endParaRPr lang="it-IT" sz="3600" dirty="0"/>
                    </a:p>
                  </a:txBody>
                  <a:tcPr/>
                </a:tc>
              </a:tr>
              <a:tr h="782072">
                <a:tc>
                  <a:txBody>
                    <a:bodyPr/>
                    <a:lstStyle/>
                    <a:p>
                      <a:r>
                        <a:rPr lang="it-IT" sz="3200" dirty="0" smtClean="0"/>
                        <a:t>universali</a:t>
                      </a:r>
                      <a:endParaRPr lang="it-IT" sz="3200" dirty="0"/>
                    </a:p>
                  </a:txBody>
                  <a:tcPr/>
                </a:tc>
                <a:tc>
                  <a:txBody>
                    <a:bodyPr/>
                    <a:lstStyle/>
                    <a:p>
                      <a:endParaRPr lang="it-IT" sz="3200" dirty="0"/>
                    </a:p>
                  </a:txBody>
                  <a:tcPr/>
                </a:tc>
                <a:tc>
                  <a:txBody>
                    <a:bodyPr/>
                    <a:lstStyle/>
                    <a:p>
                      <a:endParaRPr lang="it-IT" sz="3200" dirty="0"/>
                    </a:p>
                  </a:txBody>
                  <a:tcPr/>
                </a:tc>
              </a:tr>
              <a:tr h="927990">
                <a:tc>
                  <a:txBody>
                    <a:bodyPr/>
                    <a:lstStyle/>
                    <a:p>
                      <a:r>
                        <a:rPr lang="it-IT" sz="3200" dirty="0" smtClean="0"/>
                        <a:t>generali</a:t>
                      </a:r>
                      <a:endParaRPr lang="it-IT" sz="3200" dirty="0"/>
                    </a:p>
                  </a:txBody>
                  <a:tcPr/>
                </a:tc>
                <a:tc>
                  <a:txBody>
                    <a:bodyPr/>
                    <a:lstStyle/>
                    <a:p>
                      <a:endParaRPr lang="it-IT" sz="3200" dirty="0"/>
                    </a:p>
                  </a:txBody>
                  <a:tcPr/>
                </a:tc>
                <a:tc>
                  <a:txBody>
                    <a:bodyPr/>
                    <a:lstStyle/>
                    <a:p>
                      <a:r>
                        <a:rPr lang="it-IT" sz="3200" i="1" dirty="0" smtClean="0"/>
                        <a:t>Linguaggio ideato da Menabrea e diffuso da Ada</a:t>
                      </a:r>
                      <a:endParaRPr lang="it-IT" sz="3200" i="1" dirty="0"/>
                    </a:p>
                  </a:txBody>
                  <a:tcPr/>
                </a:tc>
              </a:tr>
              <a:tr h="1297531">
                <a:tc>
                  <a:txBody>
                    <a:bodyPr/>
                    <a:lstStyle/>
                    <a:p>
                      <a:r>
                        <a:rPr lang="it-IT" sz="3200" dirty="0" smtClean="0"/>
                        <a:t>speciali</a:t>
                      </a:r>
                      <a:endParaRPr lang="it-IT" sz="3200" dirty="0"/>
                    </a:p>
                  </a:txBody>
                  <a:tcPr/>
                </a:tc>
                <a:tc>
                  <a:txBody>
                    <a:bodyPr/>
                    <a:lstStyle/>
                    <a:p>
                      <a:endParaRPr lang="it-IT" sz="3200" dirty="0"/>
                    </a:p>
                  </a:txBody>
                  <a:tcPr/>
                </a:tc>
                <a:tc>
                  <a:txBody>
                    <a:bodyPr/>
                    <a:lstStyle/>
                    <a:p>
                      <a:endParaRPr lang="it-IT" sz="3200" dirty="0"/>
                    </a:p>
                  </a:txBody>
                  <a:tcPr/>
                </a:tc>
              </a:tr>
            </a:tbl>
          </a:graphicData>
        </a:graphic>
      </p:graphicFrame>
      <p:sp>
        <p:nvSpPr>
          <p:cNvPr id="4" name="Segnaposto numero diapositiva 3"/>
          <p:cNvSpPr>
            <a:spLocks noGrp="1"/>
          </p:cNvSpPr>
          <p:nvPr>
            <p:ph type="sldNum" sz="quarter" idx="12"/>
          </p:nvPr>
        </p:nvSpPr>
        <p:spPr/>
        <p:txBody>
          <a:bodyPr/>
          <a:lstStyle/>
          <a:p>
            <a:fld id="{66C0E5D1-ED83-4A09-BAA7-8C13419E776E}" type="slidenum">
              <a:rPr lang="it-IT" smtClean="0"/>
              <a:t>46</a:t>
            </a:fld>
            <a:endParaRPr lang="it-IT"/>
          </a:p>
        </p:txBody>
      </p:sp>
    </p:spTree>
    <p:extLst>
      <p:ext uri="{BB962C8B-B14F-4D97-AF65-F5344CB8AC3E}">
        <p14:creationId xmlns:p14="http://schemas.microsoft.com/office/powerpoint/2010/main" val="41053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Grp="1"/>
          </p:cNvSpPr>
          <p:nvPr>
            <p:ph type="title" idx="4294967295"/>
          </p:nvPr>
        </p:nvSpPr>
        <p:spPr>
          <a:xfrm>
            <a:off x="467640" y="188640"/>
            <a:ext cx="8229240" cy="576064"/>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lnSpc>
                <a:spcPct val="90000"/>
              </a:lnSpc>
              <a:buNone/>
            </a:pPr>
            <a:r>
              <a:rPr lang="it-IT" sz="2800" b="1" dirty="0" smtClean="0">
                <a:latin typeface="Comic Sans MS" pitchFamily="66"/>
              </a:rPr>
              <a:t/>
            </a:r>
            <a:br>
              <a:rPr lang="it-IT" sz="2800" b="1" dirty="0" smtClean="0">
                <a:latin typeface="Comic Sans MS" pitchFamily="66"/>
              </a:rPr>
            </a:br>
            <a:r>
              <a:rPr lang="it-IT" sz="2800" b="1" dirty="0">
                <a:latin typeface="Comic Sans MS" pitchFamily="66"/>
              </a:rPr>
              <a:t/>
            </a:r>
            <a:br>
              <a:rPr lang="it-IT" sz="2800" b="1" dirty="0">
                <a:latin typeface="Comic Sans MS" pitchFamily="66"/>
              </a:rPr>
            </a:br>
            <a:r>
              <a:rPr lang="it-IT" sz="3100" b="1" dirty="0" smtClean="0">
                <a:latin typeface="Comic Sans MS" pitchFamily="66"/>
              </a:rPr>
              <a:t/>
            </a:r>
            <a:br>
              <a:rPr lang="it-IT" sz="3100" b="1" dirty="0" smtClean="0">
                <a:latin typeface="Comic Sans MS" pitchFamily="66"/>
              </a:rPr>
            </a:br>
            <a:r>
              <a:rPr lang="it-IT" sz="3100" b="1" dirty="0" smtClean="0">
                <a:latin typeface="Comic Sans MS" pitchFamily="66"/>
              </a:rPr>
              <a:t>L’automazione </a:t>
            </a:r>
            <a:r>
              <a:rPr lang="it-IT" sz="3100" b="1" dirty="0">
                <a:latin typeface="Comic Sans MS" pitchFamily="66"/>
              </a:rPr>
              <a:t>del lavoro negli uffici</a:t>
            </a:r>
            <a:br>
              <a:rPr lang="it-IT" sz="3100" b="1" dirty="0">
                <a:latin typeface="Comic Sans MS" pitchFamily="66"/>
              </a:rPr>
            </a:br>
            <a:r>
              <a:rPr lang="it-IT" sz="3100" b="1" dirty="0">
                <a:latin typeface="Comic Sans MS" pitchFamily="66"/>
              </a:rPr>
              <a:t/>
            </a:r>
            <a:br>
              <a:rPr lang="it-IT" sz="3100" b="1" dirty="0">
                <a:latin typeface="Comic Sans MS" pitchFamily="66"/>
              </a:rPr>
            </a:br>
            <a:r>
              <a:rPr lang="it-IT" sz="1800" b="1" dirty="0">
                <a:latin typeface="Comic Sans MS" pitchFamily="66"/>
              </a:rPr>
              <a:t/>
            </a:r>
            <a:br>
              <a:rPr lang="it-IT" sz="1800" b="1" dirty="0">
                <a:latin typeface="Comic Sans MS" pitchFamily="66"/>
              </a:rPr>
            </a:br>
            <a:endParaRPr lang="it-IT" sz="2400" dirty="0"/>
          </a:p>
        </p:txBody>
      </p:sp>
      <p:sp>
        <p:nvSpPr>
          <p:cNvPr id="3" name="Rectangle 3"/>
          <p:cNvSpPr txBox="1">
            <a:spLocks noGrp="1"/>
          </p:cNvSpPr>
          <p:nvPr>
            <p:ph type="body" idx="4294967295"/>
          </p:nvPr>
        </p:nvSpPr>
        <p:spPr>
          <a:xfrm>
            <a:off x="468360" y="1124744"/>
            <a:ext cx="8229240" cy="5472608"/>
          </a:xfrm>
        </p:spPr>
        <p:txBody>
          <a:bodyPr>
            <a:normAutofit fontScale="70000" lnSpcReduction="20000"/>
          </a:bodyPr>
          <a:lstStyle>
            <a:defPPr marL="432000" lvl="0" indent="-324000" algn="l" rtl="0" hangingPunct="0">
              <a:spcBef>
                <a:spcPts val="0"/>
              </a:spcBef>
              <a:spcAft>
                <a:spcPts val="1417"/>
              </a:spcAft>
              <a:buSzPct val="45000"/>
              <a:buFont typeface="StarSymbol"/>
              <a:buNone/>
              <a:defRPr lang="it-IT" sz="3200" b="0" i="0" u="none" strike="noStrike" kern="1200" spc="0">
                <a:ln>
                  <a:noFill/>
                </a:ln>
                <a:solidFill>
                  <a:srgbClr val="000000"/>
                </a:solidFill>
                <a:latin typeface="Arial"/>
                <a:ea typeface="Microsoft YaHei" pitchFamily="2"/>
                <a:cs typeface="Arial"/>
              </a:defRPr>
            </a:defPPr>
            <a:lvl1pPr marL="432000" lvl="0" indent="-324000" algn="l" rtl="0" hangingPunct="0">
              <a:spcBef>
                <a:spcPts val="0"/>
              </a:spcBef>
              <a:spcAft>
                <a:spcPts val="1417"/>
              </a:spcAft>
              <a:buSzPct val="45000"/>
              <a:buFont typeface="StarSymbol"/>
              <a:buChar char="●"/>
              <a:defRPr lang="it-IT" sz="3200" b="0" i="0" u="none" strike="noStrike" kern="1200" spc="0">
                <a:ln>
                  <a:noFill/>
                </a:ln>
                <a:solidFill>
                  <a:srgbClr val="000000"/>
                </a:solidFill>
                <a:latin typeface="Arial"/>
                <a:ea typeface="Microsoft YaHei" pitchFamily="2"/>
                <a:cs typeface="Arial"/>
              </a:defRPr>
            </a:lvl1pPr>
            <a:lvl2pPr marL="864000" lvl="1" indent="-324000" algn="l" rtl="0" hangingPunct="0">
              <a:spcBef>
                <a:spcPts val="0"/>
              </a:spcBef>
              <a:spcAft>
                <a:spcPts val="1134"/>
              </a:spcAft>
              <a:buSzPct val="75000"/>
              <a:buFont typeface="StarSymbol"/>
              <a:buChar char="–"/>
              <a:defRPr lang="it-IT" sz="2400" b="0" i="0" u="none" strike="noStrike" kern="1200" spc="0">
                <a:ln>
                  <a:noFill/>
                </a:ln>
                <a:solidFill>
                  <a:srgbClr val="000000"/>
                </a:solidFill>
                <a:latin typeface="Arial"/>
                <a:ea typeface="Microsoft YaHei" pitchFamily="2"/>
                <a:cs typeface="Arial"/>
              </a:defRPr>
            </a:lvl2pPr>
            <a:lvl3pPr marL="1295999" lvl="2" indent="-288000" algn="l" rtl="0" hangingPunct="0">
              <a:spcBef>
                <a:spcPts val="0"/>
              </a:spcBef>
              <a:spcAft>
                <a:spcPts val="850"/>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3pPr>
            <a:lvl4pPr marL="1728000" lvl="3" indent="-216000" algn="l" rtl="0" hangingPunct="0">
              <a:spcBef>
                <a:spcPts val="0"/>
              </a:spcBef>
              <a:spcAft>
                <a:spcPts val="567"/>
              </a:spcAft>
              <a:buSzPct val="75000"/>
              <a:buFont typeface="StarSymbol"/>
              <a:buChar char="–"/>
              <a:defRPr lang="it-IT" sz="2000" b="0" i="0" u="none" strike="noStrike" kern="1200" spc="0">
                <a:ln>
                  <a:noFill/>
                </a:ln>
                <a:solidFill>
                  <a:srgbClr val="000000"/>
                </a:solidFill>
                <a:latin typeface="Arial"/>
                <a:ea typeface="Microsoft YaHei" pitchFamily="2"/>
                <a:cs typeface="Arial"/>
              </a:defRPr>
            </a:lvl4pPr>
            <a:lvl5pPr marL="2160000" lvl="4"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5pPr>
            <a:lvl6pPr marL="2592000" lvl="5"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6pPr>
            <a:lvl7pPr marL="3024000" lvl="6"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7pPr>
            <a:lvl8pPr marL="3456000" lvl="7"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8pPr>
            <a:lvl9pPr marL="3887999" lvl="8"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9pPr>
          </a:lstStyle>
          <a:p>
            <a:pPr marL="0" lvl="0" indent="0" hangingPunct="1">
              <a:lnSpc>
                <a:spcPct val="90000"/>
              </a:lnSpc>
              <a:spcBef>
                <a:spcPts val="638"/>
              </a:spcBef>
              <a:spcAft>
                <a:spcPts val="0"/>
              </a:spcAft>
              <a:buNone/>
            </a:pPr>
            <a:r>
              <a:rPr lang="it-IT" sz="3800" b="1" dirty="0"/>
              <a:t>Elaborazione automatica </a:t>
            </a:r>
            <a:r>
              <a:rPr lang="it-IT" sz="3800" b="1" dirty="0" smtClean="0"/>
              <a:t>dell’informazione </a:t>
            </a:r>
          </a:p>
          <a:p>
            <a:pPr marL="0" lvl="0" indent="0" hangingPunct="1">
              <a:lnSpc>
                <a:spcPct val="90000"/>
              </a:lnSpc>
              <a:spcBef>
                <a:spcPts val="638"/>
              </a:spcBef>
              <a:spcAft>
                <a:spcPts val="0"/>
              </a:spcAft>
              <a:buNone/>
            </a:pPr>
            <a:endParaRPr lang="it-IT" sz="1400" b="1" u="sng" dirty="0">
              <a:latin typeface="Arial" pitchFamily="18"/>
              <a:cs typeface="Arial" pitchFamily="2"/>
            </a:endParaRPr>
          </a:p>
          <a:p>
            <a:pPr marL="0" lvl="0" indent="0" hangingPunct="1">
              <a:lnSpc>
                <a:spcPct val="90000"/>
              </a:lnSpc>
              <a:spcBef>
                <a:spcPts val="638"/>
              </a:spcBef>
              <a:spcAft>
                <a:spcPts val="0"/>
              </a:spcAft>
              <a:buNone/>
            </a:pPr>
            <a:r>
              <a:rPr lang="it-IT" sz="3800" b="1" u="sng" dirty="0" smtClean="0">
                <a:latin typeface="Arial" pitchFamily="18"/>
                <a:cs typeface="Arial" pitchFamily="2"/>
              </a:rPr>
              <a:t>Le </a:t>
            </a:r>
            <a:r>
              <a:rPr lang="it-IT" sz="3800" b="1" u="sng" dirty="0">
                <a:latin typeface="Arial" pitchFamily="18"/>
                <a:cs typeface="Arial" pitchFamily="2"/>
              </a:rPr>
              <a:t>macchine per il lavoro negli </a:t>
            </a:r>
            <a:r>
              <a:rPr lang="it-IT" sz="3800" b="1" u="sng" dirty="0" smtClean="0">
                <a:latin typeface="Arial" pitchFamily="18"/>
                <a:cs typeface="Arial" pitchFamily="2"/>
              </a:rPr>
              <a:t>uffici </a:t>
            </a:r>
          </a:p>
          <a:p>
            <a:pPr marL="0" lvl="0" indent="0" hangingPunct="1">
              <a:lnSpc>
                <a:spcPct val="90000"/>
              </a:lnSpc>
              <a:spcBef>
                <a:spcPts val="638"/>
              </a:spcBef>
              <a:spcAft>
                <a:spcPts val="0"/>
              </a:spcAft>
              <a:buNone/>
            </a:pPr>
            <a:endParaRPr lang="it-IT" sz="1400" b="1" u="sng" dirty="0">
              <a:latin typeface="Arial" pitchFamily="18"/>
              <a:cs typeface="Arial" pitchFamily="2"/>
            </a:endParaRPr>
          </a:p>
          <a:p>
            <a:pPr marL="0" lvl="0" indent="0" hangingPunct="1">
              <a:lnSpc>
                <a:spcPct val="90000"/>
              </a:lnSpc>
              <a:spcBef>
                <a:spcPts val="638"/>
              </a:spcBef>
              <a:spcAft>
                <a:spcPts val="0"/>
              </a:spcAft>
              <a:buNone/>
            </a:pPr>
            <a:r>
              <a:rPr lang="it-IT" sz="3800" b="1" u="sng" dirty="0" smtClean="0">
                <a:latin typeface="Arial" pitchFamily="18"/>
                <a:cs typeface="Arial" pitchFamily="2"/>
              </a:rPr>
              <a:t>Il calendario universale di Plana del 1831</a:t>
            </a:r>
          </a:p>
          <a:p>
            <a:pPr marL="0" lvl="0" indent="0" hangingPunct="1">
              <a:lnSpc>
                <a:spcPct val="90000"/>
              </a:lnSpc>
              <a:spcBef>
                <a:spcPts val="638"/>
              </a:spcBef>
              <a:spcAft>
                <a:spcPts val="0"/>
              </a:spcAft>
              <a:buNone/>
            </a:pPr>
            <a:r>
              <a:rPr lang="it-IT" sz="3800" dirty="0" smtClean="0"/>
              <a:t>permette </a:t>
            </a:r>
            <a:r>
              <a:rPr lang="it-IT" sz="3800" dirty="0"/>
              <a:t>di identificare la collocazione </a:t>
            </a:r>
            <a:r>
              <a:rPr lang="it-IT" sz="3800" dirty="0" smtClean="0"/>
              <a:t>settimanale </a:t>
            </a:r>
            <a:r>
              <a:rPr lang="it-IT" sz="3800" dirty="0"/>
              <a:t>di ogni giorno dell’anno dalla nascita di Cristo fino all’anno 4000, e a questa informazione si associano i dati relativi a fasi lunari, maree, festività e santi del </a:t>
            </a:r>
            <a:r>
              <a:rPr lang="it-IT" sz="3800" dirty="0" smtClean="0"/>
              <a:t>giorno. </a:t>
            </a:r>
          </a:p>
          <a:p>
            <a:pPr marL="0" lvl="0" indent="0" hangingPunct="1">
              <a:lnSpc>
                <a:spcPct val="90000"/>
              </a:lnSpc>
              <a:spcBef>
                <a:spcPts val="638"/>
              </a:spcBef>
              <a:spcAft>
                <a:spcPts val="0"/>
              </a:spcAft>
              <a:buNone/>
            </a:pPr>
            <a:endParaRPr lang="it-IT" sz="3800" dirty="0"/>
          </a:p>
          <a:p>
            <a:pPr marL="0" lvl="0" indent="0" hangingPunct="1">
              <a:lnSpc>
                <a:spcPct val="90000"/>
              </a:lnSpc>
              <a:spcBef>
                <a:spcPts val="638"/>
              </a:spcBef>
              <a:spcAft>
                <a:spcPts val="0"/>
              </a:spcAft>
              <a:buNone/>
            </a:pPr>
            <a:r>
              <a:rPr lang="it-IT" sz="3800" dirty="0" smtClean="0"/>
              <a:t>Utilizzato per una esperienza di </a:t>
            </a:r>
            <a:r>
              <a:rPr lang="it-IT" sz="3800" b="1" dirty="0"/>
              <a:t>Reverse </a:t>
            </a:r>
            <a:r>
              <a:rPr lang="it-IT" sz="3800" b="1" dirty="0" smtClean="0"/>
              <a:t>Engineering </a:t>
            </a:r>
            <a:r>
              <a:rPr lang="it-IT" sz="3800" dirty="0" smtClean="0"/>
              <a:t>per realizzarne una versione completamente digitale. </a:t>
            </a:r>
          </a:p>
          <a:p>
            <a:pPr marL="0" lvl="0" indent="0" hangingPunct="1">
              <a:lnSpc>
                <a:spcPct val="90000"/>
              </a:lnSpc>
              <a:spcBef>
                <a:spcPts val="638"/>
              </a:spcBef>
              <a:spcAft>
                <a:spcPts val="0"/>
              </a:spcAft>
              <a:buNone/>
            </a:pPr>
            <a:endParaRPr lang="it-IT" sz="3800" dirty="0"/>
          </a:p>
          <a:p>
            <a:pPr marL="0" lvl="0" indent="0" hangingPunct="1">
              <a:lnSpc>
                <a:spcPct val="90000"/>
              </a:lnSpc>
              <a:spcBef>
                <a:spcPts val="638"/>
              </a:spcBef>
              <a:spcAft>
                <a:spcPts val="0"/>
              </a:spcAft>
              <a:buNone/>
            </a:pPr>
            <a:r>
              <a:rPr lang="it-IT" sz="3800" dirty="0" smtClean="0"/>
              <a:t>Appendice E-7 Calendario meccanico </a:t>
            </a:r>
            <a:endParaRPr lang="it-IT" sz="2200" dirty="0" smtClean="0"/>
          </a:p>
          <a:p>
            <a:pPr marL="0" lvl="0" indent="0" hangingPunct="1">
              <a:lnSpc>
                <a:spcPct val="90000"/>
              </a:lnSpc>
              <a:spcBef>
                <a:spcPts val="638"/>
              </a:spcBef>
              <a:spcAft>
                <a:spcPts val="0"/>
              </a:spcAft>
              <a:buNone/>
            </a:pPr>
            <a:r>
              <a:rPr lang="it-IT" sz="2400" dirty="0" smtClean="0"/>
              <a:t>.</a:t>
            </a:r>
            <a:endParaRPr lang="it-IT" sz="800" dirty="0">
              <a:latin typeface="Arial" pitchFamily="18"/>
              <a:cs typeface="Arial" pitchFamily="2"/>
            </a:endParaRPr>
          </a:p>
        </p:txBody>
      </p:sp>
      <p:sp>
        <p:nvSpPr>
          <p:cNvPr id="4" name="Segnaposto numero diapositiva 3"/>
          <p:cNvSpPr>
            <a:spLocks noGrp="1"/>
          </p:cNvSpPr>
          <p:nvPr>
            <p:ph type="sldNum" sz="quarter" idx="12"/>
          </p:nvPr>
        </p:nvSpPr>
        <p:spPr/>
        <p:txBody>
          <a:bodyPr/>
          <a:lstStyle/>
          <a:p>
            <a:pPr lvl="0"/>
            <a:fld id="{F352C5EB-B491-40BA-B0E7-A5E9734A7C77}" type="slidenum">
              <a:rPr lang="it-IT" smtClean="0"/>
              <a:t>47</a:t>
            </a:fld>
            <a:endParaRPr lang="it-IT"/>
          </a:p>
        </p:txBody>
      </p:sp>
    </p:spTree>
    <p:extLst>
      <p:ext uri="{BB962C8B-B14F-4D97-AF65-F5344CB8AC3E}">
        <p14:creationId xmlns:p14="http://schemas.microsoft.com/office/powerpoint/2010/main" val="95675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Grp="1"/>
          </p:cNvSpPr>
          <p:nvPr>
            <p:ph type="title" idx="4294967295"/>
          </p:nvPr>
        </p:nvSpPr>
        <p:spPr>
          <a:xfrm>
            <a:off x="467640" y="188640"/>
            <a:ext cx="8229240" cy="576064"/>
          </a:xfrm>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lnSpc>
                <a:spcPct val="90000"/>
              </a:lnSpc>
              <a:buNone/>
            </a:pPr>
            <a:r>
              <a:rPr lang="it-IT" sz="2800" b="1" dirty="0" smtClean="0">
                <a:latin typeface="Comic Sans MS" pitchFamily="66"/>
              </a:rPr>
              <a:t/>
            </a:r>
            <a:br>
              <a:rPr lang="it-IT" sz="2800" b="1" dirty="0" smtClean="0">
                <a:latin typeface="Comic Sans MS" pitchFamily="66"/>
              </a:rPr>
            </a:br>
            <a:r>
              <a:rPr lang="it-IT" sz="2800" b="1" dirty="0">
                <a:latin typeface="Comic Sans MS" pitchFamily="66"/>
              </a:rPr>
              <a:t/>
            </a:r>
            <a:br>
              <a:rPr lang="it-IT" sz="2800" b="1" dirty="0">
                <a:latin typeface="Comic Sans MS" pitchFamily="66"/>
              </a:rPr>
            </a:br>
            <a:r>
              <a:rPr lang="it-IT" sz="3100" b="1" dirty="0" smtClean="0">
                <a:latin typeface="Comic Sans MS" pitchFamily="66"/>
              </a:rPr>
              <a:t/>
            </a:r>
            <a:br>
              <a:rPr lang="it-IT" sz="3100" b="1" dirty="0" smtClean="0">
                <a:latin typeface="Comic Sans MS" pitchFamily="66"/>
              </a:rPr>
            </a:br>
            <a:r>
              <a:rPr lang="it-IT" sz="3100" b="1" dirty="0" smtClean="0">
                <a:latin typeface="Comic Sans MS" pitchFamily="66"/>
              </a:rPr>
              <a:t>L’automazione </a:t>
            </a:r>
            <a:r>
              <a:rPr lang="it-IT" sz="3100" b="1" dirty="0">
                <a:latin typeface="Comic Sans MS" pitchFamily="66"/>
              </a:rPr>
              <a:t>del lavoro negli uffici</a:t>
            </a:r>
            <a:br>
              <a:rPr lang="it-IT" sz="3100" b="1" dirty="0">
                <a:latin typeface="Comic Sans MS" pitchFamily="66"/>
              </a:rPr>
            </a:br>
            <a:r>
              <a:rPr lang="it-IT" sz="3100" b="1" dirty="0">
                <a:latin typeface="Comic Sans MS" pitchFamily="66"/>
              </a:rPr>
              <a:t/>
            </a:r>
            <a:br>
              <a:rPr lang="it-IT" sz="3100" b="1" dirty="0">
                <a:latin typeface="Comic Sans MS" pitchFamily="66"/>
              </a:rPr>
            </a:br>
            <a:r>
              <a:rPr lang="it-IT" sz="1800" b="1" dirty="0">
                <a:latin typeface="Comic Sans MS" pitchFamily="66"/>
              </a:rPr>
              <a:t/>
            </a:r>
            <a:br>
              <a:rPr lang="it-IT" sz="1800" b="1" dirty="0">
                <a:latin typeface="Comic Sans MS" pitchFamily="66"/>
              </a:rPr>
            </a:br>
            <a:endParaRPr lang="it-IT" sz="2400" dirty="0"/>
          </a:p>
        </p:txBody>
      </p:sp>
      <p:sp>
        <p:nvSpPr>
          <p:cNvPr id="3" name="Rectangle 3"/>
          <p:cNvSpPr txBox="1">
            <a:spLocks noGrp="1"/>
          </p:cNvSpPr>
          <p:nvPr>
            <p:ph type="body" idx="4294967295"/>
          </p:nvPr>
        </p:nvSpPr>
        <p:spPr>
          <a:xfrm>
            <a:off x="468360" y="1124744"/>
            <a:ext cx="8229240" cy="5361376"/>
          </a:xfrm>
        </p:spPr>
        <p:txBody>
          <a:bodyPr>
            <a:normAutofit/>
          </a:bodyPr>
          <a:lstStyle>
            <a:defPPr marL="432000" lvl="0" indent="-324000" algn="l" rtl="0" hangingPunct="0">
              <a:spcBef>
                <a:spcPts val="0"/>
              </a:spcBef>
              <a:spcAft>
                <a:spcPts val="1417"/>
              </a:spcAft>
              <a:buSzPct val="45000"/>
              <a:buFont typeface="StarSymbol"/>
              <a:buNone/>
              <a:defRPr lang="it-IT" sz="3200" b="0" i="0" u="none" strike="noStrike" kern="1200" spc="0">
                <a:ln>
                  <a:noFill/>
                </a:ln>
                <a:solidFill>
                  <a:srgbClr val="000000"/>
                </a:solidFill>
                <a:latin typeface="Arial"/>
                <a:ea typeface="Microsoft YaHei" pitchFamily="2"/>
                <a:cs typeface="Arial"/>
              </a:defRPr>
            </a:defPPr>
            <a:lvl1pPr marL="432000" lvl="0" indent="-324000" algn="l" rtl="0" hangingPunct="0">
              <a:spcBef>
                <a:spcPts val="0"/>
              </a:spcBef>
              <a:spcAft>
                <a:spcPts val="1417"/>
              </a:spcAft>
              <a:buSzPct val="45000"/>
              <a:buFont typeface="StarSymbol"/>
              <a:buChar char="●"/>
              <a:defRPr lang="it-IT" sz="3200" b="0" i="0" u="none" strike="noStrike" kern="1200" spc="0">
                <a:ln>
                  <a:noFill/>
                </a:ln>
                <a:solidFill>
                  <a:srgbClr val="000000"/>
                </a:solidFill>
                <a:latin typeface="Arial"/>
                <a:ea typeface="Microsoft YaHei" pitchFamily="2"/>
                <a:cs typeface="Arial"/>
              </a:defRPr>
            </a:lvl1pPr>
            <a:lvl2pPr marL="864000" lvl="1" indent="-324000" algn="l" rtl="0" hangingPunct="0">
              <a:spcBef>
                <a:spcPts val="0"/>
              </a:spcBef>
              <a:spcAft>
                <a:spcPts val="1134"/>
              </a:spcAft>
              <a:buSzPct val="75000"/>
              <a:buFont typeface="StarSymbol"/>
              <a:buChar char="–"/>
              <a:defRPr lang="it-IT" sz="2400" b="0" i="0" u="none" strike="noStrike" kern="1200" spc="0">
                <a:ln>
                  <a:noFill/>
                </a:ln>
                <a:solidFill>
                  <a:srgbClr val="000000"/>
                </a:solidFill>
                <a:latin typeface="Arial"/>
                <a:ea typeface="Microsoft YaHei" pitchFamily="2"/>
                <a:cs typeface="Arial"/>
              </a:defRPr>
            </a:lvl2pPr>
            <a:lvl3pPr marL="1295999" lvl="2" indent="-288000" algn="l" rtl="0" hangingPunct="0">
              <a:spcBef>
                <a:spcPts val="0"/>
              </a:spcBef>
              <a:spcAft>
                <a:spcPts val="850"/>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3pPr>
            <a:lvl4pPr marL="1728000" lvl="3" indent="-216000" algn="l" rtl="0" hangingPunct="0">
              <a:spcBef>
                <a:spcPts val="0"/>
              </a:spcBef>
              <a:spcAft>
                <a:spcPts val="567"/>
              </a:spcAft>
              <a:buSzPct val="75000"/>
              <a:buFont typeface="StarSymbol"/>
              <a:buChar char="–"/>
              <a:defRPr lang="it-IT" sz="2000" b="0" i="0" u="none" strike="noStrike" kern="1200" spc="0">
                <a:ln>
                  <a:noFill/>
                </a:ln>
                <a:solidFill>
                  <a:srgbClr val="000000"/>
                </a:solidFill>
                <a:latin typeface="Arial"/>
                <a:ea typeface="Microsoft YaHei" pitchFamily="2"/>
                <a:cs typeface="Arial"/>
              </a:defRPr>
            </a:lvl4pPr>
            <a:lvl5pPr marL="2160000" lvl="4"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5pPr>
            <a:lvl6pPr marL="2592000" lvl="5"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6pPr>
            <a:lvl7pPr marL="3024000" lvl="6"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7pPr>
            <a:lvl8pPr marL="3456000" lvl="7"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8pPr>
            <a:lvl9pPr marL="3887999" lvl="8"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9pPr>
          </a:lstStyle>
          <a:p>
            <a:pPr marL="0" lvl="0" indent="0" hangingPunct="1">
              <a:lnSpc>
                <a:spcPct val="90000"/>
              </a:lnSpc>
              <a:spcBef>
                <a:spcPts val="638"/>
              </a:spcBef>
              <a:spcAft>
                <a:spcPts val="0"/>
              </a:spcAft>
              <a:buNone/>
            </a:pPr>
            <a:r>
              <a:rPr lang="it-IT" sz="2400" b="1" dirty="0"/>
              <a:t>Elaborazione automatica dell’informazione</a:t>
            </a:r>
            <a:br>
              <a:rPr lang="it-IT" sz="2400" b="1" dirty="0"/>
            </a:br>
            <a:endParaRPr lang="it-IT" sz="2400" b="1" u="sng" dirty="0">
              <a:latin typeface="Arial" pitchFamily="18"/>
              <a:cs typeface="Arial" pitchFamily="2"/>
            </a:endParaRPr>
          </a:p>
          <a:p>
            <a:pPr marL="0" lvl="0" indent="0" hangingPunct="1">
              <a:lnSpc>
                <a:spcPct val="90000"/>
              </a:lnSpc>
              <a:spcBef>
                <a:spcPts val="638"/>
              </a:spcBef>
              <a:spcAft>
                <a:spcPts val="0"/>
              </a:spcAft>
              <a:buNone/>
            </a:pPr>
            <a:r>
              <a:rPr lang="it-IT" sz="2400" b="1" u="sng" dirty="0" smtClean="0">
                <a:latin typeface="Arial" pitchFamily="18"/>
                <a:cs typeface="Arial" pitchFamily="2"/>
              </a:rPr>
              <a:t>Le </a:t>
            </a:r>
            <a:r>
              <a:rPr lang="it-IT" sz="2400" b="1" u="sng" dirty="0">
                <a:latin typeface="Arial" pitchFamily="18"/>
                <a:cs typeface="Arial" pitchFamily="2"/>
              </a:rPr>
              <a:t>macchine per il lavoro negli </a:t>
            </a:r>
            <a:r>
              <a:rPr lang="it-IT" sz="2400" b="1" u="sng" dirty="0" smtClean="0">
                <a:latin typeface="Arial" pitchFamily="18"/>
                <a:cs typeface="Arial" pitchFamily="2"/>
              </a:rPr>
              <a:t>uffici</a:t>
            </a:r>
          </a:p>
          <a:p>
            <a:pPr marL="0" lvl="0" indent="0" hangingPunct="1">
              <a:lnSpc>
                <a:spcPct val="90000"/>
              </a:lnSpc>
              <a:spcBef>
                <a:spcPts val="638"/>
              </a:spcBef>
              <a:spcAft>
                <a:spcPts val="0"/>
              </a:spcAft>
              <a:buNone/>
            </a:pPr>
            <a:endParaRPr lang="it-IT" sz="800" dirty="0">
              <a:latin typeface="Arial" pitchFamily="18"/>
              <a:cs typeface="Arial" pitchFamily="2"/>
            </a:endParaRPr>
          </a:p>
          <a:p>
            <a:pPr marL="0" lvl="0" indent="0" hangingPunct="1">
              <a:lnSpc>
                <a:spcPct val="90000"/>
              </a:lnSpc>
              <a:spcBef>
                <a:spcPts val="638"/>
              </a:spcBef>
              <a:spcAft>
                <a:spcPts val="0"/>
              </a:spcAft>
              <a:buNone/>
            </a:pPr>
            <a:r>
              <a:rPr lang="it-IT" sz="2400" dirty="0">
                <a:latin typeface="Arial" pitchFamily="18"/>
                <a:cs typeface="Arial" pitchFamily="2"/>
              </a:rPr>
              <a:t>Cembalo scrivano </a:t>
            </a:r>
            <a:r>
              <a:rPr lang="it-IT" sz="2400" dirty="0" smtClean="0">
                <a:latin typeface="Arial" pitchFamily="18"/>
                <a:cs typeface="Arial" pitchFamily="2"/>
              </a:rPr>
              <a:t>Appendice E-8</a:t>
            </a:r>
            <a:endParaRPr lang="it-IT" sz="2400" dirty="0">
              <a:latin typeface="Arial" pitchFamily="18"/>
              <a:cs typeface="Arial" pitchFamily="2"/>
            </a:endParaRPr>
          </a:p>
          <a:p>
            <a:pPr marL="0" lvl="0" indent="0" hangingPunct="1">
              <a:lnSpc>
                <a:spcPct val="90000"/>
              </a:lnSpc>
              <a:spcBef>
                <a:spcPts val="638"/>
              </a:spcBef>
              <a:spcAft>
                <a:spcPts val="0"/>
              </a:spcAft>
              <a:buNone/>
            </a:pPr>
            <a:endParaRPr lang="it-IT" sz="800" dirty="0">
              <a:latin typeface="Arial" pitchFamily="18"/>
              <a:cs typeface="Arial" pitchFamily="2"/>
            </a:endParaRPr>
          </a:p>
          <a:p>
            <a:pPr marL="0" lvl="0" indent="0" hangingPunct="1">
              <a:lnSpc>
                <a:spcPct val="90000"/>
              </a:lnSpc>
              <a:spcBef>
                <a:spcPts val="638"/>
              </a:spcBef>
              <a:spcAft>
                <a:spcPts val="0"/>
              </a:spcAft>
              <a:buNone/>
            </a:pPr>
            <a:r>
              <a:rPr lang="it-IT" sz="2400" dirty="0">
                <a:latin typeface="Arial" pitchFamily="18"/>
                <a:cs typeface="Arial" pitchFamily="2"/>
              </a:rPr>
              <a:t>Calcolatrici </a:t>
            </a:r>
            <a:r>
              <a:rPr lang="it-IT" sz="2400" dirty="0" smtClean="0">
                <a:latin typeface="Arial" pitchFamily="18"/>
                <a:cs typeface="Arial" pitchFamily="2"/>
              </a:rPr>
              <a:t>Appendice E-9 Giovanni Poleni</a:t>
            </a:r>
            <a:endParaRPr lang="it-IT" sz="2400" dirty="0">
              <a:latin typeface="Arial" pitchFamily="18"/>
              <a:cs typeface="Arial" pitchFamily="2"/>
            </a:endParaRPr>
          </a:p>
          <a:p>
            <a:pPr marL="0" lvl="0" indent="0" hangingPunct="1">
              <a:lnSpc>
                <a:spcPct val="90000"/>
              </a:lnSpc>
              <a:spcBef>
                <a:spcPts val="638"/>
              </a:spcBef>
              <a:spcAft>
                <a:spcPts val="0"/>
              </a:spcAft>
              <a:buNone/>
            </a:pPr>
            <a:endParaRPr lang="it-IT" sz="800" dirty="0">
              <a:latin typeface="Arial" pitchFamily="18"/>
              <a:cs typeface="Arial" pitchFamily="2"/>
            </a:endParaRPr>
          </a:p>
          <a:p>
            <a:pPr marL="0" lvl="0" indent="0" hangingPunct="1">
              <a:lnSpc>
                <a:spcPct val="90000"/>
              </a:lnSpc>
              <a:spcBef>
                <a:spcPts val="638"/>
              </a:spcBef>
              <a:spcAft>
                <a:spcPts val="0"/>
              </a:spcAft>
              <a:buNone/>
            </a:pPr>
            <a:r>
              <a:rPr lang="it-IT" sz="2400" dirty="0">
                <a:latin typeface="Arial" pitchFamily="18"/>
                <a:cs typeface="Arial" pitchFamily="2"/>
              </a:rPr>
              <a:t>Telegrafo </a:t>
            </a:r>
            <a:r>
              <a:rPr lang="it-IT" sz="2400" dirty="0" smtClean="0">
                <a:latin typeface="Arial" pitchFamily="18"/>
                <a:cs typeface="Arial" pitchFamily="2"/>
              </a:rPr>
              <a:t>Appendice E-10</a:t>
            </a:r>
          </a:p>
          <a:p>
            <a:pPr marL="0" lvl="0" indent="0" hangingPunct="1">
              <a:lnSpc>
                <a:spcPct val="90000"/>
              </a:lnSpc>
              <a:spcBef>
                <a:spcPts val="638"/>
              </a:spcBef>
              <a:spcAft>
                <a:spcPts val="0"/>
              </a:spcAft>
              <a:buNone/>
            </a:pPr>
            <a:endParaRPr lang="it-IT" sz="800" dirty="0">
              <a:latin typeface="Arial" pitchFamily="18"/>
              <a:cs typeface="Arial" pitchFamily="2"/>
            </a:endParaRPr>
          </a:p>
          <a:p>
            <a:pPr marL="0" lvl="0" indent="0" hangingPunct="1">
              <a:lnSpc>
                <a:spcPct val="90000"/>
              </a:lnSpc>
              <a:spcBef>
                <a:spcPts val="638"/>
              </a:spcBef>
              <a:spcAft>
                <a:spcPts val="0"/>
              </a:spcAft>
              <a:buNone/>
            </a:pPr>
            <a:r>
              <a:rPr lang="it-IT" sz="2400" dirty="0">
                <a:latin typeface="Arial" pitchFamily="18"/>
                <a:cs typeface="Arial" pitchFamily="2"/>
              </a:rPr>
              <a:t>Telefono </a:t>
            </a:r>
            <a:r>
              <a:rPr lang="it-IT" sz="2400" dirty="0" smtClean="0">
                <a:latin typeface="Arial" pitchFamily="18"/>
                <a:cs typeface="Arial" pitchFamily="2"/>
              </a:rPr>
              <a:t>Appendice E-11</a:t>
            </a:r>
            <a:endParaRPr lang="it-IT" sz="2400" dirty="0">
              <a:latin typeface="Arial" pitchFamily="18"/>
              <a:cs typeface="Arial" pitchFamily="2"/>
            </a:endParaRPr>
          </a:p>
          <a:p>
            <a:pPr marL="0" lvl="0" indent="0" hangingPunct="1">
              <a:lnSpc>
                <a:spcPct val="90000"/>
              </a:lnSpc>
              <a:spcBef>
                <a:spcPts val="638"/>
              </a:spcBef>
              <a:spcAft>
                <a:spcPts val="0"/>
              </a:spcAft>
              <a:buNone/>
            </a:pPr>
            <a:endParaRPr lang="it-IT" sz="800" dirty="0">
              <a:latin typeface="Arial" pitchFamily="18"/>
              <a:cs typeface="Arial" pitchFamily="2"/>
            </a:endParaRPr>
          </a:p>
          <a:p>
            <a:pPr marL="0" lvl="0" indent="0" hangingPunct="1">
              <a:lnSpc>
                <a:spcPct val="90000"/>
              </a:lnSpc>
              <a:spcBef>
                <a:spcPts val="638"/>
              </a:spcBef>
              <a:spcAft>
                <a:spcPts val="0"/>
              </a:spcAft>
              <a:buNone/>
            </a:pPr>
            <a:r>
              <a:rPr lang="it-IT" sz="2400" b="1" dirty="0" smtClean="0">
                <a:latin typeface="Arial" pitchFamily="18"/>
                <a:cs typeface="Arial" pitchFamily="2"/>
              </a:rPr>
              <a:t>Con l’elettricità i manufatti diventano efficaci, efficienti e competitivi</a:t>
            </a:r>
          </a:p>
          <a:p>
            <a:pPr marL="0" lvl="0" indent="0" hangingPunct="1">
              <a:lnSpc>
                <a:spcPct val="90000"/>
              </a:lnSpc>
              <a:spcBef>
                <a:spcPts val="638"/>
              </a:spcBef>
              <a:spcAft>
                <a:spcPts val="0"/>
              </a:spcAft>
              <a:buNone/>
            </a:pPr>
            <a:endParaRPr lang="it-IT" sz="800" b="1" dirty="0" smtClean="0">
              <a:latin typeface="Arial" pitchFamily="18"/>
              <a:cs typeface="Arial" pitchFamily="2"/>
            </a:endParaRPr>
          </a:p>
          <a:p>
            <a:pPr marL="0" lvl="0" indent="0" hangingPunct="1">
              <a:lnSpc>
                <a:spcPct val="90000"/>
              </a:lnSpc>
              <a:spcBef>
                <a:spcPts val="638"/>
              </a:spcBef>
              <a:spcAft>
                <a:spcPts val="0"/>
              </a:spcAft>
              <a:buNone/>
            </a:pPr>
            <a:r>
              <a:rPr lang="it-IT" sz="2400" b="1" dirty="0" smtClean="0">
                <a:latin typeface="Arial" pitchFamily="18"/>
                <a:cs typeface="Arial" pitchFamily="2"/>
              </a:rPr>
              <a:t>Appendice E-11-1 Calcolatrici</a:t>
            </a:r>
            <a:endParaRPr lang="it-IT" sz="2400" b="1" dirty="0">
              <a:latin typeface="Arial" pitchFamily="18"/>
              <a:cs typeface="Arial" pitchFamily="2"/>
            </a:endParaRPr>
          </a:p>
        </p:txBody>
      </p:sp>
      <p:sp>
        <p:nvSpPr>
          <p:cNvPr id="4" name="Segnaposto numero diapositiva 3"/>
          <p:cNvSpPr>
            <a:spLocks noGrp="1"/>
          </p:cNvSpPr>
          <p:nvPr>
            <p:ph type="sldNum" sz="quarter" idx="12"/>
          </p:nvPr>
        </p:nvSpPr>
        <p:spPr/>
        <p:txBody>
          <a:bodyPr/>
          <a:lstStyle/>
          <a:p>
            <a:pPr lvl="0"/>
            <a:fld id="{F352C5EB-B491-40BA-B0E7-A5E9734A7C77}" type="slidenum">
              <a:rPr lang="it-IT" smtClean="0"/>
              <a:t>48</a:t>
            </a:fld>
            <a:endParaRPr lang="it-IT"/>
          </a:p>
        </p:txBody>
      </p:sp>
    </p:spTree>
    <p:extLst>
      <p:ext uri="{BB962C8B-B14F-4D97-AF65-F5344CB8AC3E}">
        <p14:creationId xmlns:p14="http://schemas.microsoft.com/office/powerpoint/2010/main" val="123408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buNone/>
            </a:pPr>
            <a:r>
              <a:rPr lang="it-IT" sz="3200" dirty="0" smtClean="0"/>
              <a:t>Digitale, automatico, effettivo, </a:t>
            </a:r>
            <a:r>
              <a:rPr lang="it-IT" sz="3200" b="1" dirty="0" smtClean="0"/>
              <a:t>cognitivo</a:t>
            </a:r>
            <a:endParaRPr lang="it-IT" sz="3200" b="1" dirty="0"/>
          </a:p>
        </p:txBody>
      </p:sp>
      <p:sp>
        <p:nvSpPr>
          <p:cNvPr id="3" name="Segnaposto contenuto 2"/>
          <p:cNvSpPr>
            <a:spLocks noGrp="1"/>
          </p:cNvSpPr>
          <p:nvPr>
            <p:ph idx="1"/>
          </p:nvPr>
        </p:nvSpPr>
        <p:spPr/>
        <p:txBody>
          <a:bodyPr/>
          <a:lstStyle/>
          <a:p>
            <a:pPr marL="108000" lvl="0" indent="0">
              <a:buNone/>
            </a:pPr>
            <a:r>
              <a:rPr lang="it-IT" b="1" dirty="0" smtClean="0">
                <a:latin typeface="Arial" pitchFamily="18"/>
                <a:cs typeface="Arial" pitchFamily="2"/>
              </a:rPr>
              <a:t>Con l’utilizzo della energia del vapore e della tecnologia meccanica si realizza un dispositivo per l’attività fisica</a:t>
            </a:r>
          </a:p>
          <a:p>
            <a:pPr marL="108000" lvl="0" indent="0">
              <a:buNone/>
            </a:pPr>
            <a:endParaRPr lang="it-IT" b="1" dirty="0">
              <a:latin typeface="Arial" pitchFamily="18"/>
              <a:cs typeface="Arial" pitchFamily="2"/>
            </a:endParaRPr>
          </a:p>
          <a:p>
            <a:pPr marL="108000" lvl="0" indent="0">
              <a:buNone/>
            </a:pPr>
            <a:r>
              <a:rPr lang="it-IT" b="1" dirty="0" smtClean="0">
                <a:latin typeface="Arial" pitchFamily="18"/>
                <a:cs typeface="Arial" pitchFamily="2"/>
              </a:rPr>
              <a:t>Con </a:t>
            </a:r>
            <a:r>
              <a:rPr lang="it-IT" b="1" dirty="0">
                <a:latin typeface="Arial" pitchFamily="18"/>
                <a:cs typeface="Arial" pitchFamily="2"/>
              </a:rPr>
              <a:t>l’elettricità </a:t>
            </a:r>
            <a:r>
              <a:rPr lang="it-IT" b="1" dirty="0" smtClean="0">
                <a:latin typeface="Arial" pitchFamily="18"/>
                <a:cs typeface="Arial" pitchFamily="2"/>
              </a:rPr>
              <a:t>i manufatti elettromeccanici diventano un supporto concreto e concorrenziale per le attività cognitive!</a:t>
            </a:r>
            <a:endParaRPr lang="it-IT" b="1" dirty="0">
              <a:latin typeface="Arial" pitchFamily="18"/>
              <a:cs typeface="Arial" pitchFamily="2"/>
            </a:endParaRPr>
          </a:p>
          <a:p>
            <a:pPr marL="108000" indent="0">
              <a:buNone/>
            </a:pPr>
            <a:endParaRPr lang="it-IT"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49</a:t>
            </a:fld>
            <a:endParaRPr lang="it-IT"/>
          </a:p>
        </p:txBody>
      </p:sp>
    </p:spTree>
    <p:extLst>
      <p:ext uri="{BB962C8B-B14F-4D97-AF65-F5344CB8AC3E}">
        <p14:creationId xmlns:p14="http://schemas.microsoft.com/office/powerpoint/2010/main" val="219617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t>La sintesi delle esperienze per lo sviluppo dei dispositivi </a:t>
            </a:r>
            <a:r>
              <a:rPr lang="it-IT" sz="2800" dirty="0" smtClean="0"/>
              <a:t>linguisti per il calcolo</a:t>
            </a:r>
            <a:endParaRPr lang="it-IT" sz="2800" b="1" dirty="0"/>
          </a:p>
        </p:txBody>
      </p:sp>
      <p:sp>
        <p:nvSpPr>
          <p:cNvPr id="3" name="Segnaposto contenuto 2"/>
          <p:cNvSpPr>
            <a:spLocks noGrp="1"/>
          </p:cNvSpPr>
          <p:nvPr>
            <p:ph idx="1"/>
          </p:nvPr>
        </p:nvSpPr>
        <p:spPr>
          <a:xfrm>
            <a:off x="457200" y="1268760"/>
            <a:ext cx="8229240" cy="5589240"/>
          </a:xfrm>
        </p:spPr>
        <p:txBody>
          <a:bodyPr/>
          <a:lstStyle/>
          <a:p>
            <a:pPr marL="565200" indent="-457200"/>
            <a:endParaRPr lang="it-IT" b="1" dirty="0" smtClean="0"/>
          </a:p>
          <a:p>
            <a:pPr marL="565200" indent="-457200"/>
            <a:r>
              <a:rPr lang="it-IT" b="1" dirty="0" smtClean="0"/>
              <a:t>Euclide</a:t>
            </a:r>
            <a:r>
              <a:rPr lang="it-IT" dirty="0" smtClean="0"/>
              <a:t>: </a:t>
            </a:r>
            <a:r>
              <a:rPr lang="it-IT" b="1" dirty="0" smtClean="0"/>
              <a:t>sistema formale per costruire figure e dimostrare teoremi in geometria</a:t>
            </a:r>
          </a:p>
          <a:p>
            <a:pPr marL="108000" indent="0">
              <a:buNone/>
            </a:pPr>
            <a:endParaRPr lang="it-IT" sz="800" dirty="0" smtClean="0"/>
          </a:p>
          <a:p>
            <a:pPr marL="565200" indent="-457200"/>
            <a:r>
              <a:rPr lang="it-IT" b="1" dirty="0" smtClean="0"/>
              <a:t>Algebra indo-araba: sistema formale per fare calcoli con simboli digitali</a:t>
            </a:r>
          </a:p>
          <a:p>
            <a:pPr marL="108000" indent="0">
              <a:buNone/>
            </a:pPr>
            <a:endParaRPr lang="it-IT" sz="800" dirty="0" smtClean="0"/>
          </a:p>
          <a:p>
            <a:pPr marL="565200" indent="-457200"/>
            <a:r>
              <a:rPr lang="it-IT" b="1" dirty="0" smtClean="0"/>
              <a:t>Newton-Leibniz</a:t>
            </a:r>
            <a:r>
              <a:rPr lang="it-IT" dirty="0" smtClean="0"/>
              <a:t>: </a:t>
            </a:r>
            <a:r>
              <a:rPr lang="it-IT" b="1" dirty="0" smtClean="0"/>
              <a:t>analisi matematica per descrivere con funzioni</a:t>
            </a:r>
            <a:endParaRPr lang="it-IT" b="1"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5</a:t>
            </a:fld>
            <a:endParaRPr lang="it-IT"/>
          </a:p>
        </p:txBody>
      </p:sp>
    </p:spTree>
    <p:extLst>
      <p:ext uri="{BB962C8B-B14F-4D97-AF65-F5344CB8AC3E}">
        <p14:creationId xmlns:p14="http://schemas.microsoft.com/office/powerpoint/2010/main" val="128737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Grp="1"/>
          </p:cNvSpPr>
          <p:nvPr>
            <p:ph type="title" idx="4294967295"/>
          </p:nvPr>
        </p:nvSpPr>
        <p:spPr>
          <a:xfrm>
            <a:off x="457200" y="0"/>
            <a:ext cx="8229240" cy="764704"/>
          </a:xfrm>
        </p:spPr>
        <p:txBody>
          <a:bodyP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it-IT" sz="3200" dirty="0" smtClean="0"/>
              <a:t> </a:t>
            </a:r>
            <a:br>
              <a:rPr lang="it-IT" sz="3200" dirty="0" smtClean="0"/>
            </a:br>
            <a:r>
              <a:rPr lang="it-IT" sz="3600" b="1" dirty="0" smtClean="0"/>
              <a:t>Tecnologia </a:t>
            </a:r>
            <a:r>
              <a:rPr lang="it-IT" sz="3600" b="1" dirty="0"/>
              <a:t>elettromeccanica</a:t>
            </a:r>
            <a:br>
              <a:rPr lang="it-IT" sz="3600" b="1" dirty="0"/>
            </a:br>
            <a:endParaRPr lang="it-IT" sz="3200" b="1" dirty="0"/>
          </a:p>
        </p:txBody>
      </p:sp>
      <p:sp>
        <p:nvSpPr>
          <p:cNvPr id="3" name="Rectangle 3"/>
          <p:cNvSpPr txBox="1">
            <a:spLocks noGrp="1"/>
          </p:cNvSpPr>
          <p:nvPr>
            <p:ph type="body" idx="4294967295"/>
          </p:nvPr>
        </p:nvSpPr>
        <p:spPr>
          <a:xfrm>
            <a:off x="457200" y="1125360"/>
            <a:ext cx="8362800" cy="5471279"/>
          </a:xfrm>
        </p:spPr>
        <p:txBody>
          <a:bodyPr>
            <a:normAutofit/>
          </a:bodyPr>
          <a:lstStyle>
            <a:defPPr marL="432000" lvl="0" indent="-324000" algn="l" rtl="0" hangingPunct="0">
              <a:spcBef>
                <a:spcPts val="0"/>
              </a:spcBef>
              <a:spcAft>
                <a:spcPts val="1417"/>
              </a:spcAft>
              <a:buSzPct val="45000"/>
              <a:buFont typeface="StarSymbol"/>
              <a:buNone/>
              <a:defRPr lang="it-IT" sz="3200" b="0" i="0" u="none" strike="noStrike" kern="1200" spc="0">
                <a:ln>
                  <a:noFill/>
                </a:ln>
                <a:solidFill>
                  <a:srgbClr val="000000"/>
                </a:solidFill>
                <a:latin typeface="Arial"/>
                <a:ea typeface="Microsoft YaHei" pitchFamily="2"/>
                <a:cs typeface="Arial"/>
              </a:defRPr>
            </a:defPPr>
            <a:lvl1pPr marL="432000" lvl="0" indent="-324000" algn="l" rtl="0" hangingPunct="0">
              <a:spcBef>
                <a:spcPts val="0"/>
              </a:spcBef>
              <a:spcAft>
                <a:spcPts val="1417"/>
              </a:spcAft>
              <a:buSzPct val="45000"/>
              <a:buFont typeface="StarSymbol"/>
              <a:buChar char="●"/>
              <a:defRPr lang="it-IT" sz="3200" b="0" i="0" u="none" strike="noStrike" kern="1200" spc="0">
                <a:ln>
                  <a:noFill/>
                </a:ln>
                <a:solidFill>
                  <a:srgbClr val="000000"/>
                </a:solidFill>
                <a:latin typeface="Arial"/>
                <a:ea typeface="Microsoft YaHei" pitchFamily="2"/>
                <a:cs typeface="Arial"/>
              </a:defRPr>
            </a:lvl1pPr>
            <a:lvl2pPr marL="864000" lvl="1" indent="-324000" algn="l" rtl="0" hangingPunct="0">
              <a:spcBef>
                <a:spcPts val="0"/>
              </a:spcBef>
              <a:spcAft>
                <a:spcPts val="1134"/>
              </a:spcAft>
              <a:buSzPct val="75000"/>
              <a:buFont typeface="StarSymbol"/>
              <a:buChar char="–"/>
              <a:defRPr lang="it-IT" sz="2400" b="0" i="0" u="none" strike="noStrike" kern="1200" spc="0">
                <a:ln>
                  <a:noFill/>
                </a:ln>
                <a:solidFill>
                  <a:srgbClr val="000000"/>
                </a:solidFill>
                <a:latin typeface="Arial"/>
                <a:ea typeface="Microsoft YaHei" pitchFamily="2"/>
                <a:cs typeface="Arial"/>
              </a:defRPr>
            </a:lvl2pPr>
            <a:lvl3pPr marL="1295999" lvl="2" indent="-288000" algn="l" rtl="0" hangingPunct="0">
              <a:spcBef>
                <a:spcPts val="0"/>
              </a:spcBef>
              <a:spcAft>
                <a:spcPts val="850"/>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3pPr>
            <a:lvl4pPr marL="1728000" lvl="3" indent="-216000" algn="l" rtl="0" hangingPunct="0">
              <a:spcBef>
                <a:spcPts val="0"/>
              </a:spcBef>
              <a:spcAft>
                <a:spcPts val="567"/>
              </a:spcAft>
              <a:buSzPct val="75000"/>
              <a:buFont typeface="StarSymbol"/>
              <a:buChar char="–"/>
              <a:defRPr lang="it-IT" sz="2000" b="0" i="0" u="none" strike="noStrike" kern="1200" spc="0">
                <a:ln>
                  <a:noFill/>
                </a:ln>
                <a:solidFill>
                  <a:srgbClr val="000000"/>
                </a:solidFill>
                <a:latin typeface="Arial"/>
                <a:ea typeface="Microsoft YaHei" pitchFamily="2"/>
                <a:cs typeface="Arial"/>
              </a:defRPr>
            </a:lvl4pPr>
            <a:lvl5pPr marL="2160000" lvl="4"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5pPr>
            <a:lvl6pPr marL="2592000" lvl="5"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6pPr>
            <a:lvl7pPr marL="3024000" lvl="6"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7pPr>
            <a:lvl8pPr marL="3456000" lvl="7"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8pPr>
            <a:lvl9pPr marL="3887999" lvl="8" indent="-216000" algn="l" rtl="0" hangingPunct="0">
              <a:spcBef>
                <a:spcPts val="0"/>
              </a:spcBef>
              <a:spcAft>
                <a:spcPts val="283"/>
              </a:spcAft>
              <a:buSzPct val="45000"/>
              <a:buFont typeface="StarSymbol"/>
              <a:buChar char="●"/>
              <a:defRPr lang="it-IT" sz="2000" b="0" i="0" u="none" strike="noStrike" kern="1200" spc="0">
                <a:ln>
                  <a:noFill/>
                </a:ln>
                <a:solidFill>
                  <a:srgbClr val="000000"/>
                </a:solidFill>
                <a:latin typeface="Arial"/>
                <a:ea typeface="Microsoft YaHei" pitchFamily="2"/>
                <a:cs typeface="Arial"/>
              </a:defRPr>
            </a:lvl9pPr>
          </a:lstStyle>
          <a:p>
            <a:pPr marL="0" lvl="0" indent="0">
              <a:lnSpc>
                <a:spcPct val="80000"/>
              </a:lnSpc>
              <a:spcBef>
                <a:spcPts val="638"/>
              </a:spcBef>
              <a:spcAft>
                <a:spcPts val="0"/>
              </a:spcAft>
              <a:buNone/>
            </a:pPr>
            <a:endParaRPr lang="it-IT" sz="800" b="1" u="sng" dirty="0">
              <a:latin typeface="Arial" pitchFamily="18"/>
              <a:cs typeface="Arial" pitchFamily="2"/>
            </a:endParaRPr>
          </a:p>
          <a:p>
            <a:pPr marL="0" lvl="0" indent="0">
              <a:lnSpc>
                <a:spcPct val="80000"/>
              </a:lnSpc>
              <a:spcBef>
                <a:spcPts val="638"/>
              </a:spcBef>
              <a:spcAft>
                <a:spcPts val="0"/>
              </a:spcAft>
              <a:buChar char="•"/>
            </a:pPr>
            <a:r>
              <a:rPr lang="it-IT" sz="2800" dirty="0">
                <a:latin typeface="Arial" pitchFamily="18"/>
                <a:cs typeface="Arial" pitchFamily="2"/>
              </a:rPr>
              <a:t>La produzione industriale delle macchine</a:t>
            </a:r>
          </a:p>
          <a:p>
            <a:pPr marL="0" lvl="0" indent="0">
              <a:lnSpc>
                <a:spcPct val="80000"/>
              </a:lnSpc>
              <a:spcBef>
                <a:spcPts val="638"/>
              </a:spcBef>
              <a:spcAft>
                <a:spcPts val="0"/>
              </a:spcAft>
              <a:buNone/>
            </a:pPr>
            <a:endParaRPr lang="it-IT" sz="1000" dirty="0">
              <a:latin typeface="Arial" pitchFamily="18"/>
              <a:cs typeface="Arial" pitchFamily="2"/>
            </a:endParaRPr>
          </a:p>
          <a:p>
            <a:pPr marL="0" lvl="0" indent="0">
              <a:lnSpc>
                <a:spcPct val="80000"/>
              </a:lnSpc>
              <a:spcBef>
                <a:spcPts val="638"/>
              </a:spcBef>
              <a:spcAft>
                <a:spcPts val="0"/>
              </a:spcAft>
              <a:buChar char="•"/>
            </a:pPr>
            <a:r>
              <a:rPr lang="it-IT" sz="2800" dirty="0">
                <a:latin typeface="Arial" pitchFamily="18"/>
                <a:cs typeface="Arial" pitchFamily="2"/>
              </a:rPr>
              <a:t>Sviluppo commerciale di macchine calcolatrici elettromeccaniche non automatiche per eseguire singole operazioni; l’</a:t>
            </a:r>
            <a:r>
              <a:rPr lang="it-IT" sz="2800" dirty="0" err="1">
                <a:latin typeface="Arial" pitchFamily="18"/>
                <a:cs typeface="Arial" pitchFamily="2"/>
              </a:rPr>
              <a:t>Arithmometer</a:t>
            </a:r>
            <a:r>
              <a:rPr lang="it-IT" sz="2800" dirty="0">
                <a:latin typeface="Arial" pitchFamily="18"/>
                <a:cs typeface="Arial" pitchFamily="2"/>
              </a:rPr>
              <a:t> di Thomas è la prima ad avere successo commerciale. (Appendice-104)</a:t>
            </a:r>
          </a:p>
          <a:p>
            <a:pPr marL="0" lvl="0" indent="0">
              <a:lnSpc>
                <a:spcPct val="80000"/>
              </a:lnSpc>
              <a:spcBef>
                <a:spcPts val="638"/>
              </a:spcBef>
              <a:spcAft>
                <a:spcPts val="0"/>
              </a:spcAft>
              <a:buNone/>
            </a:pPr>
            <a:endParaRPr lang="it-IT" sz="1000" dirty="0">
              <a:latin typeface="Arial" pitchFamily="18"/>
              <a:cs typeface="Arial" pitchFamily="2"/>
            </a:endParaRPr>
          </a:p>
          <a:p>
            <a:pPr marL="0" lvl="0" indent="0">
              <a:lnSpc>
                <a:spcPct val="80000"/>
              </a:lnSpc>
              <a:spcBef>
                <a:spcPts val="638"/>
              </a:spcBef>
              <a:spcAft>
                <a:spcPts val="0"/>
              </a:spcAft>
              <a:buChar char="•"/>
            </a:pPr>
            <a:r>
              <a:rPr lang="it-IT" sz="2800" dirty="0">
                <a:latin typeface="Arial" pitchFamily="18"/>
                <a:cs typeface="Arial" pitchFamily="2"/>
              </a:rPr>
              <a:t>Bonelli, </a:t>
            </a:r>
            <a:r>
              <a:rPr lang="it-IT" sz="2800" dirty="0" err="1">
                <a:latin typeface="Arial" pitchFamily="18"/>
                <a:cs typeface="Arial" pitchFamily="2"/>
              </a:rPr>
              <a:t>Bolmida</a:t>
            </a:r>
            <a:r>
              <a:rPr lang="it-IT" sz="2800" dirty="0">
                <a:latin typeface="Arial" pitchFamily="18"/>
                <a:cs typeface="Arial" pitchFamily="2"/>
              </a:rPr>
              <a:t> e </a:t>
            </a:r>
            <a:r>
              <a:rPr lang="it-IT" sz="2800" dirty="0" err="1">
                <a:latin typeface="Arial" pitchFamily="18"/>
                <a:cs typeface="Arial" pitchFamily="2"/>
              </a:rPr>
              <a:t>Vicenzia</a:t>
            </a:r>
            <a:r>
              <a:rPr lang="it-IT" sz="2800" dirty="0">
                <a:latin typeface="Arial" pitchFamily="18"/>
                <a:cs typeface="Arial" pitchFamily="2"/>
              </a:rPr>
              <a:t> (1850) hanno progettato il primo telaio automatico a corrente elettrica.</a:t>
            </a:r>
          </a:p>
          <a:p>
            <a:pPr marL="0" lvl="0" indent="0">
              <a:lnSpc>
                <a:spcPct val="80000"/>
              </a:lnSpc>
              <a:spcBef>
                <a:spcPts val="638"/>
              </a:spcBef>
              <a:spcAft>
                <a:spcPts val="0"/>
              </a:spcAft>
              <a:buNone/>
            </a:pPr>
            <a:endParaRPr lang="it-IT" sz="1000" dirty="0">
              <a:latin typeface="Arial" pitchFamily="18"/>
              <a:cs typeface="Arial" pitchFamily="2"/>
            </a:endParaRPr>
          </a:p>
          <a:p>
            <a:pPr marL="0" lvl="0" indent="0">
              <a:lnSpc>
                <a:spcPct val="80000"/>
              </a:lnSpc>
              <a:spcBef>
                <a:spcPts val="638"/>
              </a:spcBef>
              <a:spcAft>
                <a:spcPts val="0"/>
              </a:spcAft>
              <a:buChar char="•"/>
            </a:pPr>
            <a:r>
              <a:rPr lang="it-IT" sz="2800" dirty="0">
                <a:latin typeface="Arial" pitchFamily="18"/>
                <a:cs typeface="Arial" pitchFamily="2"/>
              </a:rPr>
              <a:t>Ludgate, Torres y Quevedo (automatica, elettromeccanica, scacchi)</a:t>
            </a:r>
          </a:p>
          <a:p>
            <a:pPr marL="0" lvl="0" indent="0">
              <a:lnSpc>
                <a:spcPct val="80000"/>
              </a:lnSpc>
              <a:spcBef>
                <a:spcPts val="638"/>
              </a:spcBef>
              <a:spcAft>
                <a:spcPts val="0"/>
              </a:spcAft>
              <a:buChar char="•"/>
            </a:pPr>
            <a:r>
              <a:rPr lang="it-IT" sz="2800" dirty="0" err="1">
                <a:latin typeface="Arial" pitchFamily="18"/>
                <a:cs typeface="Arial" pitchFamily="2"/>
              </a:rPr>
              <a:t>Couffignal</a:t>
            </a:r>
            <a:r>
              <a:rPr lang="it-IT" sz="2800" dirty="0">
                <a:latin typeface="Arial" pitchFamily="18"/>
                <a:cs typeface="Arial" pitchFamily="2"/>
              </a:rPr>
              <a:t> (Babbage elettricità)</a:t>
            </a:r>
          </a:p>
        </p:txBody>
      </p:sp>
      <p:sp>
        <p:nvSpPr>
          <p:cNvPr id="4" name="Segnaposto numero diapositiva 3"/>
          <p:cNvSpPr>
            <a:spLocks noGrp="1"/>
          </p:cNvSpPr>
          <p:nvPr>
            <p:ph type="sldNum" sz="quarter" idx="12"/>
          </p:nvPr>
        </p:nvSpPr>
        <p:spPr/>
        <p:txBody>
          <a:bodyPr/>
          <a:lstStyle/>
          <a:p>
            <a:pPr lvl="0"/>
            <a:fld id="{F352C5EB-B491-40BA-B0E7-A5E9734A7C77}" type="slidenum">
              <a:rPr lang="it-IT" smtClean="0"/>
              <a:t>50</a:t>
            </a:fld>
            <a:endParaRPr lang="it-IT"/>
          </a:p>
        </p:txBody>
      </p:sp>
    </p:spTree>
    <p:extLst>
      <p:ext uri="{BB962C8B-B14F-4D97-AF65-F5344CB8AC3E}">
        <p14:creationId xmlns:p14="http://schemas.microsoft.com/office/powerpoint/2010/main" val="223146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smtClean="0"/>
              <a:t>Hollerith</a:t>
            </a:r>
            <a:endParaRPr lang="it-IT" dirty="0"/>
          </a:p>
        </p:txBody>
      </p:sp>
      <p:sp>
        <p:nvSpPr>
          <p:cNvPr id="3" name="Segnaposto contenuto 2"/>
          <p:cNvSpPr>
            <a:spLocks noGrp="1"/>
          </p:cNvSpPr>
          <p:nvPr>
            <p:ph idx="1"/>
          </p:nvPr>
        </p:nvSpPr>
        <p:spPr>
          <a:xfrm>
            <a:off x="457200" y="980728"/>
            <a:ext cx="8229600" cy="5616624"/>
          </a:xfrm>
        </p:spPr>
        <p:txBody>
          <a:bodyPr>
            <a:normAutofit fontScale="25000" lnSpcReduction="20000"/>
          </a:bodyPr>
          <a:lstStyle/>
          <a:p>
            <a:pPr marL="0" indent="0">
              <a:buNone/>
            </a:pPr>
            <a:r>
              <a:rPr lang="it-IT" sz="14400" b="1" u="sng" dirty="0"/>
              <a:t>Hollerith</a:t>
            </a:r>
            <a:r>
              <a:rPr lang="it-IT" sz="14400" dirty="0"/>
              <a:t> introduce (1884-89) macchine selezionatrici e tabulatrici automatiche </a:t>
            </a:r>
            <a:br>
              <a:rPr lang="it-IT" sz="14400" dirty="0"/>
            </a:br>
            <a:r>
              <a:rPr lang="it-IT" sz="9800" dirty="0"/>
              <a:t/>
            </a:r>
            <a:br>
              <a:rPr lang="it-IT" sz="9800" dirty="0"/>
            </a:br>
            <a:r>
              <a:rPr lang="it-IT" sz="14400" dirty="0"/>
              <a:t>I dati sono registrati su schede e il  programma è inizialmente in hardware costruito con la macchina (analogamente alla macchina alle differenze di Babbage)</a:t>
            </a:r>
            <a:br>
              <a:rPr lang="it-IT" sz="14400" dirty="0"/>
            </a:br>
            <a:r>
              <a:rPr lang="it-IT" sz="9800" dirty="0"/>
              <a:t/>
            </a:r>
            <a:br>
              <a:rPr lang="it-IT" sz="9800" dirty="0"/>
            </a:br>
            <a:r>
              <a:rPr lang="it-IT" sz="14400" dirty="0"/>
              <a:t>Viene infine introdotto un pannello per realizzare con opportuni collegamenti elaborazioni diverse con la medesima macchina (diffusione mondiale)          </a:t>
            </a:r>
            <a:r>
              <a:rPr lang="it-IT" sz="12800" dirty="0"/>
              <a:t>. </a:t>
            </a:r>
            <a:br>
              <a:rPr lang="it-IT" sz="12800" dirty="0"/>
            </a:br>
            <a:r>
              <a:rPr lang="it-IT" sz="12800" dirty="0"/>
              <a:t/>
            </a:r>
            <a:br>
              <a:rPr lang="it-IT" sz="12800" dirty="0"/>
            </a:br>
            <a:r>
              <a:rPr lang="it-IT" dirty="0"/>
              <a:t>.</a:t>
            </a:r>
            <a:br>
              <a:rPr lang="it-IT" dirty="0"/>
            </a:br>
            <a:endParaRPr lang="it-IT" dirty="0"/>
          </a:p>
        </p:txBody>
      </p:sp>
    </p:spTree>
    <p:extLst>
      <p:ext uri="{BB962C8B-B14F-4D97-AF65-F5344CB8AC3E}">
        <p14:creationId xmlns:p14="http://schemas.microsoft.com/office/powerpoint/2010/main" val="1707410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1417638"/>
          </a:xfrm>
        </p:spPr>
        <p:txBody>
          <a:bodyPr>
            <a:normAutofit fontScale="90000"/>
          </a:bodyPr>
          <a:lstStyle/>
          <a:p>
            <a:r>
              <a:rPr lang="it-IT" sz="4000" b="1" u="sng" dirty="0" smtClean="0"/>
              <a:t/>
            </a:r>
            <a:br>
              <a:rPr lang="it-IT" sz="4000" b="1" u="sng" dirty="0" smtClean="0"/>
            </a:br>
            <a:r>
              <a:rPr lang="it-IT" sz="4000" b="1" u="sng" dirty="0" smtClean="0"/>
              <a:t>Hollerith</a:t>
            </a:r>
            <a:r>
              <a:rPr lang="it-IT" sz="4000" dirty="0" smtClean="0"/>
              <a:t> </a:t>
            </a:r>
            <a:r>
              <a:rPr lang="it-IT" sz="4000" dirty="0"/>
              <a:t>introduce (1884-89) </a:t>
            </a:r>
            <a:r>
              <a:rPr lang="it-IT" sz="4000" dirty="0" smtClean="0"/>
              <a:t>i primi calcolatori elettromeccanici</a:t>
            </a:r>
            <a:r>
              <a:rPr lang="it-IT" dirty="0"/>
              <a:t/>
            </a:r>
            <a:br>
              <a:rPr lang="it-IT" dirty="0"/>
            </a:br>
            <a:endParaRPr lang="it-IT" dirty="0"/>
          </a:p>
        </p:txBody>
      </p:sp>
      <p:sp>
        <p:nvSpPr>
          <p:cNvPr id="3" name="Segnaposto contenuto 2"/>
          <p:cNvSpPr>
            <a:spLocks noGrp="1"/>
          </p:cNvSpPr>
          <p:nvPr>
            <p:ph idx="1"/>
          </p:nvPr>
        </p:nvSpPr>
        <p:spPr>
          <a:xfrm>
            <a:off x="395536" y="1484784"/>
            <a:ext cx="8775515" cy="5184576"/>
          </a:xfrm>
        </p:spPr>
        <p:txBody>
          <a:bodyPr>
            <a:normAutofit fontScale="92500" lnSpcReduction="10000"/>
          </a:bodyPr>
          <a:lstStyle/>
          <a:p>
            <a:pPr marL="0" indent="0">
              <a:buNone/>
            </a:pPr>
            <a:r>
              <a:rPr lang="it-IT" dirty="0"/>
              <a:t>La macchina viene completata con una calcolatrice tipo </a:t>
            </a:r>
            <a:r>
              <a:rPr lang="it-IT" dirty="0" smtClean="0"/>
              <a:t>Poleni </a:t>
            </a:r>
            <a:r>
              <a:rPr lang="it-IT" dirty="0"/>
              <a:t>in modo da renderla capace non solo di selezionare e contare schede, ma anche di saper eseguire calcoli con dati contenuti sulle </a:t>
            </a:r>
            <a:r>
              <a:rPr lang="it-IT" dirty="0" smtClean="0"/>
              <a:t>schede. </a:t>
            </a:r>
          </a:p>
          <a:p>
            <a:pPr marL="0" indent="0">
              <a:buNone/>
            </a:pPr>
            <a:r>
              <a:rPr lang="it-IT" dirty="0" smtClean="0"/>
              <a:t>                     </a:t>
            </a:r>
            <a:r>
              <a:rPr lang="it-IT" dirty="0"/>
              <a:t/>
            </a:r>
            <a:br>
              <a:rPr lang="it-IT" dirty="0"/>
            </a:br>
            <a:r>
              <a:rPr lang="it-IT" dirty="0"/>
              <a:t>Ha inizio l’automazione del lavoro d’ufficio con dati su schede e macchine elettromeccaniche </a:t>
            </a:r>
            <a:r>
              <a:rPr lang="it-IT" dirty="0" smtClean="0"/>
              <a:t>guidate da programma. </a:t>
            </a:r>
          </a:p>
          <a:p>
            <a:pPr marL="0" indent="0">
              <a:buNone/>
            </a:pPr>
            <a:endParaRPr lang="it-IT" sz="900" dirty="0" smtClean="0"/>
          </a:p>
          <a:p>
            <a:pPr marL="0" indent="0">
              <a:buNone/>
            </a:pPr>
            <a:r>
              <a:rPr lang="it-IT" dirty="0" smtClean="0"/>
              <a:t>Appendice E-12    Hollerith</a:t>
            </a:r>
          </a:p>
          <a:p>
            <a:pPr marL="0" indent="0">
              <a:buNone/>
            </a:pPr>
            <a:r>
              <a:rPr lang="it-IT" dirty="0" smtClean="0"/>
              <a:t>Appendice E-13    da Hollerith a Aiken                        </a:t>
            </a:r>
            <a:r>
              <a:rPr lang="it-IT" dirty="0"/>
              <a:t>.</a:t>
            </a:r>
            <a:br>
              <a:rPr lang="it-IT" dirty="0"/>
            </a:br>
            <a:endParaRPr lang="it-IT" dirty="0"/>
          </a:p>
        </p:txBody>
      </p:sp>
    </p:spTree>
    <p:extLst>
      <p:ext uri="{BB962C8B-B14F-4D97-AF65-F5344CB8AC3E}">
        <p14:creationId xmlns:p14="http://schemas.microsoft.com/office/powerpoint/2010/main" val="2849255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Calcolo scientifico</a:t>
            </a:r>
            <a:endParaRPr lang="it-IT" dirty="0"/>
          </a:p>
        </p:txBody>
      </p:sp>
      <p:sp>
        <p:nvSpPr>
          <p:cNvPr id="3" name="Segnaposto contenuto 2"/>
          <p:cNvSpPr>
            <a:spLocks noGrp="1"/>
          </p:cNvSpPr>
          <p:nvPr>
            <p:ph idx="1"/>
          </p:nvPr>
        </p:nvSpPr>
        <p:spPr/>
        <p:txBody>
          <a:bodyPr>
            <a:normAutofit lnSpcReduction="10000"/>
          </a:bodyPr>
          <a:lstStyle/>
          <a:p>
            <a:pPr marL="0" indent="0">
              <a:buNone/>
            </a:pPr>
            <a:r>
              <a:rPr lang="it-IT" dirty="0"/>
              <a:t>Notevole il tentativo di usare queste macchine in campo scientifico compiuto da L. J. Comrie nel 1929. Quale capo del H. M. Almanac Office ha fondato il Servizio di Calcolo Scientifico  e lo ha dotato di un sistema di calcolo di Hollerith col compito di calcolare le future posizioni della luna. Il progetto, che ha utilizzato </a:t>
            </a:r>
            <a:r>
              <a:rPr lang="it-IT" b="1" u="sng" dirty="0"/>
              <a:t>500 mila schede</a:t>
            </a:r>
            <a:r>
              <a:rPr lang="it-IT" dirty="0"/>
              <a:t> perforate, ha stimolato molti ambienti scientifici a sperimentare l’uso di sistemi di calcolo a schede perforate.</a:t>
            </a:r>
          </a:p>
          <a:p>
            <a:pPr marL="0" indent="0">
              <a:buNone/>
            </a:pPr>
            <a:endParaRPr lang="it-IT" dirty="0"/>
          </a:p>
        </p:txBody>
      </p:sp>
    </p:spTree>
    <p:extLst>
      <p:ext uri="{BB962C8B-B14F-4D97-AF65-F5344CB8AC3E}">
        <p14:creationId xmlns:p14="http://schemas.microsoft.com/office/powerpoint/2010/main" val="3701637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Calcolo meccanografico</a:t>
            </a:r>
            <a:endParaRPr lang="it-IT" dirty="0"/>
          </a:p>
        </p:txBody>
      </p:sp>
      <p:sp>
        <p:nvSpPr>
          <p:cNvPr id="3" name="Segnaposto contenuto 2"/>
          <p:cNvSpPr>
            <a:spLocks noGrp="1"/>
          </p:cNvSpPr>
          <p:nvPr>
            <p:ph idx="1"/>
          </p:nvPr>
        </p:nvSpPr>
        <p:spPr/>
        <p:txBody>
          <a:bodyPr/>
          <a:lstStyle/>
          <a:p>
            <a:r>
              <a:rPr lang="it-IT" dirty="0"/>
              <a:t>Questo stimolo è stato raccolto da </a:t>
            </a:r>
            <a:r>
              <a:rPr lang="it-IT" b="1" u="sng" dirty="0"/>
              <a:t>Wallace J. Eckert presso la Columbia University</a:t>
            </a:r>
            <a:r>
              <a:rPr lang="it-IT" dirty="0"/>
              <a:t>, dove, con l’aiuto della </a:t>
            </a:r>
            <a:r>
              <a:rPr lang="it-IT" b="1" u="sng" dirty="0"/>
              <a:t>IBM</a:t>
            </a:r>
            <a:r>
              <a:rPr lang="it-IT" dirty="0"/>
              <a:t> ha dato inizio agli interessi per lo sviluppo di macchine calcolatrici che si sono materializzati nel successivo </a:t>
            </a:r>
            <a:r>
              <a:rPr lang="it-IT" b="1" u="sng" dirty="0"/>
              <a:t>sistema Mark 1</a:t>
            </a:r>
            <a:r>
              <a:rPr lang="it-IT" dirty="0"/>
              <a:t> e nelle </a:t>
            </a:r>
            <a:r>
              <a:rPr lang="it-IT" b="1" u="sng" dirty="0"/>
              <a:t>macchine IBM della serie 600</a:t>
            </a:r>
            <a:r>
              <a:rPr lang="it-IT" dirty="0"/>
              <a:t>. </a:t>
            </a:r>
          </a:p>
          <a:p>
            <a:pPr marL="0" indent="0">
              <a:buNone/>
            </a:pPr>
            <a:r>
              <a:rPr lang="it-IT" smtClean="0"/>
              <a:t>Appendice E-1000 IBM 601</a:t>
            </a:r>
            <a:endParaRPr lang="it-IT" dirty="0"/>
          </a:p>
        </p:txBody>
      </p:sp>
    </p:spTree>
    <p:extLst>
      <p:ext uri="{BB962C8B-B14F-4D97-AF65-F5344CB8AC3E}">
        <p14:creationId xmlns:p14="http://schemas.microsoft.com/office/powerpoint/2010/main" val="1298395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Calcolo scientifico</a:t>
            </a:r>
            <a:endParaRPr lang="it-IT" dirty="0"/>
          </a:p>
        </p:txBody>
      </p:sp>
      <p:sp>
        <p:nvSpPr>
          <p:cNvPr id="3" name="Segnaposto contenuto 2"/>
          <p:cNvSpPr>
            <a:spLocks noGrp="1"/>
          </p:cNvSpPr>
          <p:nvPr>
            <p:ph idx="1"/>
          </p:nvPr>
        </p:nvSpPr>
        <p:spPr/>
        <p:txBody>
          <a:bodyPr/>
          <a:lstStyle/>
          <a:p>
            <a:pPr marL="0" indent="0">
              <a:buNone/>
            </a:pPr>
            <a:r>
              <a:rPr lang="it-IT" dirty="0"/>
              <a:t>Eckert ha sperimentato l’uso di sistemi di calcolo capaci di eseguire automaticamente cicli di operazioni di somme e moltiplicazioni nella soluzione di equazioni differenziali. </a:t>
            </a:r>
            <a:endParaRPr lang="it-IT" dirty="0" smtClean="0"/>
          </a:p>
          <a:p>
            <a:pPr marL="0" indent="0">
              <a:buNone/>
            </a:pPr>
            <a:r>
              <a:rPr lang="it-IT" dirty="0" smtClean="0"/>
              <a:t>For i da 1 a n</a:t>
            </a:r>
            <a:endParaRPr lang="it-IT" dirty="0"/>
          </a:p>
        </p:txBody>
      </p:sp>
    </p:spTree>
    <p:extLst>
      <p:ext uri="{BB962C8B-B14F-4D97-AF65-F5344CB8AC3E}">
        <p14:creationId xmlns:p14="http://schemas.microsoft.com/office/powerpoint/2010/main" val="1620961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lstStyle/>
          <a:p>
            <a:r>
              <a:rPr lang="it-IT" dirty="0" smtClean="0"/>
              <a:t>I centri meccanografici</a:t>
            </a:r>
            <a:endParaRPr lang="it-IT" dirty="0"/>
          </a:p>
        </p:txBody>
      </p:sp>
      <p:sp>
        <p:nvSpPr>
          <p:cNvPr id="3" name="Segnaposto contenuto 2"/>
          <p:cNvSpPr>
            <a:spLocks noGrp="1"/>
          </p:cNvSpPr>
          <p:nvPr>
            <p:ph idx="1"/>
          </p:nvPr>
        </p:nvSpPr>
        <p:spPr>
          <a:xfrm>
            <a:off x="457200" y="908720"/>
            <a:ext cx="8229600" cy="5949280"/>
          </a:xfrm>
        </p:spPr>
        <p:txBody>
          <a:bodyPr>
            <a:normAutofit/>
          </a:bodyPr>
          <a:lstStyle/>
          <a:p>
            <a:pPr marL="0" indent="0">
              <a:buNone/>
            </a:pPr>
            <a:r>
              <a:rPr lang="it-IT" dirty="0" smtClean="0"/>
              <a:t>Negli uffici aziendali le informazioni vengono mantenute e gestite su schede perforate.</a:t>
            </a:r>
          </a:p>
          <a:p>
            <a:pPr marL="0" indent="0">
              <a:buNone/>
            </a:pPr>
            <a:r>
              <a:rPr lang="it-IT" dirty="0" smtClean="0"/>
              <a:t>Le macchine si specializzano</a:t>
            </a:r>
          </a:p>
          <a:p>
            <a:pPr marL="0" indent="0">
              <a:buNone/>
            </a:pPr>
            <a:r>
              <a:rPr lang="it-IT" dirty="0" smtClean="0"/>
              <a:t>Perforatrici – verificatrici</a:t>
            </a:r>
          </a:p>
          <a:p>
            <a:pPr marL="0" indent="0">
              <a:buNone/>
            </a:pPr>
            <a:r>
              <a:rPr lang="it-IT" dirty="0" smtClean="0"/>
              <a:t>Selezionatrice</a:t>
            </a:r>
          </a:p>
          <a:p>
            <a:pPr marL="0" indent="0">
              <a:buNone/>
            </a:pPr>
            <a:r>
              <a:rPr lang="it-IT" dirty="0" smtClean="0"/>
              <a:t>Riproduttrice (copia-incolla!)</a:t>
            </a:r>
          </a:p>
          <a:p>
            <a:pPr marL="0" indent="0">
              <a:buNone/>
            </a:pPr>
            <a:r>
              <a:rPr lang="it-IT" dirty="0" smtClean="0"/>
              <a:t>Stampante</a:t>
            </a:r>
          </a:p>
          <a:p>
            <a:pPr marL="0" indent="0">
              <a:buNone/>
            </a:pPr>
            <a:r>
              <a:rPr lang="it-IT" dirty="0" smtClean="0"/>
              <a:t>L’operatore sposta i pacchi di schede da una macchina all’altra.</a:t>
            </a:r>
          </a:p>
          <a:p>
            <a:pPr marL="0" indent="0">
              <a:buNone/>
            </a:pPr>
            <a:r>
              <a:rPr lang="it-IT" dirty="0" smtClean="0"/>
              <a:t>Appendice E-14 Meccanografia</a:t>
            </a:r>
            <a:endParaRPr lang="it-IT" dirty="0"/>
          </a:p>
        </p:txBody>
      </p:sp>
    </p:spTree>
    <p:extLst>
      <p:ext uri="{BB962C8B-B14F-4D97-AF65-F5344CB8AC3E}">
        <p14:creationId xmlns:p14="http://schemas.microsoft.com/office/powerpoint/2010/main" val="4057285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764704"/>
          </a:xfrm>
        </p:spPr>
        <p:txBody>
          <a:bodyPr/>
          <a:lstStyle/>
          <a:p>
            <a:pPr>
              <a:buNone/>
            </a:pPr>
            <a:r>
              <a:rPr lang="it-IT" sz="3600" dirty="0" smtClean="0"/>
              <a:t>Konrad Zuse</a:t>
            </a:r>
            <a:endParaRPr lang="it-IT" sz="3600" dirty="0"/>
          </a:p>
        </p:txBody>
      </p:sp>
      <p:sp>
        <p:nvSpPr>
          <p:cNvPr id="3" name="Segnaposto contenuto 2"/>
          <p:cNvSpPr>
            <a:spLocks noGrp="1"/>
          </p:cNvSpPr>
          <p:nvPr>
            <p:ph idx="1"/>
          </p:nvPr>
        </p:nvSpPr>
        <p:spPr>
          <a:xfrm>
            <a:off x="457200" y="764704"/>
            <a:ext cx="8229240" cy="5688632"/>
          </a:xfrm>
        </p:spPr>
        <p:txBody>
          <a:bodyPr/>
          <a:lstStyle/>
          <a:p>
            <a:pPr marL="0" lvl="0" indent="0">
              <a:buNone/>
            </a:pPr>
            <a:r>
              <a:rPr lang="it-IT" dirty="0" smtClean="0"/>
              <a:t> 	Konrad </a:t>
            </a:r>
            <a:r>
              <a:rPr lang="it-IT" dirty="0"/>
              <a:t>Zuse occupa un posto speciale nella storia dell’informatica perché fu lui che </a:t>
            </a:r>
            <a:r>
              <a:rPr lang="it-IT" dirty="0" smtClean="0"/>
              <a:t>ha iniziato </a:t>
            </a:r>
            <a:r>
              <a:rPr lang="it-IT" dirty="0"/>
              <a:t>a progettare un calcolatore automatico nel 1934. </a:t>
            </a:r>
            <a:endParaRPr lang="it-IT" dirty="0" smtClean="0"/>
          </a:p>
          <a:p>
            <a:pPr marL="0" lvl="0" indent="0">
              <a:buNone/>
            </a:pPr>
            <a:r>
              <a:rPr lang="it-IT" b="1" dirty="0" smtClean="0"/>
              <a:t>	Nel </a:t>
            </a:r>
            <a:r>
              <a:rPr lang="it-IT" b="1" dirty="0"/>
              <a:t>1936 descrive </a:t>
            </a:r>
            <a:r>
              <a:rPr lang="it-IT" b="1" dirty="0" smtClean="0"/>
              <a:t>un calcolatore automatico che </a:t>
            </a:r>
            <a:r>
              <a:rPr lang="it-IT" dirty="0" smtClean="0"/>
              <a:t>non </a:t>
            </a:r>
            <a:r>
              <a:rPr lang="it-IT" dirty="0"/>
              <a:t>era </a:t>
            </a:r>
            <a:r>
              <a:rPr lang="it-IT" dirty="0" smtClean="0"/>
              <a:t>elettronico </a:t>
            </a:r>
            <a:r>
              <a:rPr lang="it-IT" dirty="0"/>
              <a:t>e non aveva un programma memorizzato, ma era in grado di essere controllata automaticamente da un lettore esterno, che prendeva le  istruzioni da eseguire da un nastro perforato.</a:t>
            </a:r>
            <a:r>
              <a:rPr lang="it-IT" dirty="0" smtClean="0"/>
              <a:t>.</a:t>
            </a:r>
            <a:endParaRPr lang="it-IT" dirty="0"/>
          </a:p>
          <a:p>
            <a:pPr marL="108000" indent="0">
              <a:buNone/>
            </a:pPr>
            <a:endParaRPr lang="it-IT" dirty="0"/>
          </a:p>
        </p:txBody>
      </p:sp>
      <p:sp>
        <p:nvSpPr>
          <p:cNvPr id="4" name="Segnaposto numero diapositiva 3"/>
          <p:cNvSpPr>
            <a:spLocks noGrp="1"/>
          </p:cNvSpPr>
          <p:nvPr>
            <p:ph type="sldNum" sz="quarter" idx="12"/>
          </p:nvPr>
        </p:nvSpPr>
        <p:spPr/>
        <p:txBody>
          <a:bodyPr/>
          <a:lstStyle/>
          <a:p>
            <a:pPr lvl="0"/>
            <a:fld id="{DEA35616-E6FB-43F9-B54A-52051E4A8745}" type="slidenum">
              <a:rPr lang="it-IT" smtClean="0"/>
              <a:t>57</a:t>
            </a:fld>
            <a:endParaRPr lang="it-IT"/>
          </a:p>
        </p:txBody>
      </p:sp>
    </p:spTree>
    <p:extLst>
      <p:ext uri="{BB962C8B-B14F-4D97-AF65-F5344CB8AC3E}">
        <p14:creationId xmlns:p14="http://schemas.microsoft.com/office/powerpoint/2010/main" val="11782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692696"/>
          </a:xfrm>
        </p:spPr>
        <p:txBody>
          <a:bodyPr/>
          <a:lstStyle/>
          <a:p>
            <a:pPr>
              <a:buNone/>
            </a:pPr>
            <a:r>
              <a:rPr lang="it-IT" sz="2800" dirty="0" smtClean="0"/>
              <a:t>Caratteristiche del calcolatore Z1 1936</a:t>
            </a:r>
            <a:endParaRPr lang="it-IT" sz="2800" dirty="0"/>
          </a:p>
        </p:txBody>
      </p:sp>
      <p:sp>
        <p:nvSpPr>
          <p:cNvPr id="3" name="Segnaposto contenuto 2"/>
          <p:cNvSpPr>
            <a:spLocks noGrp="1"/>
          </p:cNvSpPr>
          <p:nvPr>
            <p:ph idx="1"/>
          </p:nvPr>
        </p:nvSpPr>
        <p:spPr>
          <a:xfrm>
            <a:off x="457200" y="908720"/>
            <a:ext cx="8435280" cy="5221720"/>
          </a:xfrm>
        </p:spPr>
        <p:txBody>
          <a:bodyPr/>
          <a:lstStyle/>
          <a:p>
            <a:pPr marL="108000" indent="0">
              <a:buNone/>
            </a:pPr>
            <a:r>
              <a:rPr lang="it-IT" dirty="0"/>
              <a:t>- aritmetica binaria (Leibniz),</a:t>
            </a:r>
          </a:p>
          <a:p>
            <a:pPr marL="108000" indent="0">
              <a:buNone/>
            </a:pPr>
            <a:r>
              <a:rPr lang="it-IT" dirty="0"/>
              <a:t>- controllo da programma (Babbage),</a:t>
            </a:r>
          </a:p>
          <a:p>
            <a:pPr marL="108000" indent="0">
              <a:buNone/>
            </a:pPr>
            <a:r>
              <a:rPr lang="it-IT" dirty="0"/>
              <a:t>- formato delle istruzioni con indirizzo </a:t>
            </a:r>
            <a:r>
              <a:rPr lang="it-IT" dirty="0" smtClean="0"/>
              <a:t> numerico degli operandi </a:t>
            </a:r>
            <a:r>
              <a:rPr lang="it-IT" dirty="0"/>
              <a:t>(</a:t>
            </a:r>
            <a:r>
              <a:rPr lang="it-IT" dirty="0" smtClean="0"/>
              <a:t>Ludgate, Babbage),</a:t>
            </a:r>
            <a:endParaRPr lang="it-IT" dirty="0"/>
          </a:p>
          <a:p>
            <a:pPr marL="108000" indent="0">
              <a:buNone/>
            </a:pPr>
            <a:r>
              <a:rPr lang="it-IT" dirty="0"/>
              <a:t>- </a:t>
            </a:r>
            <a:r>
              <a:rPr lang="it-IT" dirty="0" smtClean="0"/>
              <a:t>numeri </a:t>
            </a:r>
            <a:r>
              <a:rPr lang="it-IT" dirty="0"/>
              <a:t>in virgola mobile (Torres y Quevedo</a:t>
            </a:r>
            <a:r>
              <a:rPr lang="it-IT" dirty="0" smtClean="0"/>
              <a:t>).</a:t>
            </a:r>
          </a:p>
          <a:p>
            <a:pPr marL="108000" indent="0">
              <a:buNone/>
            </a:pPr>
            <a:endParaRPr lang="it-IT" sz="1000" dirty="0" smtClean="0"/>
          </a:p>
          <a:p>
            <a:pPr marL="108000" indent="0">
              <a:buNone/>
            </a:pPr>
            <a:r>
              <a:rPr lang="it-IT" dirty="0" smtClean="0"/>
              <a:t>La </a:t>
            </a:r>
            <a:r>
              <a:rPr lang="it-IT" dirty="0"/>
              <a:t>memoria della Z1 aveva 16 registri costruiti con relays di seconda mano usati in telefonia.</a:t>
            </a:r>
          </a:p>
        </p:txBody>
      </p:sp>
      <p:sp>
        <p:nvSpPr>
          <p:cNvPr id="4" name="Segnaposto numero diapositiva 3"/>
          <p:cNvSpPr>
            <a:spLocks noGrp="1"/>
          </p:cNvSpPr>
          <p:nvPr>
            <p:ph type="sldNum" sz="quarter" idx="12"/>
          </p:nvPr>
        </p:nvSpPr>
        <p:spPr/>
        <p:txBody>
          <a:bodyPr/>
          <a:lstStyle/>
          <a:p>
            <a:pPr lvl="0"/>
            <a:fld id="{DEA35616-E6FB-43F9-B54A-52051E4A8745}" type="slidenum">
              <a:rPr lang="it-IT" smtClean="0"/>
              <a:t>58</a:t>
            </a:fld>
            <a:endParaRPr lang="it-IT"/>
          </a:p>
        </p:txBody>
      </p:sp>
    </p:spTree>
    <p:extLst>
      <p:ext uri="{BB962C8B-B14F-4D97-AF65-F5344CB8AC3E}">
        <p14:creationId xmlns:p14="http://schemas.microsoft.com/office/powerpoint/2010/main" val="88513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240" cy="576064"/>
          </a:xfrm>
        </p:spPr>
        <p:txBody>
          <a:bodyPr>
            <a:normAutofit fontScale="90000"/>
          </a:bodyPr>
          <a:lstStyle/>
          <a:p>
            <a:pPr>
              <a:buNone/>
            </a:pPr>
            <a:r>
              <a:rPr lang="it-IT" sz="3200" dirty="0" smtClean="0"/>
              <a:t>Z3 1941</a:t>
            </a:r>
            <a:endParaRPr lang="it-IT" sz="3200" dirty="0"/>
          </a:p>
        </p:txBody>
      </p:sp>
      <p:sp>
        <p:nvSpPr>
          <p:cNvPr id="3" name="Segnaposto contenuto 2"/>
          <p:cNvSpPr>
            <a:spLocks noGrp="1"/>
          </p:cNvSpPr>
          <p:nvPr>
            <p:ph idx="1"/>
          </p:nvPr>
        </p:nvSpPr>
        <p:spPr>
          <a:xfrm>
            <a:off x="457200" y="836712"/>
            <a:ext cx="8229240" cy="5688632"/>
          </a:xfrm>
        </p:spPr>
        <p:txBody>
          <a:bodyPr>
            <a:normAutofit/>
          </a:bodyPr>
          <a:lstStyle/>
          <a:p>
            <a:pPr marL="108000" indent="0">
              <a:buNone/>
            </a:pPr>
            <a:r>
              <a:rPr lang="it-IT" sz="2800" dirty="0"/>
              <a:t>L</a:t>
            </a:r>
            <a:r>
              <a:rPr lang="it-IT" sz="2800" dirty="0" smtClean="0"/>
              <a:t>o </a:t>
            </a:r>
            <a:r>
              <a:rPr lang="it-IT" sz="2800" dirty="0"/>
              <a:t>Z3 con 64 registri di memoria, operativo nel </a:t>
            </a:r>
            <a:r>
              <a:rPr lang="it-IT" sz="2800" dirty="0" smtClean="0"/>
              <a:t>1941è </a:t>
            </a:r>
            <a:r>
              <a:rPr lang="it-IT" sz="2800" dirty="0"/>
              <a:t>considerato il primo calcolatore (</a:t>
            </a:r>
            <a:r>
              <a:rPr lang="it-IT" sz="2800" dirty="0" smtClean="0"/>
              <a:t>general-purpose </a:t>
            </a:r>
            <a:r>
              <a:rPr lang="it-IT" sz="2800" dirty="0"/>
              <a:t>e program-controlled) Turing-completo</a:t>
            </a:r>
            <a:r>
              <a:rPr lang="it-IT" sz="2800" dirty="0" smtClean="0"/>
              <a:t>. </a:t>
            </a:r>
          </a:p>
          <a:p>
            <a:pPr marL="108000" indent="0">
              <a:buNone/>
            </a:pPr>
            <a:endParaRPr lang="it-IT" sz="800" dirty="0"/>
          </a:p>
          <a:p>
            <a:pPr marL="108000" indent="0">
              <a:buNone/>
            </a:pPr>
            <a:r>
              <a:rPr lang="it-IT" sz="2800" dirty="0" smtClean="0"/>
              <a:t>Zuse </a:t>
            </a:r>
            <a:r>
              <a:rPr lang="it-IT" sz="2800" dirty="0"/>
              <a:t>ha </a:t>
            </a:r>
            <a:r>
              <a:rPr lang="it-IT" sz="2800" dirty="0" smtClean="0"/>
              <a:t>definito </a:t>
            </a:r>
            <a:r>
              <a:rPr lang="it-IT" sz="2800" dirty="0"/>
              <a:t>il primo linguaggio di alto livello, il </a:t>
            </a:r>
            <a:r>
              <a:rPr lang="it-IT" sz="2800" dirty="0" smtClean="0"/>
              <a:t>Plankalcül</a:t>
            </a:r>
            <a:r>
              <a:rPr lang="it-IT" sz="2800" dirty="0"/>
              <a:t>, dotato di istruzione per scelte condizionate e di meccanismi tipo sottoprogrammi. </a:t>
            </a:r>
            <a:endParaRPr lang="it-IT" sz="2800" dirty="0" smtClean="0"/>
          </a:p>
          <a:p>
            <a:pPr marL="108000" indent="0">
              <a:buNone/>
            </a:pPr>
            <a:endParaRPr lang="it-IT" sz="800" dirty="0" smtClean="0"/>
          </a:p>
          <a:p>
            <a:pPr marL="108000" indent="0">
              <a:buNone/>
            </a:pPr>
            <a:r>
              <a:rPr lang="it-IT" sz="2800" dirty="0" smtClean="0"/>
              <a:t>Utilizzando </a:t>
            </a:r>
            <a:r>
              <a:rPr lang="it-IT" sz="2800" dirty="0"/>
              <a:t>questo linguaggio ha scritto il primo programma per il gioco degli scacchi</a:t>
            </a:r>
            <a:r>
              <a:rPr lang="it-IT" sz="2800" dirty="0" smtClean="0"/>
              <a:t>.</a:t>
            </a:r>
          </a:p>
          <a:p>
            <a:pPr marL="108000" indent="0">
              <a:buNone/>
            </a:pPr>
            <a:endParaRPr lang="it-IT" sz="800" dirty="0"/>
          </a:p>
          <a:p>
            <a:pPr marL="108000" indent="0">
              <a:buNone/>
            </a:pPr>
            <a:r>
              <a:rPr lang="it-IT" sz="2800" dirty="0" smtClean="0"/>
              <a:t> Appendice E-15 macchine di Zuse  </a:t>
            </a:r>
          </a:p>
          <a:p>
            <a:pPr marL="108000" indent="0">
              <a:buNone/>
            </a:pPr>
            <a:r>
              <a:rPr lang="it-IT" sz="2800" dirty="0" smtClean="0"/>
              <a:t>Appendice E-15-1 Autobiografia di Zuse</a:t>
            </a:r>
            <a:endParaRPr lang="it-IT" sz="2800" i="1" dirty="0"/>
          </a:p>
        </p:txBody>
      </p:sp>
      <p:sp>
        <p:nvSpPr>
          <p:cNvPr id="4" name="Segnaposto numero diapositiva 3"/>
          <p:cNvSpPr>
            <a:spLocks noGrp="1"/>
          </p:cNvSpPr>
          <p:nvPr>
            <p:ph type="sldNum" sz="quarter" idx="12"/>
          </p:nvPr>
        </p:nvSpPr>
        <p:spPr/>
        <p:txBody>
          <a:bodyPr/>
          <a:lstStyle/>
          <a:p>
            <a:pPr lvl="0"/>
            <a:fld id="{DEA35616-E6FB-43F9-B54A-52051E4A8745}" type="slidenum">
              <a:rPr lang="it-IT" smtClean="0"/>
              <a:t>59</a:t>
            </a:fld>
            <a:endParaRPr lang="it-IT"/>
          </a:p>
        </p:txBody>
      </p:sp>
    </p:spTree>
    <p:extLst>
      <p:ext uri="{BB962C8B-B14F-4D97-AF65-F5344CB8AC3E}">
        <p14:creationId xmlns:p14="http://schemas.microsoft.com/office/powerpoint/2010/main" val="190146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80"/>
            <a:ext cx="8229240" cy="562032"/>
          </a:xfrm>
        </p:spPr>
        <p:txBody>
          <a:bodyPr>
            <a:noAutofit/>
          </a:bodyPr>
          <a:lstStyle/>
          <a:p>
            <a:r>
              <a:rPr lang="it-IT" sz="2800" b="1" dirty="0" smtClean="0"/>
              <a:t>La sintesi delle </a:t>
            </a:r>
            <a:r>
              <a:rPr lang="it-IT" sz="2800" b="1" dirty="0"/>
              <a:t>contaminazioni </a:t>
            </a:r>
            <a:r>
              <a:rPr lang="it-IT" sz="2800" b="1" dirty="0" smtClean="0"/>
              <a:t>nelle applicazioni</a:t>
            </a:r>
            <a:endParaRPr lang="it-IT" sz="2800" dirty="0"/>
          </a:p>
        </p:txBody>
      </p:sp>
      <p:sp>
        <p:nvSpPr>
          <p:cNvPr id="3" name="Segnaposto contenuto 2"/>
          <p:cNvSpPr>
            <a:spLocks noGrp="1"/>
          </p:cNvSpPr>
          <p:nvPr>
            <p:ph idx="1"/>
          </p:nvPr>
        </p:nvSpPr>
        <p:spPr>
          <a:xfrm>
            <a:off x="457200" y="1124744"/>
            <a:ext cx="8229240" cy="5001016"/>
          </a:xfrm>
        </p:spPr>
        <p:txBody>
          <a:bodyPr/>
          <a:lstStyle/>
          <a:p>
            <a:pPr marL="108000" indent="0" eaLnBrk="1" hangingPunct="1">
              <a:buNone/>
            </a:pPr>
            <a:endParaRPr lang="it-IT" altLang="it-IT" sz="900" dirty="0"/>
          </a:p>
          <a:p>
            <a:pPr marL="108000" indent="0">
              <a:buNone/>
            </a:pPr>
            <a:r>
              <a:rPr lang="it-IT" altLang="it-IT" b="1" dirty="0" smtClean="0"/>
              <a:t>Calcoli </a:t>
            </a:r>
            <a:r>
              <a:rPr lang="it-IT" altLang="it-IT" b="1" dirty="0"/>
              <a:t>nella </a:t>
            </a:r>
            <a:r>
              <a:rPr lang="it-IT" altLang="it-IT" b="1" dirty="0" smtClean="0"/>
              <a:t>astronomia</a:t>
            </a:r>
            <a:endParaRPr lang="it-IT" altLang="it-IT" sz="900" b="1" dirty="0"/>
          </a:p>
          <a:p>
            <a:pPr marL="565200" indent="-457200"/>
            <a:r>
              <a:rPr lang="it-IT" altLang="it-IT" b="1" dirty="0" smtClean="0"/>
              <a:t>Eratostene, circonferenza della terra</a:t>
            </a:r>
          </a:p>
          <a:p>
            <a:pPr marL="565200" indent="-457200"/>
            <a:r>
              <a:rPr lang="it-IT" altLang="it-IT" b="1" dirty="0" smtClean="0"/>
              <a:t>Tolomeo, sistema solare geocentrico </a:t>
            </a:r>
          </a:p>
          <a:p>
            <a:pPr marL="565200" indent="-457200"/>
            <a:r>
              <a:rPr lang="it-IT" altLang="it-IT" b="1" dirty="0" smtClean="0"/>
              <a:t>Keplero, sistema solare eliocentrico</a:t>
            </a:r>
          </a:p>
          <a:p>
            <a:pPr marL="108000" indent="0">
              <a:buNone/>
            </a:pPr>
            <a:endParaRPr lang="it-IT" altLang="it-IT" b="1" dirty="0"/>
          </a:p>
          <a:p>
            <a:pPr marL="108000" indent="0" eaLnBrk="1" hangingPunct="1">
              <a:buNone/>
            </a:pPr>
            <a:r>
              <a:rPr lang="it-IT" altLang="it-IT" b="1" dirty="0" smtClean="0"/>
              <a:t>Calcoli in</a:t>
            </a:r>
            <a:r>
              <a:rPr lang="it-IT" altLang="it-IT" dirty="0" smtClean="0"/>
              <a:t> </a:t>
            </a:r>
            <a:r>
              <a:rPr lang="it-IT" altLang="it-IT" b="1" dirty="0" smtClean="0"/>
              <a:t>geografia, esplorazioni, navigazione</a:t>
            </a:r>
          </a:p>
          <a:p>
            <a:pPr marL="108000" indent="0" eaLnBrk="1" hangingPunct="1">
              <a:buNone/>
            </a:pPr>
            <a:endParaRPr lang="it-IT" altLang="it-IT" sz="800" dirty="0" smtClean="0"/>
          </a:p>
          <a:p>
            <a:pPr marL="565200" indent="-457200"/>
            <a:r>
              <a:rPr lang="it-IT" altLang="it-IT" b="1" dirty="0" smtClean="0"/>
              <a:t>Colombo, descrizione della superficie terrestre </a:t>
            </a:r>
            <a:endParaRPr lang="it-IT" altLang="it-IT" b="1" dirty="0"/>
          </a:p>
          <a:p>
            <a:pPr marL="108000" indent="0" eaLnBrk="1" hangingPunct="1">
              <a:buNone/>
            </a:pPr>
            <a:endParaRPr lang="it-IT" altLang="it-IT" sz="900"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6</a:t>
            </a:fld>
            <a:endParaRPr lang="it-IT"/>
          </a:p>
        </p:txBody>
      </p:sp>
    </p:spTree>
    <p:extLst>
      <p:ext uri="{BB962C8B-B14F-4D97-AF65-F5344CB8AC3E}">
        <p14:creationId xmlns:p14="http://schemas.microsoft.com/office/powerpoint/2010/main" val="273739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L’elettronica nel calcolatore ABC</a:t>
            </a:r>
            <a:endParaRPr lang="it-IT" dirty="0"/>
          </a:p>
        </p:txBody>
      </p:sp>
      <p:sp>
        <p:nvSpPr>
          <p:cNvPr id="3" name="Segnaposto contenuto 2"/>
          <p:cNvSpPr>
            <a:spLocks noGrp="1"/>
          </p:cNvSpPr>
          <p:nvPr>
            <p:ph idx="1"/>
          </p:nvPr>
        </p:nvSpPr>
        <p:spPr/>
        <p:txBody>
          <a:bodyPr>
            <a:normAutofit/>
          </a:bodyPr>
          <a:lstStyle/>
          <a:p>
            <a:pPr marL="0" indent="0">
              <a:buNone/>
            </a:pPr>
            <a:r>
              <a:rPr lang="it-IT" sz="2800" b="1" dirty="0" smtClean="0"/>
              <a:t>Atanassov e Barry </a:t>
            </a:r>
            <a:r>
              <a:rPr lang="it-IT" sz="2800" dirty="0" smtClean="0"/>
              <a:t>costruiscono la prima macchina calcolatrice elettronica.</a:t>
            </a:r>
          </a:p>
          <a:p>
            <a:pPr marL="0" indent="0">
              <a:buNone/>
            </a:pPr>
            <a:r>
              <a:rPr lang="it-IT" sz="2800" dirty="0" smtClean="0"/>
              <a:t>Non è general purpose.</a:t>
            </a:r>
          </a:p>
          <a:p>
            <a:pPr marL="0" indent="0">
              <a:buNone/>
            </a:pPr>
            <a:r>
              <a:rPr lang="it-IT" sz="2800" dirty="0" smtClean="0"/>
              <a:t>Esegue semplici conteggi di eventi nucleari.</a:t>
            </a:r>
          </a:p>
          <a:p>
            <a:pPr marL="0" indent="0">
              <a:buNone/>
            </a:pPr>
            <a:r>
              <a:rPr lang="it-IT" sz="2800" b="1" dirty="0" smtClean="0"/>
              <a:t>L’elettronica è indispensabile </a:t>
            </a:r>
            <a:r>
              <a:rPr lang="it-IT" sz="2800" dirty="0" smtClean="0"/>
              <a:t>per ottenere la velocità di calcolo richiesta dal fenomeno fisico da studiare.</a:t>
            </a:r>
          </a:p>
          <a:p>
            <a:pPr marL="0" indent="0">
              <a:buNone/>
            </a:pPr>
            <a:r>
              <a:rPr lang="it-IT" sz="2800" dirty="0" smtClean="0"/>
              <a:t>Gli eventi bellici separano i due protagonisti e la loro sperimentazione dell’elettronica viene sospesa. </a:t>
            </a:r>
          </a:p>
          <a:p>
            <a:pPr marL="0" indent="0">
              <a:buNone/>
            </a:pPr>
            <a:r>
              <a:rPr lang="it-IT" sz="2800" dirty="0" smtClean="0"/>
              <a:t>Appendice E-16 Atanassov</a:t>
            </a:r>
            <a:endParaRPr lang="it-IT" sz="2800"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60</a:t>
            </a:fld>
            <a:endParaRPr lang="it-IT"/>
          </a:p>
        </p:txBody>
      </p:sp>
    </p:spTree>
    <p:extLst>
      <p:ext uri="{BB962C8B-B14F-4D97-AF65-F5344CB8AC3E}">
        <p14:creationId xmlns:p14="http://schemas.microsoft.com/office/powerpoint/2010/main" val="375324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4614"/>
            <a:ext cx="8291264" cy="764704"/>
          </a:xfrm>
        </p:spPr>
        <p:txBody>
          <a:bodyPr>
            <a:normAutofit fontScale="90000"/>
          </a:bodyPr>
          <a:lstStyle/>
          <a:p>
            <a:r>
              <a:rPr lang="it-IT" sz="4000" dirty="0" smtClean="0"/>
              <a:t/>
            </a:r>
            <a:br>
              <a:rPr lang="it-IT" sz="4000" dirty="0" smtClean="0"/>
            </a:br>
            <a:r>
              <a:rPr lang="it-IT" sz="4000" dirty="0" smtClean="0"/>
              <a:t>Aiken</a:t>
            </a:r>
            <a:r>
              <a:rPr lang="it-IT" sz="4000" dirty="0"/>
              <a:t>: </a:t>
            </a:r>
            <a:r>
              <a:rPr lang="en-US" sz="4000" dirty="0"/>
              <a:t>“</a:t>
            </a:r>
            <a:r>
              <a:rPr lang="en-US" sz="4000" i="1" dirty="0"/>
              <a:t>Babbage’s  Dream Comes True!”</a:t>
            </a:r>
            <a:r>
              <a:rPr lang="it-IT" dirty="0"/>
              <a:t/>
            </a:r>
            <a:br>
              <a:rPr lang="it-IT" dirty="0"/>
            </a:br>
            <a:endParaRPr lang="it-IT" dirty="0"/>
          </a:p>
        </p:txBody>
      </p:sp>
      <p:sp>
        <p:nvSpPr>
          <p:cNvPr id="3" name="Segnaposto contenuto 2"/>
          <p:cNvSpPr>
            <a:spLocks noGrp="1"/>
          </p:cNvSpPr>
          <p:nvPr>
            <p:ph idx="1"/>
          </p:nvPr>
        </p:nvSpPr>
        <p:spPr>
          <a:xfrm>
            <a:off x="179512" y="980728"/>
            <a:ext cx="8712968" cy="5544616"/>
          </a:xfrm>
        </p:spPr>
        <p:txBody>
          <a:bodyPr>
            <a:normAutofit/>
          </a:bodyPr>
          <a:lstStyle/>
          <a:p>
            <a:pPr marL="0" indent="0">
              <a:buNone/>
            </a:pPr>
            <a:r>
              <a:rPr lang="it-IT" sz="3500" b="1" dirty="0" smtClean="0"/>
              <a:t>Aiken</a:t>
            </a:r>
            <a:r>
              <a:rPr lang="it-IT" sz="3500" dirty="0" smtClean="0"/>
              <a:t>, riprendendo l’esperienza di Babbage «</a:t>
            </a:r>
            <a:r>
              <a:rPr lang="it-IT" sz="3500" i="1" dirty="0" smtClean="0"/>
              <a:t>convince»</a:t>
            </a:r>
            <a:r>
              <a:rPr lang="it-IT" sz="3500" dirty="0" smtClean="0"/>
              <a:t> la IBM a sostenere la costruzione  nel 1943 del calcolatore elettromeccanico ASCC (</a:t>
            </a:r>
            <a:r>
              <a:rPr lang="it-IT" sz="3500" b="1" dirty="0" smtClean="0"/>
              <a:t>Automatic Sequence Controlled Calculator</a:t>
            </a:r>
            <a:r>
              <a:rPr lang="it-IT" sz="3500" dirty="0" smtClean="0"/>
              <a:t>) denominato Mark I attivo ad Harvard dal 1944 al 1959.</a:t>
            </a:r>
          </a:p>
          <a:p>
            <a:pPr marL="0" indent="0">
              <a:buNone/>
            </a:pPr>
            <a:endParaRPr lang="it-IT" sz="900" dirty="0" smtClean="0"/>
          </a:p>
          <a:p>
            <a:pPr marL="0" indent="0">
              <a:buNone/>
            </a:pPr>
            <a:endParaRPr lang="it-IT" sz="1000" dirty="0"/>
          </a:p>
          <a:p>
            <a:pPr marL="0" indent="0">
              <a:buNone/>
            </a:pPr>
            <a:r>
              <a:rPr lang="it-IT" sz="4000" dirty="0" smtClean="0"/>
              <a:t>Appendice E-17 Aiken</a:t>
            </a:r>
            <a:endParaRPr lang="it-IT" sz="4000" dirty="0"/>
          </a:p>
          <a:p>
            <a:pPr marL="0" indent="0">
              <a:buNone/>
            </a:pPr>
            <a:r>
              <a:rPr lang="it-IT" dirty="0" smtClean="0"/>
              <a:t> </a:t>
            </a:r>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61</a:t>
            </a:fld>
            <a:endParaRPr lang="it-IT"/>
          </a:p>
        </p:txBody>
      </p:sp>
    </p:spTree>
    <p:extLst>
      <p:ext uri="{BB962C8B-B14F-4D97-AF65-F5344CB8AC3E}">
        <p14:creationId xmlns:p14="http://schemas.microsoft.com/office/powerpoint/2010/main" val="2028167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116632"/>
            <a:ext cx="8229600" cy="792088"/>
          </a:xfrm>
        </p:spPr>
        <p:txBody>
          <a:bodyPr>
            <a:normAutofit fontScale="90000"/>
          </a:bodyPr>
          <a:lstStyle/>
          <a:p>
            <a:r>
              <a:rPr lang="it-IT" sz="4000" dirty="0" smtClean="0"/>
              <a:t/>
            </a:r>
            <a:br>
              <a:rPr lang="it-IT" sz="4000" dirty="0" smtClean="0"/>
            </a:br>
            <a:r>
              <a:rPr lang="it-IT" sz="4000" dirty="0" smtClean="0"/>
              <a:t>Aiken</a:t>
            </a:r>
            <a:r>
              <a:rPr lang="it-IT" sz="4000" dirty="0"/>
              <a:t>: </a:t>
            </a:r>
            <a:r>
              <a:rPr lang="en-US" sz="4000" dirty="0"/>
              <a:t>“</a:t>
            </a:r>
            <a:r>
              <a:rPr lang="en-US" sz="4000" i="1" dirty="0"/>
              <a:t>Babbage’s  Dream Comes True!”</a:t>
            </a:r>
            <a:r>
              <a:rPr lang="it-IT" dirty="0"/>
              <a:t/>
            </a:r>
            <a:br>
              <a:rPr lang="it-IT" dirty="0"/>
            </a:br>
            <a:endParaRPr lang="it-IT" dirty="0"/>
          </a:p>
        </p:txBody>
      </p:sp>
      <p:sp>
        <p:nvSpPr>
          <p:cNvPr id="3" name="Segnaposto contenuto 2"/>
          <p:cNvSpPr>
            <a:spLocks noGrp="1"/>
          </p:cNvSpPr>
          <p:nvPr>
            <p:ph idx="1"/>
          </p:nvPr>
        </p:nvSpPr>
        <p:spPr>
          <a:xfrm>
            <a:off x="457200" y="1196752"/>
            <a:ext cx="8229600" cy="4929411"/>
          </a:xfrm>
        </p:spPr>
        <p:txBody>
          <a:bodyPr/>
          <a:lstStyle/>
          <a:p>
            <a:pPr marL="0" indent="0">
              <a:buNone/>
            </a:pPr>
            <a:r>
              <a:rPr lang="it-IT" dirty="0" smtClean="0"/>
              <a:t>	Harvard </a:t>
            </a:r>
            <a:r>
              <a:rPr lang="it-IT" dirty="0"/>
              <a:t>Mark I fu il primo calcolatore completamente automatico a entrare in funzione sperimentale nel 1943 e in servizio nel 1944. </a:t>
            </a:r>
            <a:endParaRPr lang="it-IT" dirty="0" smtClean="0"/>
          </a:p>
          <a:p>
            <a:pPr marL="0" indent="0">
              <a:buNone/>
            </a:pPr>
            <a:r>
              <a:rPr lang="it-IT" dirty="0"/>
              <a:t>	</a:t>
            </a:r>
            <a:r>
              <a:rPr lang="it-IT" dirty="0" smtClean="0"/>
              <a:t>Questo </a:t>
            </a:r>
            <a:r>
              <a:rPr lang="it-IT" dirty="0"/>
              <a:t>manufatto non era un computer: il programma era memorizzato su nastro di carta e il linguaggio macchina non prevedeva istruzioni di salto. </a:t>
            </a:r>
            <a:r>
              <a:rPr lang="it-IT" b="1" dirty="0"/>
              <a:t>Mark I era un </a:t>
            </a:r>
            <a:r>
              <a:rPr lang="it-IT" b="1" dirty="0" smtClean="0"/>
              <a:t>elettrodomestico</a:t>
            </a:r>
            <a:r>
              <a:rPr lang="it-IT" dirty="0" smtClean="0"/>
              <a:t>.</a:t>
            </a:r>
          </a:p>
          <a:p>
            <a:pPr marL="0" indent="0">
              <a:buNone/>
            </a:pPr>
            <a:r>
              <a:rPr lang="it-IT" dirty="0" smtClean="0"/>
              <a:t> </a:t>
            </a:r>
            <a:endParaRPr lang="it-IT" dirty="0"/>
          </a:p>
          <a:p>
            <a:pPr marL="0" indent="0">
              <a:buNone/>
            </a:pPr>
            <a:endParaRPr lang="it-IT" dirty="0"/>
          </a:p>
        </p:txBody>
      </p:sp>
    </p:spTree>
    <p:extLst>
      <p:ext uri="{BB962C8B-B14F-4D97-AF65-F5344CB8AC3E}">
        <p14:creationId xmlns:p14="http://schemas.microsoft.com/office/powerpoint/2010/main" val="2812025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676456" cy="1052736"/>
          </a:xfrm>
        </p:spPr>
        <p:txBody>
          <a:bodyPr>
            <a:normAutofit fontScale="90000"/>
          </a:bodyPr>
          <a:lstStyle/>
          <a:p>
            <a:r>
              <a:rPr lang="it-IT" sz="4000" dirty="0" smtClean="0"/>
              <a:t/>
            </a:r>
            <a:br>
              <a:rPr lang="it-IT" sz="4000" dirty="0" smtClean="0"/>
            </a:br>
            <a:r>
              <a:rPr lang="it-IT" sz="4000" dirty="0" smtClean="0"/>
              <a:t>Aiken Harvard IBM</a:t>
            </a:r>
            <a:endParaRPr lang="it-IT" dirty="0"/>
          </a:p>
        </p:txBody>
      </p:sp>
      <p:sp>
        <p:nvSpPr>
          <p:cNvPr id="3" name="Segnaposto contenuto 2"/>
          <p:cNvSpPr>
            <a:spLocks noGrp="1"/>
          </p:cNvSpPr>
          <p:nvPr>
            <p:ph idx="1"/>
          </p:nvPr>
        </p:nvSpPr>
        <p:spPr/>
        <p:txBody>
          <a:bodyPr>
            <a:normAutofit lnSpcReduction="10000"/>
          </a:bodyPr>
          <a:lstStyle/>
          <a:p>
            <a:pPr marL="0" indent="0">
              <a:buNone/>
            </a:pPr>
            <a:r>
              <a:rPr lang="it-IT" dirty="0" smtClean="0"/>
              <a:t>È un esempio di come sia difficile apprezzare il nuovo.</a:t>
            </a:r>
          </a:p>
          <a:p>
            <a:pPr marL="0" indent="0">
              <a:buNone/>
            </a:pPr>
            <a:r>
              <a:rPr lang="it-IT" dirty="0" smtClean="0"/>
              <a:t>Concentrato sulla macchina che calcola traiettorie non ritiene plausibile che questa macchina possa manipolare informazioni utili per la gestione di una azienda! </a:t>
            </a:r>
          </a:p>
          <a:p>
            <a:pPr marL="0" indent="0">
              <a:buNone/>
            </a:pPr>
            <a:r>
              <a:rPr lang="it-IT" dirty="0" smtClean="0"/>
              <a:t>IBM è più interessata al mercato aziendale con macchine meccanografiche a schede tipo Hollerith</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63</a:t>
            </a:fld>
            <a:endParaRPr lang="it-IT"/>
          </a:p>
        </p:txBody>
      </p:sp>
    </p:spTree>
    <p:extLst>
      <p:ext uri="{BB962C8B-B14F-4D97-AF65-F5344CB8AC3E}">
        <p14:creationId xmlns:p14="http://schemas.microsoft.com/office/powerpoint/2010/main" val="3210639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La telefonia: Bell e Stibitz</a:t>
            </a:r>
            <a:endParaRPr lang="it-IT" dirty="0"/>
          </a:p>
        </p:txBody>
      </p:sp>
      <p:sp>
        <p:nvSpPr>
          <p:cNvPr id="3" name="Segnaposto contenuto 2"/>
          <p:cNvSpPr>
            <a:spLocks noGrp="1"/>
          </p:cNvSpPr>
          <p:nvPr>
            <p:ph idx="1"/>
          </p:nvPr>
        </p:nvSpPr>
        <p:spPr>
          <a:xfrm>
            <a:off x="457200" y="908720"/>
            <a:ext cx="8229600" cy="5616624"/>
          </a:xfrm>
        </p:spPr>
        <p:txBody>
          <a:bodyPr>
            <a:normAutofit lnSpcReduction="10000"/>
          </a:bodyPr>
          <a:lstStyle/>
          <a:p>
            <a:pPr marL="0" indent="0">
              <a:buNone/>
            </a:pPr>
            <a:r>
              <a:rPr lang="it-IT" b="1" dirty="0" smtClean="0"/>
              <a:t>Totalizzatori comandati a distanza</a:t>
            </a:r>
            <a:r>
              <a:rPr lang="it-IT" dirty="0" smtClean="0"/>
              <a:t> usati nelle corse ippiche per centralizzare le scommesse raccolte in punti diversi.</a:t>
            </a:r>
          </a:p>
          <a:p>
            <a:pPr marL="0" indent="0">
              <a:buNone/>
            </a:pPr>
            <a:endParaRPr lang="it-IT" sz="800" b="1" dirty="0"/>
          </a:p>
          <a:p>
            <a:pPr marL="0" indent="0">
              <a:buNone/>
            </a:pPr>
            <a:r>
              <a:rPr lang="it-IT" dirty="0" smtClean="0"/>
              <a:t>Per </a:t>
            </a:r>
            <a:r>
              <a:rPr lang="it-IT" dirty="0"/>
              <a:t>ogni cavallo esisteva un recipiente e il messaggio in arrivo faceva scattare un meccanismo che faceva cadere una biglia d’acciaio nel recipiente appropriato. </a:t>
            </a:r>
            <a:endParaRPr lang="it-IT" dirty="0" smtClean="0"/>
          </a:p>
          <a:p>
            <a:pPr marL="0" indent="0">
              <a:buNone/>
            </a:pPr>
            <a:r>
              <a:rPr lang="it-IT" b="1" dirty="0"/>
              <a:t>“La memoria rappresentata dalle biglie contenute nei diversi recipienti dava più garanzie di un numero registrato da circuiti elettro meccanici!!!”</a:t>
            </a:r>
            <a:endParaRPr lang="it-IT" b="1" dirty="0" smtClean="0"/>
          </a:p>
          <a:p>
            <a:pPr marL="0" indent="0">
              <a:buNone/>
            </a:pPr>
            <a:endParaRPr lang="it-IT" dirty="0" smtClean="0"/>
          </a:p>
        </p:txBody>
      </p:sp>
      <p:sp>
        <p:nvSpPr>
          <p:cNvPr id="5" name="Segnaposto numero diapositiva 4"/>
          <p:cNvSpPr>
            <a:spLocks noGrp="1"/>
          </p:cNvSpPr>
          <p:nvPr>
            <p:ph type="sldNum" sz="quarter" idx="12"/>
          </p:nvPr>
        </p:nvSpPr>
        <p:spPr/>
        <p:txBody>
          <a:bodyPr/>
          <a:lstStyle/>
          <a:p>
            <a:fld id="{33B65D07-8E64-4676-B43A-FCA40122754A}" type="slidenum">
              <a:rPr lang="it-IT" smtClean="0"/>
              <a:t>64</a:t>
            </a:fld>
            <a:endParaRPr lang="it-IT"/>
          </a:p>
        </p:txBody>
      </p:sp>
    </p:spTree>
    <p:extLst>
      <p:ext uri="{BB962C8B-B14F-4D97-AF65-F5344CB8AC3E}">
        <p14:creationId xmlns:p14="http://schemas.microsoft.com/office/powerpoint/2010/main" val="1226578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Bell e Stibitz</a:t>
            </a:r>
            <a:endParaRPr lang="it-IT" dirty="0"/>
          </a:p>
        </p:txBody>
      </p:sp>
      <p:sp>
        <p:nvSpPr>
          <p:cNvPr id="3" name="Segnaposto contenuto 2"/>
          <p:cNvSpPr>
            <a:spLocks noGrp="1"/>
          </p:cNvSpPr>
          <p:nvPr>
            <p:ph idx="1"/>
          </p:nvPr>
        </p:nvSpPr>
        <p:spPr/>
        <p:txBody>
          <a:bodyPr/>
          <a:lstStyle/>
          <a:p>
            <a:pPr marL="0" indent="0">
              <a:buNone/>
            </a:pPr>
            <a:r>
              <a:rPr lang="it-IT" dirty="0" smtClean="0"/>
              <a:t>1930 I primi apparecchi trasportabili </a:t>
            </a:r>
          </a:p>
          <a:p>
            <a:pPr marL="0" indent="0">
              <a:buNone/>
            </a:pPr>
            <a:r>
              <a:rPr lang="it-IT" dirty="0" smtClean="0"/>
              <a:t>Totalizzatori elettrici capaci di gestire 12000 scommesse al minuto.</a:t>
            </a:r>
          </a:p>
          <a:p>
            <a:pPr marL="0" indent="0">
              <a:buNone/>
            </a:pPr>
            <a:endParaRPr lang="it-IT" dirty="0"/>
          </a:p>
          <a:p>
            <a:pPr marL="0" indent="0">
              <a:buNone/>
            </a:pPr>
            <a:r>
              <a:rPr lang="it-IT" dirty="0" smtClean="0"/>
              <a:t>Costruzione di macchine calcolatrici tipo Leibniz elettriche.</a:t>
            </a: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65</a:t>
            </a:fld>
            <a:endParaRPr lang="it-IT"/>
          </a:p>
        </p:txBody>
      </p:sp>
    </p:spTree>
    <p:extLst>
      <p:ext uri="{BB962C8B-B14F-4D97-AF65-F5344CB8AC3E}">
        <p14:creationId xmlns:p14="http://schemas.microsoft.com/office/powerpoint/2010/main" val="2907446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836712"/>
          </a:xfrm>
        </p:spPr>
        <p:txBody>
          <a:bodyPr>
            <a:normAutofit/>
          </a:bodyPr>
          <a:lstStyle/>
          <a:p>
            <a:r>
              <a:rPr lang="it-IT" dirty="0" smtClean="0"/>
              <a:t>Bell Stibitz</a:t>
            </a:r>
            <a:endParaRPr lang="it-IT" dirty="0"/>
          </a:p>
        </p:txBody>
      </p:sp>
      <p:sp>
        <p:nvSpPr>
          <p:cNvPr id="3" name="Segnaposto contenuto 2"/>
          <p:cNvSpPr>
            <a:spLocks noGrp="1"/>
          </p:cNvSpPr>
          <p:nvPr>
            <p:ph idx="1"/>
          </p:nvPr>
        </p:nvSpPr>
        <p:spPr>
          <a:xfrm>
            <a:off x="457200" y="1052736"/>
            <a:ext cx="8229600" cy="5073427"/>
          </a:xfrm>
        </p:spPr>
        <p:txBody>
          <a:bodyPr>
            <a:normAutofit fontScale="92500"/>
          </a:bodyPr>
          <a:lstStyle/>
          <a:p>
            <a:pPr marL="0" indent="0">
              <a:buNone/>
            </a:pPr>
            <a:r>
              <a:rPr lang="it-IT" b="1" dirty="0"/>
              <a:t>Nel 1937, Stibitz, presso la Bell Corporation</a:t>
            </a:r>
            <a:r>
              <a:rPr lang="it-IT" dirty="0"/>
              <a:t>, utilizzando le competenze specifiche della telecomunicazione  </a:t>
            </a:r>
            <a:r>
              <a:rPr lang="it-IT" dirty="0" smtClean="0"/>
              <a:t>Stibitz realizza </a:t>
            </a:r>
            <a:r>
              <a:rPr lang="it-IT" dirty="0"/>
              <a:t>un collegamento remoto di tre telescrivente al «Complex Number Computer» attivo fino al 1949. </a:t>
            </a:r>
          </a:p>
          <a:p>
            <a:pPr marL="0" indent="0">
              <a:buNone/>
            </a:pPr>
            <a:r>
              <a:rPr lang="it-IT" dirty="0"/>
              <a:t>La Bell  costruisce calcolatori elettro meccanici Model I, Model II, Model III; quest’ultimo, con programma su nastro, è rimasto attivo dal 1944 al 1958. Il Model V era dotato di if &lt;predicato&gt; go to …</a:t>
            </a:r>
          </a:p>
          <a:p>
            <a:pPr marL="0" indent="0">
              <a:buNone/>
            </a:pPr>
            <a:endParaRPr lang="it-IT" sz="900" dirty="0"/>
          </a:p>
          <a:p>
            <a:pPr marL="0" indent="0">
              <a:buNone/>
            </a:pPr>
            <a:r>
              <a:rPr lang="it-IT" dirty="0" smtClean="0"/>
              <a:t>Appendice E-18 Bell Stibitz</a:t>
            </a: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66</a:t>
            </a:fld>
            <a:endParaRPr lang="it-IT"/>
          </a:p>
        </p:txBody>
      </p:sp>
    </p:spTree>
    <p:extLst>
      <p:ext uri="{BB962C8B-B14F-4D97-AF65-F5344CB8AC3E}">
        <p14:creationId xmlns:p14="http://schemas.microsoft.com/office/powerpoint/2010/main" val="2571654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Autofit/>
          </a:bodyPr>
          <a:lstStyle/>
          <a:p>
            <a:r>
              <a:rPr lang="it-IT" sz="3600" dirty="0" smtClean="0"/>
              <a:t>IBM, Eckert, Columbia</a:t>
            </a:r>
            <a:endParaRPr lang="it-IT" sz="3600" dirty="0"/>
          </a:p>
        </p:txBody>
      </p:sp>
      <p:sp>
        <p:nvSpPr>
          <p:cNvPr id="3" name="Segnaposto contenuto 2"/>
          <p:cNvSpPr>
            <a:spLocks noGrp="1"/>
          </p:cNvSpPr>
          <p:nvPr>
            <p:ph idx="1"/>
          </p:nvPr>
        </p:nvSpPr>
        <p:spPr>
          <a:xfrm>
            <a:off x="323528" y="620688"/>
            <a:ext cx="8363272" cy="6237312"/>
          </a:xfrm>
        </p:spPr>
        <p:txBody>
          <a:bodyPr>
            <a:normAutofit/>
          </a:bodyPr>
          <a:lstStyle/>
          <a:p>
            <a:pPr marL="0" indent="0">
              <a:buNone/>
            </a:pPr>
            <a:r>
              <a:rPr lang="it-IT" dirty="0" smtClean="0"/>
              <a:t>IBM abbandona la linea Mark 1 e sperimenta la serie di CPC, </a:t>
            </a:r>
            <a:r>
              <a:rPr lang="it-IT" b="1" dirty="0" smtClean="0"/>
              <a:t>Card Programmed Calculator,</a:t>
            </a:r>
            <a:r>
              <a:rPr lang="it-IT" dirty="0" smtClean="0"/>
              <a:t> in continuità con le schede perforate di Hollerith.</a:t>
            </a:r>
          </a:p>
          <a:p>
            <a:pPr marL="0" indent="0">
              <a:buNone/>
            </a:pPr>
            <a:r>
              <a:rPr lang="it-IT" dirty="0" smtClean="0"/>
              <a:t>Dalla collaborazione Eckert-IBM nasce SSEC, </a:t>
            </a:r>
            <a:r>
              <a:rPr lang="it-IT" b="1" dirty="0" smtClean="0"/>
              <a:t>Selective Sequence Electronic </a:t>
            </a:r>
            <a:r>
              <a:rPr lang="it-IT" b="1" u="sng" dirty="0" smtClean="0"/>
              <a:t>Calculator</a:t>
            </a:r>
            <a:r>
              <a:rPr lang="it-IT" b="1" dirty="0" smtClean="0"/>
              <a:t> </a:t>
            </a:r>
            <a:r>
              <a:rPr lang="it-IT" dirty="0" smtClean="0"/>
              <a:t>con tubi a vuoto in attività dal 1948 al 1952   </a:t>
            </a:r>
          </a:p>
          <a:p>
            <a:pPr marL="0" indent="0">
              <a:buNone/>
            </a:pPr>
            <a:endParaRPr lang="it-IT" sz="800" dirty="0" smtClean="0"/>
          </a:p>
          <a:p>
            <a:pPr marL="0" indent="0">
              <a:buNone/>
            </a:pPr>
            <a:r>
              <a:rPr lang="it-IT" dirty="0"/>
              <a:t>Con </a:t>
            </a:r>
            <a:r>
              <a:rPr lang="it-IT" dirty="0" smtClean="0"/>
              <a:t>serie 600, SSEC </a:t>
            </a:r>
            <a:r>
              <a:rPr lang="it-IT" dirty="0"/>
              <a:t>e </a:t>
            </a:r>
            <a:r>
              <a:rPr lang="it-IT" dirty="0" smtClean="0"/>
              <a:t>CPC, </a:t>
            </a:r>
            <a:r>
              <a:rPr lang="it-IT" dirty="0"/>
              <a:t>la IBM ha accumulato esperienze decisive </a:t>
            </a:r>
            <a:r>
              <a:rPr lang="it-IT" dirty="0" smtClean="0"/>
              <a:t>per dominare il mercato  </a:t>
            </a:r>
            <a:r>
              <a:rPr lang="it-IT" dirty="0"/>
              <a:t>(vedi </a:t>
            </a:r>
            <a:r>
              <a:rPr lang="it-IT" dirty="0" smtClean="0"/>
              <a:t>650 e 701).   </a:t>
            </a:r>
          </a:p>
          <a:p>
            <a:pPr marL="0" indent="0">
              <a:buNone/>
            </a:pPr>
            <a:endParaRPr lang="it-IT" dirty="0"/>
          </a:p>
          <a:p>
            <a:pPr marL="0" indent="0">
              <a:buNone/>
            </a:pPr>
            <a:r>
              <a:rPr lang="it-IT" dirty="0" smtClean="0"/>
              <a:t>Appendice E-19 Eckert IBM.</a:t>
            </a:r>
            <a:endParaRPr lang="it-IT" dirty="0"/>
          </a:p>
          <a:p>
            <a:pPr marL="0" indent="0">
              <a:buNone/>
            </a:pPr>
            <a:endParaRPr lang="it-IT" dirty="0" smtClean="0"/>
          </a:p>
          <a:p>
            <a:pPr marL="0" indent="0">
              <a:buNone/>
            </a:pPr>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67</a:t>
            </a:fld>
            <a:endParaRPr lang="it-IT"/>
          </a:p>
        </p:txBody>
      </p:sp>
    </p:spTree>
    <p:extLst>
      <p:ext uri="{BB962C8B-B14F-4D97-AF65-F5344CB8AC3E}">
        <p14:creationId xmlns:p14="http://schemas.microsoft.com/office/powerpoint/2010/main" val="1949528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92696"/>
          </a:xfrm>
        </p:spPr>
        <p:txBody>
          <a:bodyPr>
            <a:normAutofit fontScale="90000"/>
          </a:bodyPr>
          <a:lstStyle/>
          <a:p>
            <a:r>
              <a:rPr lang="it-IT" dirty="0" smtClean="0"/>
              <a:t>L’utilizzo dell’elettronica</a:t>
            </a:r>
            <a:endParaRPr lang="it-IT" dirty="0"/>
          </a:p>
        </p:txBody>
      </p:sp>
      <p:sp>
        <p:nvSpPr>
          <p:cNvPr id="3" name="Segnaposto contenuto 2"/>
          <p:cNvSpPr>
            <a:spLocks noGrp="1"/>
          </p:cNvSpPr>
          <p:nvPr>
            <p:ph idx="1"/>
          </p:nvPr>
        </p:nvSpPr>
        <p:spPr>
          <a:xfrm>
            <a:off x="457200" y="836712"/>
            <a:ext cx="8229600" cy="5289451"/>
          </a:xfrm>
        </p:spPr>
        <p:txBody>
          <a:bodyPr/>
          <a:lstStyle/>
          <a:p>
            <a:pPr marL="0" indent="0">
              <a:buNone/>
            </a:pPr>
            <a:endParaRPr lang="it-IT" sz="800" dirty="0" smtClean="0"/>
          </a:p>
          <a:p>
            <a:pPr marL="0" indent="0">
              <a:buNone/>
            </a:pPr>
            <a:r>
              <a:rPr lang="it-IT" dirty="0" smtClean="0"/>
              <a:t>Il </a:t>
            </a:r>
            <a:r>
              <a:rPr lang="it-IT" dirty="0"/>
              <a:t>primo tentativo ben fondato di applicare l’elettronica per la costruzione di un </a:t>
            </a:r>
            <a:endParaRPr lang="it-IT" dirty="0" smtClean="0"/>
          </a:p>
          <a:p>
            <a:pPr marL="0" indent="0">
              <a:buNone/>
            </a:pPr>
            <a:r>
              <a:rPr lang="it-IT" b="1" dirty="0" smtClean="0"/>
              <a:t>general </a:t>
            </a:r>
            <a:r>
              <a:rPr lang="it-IT" b="1" dirty="0"/>
              <a:t>purpose program-controlled calculator </a:t>
            </a:r>
            <a:r>
              <a:rPr lang="it-IT" dirty="0"/>
              <a:t>è stato tentato da Vannevar Bush col </a:t>
            </a:r>
            <a:endParaRPr lang="it-IT" dirty="0" smtClean="0"/>
          </a:p>
          <a:p>
            <a:pPr marL="0" indent="0">
              <a:buNone/>
            </a:pPr>
            <a:r>
              <a:rPr lang="it-IT" b="1" dirty="0" smtClean="0"/>
              <a:t>Rapid </a:t>
            </a:r>
            <a:r>
              <a:rPr lang="it-IT" b="1" dirty="0"/>
              <a:t>Arithmetical Machine Project</a:t>
            </a:r>
            <a:r>
              <a:rPr lang="it-IT" dirty="0"/>
              <a:t> </a:t>
            </a:r>
            <a:endParaRPr lang="it-IT" dirty="0" smtClean="0"/>
          </a:p>
          <a:p>
            <a:pPr marL="0" indent="0">
              <a:buNone/>
            </a:pPr>
            <a:r>
              <a:rPr lang="it-IT" dirty="0" smtClean="0"/>
              <a:t>iniziato </a:t>
            </a:r>
            <a:r>
              <a:rPr lang="it-IT" dirty="0"/>
              <a:t>presso il MIT nel 1937.  In questo progetto l’elettronica era usata per l’aritmetica e per una piccola porzione della memoria.</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68</a:t>
            </a:fld>
            <a:endParaRPr lang="it-IT"/>
          </a:p>
        </p:txBody>
      </p:sp>
    </p:spTree>
    <p:extLst>
      <p:ext uri="{BB962C8B-B14F-4D97-AF65-F5344CB8AC3E}">
        <p14:creationId xmlns:p14="http://schemas.microsoft.com/office/powerpoint/2010/main" val="95748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smtClean="0"/>
              <a:t>L’elettronica</a:t>
            </a:r>
            <a:endParaRPr lang="it-IT" dirty="0"/>
          </a:p>
        </p:txBody>
      </p:sp>
      <p:sp>
        <p:nvSpPr>
          <p:cNvPr id="3" name="Segnaposto contenuto 2"/>
          <p:cNvSpPr>
            <a:spLocks noGrp="1"/>
          </p:cNvSpPr>
          <p:nvPr>
            <p:ph idx="1"/>
          </p:nvPr>
        </p:nvSpPr>
        <p:spPr>
          <a:xfrm>
            <a:off x="457200" y="908720"/>
            <a:ext cx="8229600" cy="5616624"/>
          </a:xfrm>
        </p:spPr>
        <p:txBody>
          <a:bodyPr>
            <a:normAutofit/>
          </a:bodyPr>
          <a:lstStyle/>
          <a:p>
            <a:pPr marL="0" indent="0">
              <a:buNone/>
            </a:pPr>
            <a:r>
              <a:rPr lang="it-IT" dirty="0" smtClean="0"/>
              <a:t>I primi progetti alla </a:t>
            </a:r>
            <a:r>
              <a:rPr lang="it-IT" dirty="0"/>
              <a:t>Moore School of Electrical Engineerig della University of </a:t>
            </a:r>
            <a:r>
              <a:rPr lang="it-IT" dirty="0" smtClean="0"/>
              <a:t>Pennsylvania, in collaborazione col </a:t>
            </a:r>
            <a:r>
              <a:rPr lang="it-IT" dirty="0"/>
              <a:t>Ballistic Research </a:t>
            </a:r>
            <a:r>
              <a:rPr lang="it-IT" dirty="0" smtClean="0"/>
              <a:t>Laboratory, per </a:t>
            </a:r>
            <a:r>
              <a:rPr lang="it-IT" b="1" dirty="0" smtClean="0"/>
              <a:t>calcolare </a:t>
            </a:r>
            <a:r>
              <a:rPr lang="it-IT" b="1" dirty="0"/>
              <a:t>le tavole di tiro </a:t>
            </a:r>
            <a:r>
              <a:rPr lang="it-IT" dirty="0"/>
              <a:t>con </a:t>
            </a:r>
            <a:r>
              <a:rPr lang="it-IT" dirty="0" smtClean="0"/>
              <a:t>un </a:t>
            </a:r>
            <a:r>
              <a:rPr lang="it-IT" b="1" dirty="0"/>
              <a:t>analizzatore differenziale </a:t>
            </a:r>
            <a:r>
              <a:rPr lang="it-IT" dirty="0"/>
              <a:t>(versione avanzata di quello costruito da V. Bush nel 1930 e 1937).</a:t>
            </a:r>
          </a:p>
          <a:p>
            <a:pPr marL="0" indent="0">
              <a:buNone/>
            </a:pPr>
            <a:r>
              <a:rPr lang="it-IT" dirty="0" smtClean="0"/>
              <a:t>Nel 42, Mauchly </a:t>
            </a:r>
            <a:r>
              <a:rPr lang="it-IT" dirty="0"/>
              <a:t>scrisse un rapporto sul lavoro di Atanassoff in cui si </a:t>
            </a:r>
            <a:r>
              <a:rPr lang="it-IT" dirty="0" smtClean="0"/>
              <a:t>propone un </a:t>
            </a:r>
            <a:r>
              <a:rPr lang="it-IT" b="1" dirty="0" smtClean="0"/>
              <a:t>calcolatore </a:t>
            </a:r>
            <a:r>
              <a:rPr lang="it-IT" b="1" dirty="0"/>
              <a:t>“a impulsi” (cioè </a:t>
            </a:r>
            <a:r>
              <a:rPr lang="it-IT" b="1" dirty="0" smtClean="0"/>
              <a:t>digitale) </a:t>
            </a:r>
            <a:r>
              <a:rPr lang="it-IT" dirty="0"/>
              <a:t>rispetto a quelli analogici e descrive la possibilità di costruire un calcolatore elettronico digitale.</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69</a:t>
            </a:fld>
            <a:endParaRPr lang="it-IT"/>
          </a:p>
        </p:txBody>
      </p:sp>
    </p:spTree>
    <p:extLst>
      <p:ext uri="{BB962C8B-B14F-4D97-AF65-F5344CB8AC3E}">
        <p14:creationId xmlns:p14="http://schemas.microsoft.com/office/powerpoint/2010/main" val="70537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80"/>
            <a:ext cx="8229240" cy="706048"/>
          </a:xfrm>
        </p:spPr>
        <p:txBody>
          <a:bodyPr>
            <a:normAutofit/>
          </a:bodyPr>
          <a:lstStyle/>
          <a:p>
            <a:r>
              <a:rPr lang="it-IT" sz="2800" b="1" dirty="0"/>
              <a:t>Il ruolo delle contaminazioni </a:t>
            </a:r>
            <a:r>
              <a:rPr lang="it-IT" sz="2800" b="1" dirty="0" smtClean="0"/>
              <a:t>e tecnologia</a:t>
            </a:r>
            <a:endParaRPr lang="it-IT" sz="2800" dirty="0"/>
          </a:p>
        </p:txBody>
      </p:sp>
      <p:sp>
        <p:nvSpPr>
          <p:cNvPr id="3" name="Segnaposto contenuto 2"/>
          <p:cNvSpPr>
            <a:spLocks noGrp="1"/>
          </p:cNvSpPr>
          <p:nvPr>
            <p:ph idx="1"/>
          </p:nvPr>
        </p:nvSpPr>
        <p:spPr>
          <a:xfrm>
            <a:off x="457200" y="1412776"/>
            <a:ext cx="8229240" cy="5112568"/>
          </a:xfrm>
        </p:spPr>
        <p:txBody>
          <a:bodyPr>
            <a:normAutofit/>
          </a:bodyPr>
          <a:lstStyle/>
          <a:p>
            <a:pPr marL="108000" indent="0">
              <a:buNone/>
            </a:pPr>
            <a:endParaRPr lang="it-IT" altLang="it-IT" sz="800" dirty="0"/>
          </a:p>
          <a:p>
            <a:pPr marL="108000" indent="0">
              <a:buNone/>
            </a:pPr>
            <a:r>
              <a:rPr lang="it-IT" altLang="it-IT" b="1" dirty="0" smtClean="0"/>
              <a:t>La meccanica</a:t>
            </a:r>
            <a:r>
              <a:rPr lang="it-IT" altLang="it-IT" dirty="0" smtClean="0"/>
              <a:t>: anticitera, automi, orologi meccanici, telai</a:t>
            </a:r>
          </a:p>
          <a:p>
            <a:pPr marL="108000" indent="0">
              <a:buNone/>
            </a:pPr>
            <a:endParaRPr lang="it-IT" altLang="it-IT" sz="800" dirty="0" smtClean="0"/>
          </a:p>
          <a:p>
            <a:pPr marL="108000" indent="0">
              <a:buNone/>
            </a:pPr>
            <a:r>
              <a:rPr lang="it-IT" altLang="it-IT" b="1" dirty="0" smtClean="0"/>
              <a:t>Le macchine a vapore</a:t>
            </a:r>
            <a:r>
              <a:rPr lang="it-IT" altLang="it-IT" dirty="0" smtClean="0"/>
              <a:t>: miniere, industria, telai, locomotive </a:t>
            </a:r>
          </a:p>
          <a:p>
            <a:pPr marL="108000" indent="0">
              <a:buNone/>
            </a:pPr>
            <a:endParaRPr lang="it-IT" altLang="it-IT" sz="800" dirty="0"/>
          </a:p>
          <a:p>
            <a:pPr marL="108000" indent="0">
              <a:buNone/>
            </a:pPr>
            <a:r>
              <a:rPr lang="it-IT" altLang="it-IT" b="1" dirty="0" smtClean="0"/>
              <a:t>L’elettricità</a:t>
            </a:r>
            <a:r>
              <a:rPr lang="it-IT" altLang="it-IT" dirty="0" smtClean="0"/>
              <a:t>: la pila di Volta, il telaio di Bonelli Bormida Vicenzia, i calcolatori non programmabili, calcolatori programmabili </a:t>
            </a:r>
            <a:endParaRPr lang="it-IT"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7</a:t>
            </a:fld>
            <a:endParaRPr lang="it-IT"/>
          </a:p>
        </p:txBody>
      </p:sp>
    </p:spTree>
    <p:extLst>
      <p:ext uri="{BB962C8B-B14F-4D97-AF65-F5344CB8AC3E}">
        <p14:creationId xmlns:p14="http://schemas.microsoft.com/office/powerpoint/2010/main" val="265679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rmAutofit fontScale="90000"/>
          </a:bodyPr>
          <a:lstStyle/>
          <a:p>
            <a:r>
              <a:rPr lang="it-IT" dirty="0" smtClean="0"/>
              <a:t>L’elettronica</a:t>
            </a:r>
            <a:endParaRPr lang="it-IT" dirty="0"/>
          </a:p>
        </p:txBody>
      </p:sp>
      <p:sp>
        <p:nvSpPr>
          <p:cNvPr id="3" name="Segnaposto contenuto 2"/>
          <p:cNvSpPr>
            <a:spLocks noGrp="1"/>
          </p:cNvSpPr>
          <p:nvPr>
            <p:ph idx="1"/>
          </p:nvPr>
        </p:nvSpPr>
        <p:spPr>
          <a:xfrm>
            <a:off x="457200" y="908720"/>
            <a:ext cx="8229600" cy="5616624"/>
          </a:xfrm>
        </p:spPr>
        <p:txBody>
          <a:bodyPr>
            <a:normAutofit/>
          </a:bodyPr>
          <a:lstStyle/>
          <a:p>
            <a:pPr marL="0" indent="0">
              <a:buNone/>
            </a:pPr>
            <a:r>
              <a:rPr lang="it-IT" dirty="0" smtClean="0"/>
              <a:t>I primi progetti alla </a:t>
            </a:r>
            <a:r>
              <a:rPr lang="it-IT" dirty="0"/>
              <a:t>Moore School of Electrical Engineerig della University of </a:t>
            </a:r>
            <a:r>
              <a:rPr lang="it-IT" dirty="0" smtClean="0"/>
              <a:t>Pennsylvania, in collaborazione col </a:t>
            </a:r>
            <a:r>
              <a:rPr lang="it-IT" dirty="0"/>
              <a:t>Ballistic Research </a:t>
            </a:r>
            <a:r>
              <a:rPr lang="it-IT" dirty="0" smtClean="0"/>
              <a:t>Laboratory, per </a:t>
            </a:r>
            <a:r>
              <a:rPr lang="it-IT" b="1" dirty="0" smtClean="0"/>
              <a:t>calcolare </a:t>
            </a:r>
            <a:r>
              <a:rPr lang="it-IT" b="1" dirty="0"/>
              <a:t>le tavole di tiro </a:t>
            </a:r>
            <a:r>
              <a:rPr lang="it-IT" dirty="0"/>
              <a:t>con </a:t>
            </a:r>
            <a:r>
              <a:rPr lang="it-IT" dirty="0" smtClean="0"/>
              <a:t>un </a:t>
            </a:r>
            <a:r>
              <a:rPr lang="it-IT" b="1" dirty="0"/>
              <a:t>analizzatore differenziale </a:t>
            </a:r>
            <a:r>
              <a:rPr lang="it-IT" dirty="0"/>
              <a:t>(versione avanzata di quello costruito da V. Bush nel 1930 e 1937).</a:t>
            </a:r>
          </a:p>
          <a:p>
            <a:pPr marL="0" indent="0">
              <a:buNone/>
            </a:pPr>
            <a:r>
              <a:rPr lang="it-IT" dirty="0" smtClean="0"/>
              <a:t>Nel 42, Mauchly </a:t>
            </a:r>
            <a:r>
              <a:rPr lang="it-IT" dirty="0"/>
              <a:t>scrisse un rapporto sul lavoro di Atanassoff in cui si </a:t>
            </a:r>
            <a:r>
              <a:rPr lang="it-IT" dirty="0" smtClean="0"/>
              <a:t>propone un </a:t>
            </a:r>
            <a:r>
              <a:rPr lang="it-IT" b="1" dirty="0" smtClean="0"/>
              <a:t>calcolatore </a:t>
            </a:r>
            <a:r>
              <a:rPr lang="it-IT" b="1" dirty="0"/>
              <a:t>“a impulsi” (cioè </a:t>
            </a:r>
            <a:r>
              <a:rPr lang="it-IT" b="1" dirty="0" smtClean="0"/>
              <a:t>digitale) </a:t>
            </a:r>
            <a:r>
              <a:rPr lang="it-IT" dirty="0"/>
              <a:t>rispetto a quelli analogici e descrive la possibilità di costruire un calcolatore elettronico digitale.</a:t>
            </a:r>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70</a:t>
            </a:fld>
            <a:endParaRPr lang="it-IT"/>
          </a:p>
        </p:txBody>
      </p:sp>
    </p:spTree>
    <p:extLst>
      <p:ext uri="{BB962C8B-B14F-4D97-AF65-F5344CB8AC3E}">
        <p14:creationId xmlns:p14="http://schemas.microsoft.com/office/powerpoint/2010/main" val="4944293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0"/>
            <a:ext cx="8712968" cy="1052736"/>
          </a:xfrm>
        </p:spPr>
        <p:txBody>
          <a:bodyPr>
            <a:noAutofit/>
          </a:bodyPr>
          <a:lstStyle/>
          <a:p>
            <a:pPr marL="0" indent="0"/>
            <a:r>
              <a:rPr lang="it-IT" sz="3200" b="1" dirty="0"/>
              <a:t>ENIAC </a:t>
            </a:r>
            <a:r>
              <a:rPr lang="it-IT" sz="3200" b="1" dirty="0" smtClean="0"/>
              <a:t/>
            </a:r>
            <a:br>
              <a:rPr lang="it-IT" sz="3200" b="1" dirty="0" smtClean="0"/>
            </a:br>
            <a:r>
              <a:rPr lang="it-IT" sz="3200" b="1" dirty="0" smtClean="0"/>
              <a:t>(</a:t>
            </a:r>
            <a:r>
              <a:rPr lang="it-IT" sz="3200" b="1" dirty="0"/>
              <a:t>Electronic Numerical Integrator and Computer). </a:t>
            </a:r>
          </a:p>
        </p:txBody>
      </p:sp>
      <p:sp>
        <p:nvSpPr>
          <p:cNvPr id="3" name="Segnaposto contenuto 2"/>
          <p:cNvSpPr>
            <a:spLocks noGrp="1"/>
          </p:cNvSpPr>
          <p:nvPr>
            <p:ph idx="1"/>
          </p:nvPr>
        </p:nvSpPr>
        <p:spPr>
          <a:xfrm>
            <a:off x="457200" y="1196752"/>
            <a:ext cx="8229600" cy="4929411"/>
          </a:xfrm>
        </p:spPr>
        <p:txBody>
          <a:bodyPr>
            <a:normAutofit fontScale="92500" lnSpcReduction="10000"/>
          </a:bodyPr>
          <a:lstStyle/>
          <a:p>
            <a:pPr marL="0" indent="0">
              <a:buNone/>
            </a:pPr>
            <a:r>
              <a:rPr lang="it-IT" b="1" dirty="0" smtClean="0"/>
              <a:t>Era l’affidabilità </a:t>
            </a:r>
            <a:r>
              <a:rPr lang="it-IT" b="1" dirty="0"/>
              <a:t>a rendere difficile </a:t>
            </a:r>
            <a:r>
              <a:rPr lang="it-IT" b="1" dirty="0" smtClean="0"/>
              <a:t>l’uso della elettronica nella costruzione </a:t>
            </a:r>
            <a:r>
              <a:rPr lang="it-IT" b="1" dirty="0"/>
              <a:t>di </a:t>
            </a:r>
            <a:r>
              <a:rPr lang="it-IT" b="1" dirty="0" smtClean="0"/>
              <a:t>calcolatori</a:t>
            </a:r>
            <a:endParaRPr lang="it-IT" dirty="0" smtClean="0"/>
          </a:p>
          <a:p>
            <a:pPr marL="0" indent="0">
              <a:buNone/>
            </a:pPr>
            <a:r>
              <a:rPr lang="it-IT" dirty="0"/>
              <a:t>Il reale punto di partenza del progetto ENIAC è la nota preparata da Mauchly in agosto 1942 </a:t>
            </a:r>
            <a:r>
              <a:rPr lang="it-IT" dirty="0" smtClean="0"/>
              <a:t> </a:t>
            </a:r>
            <a:endParaRPr lang="it-IT" dirty="0"/>
          </a:p>
          <a:p>
            <a:pPr marL="0" indent="0">
              <a:buNone/>
            </a:pPr>
            <a:r>
              <a:rPr lang="it-IT" sz="4300" dirty="0" smtClean="0"/>
              <a:t>“</a:t>
            </a:r>
            <a:r>
              <a:rPr lang="it-IT" sz="4300" b="1" dirty="0"/>
              <a:t>L’uso di dispositivi con tubi a vuoto ad alta velocità per eseguire calcoli</a:t>
            </a:r>
            <a:r>
              <a:rPr lang="it-IT" sz="4300" dirty="0" smtClean="0"/>
              <a:t>” </a:t>
            </a:r>
          </a:p>
          <a:p>
            <a:pPr marL="0" indent="0">
              <a:buNone/>
            </a:pPr>
            <a:r>
              <a:rPr lang="it-IT" b="1" dirty="0" smtClean="0"/>
              <a:t>questo </a:t>
            </a:r>
            <a:r>
              <a:rPr lang="it-IT" b="1" dirty="0"/>
              <a:t>lavoro è </a:t>
            </a:r>
            <a:r>
              <a:rPr lang="it-IT" b="1" dirty="0" smtClean="0"/>
              <a:t>cruciale nella </a:t>
            </a:r>
            <a:r>
              <a:rPr lang="it-IT" b="1" dirty="0"/>
              <a:t>storia dell’informatica</a:t>
            </a:r>
            <a:r>
              <a:rPr lang="it-IT" dirty="0"/>
              <a:t>. </a:t>
            </a:r>
            <a:endParaRPr lang="it-IT" dirty="0" smtClean="0"/>
          </a:p>
          <a:p>
            <a:pPr marL="0" indent="0">
              <a:buNone/>
            </a:pPr>
            <a:r>
              <a:rPr lang="it-IT" dirty="0" smtClean="0"/>
              <a:t>Nel 1943 è stato approvato il progetto per la costruzione del calcolatore.</a:t>
            </a:r>
            <a:endParaRPr lang="it-IT" dirty="0"/>
          </a:p>
          <a:p>
            <a:pPr marL="0" indent="0">
              <a:buNone/>
            </a:pPr>
            <a:endParaRPr lang="it-IT" dirty="0"/>
          </a:p>
        </p:txBody>
      </p:sp>
      <p:sp>
        <p:nvSpPr>
          <p:cNvPr id="5" name="Segnaposto numero diapositiva 4"/>
          <p:cNvSpPr>
            <a:spLocks noGrp="1"/>
          </p:cNvSpPr>
          <p:nvPr>
            <p:ph type="sldNum" sz="quarter" idx="12"/>
          </p:nvPr>
        </p:nvSpPr>
        <p:spPr/>
        <p:txBody>
          <a:bodyPr/>
          <a:lstStyle/>
          <a:p>
            <a:fld id="{33B65D07-8E64-4676-B43A-FCA40122754A}" type="slidenum">
              <a:rPr lang="it-IT" smtClean="0"/>
              <a:t>71</a:t>
            </a:fld>
            <a:endParaRPr lang="it-IT"/>
          </a:p>
        </p:txBody>
      </p:sp>
    </p:spTree>
    <p:extLst>
      <p:ext uri="{BB962C8B-B14F-4D97-AF65-F5344CB8AC3E}">
        <p14:creationId xmlns:p14="http://schemas.microsoft.com/office/powerpoint/2010/main" val="7237856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764704"/>
          </a:xfrm>
        </p:spPr>
        <p:txBody>
          <a:bodyPr/>
          <a:lstStyle/>
          <a:p>
            <a:r>
              <a:rPr lang="it-IT" dirty="0" smtClean="0"/>
              <a:t>L’elettronica e l’ENIAC</a:t>
            </a:r>
            <a:endParaRPr lang="it-IT" dirty="0"/>
          </a:p>
        </p:txBody>
      </p:sp>
      <p:sp>
        <p:nvSpPr>
          <p:cNvPr id="3" name="Segnaposto contenuto 2"/>
          <p:cNvSpPr>
            <a:spLocks noGrp="1"/>
          </p:cNvSpPr>
          <p:nvPr>
            <p:ph idx="1"/>
          </p:nvPr>
        </p:nvSpPr>
        <p:spPr>
          <a:xfrm>
            <a:off x="457200" y="764704"/>
            <a:ext cx="8229600" cy="5832648"/>
          </a:xfrm>
        </p:spPr>
        <p:txBody>
          <a:bodyPr>
            <a:normAutofit fontScale="92500" lnSpcReduction="10000"/>
          </a:bodyPr>
          <a:lstStyle/>
          <a:p>
            <a:pPr marL="0" indent="0">
              <a:buNone/>
            </a:pPr>
            <a:r>
              <a:rPr lang="it-IT" dirty="0" smtClean="0"/>
              <a:t>Col contributo di Eckert, la </a:t>
            </a:r>
            <a:r>
              <a:rPr lang="it-IT" dirty="0"/>
              <a:t>costruzione di ENIAC termina in autunno 1945, entra in funzione nel gennaio 1946 presso la Moore School; trasferita presso il Ballistic Research Laboratory è rimasta in funzione fino al 1955</a:t>
            </a:r>
            <a:r>
              <a:rPr lang="it-IT" dirty="0" smtClean="0"/>
              <a:t>. </a:t>
            </a:r>
          </a:p>
          <a:p>
            <a:pPr marL="0" indent="0">
              <a:buNone/>
            </a:pPr>
            <a:endParaRPr lang="it-IT" sz="800" dirty="0"/>
          </a:p>
          <a:p>
            <a:pPr marL="0" indent="0">
              <a:buNone/>
            </a:pPr>
            <a:r>
              <a:rPr lang="it-IT" dirty="0" smtClean="0"/>
              <a:t>Con ENIAC i programmi erano costruiti come hardware e non scritti come software . </a:t>
            </a:r>
            <a:r>
              <a:rPr lang="it-IT" dirty="0"/>
              <a:t>Questa </a:t>
            </a:r>
            <a:r>
              <a:rPr lang="it-IT" dirty="0" smtClean="0"/>
              <a:t>difficoltà ha </a:t>
            </a:r>
            <a:r>
              <a:rPr lang="it-IT" dirty="0"/>
              <a:t>dato il via al progetto di EDVAC prima ancora di terminare ENIAC. </a:t>
            </a:r>
            <a:endParaRPr lang="it-IT" dirty="0" smtClean="0"/>
          </a:p>
          <a:p>
            <a:pPr marL="0" indent="0">
              <a:buNone/>
            </a:pPr>
            <a:endParaRPr lang="it-IT" sz="900" dirty="0"/>
          </a:p>
          <a:p>
            <a:pPr marL="0" indent="0">
              <a:buNone/>
            </a:pPr>
            <a:r>
              <a:rPr lang="it-IT" dirty="0" smtClean="0"/>
              <a:t>Goldstine </a:t>
            </a:r>
            <a:r>
              <a:rPr lang="it-IT" dirty="0"/>
              <a:t>presenta l’ENIAC a von Neumann </a:t>
            </a:r>
          </a:p>
          <a:p>
            <a:pPr marL="0" indent="0">
              <a:buNone/>
            </a:pPr>
            <a:r>
              <a:rPr lang="it-IT" dirty="0" smtClean="0"/>
              <a:t>Appendice E-20  ENIAC  </a:t>
            </a:r>
          </a:p>
          <a:p>
            <a:pPr marL="0" indent="0">
              <a:buNone/>
            </a:pPr>
            <a:r>
              <a:rPr lang="it-IT" smtClean="0"/>
              <a:t>Appendice E-21 </a:t>
            </a:r>
            <a:r>
              <a:rPr lang="it-IT" dirty="0" smtClean="0"/>
              <a:t>i cespugli «artigianali»</a:t>
            </a:r>
          </a:p>
          <a:p>
            <a:pPr marL="0" indent="0">
              <a:buNone/>
            </a:pPr>
            <a:endParaRPr lang="it-IT" dirty="0"/>
          </a:p>
          <a:p>
            <a:pPr marL="0" indent="0">
              <a:buNone/>
            </a:pPr>
            <a:endParaRPr lang="it-IT" dirty="0"/>
          </a:p>
        </p:txBody>
      </p:sp>
      <p:sp>
        <p:nvSpPr>
          <p:cNvPr id="4" name="Segnaposto numero diapositiva 3"/>
          <p:cNvSpPr>
            <a:spLocks noGrp="1"/>
          </p:cNvSpPr>
          <p:nvPr>
            <p:ph type="sldNum" sz="quarter" idx="12"/>
          </p:nvPr>
        </p:nvSpPr>
        <p:spPr/>
        <p:txBody>
          <a:bodyPr/>
          <a:lstStyle/>
          <a:p>
            <a:fld id="{33B65D07-8E64-4676-B43A-FCA40122754A}" type="slidenum">
              <a:rPr lang="it-IT" smtClean="0"/>
              <a:t>72</a:t>
            </a:fld>
            <a:endParaRPr lang="it-IT"/>
          </a:p>
        </p:txBody>
      </p:sp>
    </p:spTree>
    <p:extLst>
      <p:ext uri="{BB962C8B-B14F-4D97-AF65-F5344CB8AC3E}">
        <p14:creationId xmlns:p14="http://schemas.microsoft.com/office/powerpoint/2010/main" val="24636743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548680"/>
          </a:xfrm>
        </p:spPr>
        <p:txBody>
          <a:bodyPr>
            <a:normAutofit fontScale="90000"/>
          </a:bodyPr>
          <a:lstStyle/>
          <a:p>
            <a:r>
              <a:rPr lang="it-IT" dirty="0" smtClean="0"/>
              <a:t>Il ruolo di von  Neumann</a:t>
            </a:r>
            <a:endParaRPr lang="it-IT" dirty="0"/>
          </a:p>
        </p:txBody>
      </p:sp>
      <p:sp>
        <p:nvSpPr>
          <p:cNvPr id="3" name="Segnaposto contenuto 2"/>
          <p:cNvSpPr>
            <a:spLocks noGrp="1"/>
          </p:cNvSpPr>
          <p:nvPr>
            <p:ph idx="1"/>
          </p:nvPr>
        </p:nvSpPr>
        <p:spPr>
          <a:xfrm>
            <a:off x="457200" y="836712"/>
            <a:ext cx="8229600" cy="5289451"/>
          </a:xfrm>
        </p:spPr>
        <p:txBody>
          <a:bodyPr>
            <a:normAutofit/>
          </a:bodyPr>
          <a:lstStyle/>
          <a:p>
            <a:pPr marL="0" indent="0">
              <a:buNone/>
            </a:pPr>
            <a:r>
              <a:rPr lang="it-IT" dirty="0" smtClean="0"/>
              <a:t>Von Neumann sarà in grado di </a:t>
            </a:r>
          </a:p>
          <a:p>
            <a:pPr marL="400050" lvl="1" indent="0">
              <a:buNone/>
            </a:pPr>
            <a:r>
              <a:rPr lang="it-IT" b="1" dirty="0" smtClean="0"/>
              <a:t>progettare il primo computer e </a:t>
            </a:r>
          </a:p>
          <a:p>
            <a:pPr marL="400050" lvl="1" indent="0">
              <a:buNone/>
            </a:pPr>
            <a:r>
              <a:rPr lang="it-IT" b="1" dirty="0" smtClean="0"/>
              <a:t>far nascere l’informatica come disciplina autonoma </a:t>
            </a:r>
          </a:p>
          <a:p>
            <a:pPr marL="0" indent="0">
              <a:buNone/>
            </a:pPr>
            <a:r>
              <a:rPr lang="it-IT" dirty="0" smtClean="0"/>
              <a:t>perché è competente in tutte le esperienze scientifiche e culturali che hanno concorso alla sua emersione</a:t>
            </a:r>
          </a:p>
          <a:p>
            <a:pPr marL="400050" lvl="1" indent="0">
              <a:buNone/>
            </a:pPr>
            <a:r>
              <a:rPr lang="it-IT" b="1" dirty="0" smtClean="0"/>
              <a:t>Logica</a:t>
            </a:r>
          </a:p>
          <a:p>
            <a:pPr marL="400050" lvl="1" indent="0">
              <a:buNone/>
            </a:pPr>
            <a:r>
              <a:rPr lang="it-IT" b="1" dirty="0" smtClean="0"/>
              <a:t>Matematica pura e applicata</a:t>
            </a:r>
          </a:p>
          <a:p>
            <a:pPr marL="400050" lvl="1" indent="0">
              <a:buNone/>
            </a:pPr>
            <a:r>
              <a:rPr lang="it-IT" b="1" dirty="0" smtClean="0"/>
              <a:t>Fisica</a:t>
            </a:r>
          </a:p>
          <a:p>
            <a:pPr marL="400050" lvl="1" indent="0">
              <a:buNone/>
            </a:pPr>
            <a:r>
              <a:rPr lang="it-IT" b="1" dirty="0" smtClean="0"/>
              <a:t>Cibernetica</a:t>
            </a:r>
            <a:r>
              <a:rPr lang="it-IT" dirty="0" smtClean="0"/>
              <a:t> </a:t>
            </a:r>
            <a:endParaRPr lang="it-IT" dirty="0"/>
          </a:p>
        </p:txBody>
      </p:sp>
    </p:spTree>
    <p:extLst>
      <p:ext uri="{BB962C8B-B14F-4D97-AF65-F5344CB8AC3E}">
        <p14:creationId xmlns:p14="http://schemas.microsoft.com/office/powerpoint/2010/main" val="66754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600" cy="620688"/>
          </a:xfrm>
        </p:spPr>
        <p:txBody>
          <a:bodyPr>
            <a:noAutofit/>
          </a:bodyPr>
          <a:lstStyle/>
          <a:p>
            <a:r>
              <a:rPr lang="it-IT" sz="3600" b="1" dirty="0" smtClean="0"/>
              <a:t>Rivoluzioni scientifiche-Esigenze di calcoli </a:t>
            </a:r>
            <a:endParaRPr lang="it-IT" sz="3600" b="1" dirty="0"/>
          </a:p>
        </p:txBody>
      </p:sp>
      <p:sp>
        <p:nvSpPr>
          <p:cNvPr id="3" name="Segnaposto contenuto 2"/>
          <p:cNvSpPr>
            <a:spLocks noGrp="1"/>
          </p:cNvSpPr>
          <p:nvPr>
            <p:ph idx="1"/>
          </p:nvPr>
        </p:nvSpPr>
        <p:spPr>
          <a:xfrm>
            <a:off x="179512" y="836712"/>
            <a:ext cx="8784976" cy="5688632"/>
          </a:xfrm>
        </p:spPr>
        <p:txBody>
          <a:bodyPr>
            <a:normAutofit/>
          </a:bodyPr>
          <a:lstStyle/>
          <a:p>
            <a:pPr marL="0" indent="0">
              <a:buNone/>
            </a:pPr>
            <a:r>
              <a:rPr lang="it-IT" dirty="0" smtClean="0"/>
              <a:t>Le rivoluzioni culturali (Copernico, Colombo, Keplero, Galilei) hanno generato una </a:t>
            </a:r>
            <a:r>
              <a:rPr lang="it-IT" b="1" dirty="0" smtClean="0"/>
              <a:t>crescita significativa nella esigenza di eseguire calcoli</a:t>
            </a:r>
            <a:r>
              <a:rPr lang="it-IT" dirty="0" smtClean="0"/>
              <a:t>.</a:t>
            </a:r>
          </a:p>
          <a:p>
            <a:pPr marL="0" indent="0">
              <a:buNone/>
            </a:pPr>
            <a:endParaRPr lang="it-IT" sz="1600" dirty="0" smtClean="0"/>
          </a:p>
          <a:p>
            <a:pPr marL="0" indent="0">
              <a:buNone/>
            </a:pPr>
            <a:r>
              <a:rPr lang="it-IT" sz="3600" b="1" u="sng" dirty="0" smtClean="0"/>
              <a:t>Dispositivi linguistici disponibili</a:t>
            </a:r>
            <a:endParaRPr lang="it-IT" sz="3600" b="1" u="sng" dirty="0"/>
          </a:p>
          <a:p>
            <a:r>
              <a:rPr lang="it-IT" sz="3600" b="1" dirty="0" smtClean="0"/>
              <a:t>Formule: prostaferesi e logaritmi</a:t>
            </a:r>
            <a:endParaRPr lang="it-IT" sz="1600" b="1" dirty="0" smtClean="0"/>
          </a:p>
          <a:p>
            <a:r>
              <a:rPr lang="it-IT" sz="3600" b="1" u="sng" dirty="0" smtClean="0">
                <a:effectLst>
                  <a:outerShdw blurRad="38100" dist="38100" dir="2700000" algn="tl">
                    <a:srgbClr val="000000">
                      <a:alpha val="43137"/>
                    </a:srgbClr>
                  </a:outerShdw>
                </a:effectLst>
              </a:rPr>
              <a:t>Tavole numeriche di funzioni </a:t>
            </a:r>
          </a:p>
          <a:p>
            <a:pPr marL="0" indent="0">
              <a:buNone/>
            </a:pPr>
            <a:endParaRPr lang="it-IT" sz="1600" b="1" u="sng" dirty="0" smtClean="0">
              <a:effectLst>
                <a:outerShdw blurRad="38100" dist="38100" dir="2700000" algn="tl">
                  <a:srgbClr val="000000">
                    <a:alpha val="43137"/>
                  </a:srgbClr>
                </a:outerShdw>
              </a:effectLst>
            </a:endParaRPr>
          </a:p>
          <a:p>
            <a:pPr marL="0" indent="0">
              <a:buNone/>
            </a:pPr>
            <a:r>
              <a:rPr lang="it-IT" sz="3600" b="1" dirty="0" smtClean="0"/>
              <a:t>Dispositivi (pseudo)operativi </a:t>
            </a:r>
          </a:p>
          <a:p>
            <a:r>
              <a:rPr lang="it-IT" sz="3600" b="1" dirty="0" smtClean="0"/>
              <a:t>Macchine di Schickard, Pascal, Leibniz</a:t>
            </a:r>
            <a:endParaRPr lang="it-IT" sz="3600" b="1" dirty="0"/>
          </a:p>
        </p:txBody>
      </p:sp>
    </p:spTree>
    <p:extLst>
      <p:ext uri="{BB962C8B-B14F-4D97-AF65-F5344CB8AC3E}">
        <p14:creationId xmlns:p14="http://schemas.microsoft.com/office/powerpoint/2010/main" val="55674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0"/>
            <a:ext cx="8229240" cy="764704"/>
          </a:xfrm>
        </p:spPr>
        <p:txBody>
          <a:bodyPr>
            <a:normAutofit/>
          </a:bodyPr>
          <a:lstStyle/>
          <a:p>
            <a:pPr>
              <a:buNone/>
            </a:pPr>
            <a:r>
              <a:rPr lang="it-IT" sz="4000" b="1" dirty="0" smtClean="0"/>
              <a:t>Le tavole: strumento e problema!</a:t>
            </a:r>
            <a:endParaRPr lang="it-IT" sz="4000" b="1" dirty="0"/>
          </a:p>
        </p:txBody>
      </p:sp>
      <p:sp>
        <p:nvSpPr>
          <p:cNvPr id="3" name="Segnaposto contenuto 2"/>
          <p:cNvSpPr>
            <a:spLocks noGrp="1"/>
          </p:cNvSpPr>
          <p:nvPr>
            <p:ph idx="1"/>
          </p:nvPr>
        </p:nvSpPr>
        <p:spPr>
          <a:xfrm>
            <a:off x="457200" y="980728"/>
            <a:ext cx="8229240" cy="5145032"/>
          </a:xfrm>
        </p:spPr>
        <p:txBody>
          <a:bodyPr/>
          <a:lstStyle/>
          <a:p>
            <a:pPr marL="108000" indent="0" eaLnBrk="1" hangingPunct="1">
              <a:lnSpc>
                <a:spcPct val="90000"/>
              </a:lnSpc>
              <a:buNone/>
            </a:pPr>
            <a:r>
              <a:rPr lang="it-IT" altLang="it-IT" sz="2800" dirty="0" smtClean="0"/>
              <a:t>	</a:t>
            </a:r>
            <a:r>
              <a:rPr lang="it-IT" altLang="it-IT" dirty="0" smtClean="0"/>
              <a:t>Henry Briggs (1561-1630) pubblica una tavola </a:t>
            </a:r>
            <a:r>
              <a:rPr lang="it-IT" altLang="it-IT" dirty="0"/>
              <a:t>di </a:t>
            </a:r>
            <a:r>
              <a:rPr lang="it-IT" altLang="it-IT" i="1" dirty="0" smtClean="0"/>
              <a:t>logaritmi </a:t>
            </a:r>
            <a:r>
              <a:rPr lang="it-IT" altLang="it-IT" i="1" dirty="0"/>
              <a:t>in </a:t>
            </a:r>
            <a:r>
              <a:rPr lang="it-IT" altLang="it-IT" i="1" dirty="0" smtClean="0"/>
              <a:t>base </a:t>
            </a:r>
            <a:r>
              <a:rPr lang="it-IT" altLang="it-IT" i="1" dirty="0"/>
              <a:t>10</a:t>
            </a:r>
            <a:r>
              <a:rPr lang="it-IT" altLang="it-IT" dirty="0"/>
              <a:t> degli interi </a:t>
            </a:r>
            <a:r>
              <a:rPr lang="it-IT" altLang="it-IT" dirty="0" smtClean="0"/>
              <a:t>fino a </a:t>
            </a:r>
            <a:r>
              <a:rPr lang="it-IT" altLang="it-IT" dirty="0"/>
              <a:t>20˙000 e </a:t>
            </a:r>
            <a:r>
              <a:rPr lang="it-IT" altLang="it-IT" dirty="0" smtClean="0"/>
              <a:t>da </a:t>
            </a:r>
            <a:r>
              <a:rPr lang="it-IT" altLang="it-IT" dirty="0"/>
              <a:t>90˙000 </a:t>
            </a:r>
            <a:r>
              <a:rPr lang="it-IT" altLang="it-IT" dirty="0" smtClean="0"/>
              <a:t>a </a:t>
            </a:r>
            <a:r>
              <a:rPr lang="it-IT" altLang="it-IT" dirty="0"/>
              <a:t>100˙000 </a:t>
            </a:r>
            <a:r>
              <a:rPr lang="it-IT" altLang="it-IT" dirty="0" smtClean="0"/>
              <a:t>(a quattordici decimali</a:t>
            </a:r>
            <a:r>
              <a:rPr lang="it-IT" altLang="it-IT" dirty="0"/>
              <a:t>). </a:t>
            </a:r>
          </a:p>
          <a:p>
            <a:pPr marL="108000" indent="0" eaLnBrk="1" hangingPunct="1">
              <a:lnSpc>
                <a:spcPct val="90000"/>
              </a:lnSpc>
              <a:buNone/>
            </a:pPr>
            <a:endParaRPr lang="it-IT" altLang="it-IT" sz="800" dirty="0" smtClean="0"/>
          </a:p>
          <a:p>
            <a:pPr marL="108000" indent="0" eaLnBrk="1" hangingPunct="1">
              <a:lnSpc>
                <a:spcPct val="90000"/>
              </a:lnSpc>
              <a:buNone/>
            </a:pPr>
            <a:r>
              <a:rPr lang="it-IT" altLang="it-IT" dirty="0" smtClean="0"/>
              <a:t>	l’intervallo mancante </a:t>
            </a:r>
            <a:r>
              <a:rPr lang="it-IT" altLang="it-IT" dirty="0"/>
              <a:t>fu </a:t>
            </a:r>
            <a:r>
              <a:rPr lang="it-IT" altLang="it-IT" dirty="0" smtClean="0"/>
              <a:t>completato dall’olandese Adrian Vlacq (a </a:t>
            </a:r>
            <a:r>
              <a:rPr lang="it-IT" altLang="it-IT" dirty="0"/>
              <a:t>dieci </a:t>
            </a:r>
            <a:r>
              <a:rPr lang="it-IT" altLang="it-IT" dirty="0" smtClean="0"/>
              <a:t>decimali</a:t>
            </a:r>
            <a:r>
              <a:rPr lang="it-IT" altLang="it-IT" dirty="0"/>
              <a:t>) </a:t>
            </a:r>
            <a:endParaRPr lang="it-IT" altLang="it-IT" dirty="0" smtClean="0"/>
          </a:p>
          <a:p>
            <a:pPr marL="108000" indent="0" eaLnBrk="1" hangingPunct="1">
              <a:lnSpc>
                <a:spcPct val="90000"/>
              </a:lnSpc>
              <a:buNone/>
            </a:pPr>
            <a:endParaRPr lang="it-IT" altLang="it-IT" sz="800" dirty="0"/>
          </a:p>
          <a:p>
            <a:pPr marL="108000" indent="0" hangingPunct="1">
              <a:lnSpc>
                <a:spcPct val="90000"/>
              </a:lnSpc>
              <a:buNone/>
            </a:pPr>
            <a:r>
              <a:rPr lang="it-IT" altLang="it-IT" sz="3600" b="1" dirty="0" smtClean="0"/>
              <a:t>successivamente </a:t>
            </a:r>
            <a:r>
              <a:rPr lang="it-IT" altLang="it-IT" sz="3600" b="1" dirty="0"/>
              <a:t>si </a:t>
            </a:r>
            <a:r>
              <a:rPr lang="it-IT" altLang="it-IT" sz="3600" b="1" dirty="0" smtClean="0"/>
              <a:t>trovano </a:t>
            </a:r>
            <a:r>
              <a:rPr lang="it-IT" altLang="it-IT" sz="3600" b="1" dirty="0"/>
              <a:t>(</a:t>
            </a:r>
            <a:r>
              <a:rPr lang="it-IT" altLang="it-IT" sz="3600" b="1" u="sng" dirty="0">
                <a:effectLst>
                  <a:outerShdw blurRad="38100" dist="38100" dir="2700000" algn="tl">
                    <a:srgbClr val="000000">
                      <a:alpha val="43137"/>
                    </a:srgbClr>
                  </a:outerShdw>
                </a:effectLst>
              </a:rPr>
              <a:t>solo!</a:t>
            </a:r>
            <a:r>
              <a:rPr lang="it-IT" altLang="it-IT" sz="3600" b="1" dirty="0"/>
              <a:t>) 603 errori su oltre 1˙200˙000 </a:t>
            </a:r>
            <a:r>
              <a:rPr lang="it-IT" altLang="it-IT" sz="3600" b="1" dirty="0" smtClean="0"/>
              <a:t>cifre. </a:t>
            </a:r>
          </a:p>
          <a:p>
            <a:pPr marL="108000" indent="0" hangingPunct="1">
              <a:lnSpc>
                <a:spcPct val="90000"/>
              </a:lnSpc>
              <a:buNone/>
            </a:pPr>
            <a:endParaRPr lang="it-IT" altLang="it-IT" b="1" dirty="0" smtClean="0"/>
          </a:p>
          <a:p>
            <a:pPr marL="108000" indent="0" hangingPunct="1">
              <a:lnSpc>
                <a:spcPct val="90000"/>
              </a:lnSpc>
              <a:buNone/>
            </a:pPr>
            <a:endParaRPr lang="it-IT" altLang="it-IT" b="1" dirty="0"/>
          </a:p>
          <a:p>
            <a:pPr marL="108000" indent="0" eaLnBrk="1" hangingPunct="1">
              <a:lnSpc>
                <a:spcPct val="90000"/>
              </a:lnSpc>
              <a:buNone/>
            </a:pPr>
            <a:endParaRPr lang="it-IT" altLang="it-IT" dirty="0"/>
          </a:p>
          <a:p>
            <a:pPr marL="108000" indent="0">
              <a:buNone/>
            </a:pPr>
            <a:endParaRPr lang="it-IT" dirty="0"/>
          </a:p>
        </p:txBody>
      </p:sp>
      <p:sp>
        <p:nvSpPr>
          <p:cNvPr id="4" name="Segnaposto numero diapositiva 3"/>
          <p:cNvSpPr>
            <a:spLocks noGrp="1"/>
          </p:cNvSpPr>
          <p:nvPr>
            <p:ph type="sldNum" sz="quarter" idx="12"/>
          </p:nvPr>
        </p:nvSpPr>
        <p:spPr/>
        <p:txBody>
          <a:bodyPr/>
          <a:lstStyle/>
          <a:p>
            <a:pPr lvl="0"/>
            <a:fld id="{BF5DE9C6-5054-4903-8AF6-16E118693EF8}" type="slidenum">
              <a:rPr lang="it-IT" smtClean="0"/>
              <a:t>9</a:t>
            </a:fld>
            <a:endParaRPr lang="it-IT"/>
          </a:p>
        </p:txBody>
      </p:sp>
    </p:spTree>
    <p:extLst>
      <p:ext uri="{BB962C8B-B14F-4D97-AF65-F5344CB8AC3E}">
        <p14:creationId xmlns:p14="http://schemas.microsoft.com/office/powerpoint/2010/main" val="276472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TotalTime>
  <Words>3667</Words>
  <Application>Microsoft Office PowerPoint</Application>
  <PresentationFormat>Presentazione su schermo (4:3)</PresentationFormat>
  <Paragraphs>625</Paragraphs>
  <Slides>73</Slides>
  <Notes>7</Notes>
  <HiddenSlides>0</HiddenSlides>
  <MMClips>0</MMClips>
  <ScaleCrop>false</ScaleCrop>
  <HeadingPairs>
    <vt:vector size="4" baseType="variant">
      <vt:variant>
        <vt:lpstr>Tema</vt:lpstr>
      </vt:variant>
      <vt:variant>
        <vt:i4>1</vt:i4>
      </vt:variant>
      <vt:variant>
        <vt:lpstr>Titoli diapositive</vt:lpstr>
      </vt:variant>
      <vt:variant>
        <vt:i4>73</vt:i4>
      </vt:variant>
    </vt:vector>
  </HeadingPairs>
  <TitlesOfParts>
    <vt:vector size="74" baseType="lpstr">
      <vt:lpstr>Tema di Office</vt:lpstr>
      <vt:lpstr>Storia dell’informatica e dei dispositivi di calcolo</vt:lpstr>
      <vt:lpstr>La scienza nel crogiolo del problem solving</vt:lpstr>
      <vt:lpstr>La sintesi delle esperienze:  comunicare, in modo corretto, con significato </vt:lpstr>
      <vt:lpstr>La sintesi delle esperienze per lo sviluppo dei dispositivi linguisti</vt:lpstr>
      <vt:lpstr>La sintesi delle esperienze per lo sviluppo dei dispositivi linguisti per il calcolo</vt:lpstr>
      <vt:lpstr>La sintesi delle contaminazioni nelle applicazioni</vt:lpstr>
      <vt:lpstr>Il ruolo delle contaminazioni e tecnologia</vt:lpstr>
      <vt:lpstr>Rivoluzioni scientifiche-Esigenze di calcoli </vt:lpstr>
      <vt:lpstr>Le tavole: strumento e problema!</vt:lpstr>
      <vt:lpstr>Le tavole: strumento e problema!</vt:lpstr>
      <vt:lpstr>Le tavole: strumento e problema!</vt:lpstr>
      <vt:lpstr>Le tavole: strumento e problema!</vt:lpstr>
      <vt:lpstr>Le tavole: strumento e problema!</vt:lpstr>
      <vt:lpstr>La nascita del dispositivo operativo formale</vt:lpstr>
      <vt:lpstr>Un esempio paradigmatico</vt:lpstr>
      <vt:lpstr>Passo 1: Adam Smith e la Ricchezza delle Nazioni</vt:lpstr>
      <vt:lpstr>Passo 1: Adam Smith e la Ricchezza delle Nazioni</vt:lpstr>
      <vt:lpstr>Passo 1: Adam Smith e la Ricchezza delle Nazioni</vt:lpstr>
      <vt:lpstr>Passo 1: Adam Smith e la Ricchezza delle Nazioni</vt:lpstr>
      <vt:lpstr>Passo 2: de Prony e la costruzione di tavole</vt:lpstr>
      <vt:lpstr>Passo 3: Muller  vede il telaio nel progetto di de Prony</vt:lpstr>
      <vt:lpstr>Passo 4: Babbage costruisce la macchina alle differenze</vt:lpstr>
      <vt:lpstr>Il primo dispositivo operativo automatico</vt:lpstr>
      <vt:lpstr>Il progetto di de Prony</vt:lpstr>
      <vt:lpstr>Il progetto di de Prony</vt:lpstr>
      <vt:lpstr>Il progetto di de Prony</vt:lpstr>
      <vt:lpstr>Il progetto di de Prony</vt:lpstr>
      <vt:lpstr>Il progetto di de Prony</vt:lpstr>
      <vt:lpstr>Seconda fase: contributo dei tecnici</vt:lpstr>
      <vt:lpstr>Terza fase: contributo dei computisti</vt:lpstr>
      <vt:lpstr>Progetto de Prony: i primi computer</vt:lpstr>
      <vt:lpstr>ESERCIZIO I dispositivi linguistici di de Prony: sviluppi in serie, differenze finite, aritmetica</vt:lpstr>
      <vt:lpstr>ESERCIZIO I dispositivi linguistici di de Prony: sviluppi in serie, differenze finite, aritmetica</vt:lpstr>
      <vt:lpstr>ESERCIZIOI dispositivi operativi di de Prony: matematici, analisti numerici, computer</vt:lpstr>
      <vt:lpstr>ESERCIZIO I dispositivi operativi di de Prony: matematici, analisti numerici, computer</vt:lpstr>
      <vt:lpstr>La macchina alle differenze</vt:lpstr>
      <vt:lpstr>Dalla macchina alle differenze alla macchina analitica</vt:lpstr>
      <vt:lpstr>La composizione della  macchina analitica</vt:lpstr>
      <vt:lpstr>Linguaggio per la macchina analitica</vt:lpstr>
      <vt:lpstr>La macchina analitica</vt:lpstr>
      <vt:lpstr>ESERCIZIO Le macchine di Babbage Macchina analitica e macchina alle differenze</vt:lpstr>
      <vt:lpstr>ESERCIZIO Le macchine di Babbage Macchina analitica e macchina alle differenze</vt:lpstr>
      <vt:lpstr>Presentazione standard di PowerPoint</vt:lpstr>
      <vt:lpstr>Il contributo di Menabrea</vt:lpstr>
      <vt:lpstr>ESERCIZIO Le macchine di Babbage Linguaggio ideato da Menabrea e diffuso da Ada</vt:lpstr>
      <vt:lpstr>ESERCIZIO Le macchine di Babbage Linguaggio ideato da Menabrea e diffuso da Ada</vt:lpstr>
      <vt:lpstr>   L’automazione del lavoro negli uffici   </vt:lpstr>
      <vt:lpstr>   L’automazione del lavoro negli uffici   </vt:lpstr>
      <vt:lpstr>Digitale, automatico, effettivo, cognitivo</vt:lpstr>
      <vt:lpstr>  Tecnologia elettromeccanica </vt:lpstr>
      <vt:lpstr>Hollerith</vt:lpstr>
      <vt:lpstr> Hollerith introduce (1884-89) i primi calcolatori elettromeccanici </vt:lpstr>
      <vt:lpstr>Calcolo scientifico</vt:lpstr>
      <vt:lpstr>Calcolo meccanografico</vt:lpstr>
      <vt:lpstr>Calcolo scientifico</vt:lpstr>
      <vt:lpstr>I centri meccanografici</vt:lpstr>
      <vt:lpstr>Konrad Zuse</vt:lpstr>
      <vt:lpstr>Caratteristiche del calcolatore Z1 1936</vt:lpstr>
      <vt:lpstr>Z3 1941</vt:lpstr>
      <vt:lpstr>L’elettronica nel calcolatore ABC</vt:lpstr>
      <vt:lpstr> Aiken: “Babbage’s  Dream Comes True!” </vt:lpstr>
      <vt:lpstr> Aiken: “Babbage’s  Dream Comes True!” </vt:lpstr>
      <vt:lpstr> Aiken Harvard IBM</vt:lpstr>
      <vt:lpstr>La telefonia: Bell e Stibitz</vt:lpstr>
      <vt:lpstr>Bell e Stibitz</vt:lpstr>
      <vt:lpstr>Bell Stibitz</vt:lpstr>
      <vt:lpstr>IBM, Eckert, Columbia</vt:lpstr>
      <vt:lpstr>L’utilizzo dell’elettronica</vt:lpstr>
      <vt:lpstr>L’elettronica</vt:lpstr>
      <vt:lpstr>L’elettronica</vt:lpstr>
      <vt:lpstr>ENIAC  (Electronic Numerical Integrator and Computer). </vt:lpstr>
      <vt:lpstr>L’elettronica e l’ENIAC</vt:lpstr>
      <vt:lpstr>Il ruolo di von  Neumann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Storia dell’informatica e dei dispositivi di calcolo - 4</dc:title>
  <dc:creator>NOTE</dc:creator>
  <cp:lastModifiedBy>NOTE</cp:lastModifiedBy>
  <cp:revision>201</cp:revision>
  <dcterms:created xsi:type="dcterms:W3CDTF">2021-02-17T13:38:56Z</dcterms:created>
  <dcterms:modified xsi:type="dcterms:W3CDTF">2023-03-21T08:54:45Z</dcterms:modified>
</cp:coreProperties>
</file>