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92" r:id="rId3"/>
    <p:sldId id="320" r:id="rId4"/>
    <p:sldId id="321" r:id="rId5"/>
    <p:sldId id="322" r:id="rId6"/>
    <p:sldId id="406" r:id="rId7"/>
    <p:sldId id="323" r:id="rId8"/>
    <p:sldId id="393" r:id="rId9"/>
    <p:sldId id="324" r:id="rId10"/>
    <p:sldId id="326" r:id="rId11"/>
    <p:sldId id="327" r:id="rId12"/>
    <p:sldId id="328" r:id="rId13"/>
    <p:sldId id="329" r:id="rId14"/>
    <p:sldId id="330" r:id="rId15"/>
    <p:sldId id="391" r:id="rId16"/>
    <p:sldId id="394" r:id="rId17"/>
    <p:sldId id="416" r:id="rId18"/>
    <p:sldId id="417" r:id="rId19"/>
    <p:sldId id="331" r:id="rId20"/>
    <p:sldId id="332" r:id="rId21"/>
    <p:sldId id="420" r:id="rId22"/>
    <p:sldId id="424" r:id="rId23"/>
    <p:sldId id="405" r:id="rId24"/>
    <p:sldId id="421" r:id="rId25"/>
    <p:sldId id="409" r:id="rId26"/>
    <p:sldId id="333" r:id="rId27"/>
    <p:sldId id="425" r:id="rId28"/>
    <p:sldId id="334" r:id="rId29"/>
    <p:sldId id="335" r:id="rId30"/>
    <p:sldId id="412" r:id="rId31"/>
    <p:sldId id="413" r:id="rId32"/>
    <p:sldId id="414" r:id="rId33"/>
    <p:sldId id="395" r:id="rId34"/>
    <p:sldId id="372" r:id="rId35"/>
    <p:sldId id="418" r:id="rId36"/>
    <p:sldId id="426" r:id="rId37"/>
    <p:sldId id="396" r:id="rId38"/>
    <p:sldId id="367" r:id="rId39"/>
    <p:sldId id="415" r:id="rId40"/>
    <p:sldId id="341" r:id="rId41"/>
    <p:sldId id="342" r:id="rId42"/>
    <p:sldId id="403" r:id="rId43"/>
    <p:sldId id="343" r:id="rId44"/>
    <p:sldId id="410" r:id="rId45"/>
    <p:sldId id="411" r:id="rId46"/>
    <p:sldId id="368" r:id="rId47"/>
    <p:sldId id="369" r:id="rId48"/>
    <p:sldId id="345" r:id="rId49"/>
    <p:sldId id="346" r:id="rId50"/>
    <p:sldId id="378" r:id="rId51"/>
    <p:sldId id="377" r:id="rId52"/>
    <p:sldId id="347" r:id="rId53"/>
    <p:sldId id="363" r:id="rId54"/>
    <p:sldId id="397" r:id="rId55"/>
    <p:sldId id="399" r:id="rId56"/>
    <p:sldId id="258" r:id="rId57"/>
    <p:sldId id="400" r:id="rId58"/>
    <p:sldId id="401" r:id="rId59"/>
    <p:sldId id="402" r:id="rId6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EF175-05CF-47A7-A258-43B27787AD47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017D9-D787-4D27-A581-9313FDAD9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42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6143-A51D-44F8-8635-61EDF1C836FA}" type="datetime1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5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FE11-BF45-4AD1-9454-BECC11B10A81}" type="datetime1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1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CAC2-D4A1-4CBC-8B4F-13FC33E23D3E}" type="datetime1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FCE6-F28E-42C5-95CA-05CC6D5357A8}" type="datetime1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7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54E5-522B-43A9-BB2D-E957D2192492}" type="datetime1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8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351E-0EF8-4742-9DA4-FBACD1D09346}" type="datetime1">
              <a:rPr lang="it-IT" smtClean="0"/>
              <a:t>29/03/2023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32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0B9-CC1C-4844-9092-EC4539B4530B}" type="datetime1">
              <a:rPr lang="it-IT" smtClean="0"/>
              <a:t>29/03/2023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9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5ABF-3CBF-452F-85D7-68711F1DDA1B}" type="datetime1">
              <a:rPr lang="it-IT" smtClean="0"/>
              <a:t>29/03/2023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3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8284-67D6-4ACF-9BE5-EE53AA6F84D0}" type="datetime1">
              <a:rPr lang="it-IT" smtClean="0"/>
              <a:t>29/03/2023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7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4604-184F-4303-BCAD-4D90EADCAB91}" type="datetime1">
              <a:rPr lang="it-IT" smtClean="0"/>
              <a:t>29/03/2023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90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CF15-126F-48E7-9B8D-30015D9135F8}" type="datetime1">
              <a:rPr lang="it-IT" smtClean="0"/>
              <a:t>29/03/2023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7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EDFC-6EBC-4B55-86FB-4C5DDF781EF4}" type="datetime1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5D07-8E64-4676-B43A-FCA4012275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1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oerenza_(logica_matematica)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Storia dell’informatica e dei dispositivi di calcolo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CAP F Le macchine virtuali</a:t>
            </a:r>
          </a:p>
          <a:p>
            <a:r>
              <a:rPr lang="it-IT" dirty="0"/>
              <a:t>Dal progetto di Leibniz inizia l’evoluzione della logica che, da Boole e Frege, condurrà alla definizione di calcolabilità formalizzata da Turing con la proposta della sua macchina universale.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9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Applicazioni del dispositivo di Boole: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 simboli rappresentano insiemi e le operazioni definiscono unione e intersezione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dirty="0"/>
              <a:t>0 è </a:t>
            </a:r>
            <a:r>
              <a:rPr lang="it-IT" dirty="0" smtClean="0"/>
              <a:t>l’insieme vuoto</a:t>
            </a:r>
            <a:r>
              <a:rPr lang="it-IT" dirty="0"/>
              <a:t>,  1 è </a:t>
            </a:r>
            <a:r>
              <a:rPr lang="it-IT" dirty="0" smtClean="0"/>
              <a:t>l’universo</a:t>
            </a:r>
            <a:r>
              <a:rPr lang="it-IT" dirty="0"/>
              <a:t>; </a:t>
            </a:r>
            <a:endParaRPr lang="it-IT" dirty="0" smtClean="0"/>
          </a:p>
          <a:p>
            <a:r>
              <a:rPr lang="it-IT" dirty="0" smtClean="0"/>
              <a:t>+ </a:t>
            </a:r>
            <a:r>
              <a:rPr lang="it-IT" dirty="0"/>
              <a:t>è l’unione, × è intersezione. 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dispositivo linguistico di Boole descrive </a:t>
            </a:r>
            <a:r>
              <a:rPr lang="it-IT" b="1" u="sng" dirty="0"/>
              <a:t>unione e intersezione di insiemi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1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Applicazione del dispositivo di Boole: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simboli rappresentano </a:t>
            </a:r>
            <a:r>
              <a:rPr lang="it-IT" dirty="0" smtClean="0"/>
              <a:t>proposizioni </a:t>
            </a:r>
            <a:r>
              <a:rPr lang="it-IT" dirty="0"/>
              <a:t>e le operazioni definiscono </a:t>
            </a:r>
            <a:r>
              <a:rPr lang="it-IT" dirty="0" smtClean="0"/>
              <a:t>il calcolo proposizionale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endParaRPr lang="it-IT" sz="1400" dirty="0"/>
          </a:p>
          <a:p>
            <a:r>
              <a:rPr lang="it-IT" dirty="0"/>
              <a:t>0 è </a:t>
            </a:r>
            <a:r>
              <a:rPr lang="it-IT" dirty="0" smtClean="0"/>
              <a:t>il falso,  </a:t>
            </a:r>
            <a:r>
              <a:rPr lang="it-IT" dirty="0"/>
              <a:t>1 è </a:t>
            </a:r>
            <a:r>
              <a:rPr lang="it-IT" dirty="0" smtClean="0"/>
              <a:t>il vero; </a:t>
            </a:r>
            <a:endParaRPr lang="it-IT" dirty="0"/>
          </a:p>
          <a:p>
            <a:r>
              <a:rPr lang="it-IT" dirty="0"/>
              <a:t>+ è ꓦ </a:t>
            </a:r>
            <a:r>
              <a:rPr lang="it-IT" dirty="0" smtClean="0"/>
              <a:t>o OR,  </a:t>
            </a:r>
            <a:r>
              <a:rPr lang="it-IT" dirty="0"/>
              <a:t>× è ꓥ </a:t>
            </a:r>
            <a:r>
              <a:rPr lang="it-IT" dirty="0" smtClean="0"/>
              <a:t> o AND. </a:t>
            </a:r>
            <a:endParaRPr lang="it-IT" dirty="0"/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/>
              <a:t>Il dispositivo linguistico di Boole descrive </a:t>
            </a:r>
            <a:r>
              <a:rPr lang="it-IT" b="1" u="sng" dirty="0" smtClean="0"/>
              <a:t>il calcolo proposizionale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90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Boole e il calcolo filosofico di Leibniz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dirty="0"/>
              <a:t>Per discutere sul valore di verità di una espressione </a:t>
            </a:r>
          </a:p>
          <a:p>
            <a:pPr marL="108000" indent="0">
              <a:buNone/>
            </a:pPr>
            <a:r>
              <a:rPr lang="it-IT" dirty="0"/>
              <a:t>(A ꓦ B) ꓥ (C ꓦ D  ꓥ E)  ꓦ (A ꓥ D)  ꓦ (B ꓥ E) = ? </a:t>
            </a:r>
          </a:p>
          <a:p>
            <a:pPr marL="108000" indent="0">
              <a:buNone/>
            </a:pPr>
            <a:r>
              <a:rPr lang="it-IT" dirty="0"/>
              <a:t>è sufficiente trascriverla nel linguaggio di Boole, sostituire i simboli con dati e </a:t>
            </a:r>
            <a:endParaRPr lang="it-IT" dirty="0" smtClean="0"/>
          </a:p>
          <a:p>
            <a:pPr marL="108000" indent="0">
              <a:buNone/>
            </a:pPr>
            <a:r>
              <a:rPr lang="it-IT" sz="3600" b="1" i="1" dirty="0" smtClean="0"/>
              <a:t>quo </a:t>
            </a:r>
            <a:r>
              <a:rPr lang="it-IT" sz="3600" b="1" i="1" dirty="0"/>
              <a:t>facto … sibi mutuo dicere calculemus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5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Boole e il calcolo filosofico di </a:t>
            </a:r>
            <a:r>
              <a:rPr lang="it-IT" dirty="0" smtClean="0"/>
              <a:t>Leibniz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108000" indent="0">
              <a:buNone/>
            </a:pPr>
            <a:r>
              <a:rPr lang="it-IT" b="1" i="1" dirty="0" smtClean="0"/>
              <a:t>Problema</a:t>
            </a:r>
            <a:endParaRPr lang="it-IT" b="1" i="1" dirty="0"/>
          </a:p>
          <a:p>
            <a:pPr marL="108000" indent="0">
              <a:buNone/>
            </a:pPr>
            <a:r>
              <a:rPr lang="it-IT" dirty="0" smtClean="0"/>
              <a:t>P = (A </a:t>
            </a:r>
            <a:r>
              <a:rPr lang="it-IT" dirty="0"/>
              <a:t>ꓦ B) ꓥ (C ꓦ D  ꓥ E)  ꓦ (A ꓥ D)  ꓦ (B ꓥ E) = ?</a:t>
            </a:r>
          </a:p>
          <a:p>
            <a:pPr marL="108000" indent="0">
              <a:buNone/>
            </a:pPr>
            <a:r>
              <a:rPr lang="it-IT" b="1" i="1" dirty="0"/>
              <a:t>Programma </a:t>
            </a:r>
            <a:r>
              <a:rPr lang="it-IT" i="1" dirty="0"/>
              <a:t> scritto in </a:t>
            </a:r>
            <a:r>
              <a:rPr lang="it-IT" i="1" dirty="0" smtClean="0"/>
              <a:t>«booleano»</a:t>
            </a:r>
            <a:endParaRPr lang="it-IT" i="1" dirty="0"/>
          </a:p>
          <a:p>
            <a:pPr marL="108000" indent="0">
              <a:buNone/>
            </a:pPr>
            <a:r>
              <a:rPr lang="it-IT" dirty="0"/>
              <a:t>(A + B) × (C +  D × E)  + (A × D) + (B × E)  = ?</a:t>
            </a:r>
          </a:p>
          <a:p>
            <a:pPr marL="108000" indent="0">
              <a:buNone/>
            </a:pPr>
            <a:r>
              <a:rPr lang="it-IT" sz="3600" b="1" i="1" dirty="0"/>
              <a:t>Introduzione dei dati  </a:t>
            </a:r>
            <a:r>
              <a:rPr lang="it-IT" sz="3600" dirty="0"/>
              <a:t>A = C = 0 e B = D = E = </a:t>
            </a:r>
            <a:r>
              <a:rPr lang="it-IT" sz="3600" dirty="0" smtClean="0"/>
              <a:t>1 </a:t>
            </a:r>
          </a:p>
          <a:p>
            <a:pPr marL="108000" indent="0">
              <a:buNone/>
            </a:pPr>
            <a:r>
              <a:rPr lang="it-IT" sz="4000" dirty="0"/>
              <a:t>(1 + 0) </a:t>
            </a:r>
            <a:r>
              <a:rPr lang="it-IT" sz="4000" dirty="0" smtClean="0"/>
              <a:t>× </a:t>
            </a:r>
            <a:r>
              <a:rPr lang="it-IT" sz="4000" dirty="0"/>
              <a:t>(</a:t>
            </a:r>
            <a:r>
              <a:rPr lang="it-IT" sz="4000" dirty="0" smtClean="0"/>
              <a:t>0 + </a:t>
            </a:r>
            <a:r>
              <a:rPr lang="it-IT" sz="4000" dirty="0"/>
              <a:t>1 × 1</a:t>
            </a:r>
            <a:r>
              <a:rPr lang="it-IT" sz="4000" dirty="0" smtClean="0"/>
              <a:t>) + </a:t>
            </a:r>
            <a:r>
              <a:rPr lang="it-IT" sz="4000" dirty="0"/>
              <a:t>(0 × 1) + (1 × 1)  = 1 </a:t>
            </a:r>
          </a:p>
          <a:p>
            <a:pPr marL="108000" indent="0">
              <a:buNone/>
            </a:pPr>
            <a:r>
              <a:rPr lang="it-IT" sz="3600" b="1" i="1" dirty="0"/>
              <a:t>Fatti i conti </a:t>
            </a:r>
            <a:r>
              <a:rPr lang="it-IT" sz="3600" i="1" dirty="0"/>
              <a:t>si ottiene </a:t>
            </a:r>
            <a:r>
              <a:rPr lang="it-IT" sz="3600" i="1" dirty="0" smtClean="0"/>
              <a:t>P=1</a:t>
            </a:r>
            <a:r>
              <a:rPr lang="it-IT" sz="3600" i="1" dirty="0"/>
              <a:t>, l’espressione è </a:t>
            </a:r>
            <a:r>
              <a:rPr lang="it-IT" sz="3600" i="1" dirty="0" smtClean="0"/>
              <a:t>vera.</a:t>
            </a:r>
          </a:p>
          <a:p>
            <a:pPr marL="108000" indent="0">
              <a:buNone/>
            </a:pPr>
            <a:endParaRPr lang="it-IT" sz="800" i="1" dirty="0"/>
          </a:p>
          <a:p>
            <a:pPr marL="108000" indent="0">
              <a:buNone/>
            </a:pPr>
            <a:r>
              <a:rPr lang="it-IT" sz="3600" b="1" i="1" dirty="0" smtClean="0"/>
              <a:t>Il </a:t>
            </a:r>
            <a:r>
              <a:rPr lang="it-IT" sz="3600" b="1" i="1" dirty="0"/>
              <a:t>progetto di Leibniz si sta concretizzando!</a:t>
            </a:r>
          </a:p>
          <a:p>
            <a:pPr marL="108000" indent="0">
              <a:buNone/>
            </a:pPr>
            <a:endParaRPr lang="it-IT" sz="36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71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Boole e Il calcolo filosofico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b="1" dirty="0"/>
              <a:t>Anche la logica basata sul sillogismo può essere ridotta a calcolo</a:t>
            </a:r>
            <a:endParaRPr lang="it-IT" sz="3600" dirty="0"/>
          </a:p>
          <a:p>
            <a:pPr marL="0" indent="0">
              <a:buNone/>
            </a:pPr>
            <a:r>
              <a:rPr lang="it-IT" sz="3600" dirty="0"/>
              <a:t>Tutti gli X sono Y 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  X· (1 - Y) = 0 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 X = X·Y </a:t>
            </a:r>
          </a:p>
          <a:p>
            <a:pPr marL="0" indent="0">
              <a:buNone/>
            </a:pPr>
            <a:r>
              <a:rPr lang="it-IT" sz="3600" dirty="0"/>
              <a:t>Tutti gli Y sono Z 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  Y· (1 – Z) = 0 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 Y = Y·Z </a:t>
            </a:r>
          </a:p>
          <a:p>
            <a:pPr marL="0" indent="0">
              <a:buNone/>
            </a:pPr>
            <a:r>
              <a:rPr lang="it-IT" sz="3600" dirty="0"/>
              <a:t> X = X·Y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X = X· (Y·Z)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X = (X·Y) ·Z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X = X·Z </a:t>
            </a:r>
          </a:p>
          <a:p>
            <a:pPr marL="0" indent="0">
              <a:buNone/>
            </a:pPr>
            <a:r>
              <a:rPr lang="it-IT" sz="3600" dirty="0"/>
              <a:t>Tutti gli X sono Z </a:t>
            </a:r>
            <a:r>
              <a:rPr lang="it-IT" sz="3600" dirty="0">
                <a:sym typeface="Wingdings"/>
              </a:rPr>
              <a:t></a:t>
            </a:r>
            <a:r>
              <a:rPr lang="it-IT" sz="3600" dirty="0"/>
              <a:t>  X = X·Z cioè X· (1-Z) = 0!!!</a:t>
            </a:r>
          </a:p>
          <a:p>
            <a:pPr marL="0" indent="0">
              <a:buNone/>
            </a:pPr>
            <a:r>
              <a:rPr lang="it-IT" sz="3600" b="1" dirty="0"/>
              <a:t>La validità del sillogismo dimostrata con un calcolo</a:t>
            </a:r>
            <a:endParaRPr lang="it-IT" sz="3600" dirty="0"/>
          </a:p>
          <a:p>
            <a:pPr marL="108000" indent="0">
              <a:buNone/>
            </a:pPr>
            <a:endParaRPr lang="it-IT" sz="36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13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it-IT" sz="3600" dirty="0"/>
              <a:t>Boole e Il calcolo filosofico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Calcolare la validità dei seguenti sillogismi</a:t>
            </a:r>
          </a:p>
          <a:p>
            <a:pPr marL="108000" indent="0">
              <a:buNone/>
            </a:pPr>
            <a:r>
              <a:rPr lang="it-IT" dirty="0"/>
              <a:t>A(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it-IT" dirty="0"/>
              <a:t>,</a:t>
            </a:r>
            <a:r>
              <a:rPr lang="it-IT" b="1" dirty="0"/>
              <a:t>TM</a:t>
            </a:r>
            <a:r>
              <a:rPr lang="it-IT" dirty="0"/>
              <a:t>) +  I(</a:t>
            </a:r>
            <a:r>
              <a:rPr lang="it-IT" b="1" dirty="0"/>
              <a:t>Tm</a:t>
            </a:r>
            <a:r>
              <a:rPr lang="it-IT" dirty="0"/>
              <a:t>,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it-IT" dirty="0"/>
              <a:t>) =&gt; </a:t>
            </a:r>
            <a:r>
              <a:rPr lang="it-IT" b="1" dirty="0"/>
              <a:t>A(Tm, TM)</a:t>
            </a:r>
          </a:p>
          <a:p>
            <a:pPr marL="108000" indent="0">
              <a:buNone/>
            </a:pPr>
            <a:r>
              <a:rPr lang="it-IT" dirty="0"/>
              <a:t>A(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it-IT" dirty="0"/>
              <a:t>,</a:t>
            </a:r>
            <a:r>
              <a:rPr lang="it-IT" b="1" dirty="0"/>
              <a:t>TM</a:t>
            </a:r>
            <a:r>
              <a:rPr lang="it-IT" dirty="0"/>
              <a:t>) +  </a:t>
            </a:r>
            <a:r>
              <a:rPr lang="it-IT" dirty="0" smtClean="0"/>
              <a:t>I(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</a:t>
            </a:r>
            <a:r>
              <a:rPr lang="it-IT" dirty="0" smtClean="0"/>
              <a:t>, </a:t>
            </a:r>
            <a:r>
              <a:rPr lang="it-IT" b="1" dirty="0" smtClean="0"/>
              <a:t>Tm</a:t>
            </a:r>
            <a:r>
              <a:rPr lang="it-IT" dirty="0"/>
              <a:t>) =&gt; </a:t>
            </a:r>
            <a:r>
              <a:rPr lang="it-IT" b="1" dirty="0"/>
              <a:t>E(Tm, TM) </a:t>
            </a:r>
          </a:p>
          <a:p>
            <a:pPr marL="108000" indent="0">
              <a:buNone/>
            </a:pPr>
            <a:r>
              <a:rPr lang="it-IT" dirty="0"/>
              <a:t>A(</a:t>
            </a:r>
            <a:r>
              <a:rPr lang="it-IT" b="1" dirty="0"/>
              <a:t>TM,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it-IT" dirty="0"/>
              <a:t>) + </a:t>
            </a:r>
            <a:r>
              <a:rPr lang="it-IT" dirty="0" smtClean="0"/>
              <a:t>I(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, </a:t>
            </a:r>
            <a:r>
              <a:rPr lang="it-IT" b="1" dirty="0" smtClean="0"/>
              <a:t>Tm</a:t>
            </a:r>
            <a:r>
              <a:rPr lang="it-IT" dirty="0"/>
              <a:t>) =&gt;  </a:t>
            </a:r>
            <a:r>
              <a:rPr lang="it-IT" b="1" dirty="0"/>
              <a:t>I(Tm, TM) </a:t>
            </a:r>
          </a:p>
          <a:p>
            <a:pPr marL="108000" indent="0">
              <a:buNone/>
            </a:pPr>
            <a:r>
              <a:rPr lang="it-IT" dirty="0"/>
              <a:t>A(</a:t>
            </a:r>
            <a:r>
              <a:rPr lang="it-IT" b="1" dirty="0"/>
              <a:t>TM,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it-IT" dirty="0"/>
              <a:t>) + I(</a:t>
            </a:r>
            <a:r>
              <a:rPr lang="it-IT" b="1" dirty="0"/>
              <a:t>Tm</a:t>
            </a:r>
            <a:r>
              <a:rPr lang="it-IT" dirty="0"/>
              <a:t>,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it-IT" dirty="0"/>
              <a:t>) =&gt; </a:t>
            </a:r>
            <a:r>
              <a:rPr lang="it-IT" b="1" dirty="0"/>
              <a:t>O(Tm, TM) </a:t>
            </a:r>
          </a:p>
          <a:p>
            <a:pPr marL="108000" indent="0">
              <a:buNone/>
            </a:pPr>
            <a:r>
              <a:rPr lang="it-IT" dirty="0"/>
              <a:t>A(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it-IT" dirty="0"/>
              <a:t>,</a:t>
            </a:r>
            <a:r>
              <a:rPr lang="it-IT" b="1" dirty="0"/>
              <a:t>TM</a:t>
            </a:r>
            <a:r>
              <a:rPr lang="it-IT" dirty="0"/>
              <a:t>) +  I(</a:t>
            </a:r>
            <a:r>
              <a:rPr lang="it-IT" b="1" dirty="0"/>
              <a:t>Tm</a:t>
            </a:r>
            <a:r>
              <a:rPr lang="it-IT" dirty="0"/>
              <a:t>,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it-IT" dirty="0"/>
              <a:t>) =&gt; </a:t>
            </a:r>
            <a:r>
              <a:rPr lang="it-IT" b="1" dirty="0"/>
              <a:t>I(Tm, TM)</a:t>
            </a:r>
          </a:p>
          <a:p>
            <a:pPr marL="108000" indent="0">
              <a:buNone/>
            </a:pPr>
            <a:r>
              <a:rPr lang="it-IT" dirty="0"/>
              <a:t>A(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it-IT" dirty="0"/>
              <a:t>,</a:t>
            </a:r>
            <a:r>
              <a:rPr lang="it-IT" b="1" dirty="0"/>
              <a:t>TM</a:t>
            </a:r>
            <a:r>
              <a:rPr lang="it-IT" dirty="0"/>
              <a:t>) +  </a:t>
            </a:r>
            <a:r>
              <a:rPr lang="it-IT" dirty="0" smtClean="0"/>
              <a:t>I(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</a:t>
            </a:r>
            <a:r>
              <a:rPr lang="it-IT" dirty="0" smtClean="0"/>
              <a:t>, </a:t>
            </a:r>
            <a:r>
              <a:rPr lang="it-IT" b="1" dirty="0" smtClean="0"/>
              <a:t>Tm</a:t>
            </a:r>
            <a:r>
              <a:rPr lang="it-IT" dirty="0"/>
              <a:t>) =&gt; </a:t>
            </a:r>
            <a:r>
              <a:rPr lang="it-IT" b="1" dirty="0"/>
              <a:t>I(Tm, TM</a:t>
            </a:r>
            <a:r>
              <a:rPr lang="it-IT" b="1" dirty="0" smtClean="0"/>
              <a:t>) </a:t>
            </a:r>
          </a:p>
          <a:p>
            <a:pPr marL="108000" indent="0">
              <a:buNone/>
            </a:pPr>
            <a:endParaRPr lang="it-IT" sz="800" dirty="0" smtClean="0"/>
          </a:p>
          <a:p>
            <a:pPr marL="108000" indent="0">
              <a:buNone/>
            </a:pPr>
            <a:r>
              <a:rPr lang="it-IT" dirty="0" smtClean="0"/>
              <a:t>Appendice F-2 esercizi sul sillogismo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87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IL DISPOSITIVO DI BOOLE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974513"/>
              </p:ext>
            </p:extLst>
          </p:nvPr>
        </p:nvGraphicFramePr>
        <p:xfrm>
          <a:off x="0" y="1124744"/>
          <a:ext cx="8661648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024336"/>
                <a:gridCol w="3333056"/>
              </a:tblGrid>
              <a:tr h="1476752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Dispositivo</a:t>
                      </a:r>
                    </a:p>
                    <a:p>
                      <a:r>
                        <a:rPr lang="it-IT" sz="3600" dirty="0" smtClean="0"/>
                        <a:t>linguistico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Pseudo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125955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di </a:t>
                      </a:r>
                    </a:p>
                    <a:p>
                      <a:r>
                        <a:rPr lang="it-IT" sz="3200" dirty="0" smtClean="0"/>
                        <a:t>programmazione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 Naturali</a:t>
                      </a:r>
                      <a:endParaRPr lang="it-I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b="1" dirty="0" smtClean="0"/>
                        <a:t>Algebra di Boole</a:t>
                      </a:r>
                    </a:p>
                    <a:p>
                      <a:r>
                        <a:rPr lang="it-IT" sz="3200" dirty="0" smtClean="0"/>
                        <a:t>Menabrea</a:t>
                      </a:r>
                      <a:r>
                        <a:rPr lang="it-IT" sz="3200" baseline="0" dirty="0" smtClean="0"/>
                        <a:t> Ada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Lingue disciplinari</a:t>
                      </a:r>
                      <a:endParaRPr lang="it-IT" sz="3200" i="1" dirty="0" smtClean="0"/>
                    </a:p>
                  </a:txBody>
                  <a:tcPr/>
                </a:tc>
              </a:tr>
              <a:tr h="138147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= g·M</a:t>
                      </a:r>
                      <a:r>
                        <a:rPr lang="en-US" sz="2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·M</a:t>
                      </a:r>
                      <a:r>
                        <a:rPr lang="en-US" sz="2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r>
                        <a:rPr lang="en-US" sz="4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Formule della fisica</a:t>
                      </a:r>
                      <a:endParaRPr lang="it-IT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Ricette di cucina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L’algebra di Boole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 smtClean="0"/>
              <a:t>Nell’algebra di Boole la negazione </a:t>
            </a:r>
            <a:r>
              <a:rPr lang="it-IT" sz="2800" dirty="0"/>
              <a:t>corrisponde alla </a:t>
            </a:r>
            <a:r>
              <a:rPr lang="it-IT" sz="2800" dirty="0" smtClean="0"/>
              <a:t>sottrazione </a:t>
            </a:r>
            <a:r>
              <a:rPr lang="it-IT" sz="2800" dirty="0"/>
              <a:t>e la congiunzione corrisponde alla moltiplicazione: e da queste si possono costruire tutti i connettivi. (de Morgan</a:t>
            </a:r>
            <a:r>
              <a:rPr lang="it-IT" sz="2800" dirty="0" smtClean="0"/>
              <a:t>)</a:t>
            </a:r>
          </a:p>
          <a:p>
            <a:pPr marL="0" indent="0">
              <a:buNone/>
            </a:pP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17</a:t>
            </a:fld>
            <a:endParaRPr 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05705"/>
              </p:ext>
            </p:extLst>
          </p:nvPr>
        </p:nvGraphicFramePr>
        <p:xfrm>
          <a:off x="457200" y="2573877"/>
          <a:ext cx="8229600" cy="4471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600">
                          <a:effectLst/>
                        </a:rPr>
                        <a:t>¬(W+Y) = (¬W) * (¬Y)</a:t>
                      </a:r>
                      <a:endParaRPr lang="it-I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600">
                          <a:effectLst/>
                        </a:rPr>
                        <a:t>¬(W*Y) = (¬W) + (¬Y)</a:t>
                      </a:r>
                      <a:endParaRPr lang="it-I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600">
                          <a:effectLst/>
                        </a:rPr>
                        <a:t>1 + W = 1</a:t>
                      </a:r>
                      <a:endParaRPr lang="it-I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600">
                          <a:effectLst/>
                        </a:rPr>
                        <a:t>0 * W = 0</a:t>
                      </a:r>
                      <a:endParaRPr lang="it-I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600">
                          <a:effectLst/>
                        </a:rPr>
                        <a:t>0 + W = W</a:t>
                      </a:r>
                      <a:endParaRPr lang="it-I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600" dirty="0">
                          <a:effectLst/>
                        </a:rPr>
                        <a:t>1 * W = W</a:t>
                      </a:r>
                      <a:endParaRPr lang="it-I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573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4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L’algebra di Boole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Quindi esistono operazioni linguistiche sulle proposizioni che corrispondono a operazioni matematiche sui numeri.</a:t>
            </a:r>
          </a:p>
          <a:p>
            <a:pPr marL="0" indent="0">
              <a:buNone/>
            </a:pPr>
            <a:r>
              <a:rPr lang="it-IT" dirty="0"/>
              <a:t>Boole ha aperto la strada alla logica matematica che costituisce la base </a:t>
            </a:r>
            <a:r>
              <a:rPr lang="it-IT" dirty="0" smtClean="0"/>
              <a:t>dell’informatica.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66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Da Boole a Frege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dirty="0" smtClean="0"/>
              <a:t>L’algebra di Boole è un linguaggio limitato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Con l’algebra di Boole, per esempio, non </a:t>
            </a:r>
            <a:r>
              <a:rPr lang="it-IT" dirty="0"/>
              <a:t>si riesce a formulare la seguente affermazione</a:t>
            </a:r>
            <a:endParaRPr lang="it-IT" sz="1000" dirty="0"/>
          </a:p>
          <a:p>
            <a:pPr marL="108000" indent="0">
              <a:buNone/>
            </a:pPr>
            <a:r>
              <a:rPr lang="it-IT" b="1" dirty="0"/>
              <a:t>Tutti gli studenti bocciati  sono pigri o disinteressati. </a:t>
            </a:r>
            <a:endParaRPr lang="it-IT" b="1" dirty="0" smtClean="0"/>
          </a:p>
          <a:p>
            <a:pPr marL="108000" indent="0">
              <a:buNone/>
            </a:pPr>
            <a:endParaRPr lang="it-IT" sz="800" b="1" dirty="0"/>
          </a:p>
          <a:p>
            <a:pPr marL="108000" indent="0">
              <a:buNone/>
            </a:pPr>
            <a:r>
              <a:rPr lang="it-IT" dirty="0"/>
              <a:t>Con l’algebra di Boole non è possibile distinguere la classe dei pigri da quella dei disinteressati</a:t>
            </a:r>
            <a:r>
              <a:rPr lang="it-IT" dirty="0" smtClean="0"/>
              <a:t>.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Con l’algebra di Boole non è possibile indagare sui termini che rendono vera una proposizione. </a:t>
            </a:r>
          </a:p>
          <a:p>
            <a:pPr marL="108000" indent="0">
              <a:buNone/>
            </a:pPr>
            <a:endParaRPr lang="it-IT" sz="10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9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Lo sviluppo dei dispositivi linguistici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Con lo sviluppo dei dispositivi operativi, svolto da metà del XIX secolo a metà del XX, si è avuto un contemporaneo decisivo sviluppo parallelo anche dei dispositivi linguistici.</a:t>
            </a:r>
          </a:p>
          <a:p>
            <a:pPr marL="0" indent="0">
              <a:buNone/>
            </a:pPr>
            <a:r>
              <a:rPr lang="it-IT" dirty="0" smtClean="0"/>
              <a:t>Questi due tipi di dispositivi, che hanno avuto una «partenza» in comune con la macchina analitica di Babbage e la descrizione del relativo linguaggio fatta da Menabrea e Ada, evolveranno separatamente fino alla </a:t>
            </a:r>
          </a:p>
          <a:p>
            <a:pPr marL="0" indent="0">
              <a:buNone/>
            </a:pPr>
            <a:r>
              <a:rPr lang="it-IT" dirty="0" smtClean="0"/>
              <a:t>loro confluenza definitiva al termine della seconda guerra mondiale con la presentazione delle «macchine» (dispositivi) di von Neumann.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03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it-IT" dirty="0" smtClean="0"/>
              <a:t>La logica matematica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001419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b="1" dirty="0" smtClean="0"/>
              <a:t>In </a:t>
            </a:r>
            <a:r>
              <a:rPr lang="it-IT" b="1" dirty="0"/>
              <a:t>Boole</a:t>
            </a:r>
            <a:r>
              <a:rPr lang="it-IT" dirty="0"/>
              <a:t> </a:t>
            </a:r>
            <a:r>
              <a:rPr lang="it-IT" dirty="0" smtClean="0"/>
              <a:t>ci sono proposizioni che sono costanti </a:t>
            </a:r>
            <a:r>
              <a:rPr lang="it-IT" dirty="0"/>
              <a:t>con valore 0 o </a:t>
            </a:r>
            <a:r>
              <a:rPr lang="it-IT" dirty="0" smtClean="0"/>
              <a:t>1; le proposizioni </a:t>
            </a:r>
            <a:r>
              <a:rPr lang="it-IT" dirty="0"/>
              <a:t>non possono contenere variabili che ne </a:t>
            </a:r>
            <a:r>
              <a:rPr lang="it-IT" dirty="0" smtClean="0"/>
              <a:t>determino </a:t>
            </a:r>
            <a:r>
              <a:rPr lang="it-IT" dirty="0"/>
              <a:t>il vapore</a:t>
            </a:r>
            <a:r>
              <a:rPr lang="it-IT" dirty="0" smtClean="0"/>
              <a:t>.</a:t>
            </a:r>
          </a:p>
          <a:p>
            <a:pPr marL="108000" indent="0">
              <a:buNone/>
            </a:pPr>
            <a:endParaRPr lang="it-IT" sz="800" dirty="0" smtClean="0"/>
          </a:p>
          <a:p>
            <a:pPr marL="108000" indent="0">
              <a:buNone/>
            </a:pPr>
            <a:r>
              <a:rPr lang="it-IT" dirty="0" smtClean="0"/>
              <a:t>Si può scrivere:  </a:t>
            </a:r>
            <a:r>
              <a:rPr lang="it-IT" dirty="0"/>
              <a:t>purosangue(fulmine</a:t>
            </a:r>
            <a:r>
              <a:rPr lang="it-IT" dirty="0" smtClean="0"/>
              <a:t>) </a:t>
            </a:r>
          </a:p>
          <a:p>
            <a:pPr marL="108000" indent="0">
              <a:buNone/>
            </a:pPr>
            <a:r>
              <a:rPr lang="it-IT" dirty="0" smtClean="0"/>
              <a:t>Che può essere vera o falsa.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Non si può scrivere: purosangue(X)</a:t>
            </a:r>
          </a:p>
          <a:p>
            <a:pPr marL="108000" indent="0">
              <a:buNone/>
            </a:pPr>
            <a:r>
              <a:rPr lang="it-IT" dirty="0" smtClean="0"/>
              <a:t>la cui verità dipende dal valore di X</a:t>
            </a:r>
            <a:endParaRPr lang="it-IT" dirty="0"/>
          </a:p>
          <a:p>
            <a:pPr marL="10800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6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/>
              <a:t>La logica matematica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5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3600" dirty="0"/>
              <a:t>Frege </a:t>
            </a:r>
            <a:r>
              <a:rPr lang="it-IT" sz="3600" dirty="0" smtClean="0"/>
              <a:t>propone </a:t>
            </a:r>
            <a:r>
              <a:rPr lang="it-IT" sz="3600" dirty="0"/>
              <a:t>un linguaggio </a:t>
            </a:r>
            <a:r>
              <a:rPr lang="it-IT" sz="3600" dirty="0" smtClean="0"/>
              <a:t>simbolico, una </a:t>
            </a:r>
            <a:r>
              <a:rPr lang="it-IT" sz="3600" b="1" dirty="0"/>
              <a:t>ideografia (</a:t>
            </a:r>
            <a:r>
              <a:rPr lang="it-IT" sz="3600" b="1" i="1" dirty="0"/>
              <a:t>Begriffsschrift</a:t>
            </a:r>
            <a:r>
              <a:rPr lang="it-IT" sz="3600" b="1" dirty="0"/>
              <a:t>)</a:t>
            </a:r>
            <a:r>
              <a:rPr lang="it-IT" sz="3600" dirty="0"/>
              <a:t>, </a:t>
            </a:r>
            <a:r>
              <a:rPr lang="it-IT" sz="3600" dirty="0" smtClean="0"/>
              <a:t>per descrivere </a:t>
            </a:r>
          </a:p>
          <a:p>
            <a:r>
              <a:rPr lang="it-IT" sz="4000" b="1" dirty="0" smtClean="0"/>
              <a:t>proprietà</a:t>
            </a:r>
          </a:p>
          <a:p>
            <a:r>
              <a:rPr lang="it-IT" sz="4000" b="1" dirty="0" smtClean="0"/>
              <a:t>regole </a:t>
            </a:r>
            <a:r>
              <a:rPr lang="it-IT" sz="4000" b="1" dirty="0"/>
              <a:t>per costruire proposizioni </a:t>
            </a:r>
            <a:r>
              <a:rPr lang="it-IT" sz="4000" b="1" dirty="0" smtClean="0"/>
              <a:t>complesse, </a:t>
            </a:r>
          </a:p>
          <a:p>
            <a:r>
              <a:rPr lang="it-IT" sz="4000" b="1" dirty="0" smtClean="0"/>
              <a:t>regole </a:t>
            </a:r>
            <a:r>
              <a:rPr lang="it-IT" sz="4000" b="1" dirty="0"/>
              <a:t>inferenziali per dedurre proposizioni vere da proposizioni vere.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39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logica matematica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	Mentre la logica prima di Frege calcola con enunciati costanti (già datati di uno dei due valori 0 e 1), 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	la logica matematica di Frege prevede di usare enunciati variabili f(x), il cui valore 0 o 1 dipende dall’argomento x.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	In </a:t>
            </a:r>
            <a:r>
              <a:rPr lang="it-IT" b="1" dirty="0"/>
              <a:t>Frege</a:t>
            </a:r>
            <a:r>
              <a:rPr lang="it-IT" dirty="0"/>
              <a:t> ci sono predicati e </a:t>
            </a:r>
            <a:r>
              <a:rPr lang="it-IT" dirty="0" smtClean="0"/>
              <a:t>variabili.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98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La logica matematica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dirty="0" smtClean="0"/>
              <a:t>	Indicando con f una data proprietà, f(X) è vera per ogni elemento X che ha quella proprietà.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	Se h indica la proprietà di essere uomo, allora h(x) è vera per ogni x che identifica un uomo: ad esempio h(Socrate) è vera.  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 smtClean="0"/>
              <a:t>	Se m </a:t>
            </a:r>
            <a:r>
              <a:rPr lang="it-IT" dirty="0"/>
              <a:t>indica la proprietà di essere </a:t>
            </a:r>
            <a:r>
              <a:rPr lang="it-IT" dirty="0" smtClean="0"/>
              <a:t>mortale, </a:t>
            </a:r>
            <a:r>
              <a:rPr lang="it-IT" dirty="0"/>
              <a:t>allora </a:t>
            </a:r>
            <a:r>
              <a:rPr lang="it-IT" dirty="0" smtClean="0"/>
              <a:t>m(x</a:t>
            </a:r>
            <a:r>
              <a:rPr lang="it-IT" dirty="0"/>
              <a:t>) è vera per ogni x che identifica un </a:t>
            </a:r>
            <a:r>
              <a:rPr lang="it-IT" dirty="0" smtClean="0"/>
              <a:t>essere mortale.</a:t>
            </a:r>
          </a:p>
          <a:p>
            <a:pPr marL="108000" indent="0">
              <a:buNone/>
            </a:pPr>
            <a:endParaRPr lang="it-IT" sz="12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718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logica matematica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Frege ci sono relazioni tra due o più variabili.</a:t>
            </a:r>
          </a:p>
          <a:p>
            <a:pPr marL="0" indent="0">
              <a:buNone/>
            </a:pPr>
            <a:r>
              <a:rPr lang="it-IT" dirty="0"/>
              <a:t>Indicando con g una data relazione, g(X,Y) è vera per ogni coppia (X, Y) per cui vale la relazione g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 g è la relazione d’ordine &gt; allora g(X,Y) è vera per ogni coppia (X,Y) per cui X &gt; Y.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22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logica matematica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 questa proposta, </a:t>
            </a:r>
            <a:r>
              <a:rPr lang="it-IT" b="1" dirty="0"/>
              <a:t>Frege</a:t>
            </a:r>
            <a:r>
              <a:rPr lang="it-IT" dirty="0"/>
              <a:t> ha definito un sistema </a:t>
            </a:r>
            <a:r>
              <a:rPr lang="it-IT" dirty="0" smtClean="0"/>
              <a:t>formale </a:t>
            </a:r>
            <a:r>
              <a:rPr lang="it-IT" dirty="0"/>
              <a:t>per la logica analogo a quello </a:t>
            </a:r>
            <a:r>
              <a:rPr lang="it-IT" dirty="0" smtClean="0"/>
              <a:t>proposto </a:t>
            </a:r>
            <a:r>
              <a:rPr lang="it-IT" dirty="0"/>
              <a:t>da </a:t>
            </a:r>
            <a:r>
              <a:rPr lang="it-IT" b="1" dirty="0"/>
              <a:t>Euclide</a:t>
            </a:r>
            <a:r>
              <a:rPr lang="it-IT" dirty="0"/>
              <a:t> per la geometria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dirty="0" smtClean="0"/>
              <a:t>Frege </a:t>
            </a:r>
            <a:r>
              <a:rPr lang="it-IT" dirty="0"/>
              <a:t>ha formulato la sua proposta proponendo assiomi e regole inferenziali che (secondo lui) consentono di derivare </a:t>
            </a:r>
            <a:r>
              <a:rPr lang="it-IT" b="1" dirty="0"/>
              <a:t>tutte le verità logiche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09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r>
              <a:rPr lang="it-IT" sz="3200" i="1" dirty="0" smtClean="0"/>
              <a:t/>
            </a:r>
            <a:br>
              <a:rPr lang="it-IT" sz="3200" i="1" dirty="0" smtClean="0"/>
            </a:br>
            <a:r>
              <a:rPr lang="it-IT" sz="3600" b="1" i="1" dirty="0" smtClean="0"/>
              <a:t>Begriffsschrift </a:t>
            </a:r>
            <a:r>
              <a:rPr lang="it-IT" sz="3200" dirty="0"/>
              <a:t>o Ideografia, la lingua di Frege.</a:t>
            </a:r>
            <a:r>
              <a:rPr lang="it-IT" sz="900" dirty="0"/>
              <a:t/>
            </a:r>
            <a:br>
              <a:rPr lang="it-IT" sz="9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6093296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b="1" dirty="0" smtClean="0"/>
              <a:t>Per gestire le variabili, Frege introduce </a:t>
            </a:r>
            <a:r>
              <a:rPr lang="it-IT" b="1" dirty="0"/>
              <a:t>due </a:t>
            </a:r>
            <a:endParaRPr lang="it-IT" b="1" dirty="0" smtClean="0"/>
          </a:p>
          <a:p>
            <a:pPr marL="108000" indent="0">
              <a:buNone/>
            </a:pPr>
            <a:r>
              <a:rPr lang="it-IT" b="1" dirty="0" smtClean="0"/>
              <a:t>ꓯ</a:t>
            </a:r>
            <a:r>
              <a:rPr lang="it-IT" b="1" dirty="0"/>
              <a:t>x </a:t>
            </a:r>
            <a:r>
              <a:rPr lang="it-IT" b="1" dirty="0" smtClean="0"/>
              <a:t>quantificatore universale: per ogni x</a:t>
            </a:r>
          </a:p>
          <a:p>
            <a:pPr marL="108000" indent="0">
              <a:buNone/>
            </a:pPr>
            <a:r>
              <a:rPr lang="it-IT" b="1" dirty="0"/>
              <a:t>ꓱ</a:t>
            </a:r>
            <a:r>
              <a:rPr lang="it-IT" b="1" dirty="0" smtClean="0"/>
              <a:t>x </a:t>
            </a:r>
            <a:r>
              <a:rPr lang="it-IT" b="1" dirty="0"/>
              <a:t>quantificatore </a:t>
            </a:r>
            <a:r>
              <a:rPr lang="it-IT" b="1" dirty="0" smtClean="0"/>
              <a:t>esistenziale: esiste un x</a:t>
            </a:r>
            <a:endParaRPr lang="it-IT" b="1" dirty="0"/>
          </a:p>
          <a:p>
            <a:pPr marL="108000" indent="0">
              <a:buNone/>
            </a:pPr>
            <a:endParaRPr lang="it-IT" sz="800" b="1" dirty="0"/>
          </a:p>
          <a:p>
            <a:pPr marL="108000" indent="0">
              <a:buNone/>
            </a:pPr>
            <a:r>
              <a:rPr lang="it-IT" b="1" dirty="0" smtClean="0"/>
              <a:t>Tutti</a:t>
            </a:r>
            <a:r>
              <a:rPr lang="it-IT" dirty="0" smtClean="0"/>
              <a:t> </a:t>
            </a:r>
            <a:r>
              <a:rPr lang="it-IT" dirty="0"/>
              <a:t>i cavalli sono mammiferi diventa </a:t>
            </a:r>
          </a:p>
          <a:p>
            <a:pPr marL="108000" indent="0">
              <a:buNone/>
            </a:pPr>
            <a:r>
              <a:rPr lang="it-IT" dirty="0"/>
              <a:t>se x è un cavallo </a:t>
            </a:r>
            <a:r>
              <a:rPr lang="it-IT" dirty="0">
                <a:sym typeface="Wingdings"/>
              </a:rPr>
              <a:t></a:t>
            </a:r>
            <a:r>
              <a:rPr lang="it-IT" dirty="0"/>
              <a:t> x è un mammifero </a:t>
            </a:r>
          </a:p>
          <a:p>
            <a:pPr marL="108000" indent="0">
              <a:buNone/>
            </a:pPr>
            <a:r>
              <a:rPr lang="it-IT" b="1" dirty="0" smtClean="0"/>
              <a:t>(ꓯ</a:t>
            </a:r>
            <a:r>
              <a:rPr lang="it-IT" b="1" dirty="0"/>
              <a:t>x)(cavallo(x) </a:t>
            </a:r>
            <a:r>
              <a:rPr lang="it-IT" b="1" dirty="0">
                <a:sym typeface="Wingdings"/>
              </a:rPr>
              <a:t></a:t>
            </a:r>
            <a:r>
              <a:rPr lang="it-IT" b="1" dirty="0"/>
              <a:t>  </a:t>
            </a:r>
            <a:r>
              <a:rPr lang="it-IT" b="1" dirty="0" smtClean="0"/>
              <a:t>mammifero(x))</a:t>
            </a:r>
            <a:endParaRPr lang="it-IT" b="1" dirty="0"/>
          </a:p>
          <a:p>
            <a:pPr marL="108000" indent="0">
              <a:buNone/>
            </a:pPr>
            <a:endParaRPr lang="it-IT" sz="1000" dirty="0"/>
          </a:p>
          <a:p>
            <a:pPr marL="108000" indent="0">
              <a:buNone/>
            </a:pPr>
            <a:r>
              <a:rPr lang="it-IT" b="1" dirty="0"/>
              <a:t>Alcuni </a:t>
            </a:r>
            <a:r>
              <a:rPr lang="it-IT" dirty="0"/>
              <a:t>cavalli sono purosangue diventa </a:t>
            </a:r>
          </a:p>
          <a:p>
            <a:pPr marL="108000" indent="0">
              <a:buNone/>
            </a:pPr>
            <a:r>
              <a:rPr lang="it-IT" dirty="0"/>
              <a:t>x è un cavallo </a:t>
            </a:r>
            <a:r>
              <a:rPr lang="it-IT" u="sng" dirty="0"/>
              <a:t>e</a:t>
            </a:r>
            <a:r>
              <a:rPr lang="it-IT" dirty="0"/>
              <a:t> x è un purosangue </a:t>
            </a:r>
          </a:p>
          <a:p>
            <a:pPr marL="108000" indent="0">
              <a:buNone/>
            </a:pPr>
            <a:r>
              <a:rPr lang="it-IT" b="1" dirty="0" smtClean="0"/>
              <a:t>(ꓱ</a:t>
            </a:r>
            <a:r>
              <a:rPr lang="it-IT" b="1" dirty="0"/>
              <a:t>x)(cavallo(x) ꓥ </a:t>
            </a:r>
            <a:r>
              <a:rPr lang="it-IT" b="1" dirty="0" smtClean="0"/>
              <a:t>purosangue(x))</a:t>
            </a:r>
            <a:endParaRPr lang="it-IT" b="1" dirty="0"/>
          </a:p>
          <a:p>
            <a:pPr marL="108000" indent="0">
              <a:buNone/>
            </a:pPr>
            <a:endParaRPr lang="it-IT" sz="1000" b="1" dirty="0"/>
          </a:p>
          <a:p>
            <a:pPr marL="10800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09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b="1" i="1" dirty="0"/>
              <a:t>Begriffsschrift </a:t>
            </a:r>
            <a:r>
              <a:rPr lang="it-IT" sz="3200" dirty="0"/>
              <a:t>o Ideografia, la lingua di Frege.</a:t>
            </a:r>
            <a:r>
              <a:rPr lang="it-IT" sz="800" dirty="0"/>
              <a:t/>
            </a:r>
            <a:br>
              <a:rPr lang="it-IT" sz="8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Tutti gli studenti bocciati  sono pigri o disinteressati.</a:t>
            </a:r>
            <a:r>
              <a:rPr lang="it-IT" b="1" dirty="0"/>
              <a:t> </a:t>
            </a:r>
            <a:endParaRPr lang="it-IT" dirty="0"/>
          </a:p>
          <a:p>
            <a:pPr marL="108000" indent="0">
              <a:buNone/>
            </a:pPr>
            <a:r>
              <a:rPr lang="it-IT" b="1" dirty="0"/>
              <a:t>(ꓯx)(bocciato(x) </a:t>
            </a:r>
            <a:r>
              <a:rPr lang="it-IT" b="1" dirty="0">
                <a:sym typeface="Wingdings"/>
              </a:rPr>
              <a:t></a:t>
            </a:r>
            <a:r>
              <a:rPr lang="it-IT" b="1" dirty="0"/>
              <a:t> (pigro(x) ꓦ disinteressato(x))) </a:t>
            </a:r>
          </a:p>
          <a:p>
            <a:pPr marL="0" indent="0">
              <a:buNone/>
            </a:pP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Tutti gli uomini sono mortali</a:t>
            </a:r>
          </a:p>
          <a:p>
            <a:pPr marL="0" indent="0">
              <a:buNone/>
            </a:pPr>
            <a:r>
              <a:rPr lang="it-IT" b="1" dirty="0"/>
              <a:t>(ꓯx</a:t>
            </a:r>
            <a:r>
              <a:rPr lang="it-IT" b="1" dirty="0" smtClean="0"/>
              <a:t>)(h(x</a:t>
            </a:r>
            <a:r>
              <a:rPr lang="it-IT" b="1" dirty="0"/>
              <a:t>) </a:t>
            </a:r>
            <a:r>
              <a:rPr lang="it-IT" b="1" dirty="0">
                <a:sym typeface="Wingdings"/>
              </a:rPr>
              <a:t></a:t>
            </a:r>
            <a:r>
              <a:rPr lang="it-IT" b="1" dirty="0"/>
              <a:t> </a:t>
            </a:r>
            <a:r>
              <a:rPr lang="it-IT" b="1" dirty="0" smtClean="0"/>
              <a:t>m(x)) 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57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>Esempio di Begriffsschrift</a:t>
            </a: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sz="2800" dirty="0" smtClean="0"/>
              <a:t>La capacità espressiva  della Begriffsschrift è evidenziata dalla trascrizione della seguente affermazione</a:t>
            </a:r>
            <a:endParaRPr lang="it-IT" sz="2800" dirty="0"/>
          </a:p>
          <a:p>
            <a:pPr marL="108000" indent="0">
              <a:buNone/>
            </a:pPr>
            <a:r>
              <a:rPr lang="it-IT" sz="2800" b="1" dirty="0" smtClean="0"/>
              <a:t>tutti </a:t>
            </a:r>
            <a:r>
              <a:rPr lang="it-IT" sz="2800" b="1" u="sng" dirty="0"/>
              <a:t>conoscono</a:t>
            </a:r>
            <a:r>
              <a:rPr lang="it-IT" sz="2800" b="1" dirty="0"/>
              <a:t> </a:t>
            </a:r>
            <a:r>
              <a:rPr lang="it-IT" sz="2800" b="1" dirty="0" smtClean="0"/>
              <a:t>qualcuno  che </a:t>
            </a:r>
            <a:r>
              <a:rPr lang="it-IT" sz="2800" b="1" u="sng" dirty="0" smtClean="0"/>
              <a:t>stima</a:t>
            </a:r>
            <a:r>
              <a:rPr lang="it-IT" sz="2800" b="1" dirty="0" smtClean="0"/>
              <a:t> </a:t>
            </a:r>
            <a:r>
              <a:rPr lang="it-IT" sz="2800" b="1" dirty="0"/>
              <a:t>tutti </a:t>
            </a:r>
            <a:r>
              <a:rPr lang="it-IT" sz="2800" b="1" dirty="0" smtClean="0"/>
              <a:t>quelli </a:t>
            </a:r>
          </a:p>
          <a:p>
            <a:pPr marL="108000" indent="0">
              <a:buNone/>
            </a:pPr>
            <a:r>
              <a:rPr lang="it-IT" sz="2800" b="1" dirty="0" smtClean="0"/>
              <a:t>che </a:t>
            </a:r>
            <a:r>
              <a:rPr lang="it-IT" sz="2800" b="1" u="sng" dirty="0" smtClean="0"/>
              <a:t>ammirano</a:t>
            </a:r>
            <a:r>
              <a:rPr lang="it-IT" sz="2800" b="1" dirty="0" smtClean="0"/>
              <a:t> Dante</a:t>
            </a:r>
            <a:r>
              <a:rPr lang="it-IT" sz="2800" dirty="0" smtClean="0"/>
              <a:t>.  </a:t>
            </a:r>
            <a:endParaRPr lang="it-IT" sz="2800" dirty="0"/>
          </a:p>
          <a:p>
            <a:pPr marL="108000" indent="0">
              <a:buNone/>
            </a:pPr>
            <a:endParaRPr lang="it-IT" sz="800" b="1" dirty="0"/>
          </a:p>
          <a:p>
            <a:pPr marL="108000" indent="0">
              <a:buNone/>
            </a:pPr>
            <a:r>
              <a:rPr lang="it-IT" sz="2800" b="1" dirty="0" smtClean="0"/>
              <a:t>L’universo è l’insieme delle persone. La costante d = Dante</a:t>
            </a:r>
            <a:endParaRPr lang="it-IT" sz="2400" dirty="0"/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Predicati </a:t>
            </a:r>
          </a:p>
          <a:p>
            <a:pPr marL="0" indent="0">
              <a:buNone/>
            </a:pPr>
            <a:r>
              <a:rPr lang="it-IT" dirty="0" smtClean="0"/>
              <a:t>C(x,y)    x  conosce  y</a:t>
            </a:r>
          </a:p>
          <a:p>
            <a:pPr marL="0" indent="0">
              <a:buNone/>
            </a:pPr>
            <a:r>
              <a:rPr lang="it-IT" dirty="0" smtClean="0"/>
              <a:t>A(x,y)    x  ammira y</a:t>
            </a:r>
          </a:p>
          <a:p>
            <a:pPr marL="0" indent="0">
              <a:buNone/>
            </a:pPr>
            <a:r>
              <a:rPr lang="it-IT" dirty="0" smtClean="0"/>
              <a:t>S(x,y)    x  stima y</a:t>
            </a:r>
          </a:p>
          <a:p>
            <a:pPr marL="0" indent="0">
              <a:buNone/>
            </a:pPr>
            <a:r>
              <a:rPr lang="it-IT" sz="3600" dirty="0" smtClean="0"/>
              <a:t>Appendice F-5  esempio di Begriffsschrift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038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logica matematica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Il sistema formale proposto da Frege</a:t>
            </a:r>
            <a:r>
              <a:rPr lang="it-IT" dirty="0" smtClean="0"/>
              <a:t> </a:t>
            </a:r>
            <a:r>
              <a:rPr lang="it-IT" dirty="0"/>
              <a:t>non </a:t>
            </a:r>
            <a:r>
              <a:rPr lang="it-IT" dirty="0" smtClean="0"/>
              <a:t>è solo un modo per realizzare un </a:t>
            </a:r>
            <a:r>
              <a:rPr lang="it-IT" dirty="0"/>
              <a:t>trattamento matematico della logica, ma di </a:t>
            </a:r>
            <a:r>
              <a:rPr lang="it-IT" dirty="0" smtClean="0"/>
              <a:t>fatto </a:t>
            </a:r>
            <a:r>
              <a:rPr lang="it-IT" b="1" dirty="0" smtClean="0"/>
              <a:t>è</a:t>
            </a:r>
            <a:r>
              <a:rPr lang="it-IT" dirty="0" smtClean="0"/>
              <a:t> </a:t>
            </a:r>
            <a:r>
              <a:rPr lang="it-IT" b="1" dirty="0" smtClean="0"/>
              <a:t>un </a:t>
            </a:r>
            <a:r>
              <a:rPr lang="it-IT" b="1" dirty="0"/>
              <a:t>nuovo linguaggio </a:t>
            </a:r>
            <a:r>
              <a:rPr lang="it-IT" b="1" dirty="0" smtClean="0"/>
              <a:t>artificiale</a:t>
            </a:r>
            <a:r>
              <a:rPr lang="it-IT" dirty="0" smtClean="0"/>
              <a:t> </a:t>
            </a:r>
            <a:r>
              <a:rPr lang="it-IT" dirty="0"/>
              <a:t>col quale scrivere inferenze logiche come operazioni  eseguibili in modo meccanico su simboli (cioè senza la necessità di capirne il significato</a:t>
            </a:r>
            <a:r>
              <a:rPr lang="it-IT" dirty="0" smtClean="0"/>
              <a:t>). </a:t>
            </a:r>
          </a:p>
          <a:p>
            <a:pPr marL="0" indent="0">
              <a:buNone/>
            </a:pPr>
            <a:r>
              <a:rPr lang="it-IT" dirty="0" smtClean="0"/>
              <a:t>Una generalizzazione dell’algebra di Boole.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3600" dirty="0" smtClean="0"/>
              <a:t>Da Leibniz a Boole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Hobbes</a:t>
            </a:r>
            <a:r>
              <a:rPr lang="it-IT" dirty="0" smtClean="0"/>
              <a:t> non riesce a </a:t>
            </a:r>
            <a:r>
              <a:rPr lang="it-IT" dirty="0"/>
              <a:t>disciplinare il linguaggio naturale </a:t>
            </a:r>
            <a:r>
              <a:rPr lang="it-IT" dirty="0" smtClean="0"/>
              <a:t>per ridurre </a:t>
            </a:r>
            <a:r>
              <a:rPr lang="it-IT" dirty="0"/>
              <a:t>argomentazioni </a:t>
            </a:r>
            <a:r>
              <a:rPr lang="it-IT" dirty="0" smtClean="0"/>
              <a:t>a calcoli, </a:t>
            </a:r>
          </a:p>
          <a:p>
            <a:pPr marL="0" indent="0">
              <a:buNone/>
            </a:pPr>
            <a:r>
              <a:rPr lang="it-IT" b="1" dirty="0" smtClean="0"/>
              <a:t>Leibniz</a:t>
            </a:r>
            <a:r>
              <a:rPr lang="it-IT" dirty="0" smtClean="0"/>
              <a:t> </a:t>
            </a:r>
            <a:r>
              <a:rPr lang="it-IT" dirty="0"/>
              <a:t>propone la creazione di un linguaggio </a:t>
            </a:r>
            <a:r>
              <a:rPr lang="it-IT" dirty="0" smtClean="0"/>
              <a:t>formale per il «calcolo filosofico» </a:t>
            </a:r>
          </a:p>
          <a:p>
            <a:pPr marL="0" indent="0">
              <a:buNone/>
            </a:pPr>
            <a:r>
              <a:rPr lang="it-IT" b="1" dirty="0" smtClean="0"/>
              <a:t>Boole</a:t>
            </a:r>
            <a:r>
              <a:rPr lang="it-IT" dirty="0" smtClean="0"/>
              <a:t> compie un primo passo per la definizione di un linguaggio formale per la logica con la pubblicazione dei due lavori</a:t>
            </a:r>
          </a:p>
          <a:p>
            <a:r>
              <a:rPr lang="it-IT" i="1" dirty="0"/>
              <a:t>The Mathematical Analysis of Logic</a:t>
            </a:r>
            <a:r>
              <a:rPr lang="it-IT" dirty="0"/>
              <a:t> </a:t>
            </a:r>
            <a:r>
              <a:rPr lang="it-IT" dirty="0" smtClean="0"/>
              <a:t>(1847), </a:t>
            </a:r>
          </a:p>
          <a:p>
            <a:r>
              <a:rPr lang="it-IT" dirty="0"/>
              <a:t> </a:t>
            </a:r>
            <a:r>
              <a:rPr lang="it-IT" i="1" dirty="0" smtClean="0"/>
              <a:t>An </a:t>
            </a:r>
            <a:r>
              <a:rPr lang="it-IT" i="1" dirty="0"/>
              <a:t>Investigation of the Laws of </a:t>
            </a:r>
            <a:r>
              <a:rPr lang="it-IT" i="1" dirty="0" smtClean="0"/>
              <a:t>Thought </a:t>
            </a:r>
            <a:r>
              <a:rPr lang="it-IT" dirty="0" smtClean="0"/>
              <a:t>(1854), </a:t>
            </a:r>
          </a:p>
          <a:p>
            <a:pPr marL="0" indent="0">
              <a:buNone/>
            </a:pPr>
            <a:r>
              <a:rPr lang="it-IT" dirty="0" smtClean="0"/>
              <a:t>Appendice F-1 Boole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19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deduzione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 marL="108000" indent="0">
              <a:buNone/>
            </a:pPr>
            <a:r>
              <a:rPr lang="it-IT" dirty="0"/>
              <a:t>Il </a:t>
            </a:r>
            <a:r>
              <a:rPr lang="it-IT" i="1" dirty="0"/>
              <a:t>modus ponens </a:t>
            </a:r>
            <a:r>
              <a:rPr lang="it-IT" i="1" dirty="0" smtClean="0"/>
              <a:t>come regola inferenziale</a:t>
            </a:r>
            <a:endParaRPr lang="it-IT" dirty="0"/>
          </a:p>
          <a:p>
            <a:pPr marL="108000" indent="0">
              <a:buNone/>
            </a:pPr>
            <a:r>
              <a:rPr lang="it-IT" dirty="0"/>
              <a:t>In questo sistema se </a:t>
            </a:r>
            <a:r>
              <a:rPr lang="it-IT" b="1" dirty="0" smtClean="0"/>
              <a:t>P(x,y</a:t>
            </a:r>
            <a:r>
              <a:rPr lang="it-IT" b="1" dirty="0"/>
              <a:t>) </a:t>
            </a:r>
            <a:r>
              <a:rPr lang="it-IT" dirty="0"/>
              <a:t>e </a:t>
            </a:r>
            <a:r>
              <a:rPr lang="it-IT" b="1" dirty="0" smtClean="0"/>
              <a:t>Q(x</a:t>
            </a:r>
            <a:r>
              <a:rPr lang="it-IT" b="1" dirty="0"/>
              <a:t>) </a:t>
            </a:r>
            <a:r>
              <a:rPr lang="it-IT" dirty="0"/>
              <a:t>sono due enunciati del linguaggio e se sono asseriti </a:t>
            </a:r>
          </a:p>
          <a:p>
            <a:pPr marL="108000" indent="0">
              <a:buNone/>
            </a:pPr>
            <a:r>
              <a:rPr lang="it-IT" dirty="0" smtClean="0"/>
              <a:t>sia </a:t>
            </a:r>
            <a:r>
              <a:rPr lang="it-IT" b="1" dirty="0" smtClean="0"/>
              <a:t>P(x,y</a:t>
            </a:r>
            <a:r>
              <a:rPr lang="it-IT" b="1" dirty="0"/>
              <a:t>) </a:t>
            </a:r>
            <a:r>
              <a:rPr lang="it-IT" b="1" dirty="0">
                <a:sym typeface="Wingdings"/>
              </a:rPr>
              <a:t></a:t>
            </a:r>
            <a:r>
              <a:rPr lang="it-IT" dirty="0"/>
              <a:t> </a:t>
            </a:r>
            <a:r>
              <a:rPr lang="it-IT" b="1" dirty="0" smtClean="0"/>
              <a:t>Q(x</a:t>
            </a:r>
            <a:r>
              <a:rPr lang="it-IT" b="1" dirty="0"/>
              <a:t>) </a:t>
            </a:r>
            <a:endParaRPr lang="it-IT" b="1" dirty="0" smtClean="0"/>
          </a:p>
          <a:p>
            <a:pPr marL="108000" indent="0">
              <a:buNone/>
            </a:pPr>
            <a:r>
              <a:rPr lang="it-IT" dirty="0"/>
              <a:t>sia </a:t>
            </a:r>
            <a:r>
              <a:rPr lang="it-IT" b="1" dirty="0"/>
              <a:t>P(x,y), </a:t>
            </a:r>
          </a:p>
          <a:p>
            <a:pPr marL="108000" indent="0">
              <a:buNone/>
            </a:pPr>
            <a:r>
              <a:rPr lang="it-IT" dirty="0" smtClean="0"/>
              <a:t>allora </a:t>
            </a:r>
            <a:r>
              <a:rPr lang="it-IT" dirty="0"/>
              <a:t>si può asserire come conclusione </a:t>
            </a:r>
            <a:r>
              <a:rPr lang="it-IT" b="1" dirty="0" smtClean="0"/>
              <a:t>Q(x</a:t>
            </a:r>
            <a:r>
              <a:rPr lang="it-IT" b="1" dirty="0"/>
              <a:t>).</a:t>
            </a:r>
            <a:r>
              <a:rPr lang="it-IT" dirty="0"/>
              <a:t> </a:t>
            </a:r>
          </a:p>
          <a:p>
            <a:pPr marL="108000" indent="0">
              <a:buNone/>
            </a:pPr>
            <a:r>
              <a:rPr lang="it-IT" dirty="0"/>
              <a:t>Il </a:t>
            </a:r>
            <a:r>
              <a:rPr lang="it-IT" b="1" dirty="0"/>
              <a:t>programma</a:t>
            </a:r>
            <a:r>
              <a:rPr lang="it-IT" dirty="0"/>
              <a:t> che descrive questa deduzione è </a:t>
            </a:r>
          </a:p>
          <a:p>
            <a:pPr marL="108000" indent="0">
              <a:buNone/>
            </a:pPr>
            <a:r>
              <a:rPr lang="it-IT" dirty="0"/>
              <a:t>         </a:t>
            </a:r>
            <a:r>
              <a:rPr lang="it-IT" sz="3600" dirty="0" smtClean="0"/>
              <a:t>ꓯ</a:t>
            </a:r>
            <a:r>
              <a:rPr lang="it-IT" dirty="0" smtClean="0"/>
              <a:t>x</a:t>
            </a:r>
            <a:r>
              <a:rPr lang="it-IT" sz="3600" dirty="0" smtClean="0"/>
              <a:t>ꓱ</a:t>
            </a:r>
            <a:r>
              <a:rPr lang="it-IT" dirty="0" smtClean="0"/>
              <a:t>y(</a:t>
            </a:r>
            <a:r>
              <a:rPr lang="it-IT" b="1" dirty="0" smtClean="0"/>
              <a:t>P(x,y</a:t>
            </a:r>
            <a:r>
              <a:rPr lang="it-IT" b="1" dirty="0"/>
              <a:t>)</a:t>
            </a:r>
            <a:r>
              <a:rPr lang="it-IT" dirty="0"/>
              <a:t> </a:t>
            </a:r>
            <a:r>
              <a:rPr lang="it-IT" dirty="0">
                <a:sym typeface="Wingdings"/>
              </a:rPr>
              <a:t></a:t>
            </a:r>
            <a:r>
              <a:rPr lang="it-IT" dirty="0"/>
              <a:t> </a:t>
            </a:r>
            <a:r>
              <a:rPr lang="it-IT" b="1" dirty="0" smtClean="0"/>
              <a:t>Q(x)</a:t>
            </a:r>
            <a:r>
              <a:rPr lang="it-IT" dirty="0" smtClean="0"/>
              <a:t>).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41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 smtClean="0"/>
              <a:t>Calculemus di Frege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pPr marL="108000" indent="0">
              <a:buNone/>
            </a:pPr>
            <a:r>
              <a:rPr lang="it-IT" dirty="0"/>
              <a:t>Primo esempi (di uso di un programma) per mostrare la capacità espressiva del linguaggio di Frege </a:t>
            </a:r>
            <a:r>
              <a:rPr lang="it-IT" dirty="0" smtClean="0"/>
              <a:t>nel consentire </a:t>
            </a:r>
            <a:r>
              <a:rPr lang="it-IT" dirty="0"/>
              <a:t>di trarre conclusioni. </a:t>
            </a:r>
            <a:endParaRPr lang="it-IT" dirty="0" smtClean="0"/>
          </a:p>
          <a:p>
            <a:pPr marL="108000" indent="0">
              <a:buNone/>
            </a:pPr>
            <a:r>
              <a:rPr lang="it-IT" sz="800" b="1" dirty="0" smtClean="0"/>
              <a:t>000000000000000000000000000000000000000000000000000000000000000000000000000000000000000000000000000000000000000000000000000000000000 </a:t>
            </a:r>
            <a:endParaRPr lang="it-IT" sz="900" b="1" dirty="0"/>
          </a:p>
          <a:p>
            <a:pPr marL="108000" indent="0">
              <a:buNone/>
            </a:pPr>
            <a:r>
              <a:rPr lang="it-IT" dirty="0"/>
              <a:t>Tutti quelli che amano qualcuno sono felici</a:t>
            </a:r>
          </a:p>
          <a:p>
            <a:pPr marL="108000" indent="0">
              <a:buNone/>
            </a:pPr>
            <a:r>
              <a:rPr lang="it-IT" dirty="0"/>
              <a:t>Per ogni x, se esiste un y tale che Ama(x, y), </a:t>
            </a:r>
            <a:r>
              <a:rPr lang="it-IT" dirty="0" smtClean="0"/>
              <a:t>e </a:t>
            </a:r>
            <a:r>
              <a:rPr lang="it-IT" dirty="0"/>
              <a:t>Felice(x</a:t>
            </a:r>
            <a:r>
              <a:rPr lang="it-IT" dirty="0" smtClean="0"/>
              <a:t>)</a:t>
            </a:r>
          </a:p>
          <a:p>
            <a:pPr marL="108000" indent="0">
              <a:buNone/>
            </a:pPr>
            <a:r>
              <a:rPr lang="it-IT" sz="800" b="1" dirty="0" smtClean="0"/>
              <a:t>00000000000000000000000000000000000000000000000000000000000000000000000000000000000000000000000000000000000000000000000000000000000000</a:t>
            </a:r>
            <a:r>
              <a:rPr lang="it-IT" sz="800" dirty="0" smtClean="0"/>
              <a:t> </a:t>
            </a:r>
            <a:endParaRPr lang="it-IT" sz="900" dirty="0" smtClean="0"/>
          </a:p>
          <a:p>
            <a:pPr marL="108000" indent="0">
              <a:buNone/>
            </a:pPr>
            <a:r>
              <a:rPr lang="it-IT" dirty="0" smtClean="0"/>
              <a:t>Il </a:t>
            </a:r>
            <a:r>
              <a:rPr lang="it-IT" dirty="0"/>
              <a:t>programma			</a:t>
            </a:r>
          </a:p>
          <a:p>
            <a:pPr marL="108000" indent="0">
              <a:buNone/>
            </a:pPr>
            <a:r>
              <a:rPr lang="it-IT" b="1" dirty="0"/>
              <a:t>(</a:t>
            </a:r>
            <a:r>
              <a:rPr lang="it-IT" sz="3600" b="1" dirty="0"/>
              <a:t>ꓯ</a:t>
            </a:r>
            <a:r>
              <a:rPr lang="it-IT" b="1" dirty="0"/>
              <a:t>x)((</a:t>
            </a:r>
            <a:r>
              <a:rPr lang="it-IT" sz="3600" b="1" dirty="0"/>
              <a:t>ꓱ</a:t>
            </a:r>
            <a:r>
              <a:rPr lang="it-IT" b="1" dirty="0"/>
              <a:t>y) Ama (x,y) </a:t>
            </a:r>
            <a:r>
              <a:rPr lang="it-IT" b="1" dirty="0">
                <a:sym typeface="Wingdings"/>
              </a:rPr>
              <a:t></a:t>
            </a:r>
            <a:r>
              <a:rPr lang="it-IT" b="1" dirty="0"/>
              <a:t> Felice(x)) </a:t>
            </a:r>
          </a:p>
          <a:p>
            <a:pPr marL="108000" indent="0">
              <a:buNone/>
            </a:pPr>
            <a:r>
              <a:rPr lang="en-US" dirty="0" smtClean="0"/>
              <a:t>Dati: </a:t>
            </a:r>
            <a:r>
              <a:rPr lang="en-US" dirty="0"/>
              <a:t>Ama(William,Susy)      </a:t>
            </a:r>
            <a:r>
              <a:rPr lang="en-US" dirty="0" smtClean="0"/>
              <a:t> x </a:t>
            </a:r>
            <a:r>
              <a:rPr lang="en-US" dirty="0"/>
              <a:t>= William  y = Susy </a:t>
            </a:r>
            <a:endParaRPr lang="it-IT" dirty="0"/>
          </a:p>
          <a:p>
            <a:pPr marL="108000" indent="0">
              <a:buNone/>
            </a:pPr>
            <a:r>
              <a:rPr lang="it-IT" dirty="0" smtClean="0"/>
              <a:t>Esecuzione =  Deduzione =&gt;  </a:t>
            </a:r>
            <a:r>
              <a:rPr lang="it-IT" b="1" dirty="0" smtClean="0"/>
              <a:t>Felice(William</a:t>
            </a:r>
            <a:r>
              <a:rPr lang="it-IT" b="1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767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 smtClean="0"/>
              <a:t>Calculemus di Frege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dirty="0"/>
              <a:t>Secondo esempio per mostrare la capacità espressiva del linguaggio di Frege: stesso programma di deduzione con altri dati. </a:t>
            </a:r>
            <a:endParaRPr lang="it-IT" dirty="0" smtClean="0"/>
          </a:p>
          <a:p>
            <a:pPr marL="108000" indent="0">
              <a:buNone/>
            </a:pPr>
            <a:r>
              <a:rPr lang="it-IT" sz="800" b="1" dirty="0" smtClean="0"/>
              <a:t>000000000000000000000000000000000000000000000000000000000000000000000000000000000000000000000000000000000000000000000000000000000000 --------------</a:t>
            </a:r>
            <a:endParaRPr lang="it-IT" sz="800" b="1" dirty="0"/>
          </a:p>
          <a:p>
            <a:pPr marL="108000" indent="0">
              <a:buNone/>
            </a:pPr>
            <a:r>
              <a:rPr lang="it-IT" dirty="0"/>
              <a:t>Per ogni x, se esiste un y tale che Preda(x, y), allora Ha-denti-aguzzi(x</a:t>
            </a:r>
            <a:r>
              <a:rPr lang="it-IT" dirty="0" smtClean="0"/>
              <a:t>)</a:t>
            </a:r>
          </a:p>
          <a:p>
            <a:pPr marL="108000" indent="0">
              <a:buNone/>
            </a:pPr>
            <a:r>
              <a:rPr lang="it-IT" sz="900" b="1" dirty="0"/>
              <a:t>000000000000000000000000000000000000000000000000000000000000000000000000000000000000000000000000000000000000000000000000000000000000 </a:t>
            </a:r>
            <a:r>
              <a:rPr lang="it-IT" sz="900" b="1" dirty="0" smtClean="0"/>
              <a:t>---------</a:t>
            </a:r>
            <a:endParaRPr lang="it-IT" sz="900" b="1" dirty="0"/>
          </a:p>
          <a:p>
            <a:pPr marL="108000" indent="0">
              <a:buNone/>
            </a:pPr>
            <a:r>
              <a:rPr lang="it-IT" dirty="0" smtClean="0"/>
              <a:t>Il </a:t>
            </a:r>
            <a:r>
              <a:rPr lang="it-IT" dirty="0"/>
              <a:t>programma			</a:t>
            </a:r>
          </a:p>
          <a:p>
            <a:pPr marL="108000" indent="0">
              <a:buNone/>
            </a:pPr>
            <a:r>
              <a:rPr lang="it-IT" dirty="0"/>
              <a:t>(ꓯx)((ꓱy)Preda(x,y) </a:t>
            </a:r>
            <a:r>
              <a:rPr lang="it-IT" dirty="0">
                <a:sym typeface="Wingdings"/>
              </a:rPr>
              <a:t></a:t>
            </a:r>
            <a:r>
              <a:rPr lang="it-IT" dirty="0"/>
              <a:t> Ha-denti-aguzzi(x)) </a:t>
            </a:r>
          </a:p>
          <a:p>
            <a:pPr marL="108000" indent="0">
              <a:buNone/>
            </a:pPr>
            <a:r>
              <a:rPr lang="it-IT" dirty="0"/>
              <a:t>Dati: </a:t>
            </a:r>
            <a:r>
              <a:rPr lang="it-IT" dirty="0" smtClean="0"/>
              <a:t>Preda(lupo,pecore</a:t>
            </a:r>
            <a:r>
              <a:rPr lang="it-IT" dirty="0"/>
              <a:t>)	x = lupo  y = pecore  </a:t>
            </a:r>
          </a:p>
          <a:p>
            <a:pPr marL="108000" indent="0">
              <a:buNone/>
            </a:pPr>
            <a:r>
              <a:rPr lang="it-IT" dirty="0"/>
              <a:t>Esecuzione/Deduzione   Ha-denti-aguzzi(lupo)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927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La logica matematica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Le inferenze descritte col linguaggio di Frege vengono eseguite rispettando </a:t>
            </a:r>
            <a:r>
              <a:rPr lang="it-IT" dirty="0"/>
              <a:t>solo le regole grammaticali: è il </a:t>
            </a:r>
            <a:r>
              <a:rPr lang="it-IT" b="1" dirty="0"/>
              <a:t>quo facto di Leibniz, cioè una characteristica universalis e un calculus ratiocinator </a:t>
            </a:r>
            <a:r>
              <a:rPr lang="it-IT" dirty="0"/>
              <a:t>ovvero un </a:t>
            </a:r>
            <a:r>
              <a:rPr lang="it-IT" b="1" dirty="0"/>
              <a:t>antesignano dei linguaggi di programmazione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606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Sistema formale della 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4000" dirty="0"/>
              <a:t>Dal sistema formale della logica proposto da Frege, Robinson ricaverà, nella seconda metà del secolo scorso, il Prolog, un linguaggio di programmazione  logico dichiarativo.</a:t>
            </a:r>
          </a:p>
          <a:p>
            <a:pPr marL="0" indent="0">
              <a:buNone/>
            </a:pPr>
            <a:endParaRPr lang="it-IT" sz="4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24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864096"/>
          </a:xfrm>
        </p:spPr>
        <p:txBody>
          <a:bodyPr/>
          <a:lstStyle/>
          <a:p>
            <a:r>
              <a:rPr lang="it-IT" dirty="0"/>
              <a:t>Sistema formale della logica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548680"/>
            <a:ext cx="8507288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 </a:t>
            </a:r>
            <a:r>
              <a:rPr lang="it-IT" b="1" dirty="0" smtClean="0"/>
              <a:t>Appendice F-6 </a:t>
            </a:r>
            <a:r>
              <a:rPr lang="it-IT" dirty="0" smtClean="0"/>
              <a:t>sono riportati </a:t>
            </a:r>
            <a:r>
              <a:rPr lang="it-IT" dirty="0" smtClean="0"/>
              <a:t>esempi </a:t>
            </a:r>
            <a:r>
              <a:rPr lang="it-IT" dirty="0" smtClean="0"/>
              <a:t>per illustrare </a:t>
            </a:r>
            <a:r>
              <a:rPr lang="it-IT" dirty="0" smtClean="0"/>
              <a:t>che il </a:t>
            </a:r>
            <a:r>
              <a:rPr lang="it-IT" b="1" dirty="0" smtClean="0"/>
              <a:t>sistema formale </a:t>
            </a:r>
            <a:r>
              <a:rPr lang="it-IT" b="1" dirty="0" smtClean="0"/>
              <a:t>di Frege </a:t>
            </a:r>
            <a:r>
              <a:rPr lang="it-IT" dirty="0" smtClean="0"/>
              <a:t>è              il </a:t>
            </a:r>
            <a:r>
              <a:rPr lang="it-IT" b="1" i="1" dirty="0" smtClean="0"/>
              <a:t>quo facto </a:t>
            </a:r>
            <a:r>
              <a:rPr lang="it-IT" dirty="0" smtClean="0"/>
              <a:t>ipotizzato da Leibniz.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Con questo sistema, infatti, è possibile    </a:t>
            </a:r>
            <a:r>
              <a:rPr lang="it-IT" b="1" dirty="0" smtClean="0"/>
              <a:t>descrivere procedimenti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automatici</a:t>
            </a:r>
            <a:r>
              <a:rPr lang="it-IT" b="1" dirty="0" smtClean="0"/>
              <a:t> </a:t>
            </a:r>
            <a:r>
              <a:rPr lang="it-IT" dirty="0" smtClean="0"/>
              <a:t>per</a:t>
            </a:r>
            <a:endParaRPr lang="it-IT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dimostrare </a:t>
            </a:r>
            <a:r>
              <a:rPr lang="it-IT" dirty="0" smtClean="0"/>
              <a:t>che una formula è deducibile.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trovare 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procedimenti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smtClean="0"/>
              <a:t>per </a:t>
            </a:r>
            <a:r>
              <a:rPr lang="it-IT" b="1" dirty="0" smtClean="0"/>
              <a:t>calcolare </a:t>
            </a:r>
            <a:r>
              <a:rPr lang="it-IT" b="1" dirty="0" smtClean="0"/>
              <a:t>soluzioni</a:t>
            </a:r>
            <a:r>
              <a:rPr lang="it-IT" dirty="0" smtClean="0"/>
              <a:t>. </a:t>
            </a:r>
            <a:endParaRPr lang="it-IT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Notevole: </a:t>
            </a:r>
            <a:r>
              <a:rPr lang="it-IT" b="1" dirty="0" smtClean="0"/>
              <a:t>queste attività siano programmabili</a:t>
            </a:r>
            <a:r>
              <a:rPr lang="it-IT" dirty="0" smtClean="0"/>
              <a:t>! </a:t>
            </a:r>
          </a:p>
          <a:p>
            <a:pPr marL="0" indent="0">
              <a:buNone/>
            </a:pPr>
            <a:r>
              <a:rPr lang="it-IT" b="1" dirty="0" smtClean="0"/>
              <a:t>Appendice F-6 !!!  Sistema formale di Frege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554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ESERCIZIO </a:t>
            </a:r>
            <a:r>
              <a:rPr lang="it-IT" sz="2800" b="1" dirty="0"/>
              <a:t>I </a:t>
            </a:r>
            <a:r>
              <a:rPr lang="it-IT" sz="2800" b="1" dirty="0" err="1"/>
              <a:t>DISPOSITIVi</a:t>
            </a:r>
            <a:r>
              <a:rPr lang="it-IT" sz="2800" b="1" dirty="0"/>
              <a:t> </a:t>
            </a:r>
            <a:r>
              <a:rPr lang="it-IT" sz="2800" b="1" dirty="0" err="1"/>
              <a:t>LINGUISTICi</a:t>
            </a:r>
            <a:r>
              <a:rPr lang="it-IT" sz="2800" b="1" dirty="0"/>
              <a:t> della logica</a:t>
            </a:r>
            <a:r>
              <a:rPr lang="it-IT" sz="2800" dirty="0"/>
              <a:t> 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COLLOCARE le proposte di Aristotele, Boole e Frege</a:t>
            </a:r>
            <a:endParaRPr lang="it-IT" sz="28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215900"/>
              </p:ext>
            </p:extLst>
          </p:nvPr>
        </p:nvGraphicFramePr>
        <p:xfrm>
          <a:off x="22515" y="2492897"/>
          <a:ext cx="8229600" cy="3888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52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>
                          <a:effectLst/>
                        </a:rPr>
                        <a:t>Dispositivi linguistici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Formali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3200" dirty="0" smtClean="0">
                          <a:effectLst/>
                        </a:rPr>
                        <a:t>Non-Formali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universale 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generale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3200" dirty="0" smtClean="0">
                          <a:effectLst/>
                        </a:rPr>
                        <a:t>specifico</a:t>
                      </a:r>
                      <a:endParaRPr lang="it-IT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478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Dispositivi linguistici </a:t>
            </a:r>
            <a:endParaRPr kumimoji="0" lang="it-IT" altLang="it-IT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32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 </a:t>
            </a:r>
            <a:r>
              <a:rPr lang="it-IT" sz="2800" b="1" dirty="0" smtClean="0"/>
              <a:t>I </a:t>
            </a:r>
            <a:r>
              <a:rPr lang="it-IT" sz="2800" b="1" dirty="0" err="1" smtClean="0"/>
              <a:t>DISPOSITIVi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LINGUISTICi</a:t>
            </a:r>
            <a:r>
              <a:rPr lang="it-IT" sz="2800" b="1" dirty="0" smtClean="0"/>
              <a:t> della logica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982201"/>
              </p:ext>
            </p:extLst>
          </p:nvPr>
        </p:nvGraphicFramePr>
        <p:xfrm>
          <a:off x="179512" y="1340769"/>
          <a:ext cx="8661648" cy="489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024336"/>
                <a:gridCol w="3477072"/>
              </a:tblGrid>
              <a:tr h="1224135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</a:t>
                      </a:r>
                    </a:p>
                    <a:p>
                      <a:r>
                        <a:rPr lang="it-IT" sz="3600" dirty="0" smtClean="0"/>
                        <a:t>Linguistici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Pseudo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1259552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Sistema formale di Freghe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 Naturali</a:t>
                      </a:r>
                      <a:endParaRPr lang="it-I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dirty="0" smtClean="0"/>
                        <a:t>Algebra di Boole</a:t>
                      </a:r>
                    </a:p>
                    <a:p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disciplinari</a:t>
                      </a:r>
                      <a:endParaRPr lang="it-IT" sz="3200" dirty="0"/>
                    </a:p>
                  </a:txBody>
                  <a:tcPr/>
                </a:tc>
              </a:tr>
              <a:tr h="1346056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Sillogismo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Ricette di cucina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104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it-IT" dirty="0" smtClean="0"/>
              <a:t>Il logicismo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Dal sistema formale della logica, Hilbert propone un sistema formale per la matematica nel quale questa disciplina risultava definita come la collezione di tutte le deduzioni possibili. 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 smtClean="0"/>
              <a:t>In questa prospettiva, Hilbert colloca la geometria su una rigorosa base assiomatica.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dirty="0" smtClean="0"/>
              <a:t>Poi Hilbert rafforza il suo programma con la  ricerca di fondamenti assiomatici per altri rami della matematica (aritmetica) perseguendo il criterio principe: </a:t>
            </a:r>
            <a:r>
              <a:rPr lang="it-IT" b="1" dirty="0" smtClean="0"/>
              <a:t>dimostrarne la coerenza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657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logicismo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8507288" cy="50300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Un sistema S è </a:t>
                </a:r>
                <a:r>
                  <a:rPr lang="it-IT" b="1" dirty="0" smtClean="0"/>
                  <a:t>coerente</a:t>
                </a:r>
                <a:r>
                  <a:rPr lang="it-IT" dirty="0" smtClean="0"/>
                  <a:t> se evita contraddizioni: cioè, di ogni affermazione, S può provare A oppure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it-IT" dirty="0" smtClean="0"/>
                  <a:t>A, ma non</a:t>
                </a:r>
              </a:p>
              <a:p>
                <a:pPr marL="0" indent="0">
                  <a:buNone/>
                </a:pPr>
                <a:endParaRPr lang="it-IT" sz="1200" dirty="0" smtClean="0"/>
              </a:p>
              <a:p>
                <a:pPr marL="0" indent="0">
                  <a:buNone/>
                </a:pPr>
                <a:r>
                  <a:rPr lang="it-IT" dirty="0" smtClean="0"/>
                  <a:t>S si dice </a:t>
                </a:r>
                <a:r>
                  <a:rPr lang="it-IT" b="1" dirty="0" smtClean="0"/>
                  <a:t>completo</a:t>
                </a:r>
                <a:r>
                  <a:rPr lang="it-IT" dirty="0" smtClean="0"/>
                  <a:t> se di ogni A sa provare una delle due: A è vera oppure A è falsa.</a:t>
                </a:r>
              </a:p>
              <a:p>
                <a:pPr marL="0" indent="0">
                  <a:buNone/>
                </a:pPr>
                <a:endParaRPr lang="it-IT" sz="1200" dirty="0"/>
              </a:p>
              <a:p>
                <a:pPr marL="0" indent="0">
                  <a:buNone/>
                </a:pPr>
                <a:r>
                  <a:rPr lang="it-IT" dirty="0" smtClean="0"/>
                  <a:t>Un sistema si dice </a:t>
                </a:r>
                <a:r>
                  <a:rPr lang="it-IT" b="1" dirty="0" smtClean="0"/>
                  <a:t>decidibile</a:t>
                </a:r>
                <a:r>
                  <a:rPr lang="it-IT" dirty="0" smtClean="0"/>
                  <a:t> se la verità di ogni proposizione A si può ottenere con un </a:t>
                </a:r>
                <a:r>
                  <a:rPr lang="it-IT" b="1" dirty="0" smtClean="0"/>
                  <a:t>algoritmo</a:t>
                </a:r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8507288" cy="5030019"/>
              </a:xfrm>
              <a:blipFill rotWithShape="1">
                <a:blip r:embed="rId2"/>
                <a:stretch>
                  <a:fillRect l="-1791" t="-1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9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proposta di Boole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Come proposto da Leibniz, Boole propone un linguaggio per manipolare simboli. 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b="1" dirty="0" smtClean="0"/>
              <a:t>Per Boole i simboli  rappresentano classi</a:t>
            </a:r>
          </a:p>
          <a:p>
            <a:pPr marL="0" indent="0">
              <a:buNone/>
            </a:pPr>
            <a:endParaRPr lang="it-IT" sz="900" dirty="0"/>
          </a:p>
          <a:p>
            <a:pPr marL="400050" lvl="1" indent="0">
              <a:buNone/>
            </a:pPr>
            <a:r>
              <a:rPr lang="it-IT" dirty="0"/>
              <a:t>la classe degli uomini, la classe dei viventi, la classe dei mammiferi, la classe delle cose bianche </a:t>
            </a:r>
            <a:endParaRPr lang="it-IT" dirty="0" smtClean="0"/>
          </a:p>
          <a:p>
            <a:pPr marL="0" lvl="0" indent="0">
              <a:buNone/>
            </a:pPr>
            <a:endParaRPr lang="it-IT" sz="900" dirty="0"/>
          </a:p>
          <a:p>
            <a:pPr marL="0" lvl="0" indent="0">
              <a:buNone/>
            </a:pPr>
            <a:r>
              <a:rPr lang="it-IT" b="1" dirty="0" smtClean="0"/>
              <a:t>Le </a:t>
            </a:r>
            <a:r>
              <a:rPr lang="it-IT" b="1" dirty="0"/>
              <a:t>regole </a:t>
            </a:r>
            <a:r>
              <a:rPr lang="it-IT" b="1" dirty="0" smtClean="0"/>
              <a:t>per manipolare questi simboli sono </a:t>
            </a:r>
            <a:r>
              <a:rPr lang="it-IT" b="1" dirty="0"/>
              <a:t>quelle </a:t>
            </a:r>
            <a:r>
              <a:rPr lang="it-IT" b="1" dirty="0" smtClean="0"/>
              <a:t>dell’algebra: +, -, </a:t>
            </a:r>
            <a:r>
              <a:rPr lang="it-IT" sz="2600" b="1" dirty="0" smtClean="0"/>
              <a:t>x</a:t>
            </a:r>
            <a:r>
              <a:rPr lang="it-IT" b="1" dirty="0" smtClean="0"/>
              <a:t>.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416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logicismo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Russell e Whitehead si propongono di derivare, </a:t>
            </a:r>
            <a:r>
              <a:rPr lang="it-IT" dirty="0"/>
              <a:t>con </a:t>
            </a:r>
            <a:r>
              <a:rPr lang="it-IT" dirty="0" smtClean="0"/>
              <a:t>un sistema formale basato sulla logica, tutte </a:t>
            </a:r>
            <a:r>
              <a:rPr lang="it-IT" dirty="0"/>
              <a:t>le proposizioni </a:t>
            </a:r>
            <a:r>
              <a:rPr lang="it-IT" dirty="0" smtClean="0"/>
              <a:t>dell’aritmetica: </a:t>
            </a:r>
          </a:p>
          <a:p>
            <a:pPr marL="0" indent="0">
              <a:buNone/>
            </a:pPr>
            <a:r>
              <a:rPr lang="it-IT" dirty="0" smtClean="0"/>
              <a:t>Progetto: </a:t>
            </a:r>
            <a:r>
              <a:rPr lang="it-IT" b="1" i="1" dirty="0" smtClean="0"/>
              <a:t>Principia Mathematica</a:t>
            </a:r>
            <a:endParaRPr lang="it-IT" b="1" dirty="0" smtClean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 smtClean="0"/>
              <a:t>Questa «</a:t>
            </a:r>
            <a:r>
              <a:rPr lang="it-IT" i="1" dirty="0" smtClean="0"/>
              <a:t>macchina</a:t>
            </a:r>
            <a:r>
              <a:rPr lang="it-IT" dirty="0" smtClean="0"/>
              <a:t>» </a:t>
            </a:r>
            <a:r>
              <a:rPr lang="it-IT" dirty="0"/>
              <a:t>per </a:t>
            </a:r>
            <a:r>
              <a:rPr lang="it-IT" dirty="0" smtClean="0"/>
              <a:t>l’aritmetica </a:t>
            </a:r>
            <a:r>
              <a:rPr lang="it-IT" dirty="0"/>
              <a:t>suscita molte perplessità </a:t>
            </a:r>
            <a:r>
              <a:rPr lang="it-IT" dirty="0" smtClean="0"/>
              <a:t>in molti matematici (vedi </a:t>
            </a:r>
            <a:r>
              <a:rPr lang="it-IT" dirty="0"/>
              <a:t>Poincaré</a:t>
            </a:r>
            <a:r>
              <a:rPr lang="it-IT" dirty="0" smtClean="0"/>
              <a:t>) sulla coerenza e completezza. </a:t>
            </a:r>
          </a:p>
          <a:p>
            <a:pPr marL="0" indent="0">
              <a:buNone/>
            </a:pPr>
            <a:r>
              <a:rPr lang="it-IT" dirty="0"/>
              <a:t>Per verificare la fondatezza </a:t>
            </a:r>
            <a:r>
              <a:rPr lang="it-IT" dirty="0" smtClean="0"/>
              <a:t>del logicismo, </a:t>
            </a:r>
            <a:r>
              <a:rPr lang="it-IT" dirty="0"/>
              <a:t>Hilbert propose due problemi.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7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it-IT" dirty="0" smtClean="0"/>
              <a:t>I problemi di Hilbert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 smtClean="0"/>
              <a:t>1. Dimostrare </a:t>
            </a:r>
            <a:r>
              <a:rPr lang="it-IT" sz="3600" dirty="0"/>
              <a:t>che il </a:t>
            </a:r>
            <a:r>
              <a:rPr lang="it-IT" sz="3600" dirty="0" smtClean="0"/>
              <a:t>sistema assiomatico per la logica di </a:t>
            </a:r>
            <a:r>
              <a:rPr lang="it-IT" sz="3600" dirty="0"/>
              <a:t>Frege-Russell è </a:t>
            </a:r>
            <a:r>
              <a:rPr lang="it-IT" sz="3600" dirty="0" smtClean="0"/>
              <a:t>coerente e completo</a:t>
            </a:r>
            <a:r>
              <a:rPr lang="it-IT" sz="3600" dirty="0"/>
              <a:t>: </a:t>
            </a:r>
            <a:endParaRPr lang="it-IT" sz="3600" dirty="0" smtClean="0"/>
          </a:p>
          <a:p>
            <a:pPr marL="0" indent="0">
              <a:buNone/>
            </a:pPr>
            <a:r>
              <a:rPr lang="it-IT" sz="3600" dirty="0" smtClean="0"/>
              <a:t>dai </a:t>
            </a:r>
            <a:r>
              <a:rPr lang="it-IT" sz="3600" dirty="0"/>
              <a:t>loro assiomi e con le loro regole inferenziali si possono derivare tutte e sole le verità logiche.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756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 di Hilbert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2</a:t>
            </a:r>
            <a:r>
              <a:rPr lang="it-IT" dirty="0" smtClean="0"/>
              <a:t>. Trovare </a:t>
            </a:r>
            <a:r>
              <a:rPr lang="it-IT" dirty="0"/>
              <a:t>un</a:t>
            </a:r>
            <a:r>
              <a:rPr lang="it-IT" b="1" dirty="0"/>
              <a:t>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</a:t>
            </a:r>
            <a:r>
              <a:rPr lang="it-IT" b="1" dirty="0"/>
              <a:t> </a:t>
            </a:r>
            <a:r>
              <a:rPr lang="it-IT" dirty="0"/>
              <a:t>che, data una </a:t>
            </a:r>
            <a:r>
              <a:rPr lang="it-IT" u="sng" dirty="0"/>
              <a:t>formula</a:t>
            </a:r>
            <a:r>
              <a:rPr lang="it-IT" dirty="0"/>
              <a:t> del sistema </a:t>
            </a:r>
            <a:r>
              <a:rPr lang="it-IT" dirty="0" smtClean="0"/>
              <a:t>formale, </a:t>
            </a:r>
            <a:r>
              <a:rPr lang="it-IT" dirty="0"/>
              <a:t>sia in grado di decidere , in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numero finito di passi </a:t>
            </a:r>
            <a:r>
              <a:rPr lang="it-IT" dirty="0"/>
              <a:t>(definiti ed </a:t>
            </a:r>
            <a:r>
              <a:rPr lang="it-IT" b="1" i="1" u="sng" dirty="0"/>
              <a:t>effettivi</a:t>
            </a:r>
            <a:r>
              <a:rPr lang="it-IT" dirty="0"/>
              <a:t>) se la </a:t>
            </a:r>
            <a:r>
              <a:rPr lang="it-IT" u="sng" dirty="0"/>
              <a:t>formula</a:t>
            </a:r>
            <a:r>
              <a:rPr lang="it-IT" dirty="0"/>
              <a:t> è o non è valida;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</a:t>
            </a:r>
            <a:r>
              <a:rPr lang="it-IT" dirty="0"/>
              <a:t>altri termini, dimostrare che il problema della decisione (</a:t>
            </a:r>
            <a:r>
              <a:rPr lang="it-IT" b="1" i="1" u="sng" dirty="0"/>
              <a:t>Enscheidungsproblem</a:t>
            </a:r>
            <a:r>
              <a:rPr lang="it-IT" dirty="0"/>
              <a:t>) è risolubile con un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9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Le </a:t>
            </a:r>
            <a:r>
              <a:rPr lang="it-IT" dirty="0" smtClean="0"/>
              <a:t>soluzioni di </a:t>
            </a:r>
            <a:r>
              <a:rPr lang="it-IT" dirty="0"/>
              <a:t>Gödel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it-IT" dirty="0" smtClean="0"/>
              <a:t>Problema 1.</a:t>
            </a:r>
          </a:p>
          <a:p>
            <a:pPr marL="108000" indent="0">
              <a:buNone/>
            </a:pPr>
            <a:r>
              <a:rPr lang="it-IT" dirty="0" smtClean="0"/>
              <a:t>Gödel </a:t>
            </a:r>
            <a:r>
              <a:rPr lang="it-IT" dirty="0"/>
              <a:t>dimostra che il sistema proposto da Frege </a:t>
            </a:r>
            <a:r>
              <a:rPr lang="it-IT" dirty="0" smtClean="0"/>
              <a:t>per </a:t>
            </a:r>
            <a:r>
              <a:rPr lang="it-IT" dirty="0"/>
              <a:t>la logica è completo: dagli assiomi e dalle regole di inferenza sono deducibili tutte e sole le proposizioni vere.</a:t>
            </a:r>
          </a:p>
          <a:p>
            <a:pPr marL="108000" indent="0">
              <a:buNone/>
            </a:pPr>
            <a:r>
              <a:rPr lang="it-IT" dirty="0" smtClean="0"/>
              <a:t>Problema 2.</a:t>
            </a:r>
          </a:p>
          <a:p>
            <a:pPr marL="108000" indent="0">
              <a:buNone/>
            </a:pPr>
            <a:r>
              <a:rPr lang="it-IT" dirty="0" smtClean="0"/>
              <a:t>Gödel </a:t>
            </a:r>
            <a:r>
              <a:rPr lang="it-IT" dirty="0"/>
              <a:t>dimostra che il problema della decisione (</a:t>
            </a:r>
            <a:r>
              <a:rPr lang="it-IT" b="1" i="1" u="sng" dirty="0"/>
              <a:t>Enscheidungsproblem</a:t>
            </a:r>
            <a:r>
              <a:rPr lang="it-IT" dirty="0"/>
              <a:t>) non è risolubile con un </a:t>
            </a:r>
            <a:r>
              <a:rPr lang="it-IT" dirty="0" smtClean="0"/>
              <a:t>algoritmo.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4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/>
              <a:t>Le soluzioni di Gödel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Problema 2. bis.</a:t>
            </a:r>
          </a:p>
          <a:p>
            <a:pPr marL="0" indent="0">
              <a:buNone/>
            </a:pPr>
            <a:r>
              <a:rPr lang="it-IT" dirty="0" smtClean="0"/>
              <a:t> In </a:t>
            </a:r>
            <a:r>
              <a:rPr lang="it-IT" dirty="0"/>
              <a:t>ogni formalizzazione </a:t>
            </a:r>
            <a:r>
              <a:rPr lang="it-IT" u="sng" dirty="0">
                <a:hlinkClick r:id="rId2" tooltip="Coerenza (logica matematica)"/>
              </a:rPr>
              <a:t>coerente</a:t>
            </a:r>
            <a:r>
              <a:rPr lang="it-IT" dirty="0"/>
              <a:t> della </a:t>
            </a:r>
            <a:r>
              <a:rPr lang="it-IT" dirty="0" smtClean="0"/>
              <a:t>aritmetica </a:t>
            </a:r>
            <a:r>
              <a:rPr lang="it-IT" dirty="0"/>
              <a:t>(che sia sufficientemente </a:t>
            </a:r>
            <a:r>
              <a:rPr lang="it-IT" dirty="0" smtClean="0"/>
              <a:t>potente) è </a:t>
            </a:r>
            <a:r>
              <a:rPr lang="it-IT" dirty="0"/>
              <a:t>possibile costruire una proposizione sintatticamente corretta che non può essere né </a:t>
            </a:r>
            <a:r>
              <a:rPr lang="it-IT" dirty="0" smtClean="0"/>
              <a:t>dimostrata corretta </a:t>
            </a:r>
            <a:r>
              <a:rPr lang="it-IT" dirty="0"/>
              <a:t>né </a:t>
            </a:r>
            <a:r>
              <a:rPr lang="it-IT" dirty="0" smtClean="0"/>
              <a:t>confutata; </a:t>
            </a:r>
          </a:p>
          <a:p>
            <a:pPr marL="0" indent="0">
              <a:buNone/>
            </a:pPr>
            <a:r>
              <a:rPr lang="it-IT" dirty="0" smtClean="0"/>
              <a:t>Il sistema formale di Russell non è completo.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981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224136"/>
          </a:xfrm>
        </p:spPr>
        <p:txBody>
          <a:bodyPr/>
          <a:lstStyle/>
          <a:p>
            <a:r>
              <a:rPr lang="it-IT" dirty="0"/>
              <a:t>Le soluzioni di Gödel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b="1" dirty="0" smtClean="0"/>
              <a:t>Il teorema che pone Gödel al top fra i logici.</a:t>
            </a:r>
          </a:p>
          <a:p>
            <a:pPr marL="0" indent="0">
              <a:buNone/>
            </a:pPr>
            <a:r>
              <a:rPr lang="it-IT" sz="800" dirty="0" smtClean="0"/>
              <a:t>-----------------------------------------------------------------------------------------------------------------------------------------------------------------------------------------------------------------------</a:t>
            </a:r>
            <a:endParaRPr lang="it-IT" sz="800" dirty="0"/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sz="3600" dirty="0"/>
              <a:t>Gödel </a:t>
            </a:r>
            <a:r>
              <a:rPr lang="it-IT" sz="3600" dirty="0" smtClean="0"/>
              <a:t>ha chiuso il progetto logicista di Hilbert dimostrando </a:t>
            </a:r>
            <a:r>
              <a:rPr lang="it-IT" sz="3600" dirty="0"/>
              <a:t>che non può esistere nessun sistema </a:t>
            </a:r>
            <a:r>
              <a:rPr lang="it-IT" sz="3600" dirty="0" smtClean="0"/>
              <a:t>completo e coerente </a:t>
            </a:r>
            <a:r>
              <a:rPr lang="it-IT" sz="3600" dirty="0"/>
              <a:t>per </a:t>
            </a:r>
            <a:r>
              <a:rPr lang="it-IT" sz="3600" dirty="0" smtClean="0"/>
              <a:t>l’aritmetica.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sz="3600" dirty="0" smtClean="0"/>
              <a:t>Per un sistema matematico il problema </a:t>
            </a:r>
            <a:r>
              <a:rPr lang="it-IT" sz="3600" dirty="0"/>
              <a:t>della decisione non </a:t>
            </a:r>
            <a:r>
              <a:rPr lang="it-IT" sz="3600" dirty="0" smtClean="0"/>
              <a:t>può avere </a:t>
            </a:r>
            <a:r>
              <a:rPr lang="it-IT" sz="3600" dirty="0"/>
              <a:t>soluzione: </a:t>
            </a:r>
            <a:endParaRPr lang="it-IT" sz="3600" dirty="0" smtClean="0"/>
          </a:p>
          <a:p>
            <a:pPr marL="0" indent="0">
              <a:buNone/>
            </a:pPr>
            <a:r>
              <a:rPr lang="it-IT" sz="3600" dirty="0" smtClean="0"/>
              <a:t>se </a:t>
            </a:r>
            <a:r>
              <a:rPr lang="it-IT" sz="3600" dirty="0"/>
              <a:t>vuole essere consistente, </a:t>
            </a:r>
            <a:r>
              <a:rPr lang="it-IT" sz="3600" dirty="0" smtClean="0"/>
              <a:t>non è completo;                           se vuole essere completo, non è coerente. </a:t>
            </a:r>
            <a:endParaRPr lang="it-IT" sz="36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20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teoria della calcolabilità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All’inizio del secolo scorso, oltre al problema generale sui fondamenti della matematica sollevati dal logicismo (Frege, Russell, Hilbert, </a:t>
            </a:r>
            <a:r>
              <a:rPr lang="it-IT" i="1" dirty="0" smtClean="0"/>
              <a:t>von Neumann</a:t>
            </a:r>
            <a:r>
              <a:rPr lang="it-IT" dirty="0" smtClean="0"/>
              <a:t>, Gödel), 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veniva affrontato anche il problema della </a:t>
            </a:r>
            <a:r>
              <a:rPr lang="it-IT" b="1" dirty="0" smtClean="0"/>
              <a:t>calcolabilità</a:t>
            </a:r>
            <a:r>
              <a:rPr lang="it-IT" dirty="0" smtClean="0"/>
              <a:t> (Church, Post, Markov, </a:t>
            </a:r>
            <a:r>
              <a:rPr lang="it-IT" i="1" dirty="0" smtClean="0"/>
              <a:t>Turing</a:t>
            </a:r>
            <a:r>
              <a:rPr lang="it-IT" dirty="0" smtClean="0"/>
              <a:t>) che cerca di definire quali funzioni possono essere calcolate mediante un </a:t>
            </a:r>
            <a:r>
              <a:rPr lang="it-IT" b="1" dirty="0" smtClean="0"/>
              <a:t>procedimento effettivo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44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La teoria della calcolabilità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L'obiettivo </a:t>
            </a:r>
            <a:r>
              <a:rPr lang="it-IT" dirty="0" smtClean="0"/>
              <a:t>principale della teoria della calcolabilità è </a:t>
            </a:r>
            <a:endParaRPr lang="it-IT" dirty="0"/>
          </a:p>
          <a:p>
            <a:pPr lvl="0"/>
            <a:r>
              <a:rPr lang="it-IT" dirty="0"/>
              <a:t>dare una definizione formale e matematicamente rigorosa dell'idea intuitiva di funzione calcolabile, </a:t>
            </a:r>
          </a:p>
          <a:p>
            <a:pPr lvl="0"/>
            <a:r>
              <a:rPr lang="it-IT" dirty="0"/>
              <a:t>approfondire il concetto di calcolabilità, cercando di individuare le categorie di problemi che sono </a:t>
            </a:r>
            <a:r>
              <a:rPr lang="it-IT" dirty="0" smtClean="0"/>
              <a:t>effettivamente risolvibili (calcolabili).</a:t>
            </a:r>
            <a:r>
              <a:rPr lang="it-IT" dirty="0"/>
              <a:t> </a:t>
            </a:r>
          </a:p>
          <a:p>
            <a:pPr marL="0" indent="0">
              <a:buNone/>
            </a:pPr>
            <a:r>
              <a:rPr lang="it-IT" dirty="0"/>
              <a:t>Per ottenere una definizione accettabile sono stati pensati diversi modi equivalenti, ad esempio mediante le funzioni </a:t>
            </a:r>
            <a:r>
              <a:rPr lang="it-IT" dirty="0" smtClean="0"/>
              <a:t>ricorsive di Church, </a:t>
            </a:r>
            <a:r>
              <a:rPr lang="it-IT" dirty="0"/>
              <a:t>i sistemi di Post e Markov e </a:t>
            </a:r>
            <a:r>
              <a:rPr lang="it-IT" dirty="0" smtClean="0"/>
              <a:t>la </a:t>
            </a:r>
            <a:r>
              <a:rPr lang="it-IT" b="1" dirty="0" smtClean="0"/>
              <a:t>Macchina Universale di </a:t>
            </a:r>
            <a:r>
              <a:rPr lang="it-IT" b="1" dirty="0"/>
              <a:t>Turing.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589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marL="108000" indent="0">
              <a:buNone/>
            </a:pPr>
            <a:r>
              <a:rPr lang="en-US" dirty="0"/>
              <a:t>Turing nel 1936 pubblica l’articolo</a:t>
            </a:r>
            <a:endParaRPr lang="it-IT" dirty="0"/>
          </a:p>
          <a:p>
            <a:pPr marL="108000" indent="0">
              <a:buNone/>
            </a:pPr>
            <a:r>
              <a:rPr lang="en-US" i="1" dirty="0"/>
              <a:t>On Computable Numbers with an Application to the Entscheidungsproblem</a:t>
            </a:r>
            <a:r>
              <a:rPr lang="en-US" dirty="0"/>
              <a:t> </a:t>
            </a:r>
            <a:endParaRPr lang="it-IT" dirty="0"/>
          </a:p>
          <a:p>
            <a:pPr marL="108000" indent="0">
              <a:buNone/>
            </a:pPr>
            <a:r>
              <a:rPr lang="it-IT" dirty="0"/>
              <a:t>In questo articolo </a:t>
            </a:r>
            <a:r>
              <a:rPr lang="it-IT" dirty="0" smtClean="0"/>
              <a:t>viene presentato</a:t>
            </a:r>
          </a:p>
          <a:p>
            <a:pPr marL="565200" indent="-457200">
              <a:buFontTx/>
              <a:buChar char="-"/>
            </a:pPr>
            <a:r>
              <a:rPr lang="it-IT" dirty="0" smtClean="0"/>
              <a:t>un </a:t>
            </a:r>
            <a:r>
              <a:rPr lang="it-IT" dirty="0"/>
              <a:t>linguaggio effettivo (</a:t>
            </a:r>
            <a:r>
              <a:rPr lang="it-IT" i="1" dirty="0"/>
              <a:t>macchina virtuale)</a:t>
            </a:r>
            <a:r>
              <a:rPr lang="it-IT" dirty="0"/>
              <a:t> per manipolare simboli digitali con la </a:t>
            </a:r>
            <a:r>
              <a:rPr lang="it-IT" b="1" dirty="0"/>
              <a:t>potenzialità espressiva del calcolabile</a:t>
            </a:r>
            <a:r>
              <a:rPr lang="it-IT" dirty="0"/>
              <a:t> e </a:t>
            </a:r>
            <a:endParaRPr lang="it-IT" dirty="0" smtClean="0"/>
          </a:p>
          <a:p>
            <a:pPr marL="565200" indent="-457200">
              <a:buFontTx/>
              <a:buChar char="-"/>
            </a:pPr>
            <a:r>
              <a:rPr lang="it-IT" dirty="0" smtClean="0"/>
              <a:t>un </a:t>
            </a:r>
            <a:r>
              <a:rPr lang="it-IT" dirty="0"/>
              <a:t>esempio di </a:t>
            </a:r>
            <a:r>
              <a:rPr lang="it-IT" dirty="0" smtClean="0"/>
              <a:t>problema non calcolabile: una ulteriore dimostrazione </a:t>
            </a:r>
            <a:r>
              <a:rPr lang="it-IT" dirty="0"/>
              <a:t>che il secondo problema di Hilbert non è risolubile. </a:t>
            </a:r>
            <a:r>
              <a:rPr lang="it-IT" i="1" dirty="0"/>
              <a:t>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333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dispositivo di 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600" b="1" dirty="0"/>
              <a:t>Per eseguire una particolare </a:t>
            </a:r>
            <a:r>
              <a:rPr lang="it-IT" sz="3600" b="1" dirty="0" smtClean="0"/>
              <a:t>manipolazione di simboli digitali si </a:t>
            </a:r>
            <a:r>
              <a:rPr lang="it-IT" sz="3600" b="1" dirty="0"/>
              <a:t>deve</a:t>
            </a:r>
            <a:endParaRPr lang="it-IT" sz="3600" dirty="0"/>
          </a:p>
          <a:p>
            <a:pPr lvl="0"/>
            <a:r>
              <a:rPr lang="it-IT" sz="3600" dirty="0"/>
              <a:t>Riportare su </a:t>
            </a:r>
            <a:r>
              <a:rPr lang="it-IT" sz="3600" dirty="0" smtClean="0"/>
              <a:t>nastro (una dimensione) </a:t>
            </a:r>
            <a:r>
              <a:rPr lang="it-IT" sz="3600" dirty="0"/>
              <a:t>i caratteri che identificano i dati iniziali</a:t>
            </a:r>
          </a:p>
          <a:p>
            <a:pPr lvl="0"/>
            <a:r>
              <a:rPr lang="it-IT" sz="3600" dirty="0"/>
              <a:t>Predisporre l’elenco dei singoli stati che definiscono il tipo di manipolazione </a:t>
            </a:r>
            <a:r>
              <a:rPr lang="it-IT" sz="3600" dirty="0" smtClean="0"/>
              <a:t>sui simboli riportati sul nastro</a:t>
            </a:r>
            <a:endParaRPr lang="it-IT" sz="3600" dirty="0"/>
          </a:p>
          <a:p>
            <a:pPr lvl="0"/>
            <a:r>
              <a:rPr lang="it-IT" sz="3600" dirty="0"/>
              <a:t>Individuare lo stato iniziale e </a:t>
            </a:r>
          </a:p>
          <a:p>
            <a:pPr lvl="0"/>
            <a:r>
              <a:rPr lang="it-IT" sz="3600" dirty="0"/>
              <a:t>Individuare la posizione del primo carattere da trattare.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89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it-IT" dirty="0" smtClean="0"/>
              <a:t>Algebra delle classi di Boole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4100" dirty="0"/>
              <a:t>Se </a:t>
            </a:r>
            <a:endParaRPr lang="it-IT" sz="4100" dirty="0" smtClean="0"/>
          </a:p>
          <a:p>
            <a:pPr marL="0" indent="0">
              <a:buNone/>
            </a:pPr>
            <a:r>
              <a:rPr lang="it-IT" sz="4100" dirty="0" smtClean="0"/>
              <a:t>X </a:t>
            </a:r>
            <a:r>
              <a:rPr lang="it-IT" sz="4100" dirty="0"/>
              <a:t>rappresenta la classe delle cose bianche, </a:t>
            </a:r>
            <a:endParaRPr lang="it-IT" sz="4100" dirty="0" smtClean="0"/>
          </a:p>
          <a:p>
            <a:pPr marL="0" indent="0">
              <a:buNone/>
            </a:pPr>
            <a:r>
              <a:rPr lang="it-IT" sz="4100" dirty="0" smtClean="0"/>
              <a:t>Y </a:t>
            </a:r>
            <a:r>
              <a:rPr lang="it-IT" sz="4100" dirty="0"/>
              <a:t>quella degli animali e </a:t>
            </a:r>
            <a:endParaRPr lang="it-IT" sz="4100" dirty="0" smtClean="0"/>
          </a:p>
          <a:p>
            <a:pPr marL="0" indent="0">
              <a:buNone/>
            </a:pPr>
            <a:r>
              <a:rPr lang="it-IT" sz="4100" dirty="0" smtClean="0"/>
              <a:t>Z </a:t>
            </a:r>
            <a:r>
              <a:rPr lang="it-IT" sz="4100" dirty="0"/>
              <a:t>quella dei </a:t>
            </a:r>
            <a:r>
              <a:rPr lang="it-IT" sz="4100" dirty="0" smtClean="0"/>
              <a:t>bipedi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4100" dirty="0" smtClean="0"/>
              <a:t>Allora </a:t>
            </a:r>
            <a:endParaRPr lang="it-IT" sz="4100" dirty="0"/>
          </a:p>
          <a:p>
            <a:pPr marL="0" indent="0">
              <a:buNone/>
            </a:pPr>
            <a:r>
              <a:rPr lang="it-IT" sz="4100" dirty="0"/>
              <a:t>X×Y è la classe degli animali bianchi e </a:t>
            </a:r>
          </a:p>
          <a:p>
            <a:pPr marL="0" indent="0">
              <a:buNone/>
            </a:pPr>
            <a:r>
              <a:rPr lang="it-IT" sz="4100" dirty="0"/>
              <a:t>X×Y×Z è la classe degli animali bianchi </a:t>
            </a:r>
            <a:r>
              <a:rPr lang="it-IT" sz="4100" dirty="0" smtClean="0"/>
              <a:t>bipedi</a:t>
            </a:r>
            <a:endParaRPr lang="it-IT" sz="4100" dirty="0"/>
          </a:p>
          <a:p>
            <a:pPr marL="0" indent="0">
              <a:buNone/>
            </a:pPr>
            <a:endParaRPr lang="it-IT" sz="1000" dirty="0" smtClean="0"/>
          </a:p>
          <a:p>
            <a:pPr marL="0" indent="0">
              <a:buNone/>
            </a:pPr>
            <a:r>
              <a:rPr lang="it-IT" sz="4100" b="1" dirty="0" smtClean="0"/>
              <a:t>L’operazione </a:t>
            </a:r>
            <a:r>
              <a:rPr lang="it-IT" sz="4100" b="1" dirty="0"/>
              <a:t>× è l’intersezione di due </a:t>
            </a:r>
            <a:r>
              <a:rPr lang="it-IT" sz="4100" b="1" dirty="0" smtClean="0"/>
              <a:t>classi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870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dispositivo di Turing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Gli stati definiscono tre </a:t>
            </a:r>
            <a:r>
              <a:rPr lang="it-IT" dirty="0"/>
              <a:t>tipi di azioni:</a:t>
            </a:r>
          </a:p>
          <a:p>
            <a:pPr lvl="0"/>
            <a:r>
              <a:rPr lang="it-IT" dirty="0"/>
              <a:t>azione sul carattere corrente, per eventuale sostituzione con altro carattere</a:t>
            </a:r>
          </a:p>
          <a:p>
            <a:pPr lvl="0"/>
            <a:r>
              <a:rPr lang="it-IT" dirty="0"/>
              <a:t>e</a:t>
            </a:r>
            <a:r>
              <a:rPr lang="it-IT" dirty="0" smtClean="0"/>
              <a:t>ventuale scelta </a:t>
            </a:r>
            <a:r>
              <a:rPr lang="it-IT" dirty="0"/>
              <a:t>dello spostamento di un posto a destra o a </a:t>
            </a:r>
            <a:r>
              <a:rPr lang="it-IT" dirty="0" smtClean="0"/>
              <a:t>sinistra </a:t>
            </a:r>
            <a:endParaRPr lang="it-IT" dirty="0"/>
          </a:p>
          <a:p>
            <a:pPr lvl="0"/>
            <a:r>
              <a:rPr lang="it-IT" dirty="0"/>
              <a:t>scelta </a:t>
            </a:r>
            <a:r>
              <a:rPr lang="it-IT" dirty="0" smtClean="0"/>
              <a:t>dello stato per l’istruzione </a:t>
            </a:r>
            <a:r>
              <a:rPr lang="it-IT" dirty="0"/>
              <a:t>da eseguire come successiva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802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dirty="0"/>
              <a:t>Il dispositivo di Turing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602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Le </a:t>
            </a:r>
            <a:r>
              <a:rPr lang="it-IT" dirty="0"/>
              <a:t>azioni da eseguire nell’intervallo i-esimo sono definite da </a:t>
            </a:r>
            <a:r>
              <a:rPr lang="it-IT" dirty="0" smtClean="0"/>
              <a:t>uno</a:t>
            </a:r>
            <a:r>
              <a:rPr lang="it-IT" dirty="0"/>
              <a:t> </a:t>
            </a:r>
            <a:r>
              <a:rPr lang="it-IT" dirty="0" smtClean="0"/>
              <a:t>stato descritto </a:t>
            </a:r>
            <a:r>
              <a:rPr lang="it-IT" dirty="0"/>
              <a:t>da una </a:t>
            </a:r>
            <a:r>
              <a:rPr lang="it-IT" b="1" dirty="0"/>
              <a:t>quintupla</a:t>
            </a:r>
            <a:r>
              <a:rPr lang="it-IT" dirty="0"/>
              <a:t> di elementi:</a:t>
            </a:r>
            <a:endParaRPr lang="it-IT" sz="2400" dirty="0"/>
          </a:p>
          <a:p>
            <a:pPr marL="457200" lvl="1" indent="0">
              <a:buNone/>
            </a:pPr>
            <a:r>
              <a:rPr lang="it-IT" sz="3200" b="1" dirty="0"/>
              <a:t>S</a:t>
            </a:r>
            <a:r>
              <a:rPr lang="it-IT" sz="3200" b="1" baseline="-25000" dirty="0"/>
              <a:t>i</a:t>
            </a:r>
            <a:r>
              <a:rPr lang="it-IT" sz="3200" dirty="0"/>
              <a:t>: sigla che identifica l’istruzione corrente;</a:t>
            </a:r>
          </a:p>
          <a:p>
            <a:pPr marL="457200" lvl="1" indent="0">
              <a:buNone/>
            </a:pPr>
            <a:r>
              <a:rPr lang="it-IT" sz="3200" b="1" dirty="0"/>
              <a:t>X</a:t>
            </a:r>
            <a:r>
              <a:rPr lang="it-IT" sz="3200" b="1" baseline="-25000" dirty="0"/>
              <a:t>i</a:t>
            </a:r>
            <a:r>
              <a:rPr lang="it-IT" sz="3200" dirty="0"/>
              <a:t>: il simbolo letto sul nastro;</a:t>
            </a:r>
          </a:p>
          <a:p>
            <a:pPr marL="457200" lvl="1" indent="0">
              <a:buNone/>
            </a:pPr>
            <a:r>
              <a:rPr lang="it-IT" sz="3200" b="1" dirty="0"/>
              <a:t>Y</a:t>
            </a:r>
            <a:r>
              <a:rPr lang="it-IT" sz="3200" b="1" baseline="-25000" dirty="0"/>
              <a:t>i</a:t>
            </a:r>
            <a:r>
              <a:rPr lang="it-IT" sz="3200" dirty="0"/>
              <a:t>: il simbolo </a:t>
            </a:r>
            <a:r>
              <a:rPr lang="it-IT" sz="3200" dirty="0" smtClean="0"/>
              <a:t>da sostituire a </a:t>
            </a:r>
            <a:r>
              <a:rPr lang="it-IT" sz="3200" b="1" dirty="0" smtClean="0"/>
              <a:t>X</a:t>
            </a:r>
            <a:r>
              <a:rPr lang="it-IT" sz="3200" b="1" baseline="-25000" dirty="0" smtClean="0"/>
              <a:t>i;</a:t>
            </a:r>
            <a:endParaRPr lang="it-IT" sz="3200" dirty="0"/>
          </a:p>
          <a:p>
            <a:pPr marL="457200" lvl="1" indent="0">
              <a:buNone/>
            </a:pPr>
            <a:r>
              <a:rPr lang="it-IT" sz="3200" b="1" dirty="0" smtClean="0"/>
              <a:t>V</a:t>
            </a:r>
            <a:r>
              <a:rPr lang="it-IT" sz="3200" b="1" baseline="-25000" dirty="0" smtClean="0"/>
              <a:t>i</a:t>
            </a:r>
            <a:r>
              <a:rPr lang="it-IT" sz="3200" dirty="0"/>
              <a:t>: spostamento (destra/sinistra) </a:t>
            </a:r>
            <a:r>
              <a:rPr lang="it-IT" sz="3200" dirty="0" smtClean="0"/>
              <a:t>per scegliere </a:t>
            </a:r>
            <a:r>
              <a:rPr lang="it-IT" sz="3200" dirty="0"/>
              <a:t>il prossimo carattere,</a:t>
            </a:r>
          </a:p>
          <a:p>
            <a:pPr marL="457200" lvl="1" indent="0">
              <a:buNone/>
            </a:pPr>
            <a:r>
              <a:rPr lang="it-IT" sz="3200" b="1" dirty="0"/>
              <a:t>S</a:t>
            </a:r>
            <a:r>
              <a:rPr lang="it-IT" sz="3200" b="1" baseline="-25000" dirty="0"/>
              <a:t>i+1</a:t>
            </a:r>
            <a:r>
              <a:rPr lang="it-IT" sz="3200" dirty="0"/>
              <a:t>: sigla che identifica l’istruzione successiva</a:t>
            </a:r>
            <a:r>
              <a:rPr lang="it-IT" sz="3200" dirty="0" smtClean="0"/>
              <a:t>.</a:t>
            </a:r>
            <a:endParaRPr lang="it-IT" sz="900" dirty="0"/>
          </a:p>
          <a:p>
            <a:pPr marL="0" indent="0">
              <a:buNone/>
            </a:pPr>
            <a:r>
              <a:rPr lang="it-IT" sz="8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 </a:t>
            </a:r>
            <a:endParaRPr lang="it-IT" sz="900" dirty="0" smtClean="0"/>
          </a:p>
          <a:p>
            <a:pPr marL="0" indent="0">
              <a:buNone/>
            </a:pPr>
            <a:r>
              <a:rPr lang="it-IT" dirty="0" smtClean="0"/>
              <a:t>Appendice </a:t>
            </a:r>
            <a:r>
              <a:rPr lang="it-IT" dirty="0"/>
              <a:t>F-7 la macchina di Turing </a:t>
            </a:r>
            <a:r>
              <a:rPr lang="it-IT" dirty="0" smtClean="0"/>
              <a:t>!!</a:t>
            </a:r>
          </a:p>
          <a:p>
            <a:pPr marL="0" indent="0">
              <a:buNone/>
            </a:pPr>
            <a:r>
              <a:rPr lang="it-IT" dirty="0"/>
              <a:t>Appendice F-8 da Boole a Turing !!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004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 smtClean="0"/>
              <a:t>Le macchine di 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Ogni procedimento di soluzione descritto col metodo di Turing si dice macchina di </a:t>
            </a:r>
            <a:r>
              <a:rPr lang="it-IT" b="1" dirty="0" smtClean="0"/>
              <a:t>Turing</a:t>
            </a:r>
            <a:endParaRPr lang="it-IT" dirty="0"/>
          </a:p>
          <a:p>
            <a:pPr marL="0" indent="0">
              <a:buNone/>
            </a:pPr>
            <a:endParaRPr lang="it-IT" sz="900" dirty="0"/>
          </a:p>
          <a:p>
            <a:r>
              <a:rPr lang="it-IT" b="1" dirty="0"/>
              <a:t>Una macchina di Turing predisposta per risolvere un particolare problema è, di fatto, un </a:t>
            </a:r>
            <a:r>
              <a:rPr lang="it-IT" b="1" dirty="0" smtClean="0"/>
              <a:t>programma o algoritmo.</a:t>
            </a:r>
          </a:p>
          <a:p>
            <a:pPr marL="0" indent="0">
              <a:buNone/>
            </a:pPr>
            <a:endParaRPr lang="it-IT" sz="900" dirty="0"/>
          </a:p>
          <a:p>
            <a:r>
              <a:rPr lang="it-IT" dirty="0"/>
              <a:t>Turing ha proposto una macchina particolare (la MUT) che </a:t>
            </a:r>
            <a:r>
              <a:rPr lang="it-IT" dirty="0" smtClean="0"/>
              <a:t>descrive come eseguire una </a:t>
            </a:r>
            <a:r>
              <a:rPr lang="it-IT" dirty="0"/>
              <a:t>qualsiasi macchina di Turing descritta sul nastro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sz="900" dirty="0"/>
          </a:p>
          <a:p>
            <a:r>
              <a:rPr lang="it-IT" b="1" dirty="0"/>
              <a:t>La macchina universale di Turing è, di fatto, un interprete.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479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Il linguaggio di Turing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Due  esempi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Scrivere il programma che cancella il numero corrente e </a:t>
            </a:r>
            <a:r>
              <a:rPr lang="it-IT" dirty="0" smtClean="0"/>
              <a:t>scrive, </a:t>
            </a:r>
            <a:r>
              <a:rPr lang="it-IT" dirty="0"/>
              <a:t>sulla </a:t>
            </a:r>
            <a:r>
              <a:rPr lang="it-IT" i="1" dirty="0"/>
              <a:t>casella </a:t>
            </a:r>
            <a:r>
              <a:rPr lang="it-IT" i="1" dirty="0" smtClean="0"/>
              <a:t>successiva, </a:t>
            </a:r>
            <a:r>
              <a:rPr lang="it-IT" dirty="0"/>
              <a:t>1 se il numero letto è dispari e 0 se è pari (vedi tabella</a:t>
            </a:r>
            <a:r>
              <a:rPr lang="it-IT" dirty="0" smtClean="0"/>
              <a:t>). 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dirty="0" smtClean="0"/>
              <a:t>Programma </a:t>
            </a:r>
            <a:r>
              <a:rPr lang="it-IT" dirty="0"/>
              <a:t>per verificare se un numero intero (di n cifre) è pari o dispari; il programma deve cancellare il numero dato e aggiungere alla sua destra la cifra 0 se il numero è pari e 1 se è </a:t>
            </a:r>
            <a:r>
              <a:rPr lang="it-IT" dirty="0" smtClean="0"/>
              <a:t>dispari.</a:t>
            </a:r>
          </a:p>
          <a:p>
            <a:pPr marL="0" indent="0">
              <a:buNone/>
            </a:pPr>
            <a:r>
              <a:rPr lang="it-IT" dirty="0" smtClean="0"/>
              <a:t>Appendice F-9 TURING MACHINE !!!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526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IL </a:t>
            </a:r>
            <a:r>
              <a:rPr lang="it-IT" sz="2800" b="1" dirty="0" smtClean="0"/>
              <a:t>DISPOSITIVO DI TURING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68926"/>
              </p:ext>
            </p:extLst>
          </p:nvPr>
        </p:nvGraphicFramePr>
        <p:xfrm>
          <a:off x="179512" y="980729"/>
          <a:ext cx="8661648" cy="5357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952328"/>
                <a:gridCol w="3549080"/>
              </a:tblGrid>
              <a:tr h="1440159"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Dispositivi</a:t>
                      </a:r>
                    </a:p>
                    <a:p>
                      <a:r>
                        <a:rPr lang="it-IT" sz="3600" dirty="0" smtClean="0"/>
                        <a:t>linguistici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Formali </a:t>
                      </a:r>
                    </a:p>
                    <a:p>
                      <a:r>
                        <a:rPr lang="it-IT" sz="3600" dirty="0" smtClean="0"/>
                        <a:t>artificiali</a:t>
                      </a:r>
                      <a:endParaRPr lang="it-IT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600" dirty="0" smtClean="0"/>
                        <a:t>Pseudo formali</a:t>
                      </a:r>
                      <a:r>
                        <a:rPr lang="it-IT" sz="3600" baseline="0" dirty="0" smtClean="0"/>
                        <a:t> </a:t>
                      </a:r>
                    </a:p>
                    <a:p>
                      <a:r>
                        <a:rPr lang="it-IT" sz="3600" baseline="0" dirty="0" smtClean="0"/>
                        <a:t>naturali</a:t>
                      </a:r>
                      <a:endParaRPr lang="it-IT" sz="360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universali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MUT </a:t>
                      </a:r>
                    </a:p>
                    <a:p>
                      <a:r>
                        <a:rPr lang="it-IT" sz="3200" dirty="0" smtClean="0"/>
                        <a:t>MUF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 Naturali</a:t>
                      </a:r>
                      <a:endParaRPr lang="it-I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generali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Algebra di Boole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dirty="0" smtClean="0"/>
                        <a:t>«</a:t>
                      </a:r>
                      <a:r>
                        <a:rPr lang="it-IT" sz="3200" dirty="0" err="1" smtClean="0"/>
                        <a:t>BaMeAd</a:t>
                      </a:r>
                      <a:r>
                        <a:rPr lang="it-IT" sz="3200" dirty="0" smtClean="0"/>
                        <a:t>»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Linguaggi disciplinari</a:t>
                      </a:r>
                      <a:endParaRPr lang="it-IT" sz="3200" dirty="0"/>
                    </a:p>
                  </a:txBody>
                  <a:tcPr/>
                </a:tc>
              </a:tr>
              <a:tr h="1453480"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speciali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Differenze finite </a:t>
                      </a:r>
                    </a:p>
                    <a:p>
                      <a:r>
                        <a:rPr lang="it-IT" sz="3200" dirty="0" smtClean="0"/>
                        <a:t>Algoritmi</a:t>
                      </a:r>
                      <a:r>
                        <a:rPr lang="it-IT" sz="3200" baseline="0" dirty="0" smtClean="0"/>
                        <a:t> </a:t>
                      </a:r>
                    </a:p>
                    <a:p>
                      <a:r>
                        <a:rPr lang="it-IT" sz="3200" baseline="0" dirty="0" smtClean="0"/>
                        <a:t>Programmi </a:t>
                      </a:r>
                      <a:endParaRPr lang="it-IT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 smtClean="0"/>
                        <a:t>Ricette di cucina</a:t>
                      </a:r>
                      <a:endParaRPr lang="it-IT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104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Prima della grande contaminazione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Fino alla seconda guerra mondiale i dispositivi operativi formali (calcolatori elettro meccanici) erano in grado di eseguire processi descritti col linguaggio dell’aritmetica.</a:t>
            </a:r>
          </a:p>
          <a:p>
            <a:pPr marL="0" indent="0">
              <a:buNone/>
            </a:pPr>
            <a:r>
              <a:rPr lang="it-IT" dirty="0" smtClean="0"/>
              <a:t>Il linguaggio universale ipotizzato da Leibniz e i successivi sistemi prodotti da Boole, Frege-Russell e Turing  erano proposti per dispositivi operativi naturali (logici matematici).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325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Dieci anni cruciali: 1936-1946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La MUT è il dispositivo linguistico universale per la manipolazione di simboli digitali </a:t>
            </a:r>
          </a:p>
          <a:p>
            <a:r>
              <a:rPr lang="it-IT" dirty="0" smtClean="0"/>
              <a:t>Concettualmente (il più) semplice </a:t>
            </a:r>
          </a:p>
          <a:p>
            <a:r>
              <a:rPr lang="it-IT" dirty="0" smtClean="0"/>
              <a:t>Definisce i concetti di calcolabilità e algoritmo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b="1" dirty="0" smtClean="0"/>
              <a:t>Manca il dispositivo operativo universale (il computer) per</a:t>
            </a:r>
          </a:p>
          <a:p>
            <a:r>
              <a:rPr lang="it-IT" dirty="0" smtClean="0"/>
              <a:t>Eseguire qualsiasi macchina di Turing </a:t>
            </a:r>
          </a:p>
          <a:p>
            <a:r>
              <a:rPr lang="it-IT" dirty="0" smtClean="0"/>
              <a:t>Utilizzare le idee proposte dalla cibernetica</a:t>
            </a:r>
          </a:p>
          <a:p>
            <a:r>
              <a:rPr lang="it-IT" dirty="0" smtClean="0"/>
              <a:t>Progettare un «cervello elettronico».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688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Dieci anni cruciali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 cespugli </a:t>
            </a:r>
            <a:r>
              <a:rPr lang="it-IT" dirty="0"/>
              <a:t>già visti </a:t>
            </a:r>
            <a:r>
              <a:rPr lang="it-IT" dirty="0" smtClean="0"/>
              <a:t>(Appendice F-10 antecedenti il 1942) sono macchine «aritmetiche», </a:t>
            </a:r>
          </a:p>
          <a:p>
            <a:r>
              <a:rPr lang="it-IT" dirty="0" smtClean="0"/>
              <a:t>evoluzione di un’idea (Muller-Babbage) nata un secolo prima</a:t>
            </a:r>
          </a:p>
          <a:p>
            <a:r>
              <a:rPr lang="it-IT" dirty="0" smtClean="0"/>
              <a:t>prodotto dello sviluppo tecnologico di meccanica, elettricità e elettronica. 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286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it-IT" dirty="0" smtClean="0"/>
              <a:t>Dieci anni cruciali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Prima del 1940 non c’è consapevolezza che </a:t>
            </a:r>
          </a:p>
          <a:p>
            <a:r>
              <a:rPr lang="it-IT" b="1" dirty="0" smtClean="0"/>
              <a:t>Problemi di fisica matematica</a:t>
            </a:r>
          </a:p>
          <a:p>
            <a:r>
              <a:rPr lang="it-IT" b="1" dirty="0" smtClean="0"/>
              <a:t>Transazioni economiche finanziarie </a:t>
            </a:r>
          </a:p>
          <a:p>
            <a:r>
              <a:rPr lang="it-IT" b="1" dirty="0" smtClean="0"/>
              <a:t>Gestione della produzione industriale</a:t>
            </a:r>
          </a:p>
          <a:p>
            <a:r>
              <a:rPr lang="it-IT" b="1" dirty="0" smtClean="0"/>
              <a:t>Amministrazione di Enti pubblici e privati</a:t>
            </a:r>
          </a:p>
          <a:p>
            <a:r>
              <a:rPr lang="it-IT" b="1" dirty="0" smtClean="0"/>
              <a:t>Dimostrazione di teoremi</a:t>
            </a:r>
          </a:p>
          <a:p>
            <a:pPr marL="0" indent="0">
              <a:buNone/>
            </a:pPr>
            <a:r>
              <a:rPr lang="it-IT" b="1" dirty="0" smtClean="0"/>
              <a:t>possano essere risolti con lo strumento emergente nelle applicazioni meccanografiche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349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Cibernetica e Informatica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it-IT" dirty="0" smtClean="0"/>
              <a:t>Nel decennio 1936-46 una nuova disciplina nasce con il proposito di realizzare un dispositivo operativo capace di </a:t>
            </a:r>
            <a:r>
              <a:rPr lang="it-IT" b="1" dirty="0" smtClean="0"/>
              <a:t>imitare l’uomo in compiti cognitivi e di</a:t>
            </a:r>
            <a:r>
              <a:rPr lang="it-IT" dirty="0" smtClean="0"/>
              <a:t> </a:t>
            </a:r>
            <a:r>
              <a:rPr lang="it-IT" b="1" dirty="0" smtClean="0"/>
              <a:t>sostituirlo </a:t>
            </a:r>
            <a:r>
              <a:rPr lang="it-IT" b="1" dirty="0"/>
              <a:t>nella sua funzione di controllore e di pilota</a:t>
            </a:r>
            <a:r>
              <a:rPr lang="it-IT" dirty="0"/>
              <a:t> </a:t>
            </a:r>
            <a:r>
              <a:rPr lang="it-IT" b="1" dirty="0"/>
              <a:t>di macchine e di </a:t>
            </a:r>
            <a:r>
              <a:rPr lang="it-IT" b="1" dirty="0" smtClean="0"/>
              <a:t>impianti</a:t>
            </a:r>
            <a:r>
              <a:rPr lang="it-IT" dirty="0" smtClean="0"/>
              <a:t>.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contaminazione</a:t>
            </a:r>
            <a:r>
              <a:rPr lang="it-IT" dirty="0" smtClean="0"/>
              <a:t> di matematica, logica, fisica e neurologia consentirà a </a:t>
            </a:r>
            <a:r>
              <a:rPr lang="it-IT" b="1" dirty="0" smtClean="0"/>
              <a:t>von Neumann </a:t>
            </a:r>
            <a:r>
              <a:rPr lang="it-IT" dirty="0" smtClean="0"/>
              <a:t>di proporre il </a:t>
            </a:r>
            <a:r>
              <a:rPr lang="it-IT" b="1" dirty="0" smtClean="0"/>
              <a:t>computer</a:t>
            </a:r>
            <a:r>
              <a:rPr lang="it-IT" dirty="0" smtClean="0"/>
              <a:t> come materializzazione di un </a:t>
            </a:r>
            <a:r>
              <a:rPr lang="it-IT" b="1" dirty="0" smtClean="0"/>
              <a:t>«cervello elettronico» 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5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L’algebra di Boole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Inoltre </a:t>
            </a:r>
          </a:p>
          <a:p>
            <a:r>
              <a:rPr lang="it-IT" dirty="0"/>
              <a:t>X + Y rappresenta l’unione delle due classi</a:t>
            </a:r>
          </a:p>
          <a:p>
            <a:r>
              <a:rPr lang="it-IT" dirty="0"/>
              <a:t>X – Y è la classe degli oggetti che sono in X, ma non in Y: </a:t>
            </a:r>
          </a:p>
          <a:p>
            <a:r>
              <a:rPr lang="it-IT" dirty="0"/>
              <a:t>1 – X  è la classe complemento di X </a:t>
            </a:r>
          </a:p>
          <a:p>
            <a:r>
              <a:rPr lang="it-IT" dirty="0"/>
              <a:t>X + (1 – X ) = 1      </a:t>
            </a:r>
            <a:r>
              <a:rPr lang="it-IT" b="1" dirty="0"/>
              <a:t>I conti tornano</a:t>
            </a:r>
            <a:r>
              <a:rPr lang="it-IT" dirty="0"/>
              <a:t>!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0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it-IT" dirty="0" smtClean="0"/>
              <a:t>L’algebra di Boole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Se X è la classe degli animali</a:t>
            </a:r>
            <a:r>
              <a:rPr lang="it-IT" b="1" dirty="0"/>
              <a:t>, </a:t>
            </a:r>
            <a:r>
              <a:rPr lang="it-IT" b="1" dirty="0" smtClean="0"/>
              <a:t>X×X è la classe degli animali che sono animali; dunque teorema   </a:t>
            </a:r>
          </a:p>
          <a:p>
            <a:pPr marL="0" indent="0" algn="ctr">
              <a:buNone/>
            </a:pPr>
            <a:r>
              <a:rPr lang="it-IT" b="1" dirty="0" smtClean="0"/>
              <a:t>X×X </a:t>
            </a:r>
            <a:r>
              <a:rPr lang="it-IT" b="1" dirty="0"/>
              <a:t>= X</a:t>
            </a:r>
            <a:r>
              <a:rPr lang="it-IT" b="1" baseline="30000" dirty="0"/>
              <a:t>2 </a:t>
            </a:r>
            <a:r>
              <a:rPr lang="it-IT" b="1" dirty="0"/>
              <a:t>= X</a:t>
            </a:r>
            <a:endParaRPr lang="it-IT" dirty="0"/>
          </a:p>
          <a:p>
            <a:pPr marL="0" indent="0">
              <a:buNone/>
            </a:pPr>
            <a:r>
              <a:rPr lang="it-IT" sz="1400" dirty="0" smtClean="0"/>
              <a:t>-------------------------------------------------------------------------------------------------------------------------------------------------  </a:t>
            </a:r>
            <a:endParaRPr lang="it-IT" sz="1400" dirty="0"/>
          </a:p>
          <a:p>
            <a:pPr marL="0" indent="0">
              <a:buNone/>
            </a:pPr>
            <a:r>
              <a:rPr lang="it-IT" dirty="0" smtClean="0"/>
              <a:t>X×X </a:t>
            </a:r>
            <a:r>
              <a:rPr lang="it-IT" dirty="0"/>
              <a:t>= X solo per X = 0  e  X = 1 </a:t>
            </a:r>
            <a:endParaRPr lang="it-IT" dirty="0" smtClean="0"/>
          </a:p>
          <a:p>
            <a:pPr marL="0" indent="0">
              <a:buNone/>
            </a:pPr>
            <a:endParaRPr lang="it-IT" sz="800" dirty="0" smtClean="0">
              <a:sym typeface="Wingdings"/>
            </a:endParaRPr>
          </a:p>
          <a:p>
            <a:pPr marL="0" indent="0">
              <a:buNone/>
            </a:pPr>
            <a:r>
              <a:rPr lang="it-IT" dirty="0" smtClean="0">
                <a:sym typeface="Wingdings"/>
              </a:rPr>
              <a:t>In questa algebra esistono solo due costanti</a:t>
            </a:r>
            <a:endParaRPr lang="it-IT" dirty="0">
              <a:sym typeface="Wingdings"/>
            </a:endParaRPr>
          </a:p>
          <a:p>
            <a:pPr marL="0" indent="0">
              <a:buNone/>
            </a:pPr>
            <a:r>
              <a:rPr lang="it-IT" dirty="0" smtClean="0"/>
              <a:t>0×X </a:t>
            </a:r>
            <a:r>
              <a:rPr lang="it-IT" dirty="0"/>
              <a:t>= 0  e  1×X = </a:t>
            </a:r>
            <a:r>
              <a:rPr lang="it-IT" dirty="0" smtClean="0"/>
              <a:t>X</a:t>
            </a:r>
          </a:p>
          <a:p>
            <a:pPr marL="0" indent="0">
              <a:buNone/>
            </a:pPr>
            <a:endParaRPr lang="it-IT" sz="800" dirty="0"/>
          </a:p>
          <a:p>
            <a:pPr marL="0" indent="0">
              <a:buNone/>
            </a:pPr>
            <a:r>
              <a:rPr lang="it-IT" dirty="0"/>
              <a:t>In questa algebra 0 è la classe vuota e 1 è la classe della totalità delle cose.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2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L’algebra di Boole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Seguendo il progetto del </a:t>
            </a:r>
            <a:r>
              <a:rPr lang="it-IT" i="1" dirty="0"/>
              <a:t>calculemus </a:t>
            </a:r>
            <a:r>
              <a:rPr lang="it-IT" dirty="0"/>
              <a:t> di Leibniz, Boole propone un linguaggio artificiale, un’algebra con due </a:t>
            </a:r>
            <a:r>
              <a:rPr lang="it-IT" dirty="0" smtClean="0"/>
              <a:t>costanti: zero e uno.</a:t>
            </a:r>
            <a:endParaRPr lang="it-IT" dirty="0"/>
          </a:p>
          <a:p>
            <a:pPr marL="0" indent="0">
              <a:buNone/>
            </a:pPr>
            <a:r>
              <a:rPr lang="it-IT" b="1" dirty="0"/>
              <a:t>l’algebra della logica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0 + 0 = 0	0 × 0 = 0	</a:t>
            </a:r>
            <a:r>
              <a:rPr lang="it-IT" u="sng" dirty="0"/>
              <a:t>X + X = X</a:t>
            </a:r>
            <a:r>
              <a:rPr lang="it-IT" dirty="0"/>
              <a:t>	</a:t>
            </a:r>
            <a:r>
              <a:rPr lang="it-IT" u="sng" dirty="0"/>
              <a:t>X×X = X</a:t>
            </a:r>
          </a:p>
          <a:p>
            <a:pPr marL="0" indent="0">
              <a:buNone/>
            </a:pPr>
            <a:r>
              <a:rPr lang="it-IT" dirty="0"/>
              <a:t>0 + 1 = 1     </a:t>
            </a:r>
            <a:r>
              <a:rPr lang="it-IT" dirty="0" smtClean="0"/>
              <a:t>0 </a:t>
            </a:r>
            <a:r>
              <a:rPr lang="it-IT" dirty="0"/>
              <a:t>× 1 = 0	</a:t>
            </a:r>
            <a:r>
              <a:rPr lang="it-IT" u="sng" dirty="0"/>
              <a:t>X + 1  = 1</a:t>
            </a:r>
            <a:r>
              <a:rPr lang="it-IT" dirty="0"/>
              <a:t>	X×1 = X	</a:t>
            </a:r>
          </a:p>
          <a:p>
            <a:pPr marL="0" indent="0">
              <a:buNone/>
            </a:pPr>
            <a:r>
              <a:rPr lang="it-IT" dirty="0"/>
              <a:t>1 + 0 = 1	1 × 0 = 0	</a:t>
            </a:r>
            <a:r>
              <a:rPr lang="it-IT" u="sng" dirty="0"/>
              <a:t>1 + X  = 1</a:t>
            </a:r>
            <a:r>
              <a:rPr lang="it-IT" dirty="0"/>
              <a:t>	1×X = X</a:t>
            </a:r>
          </a:p>
          <a:p>
            <a:pPr marL="0" indent="0">
              <a:buNone/>
            </a:pPr>
            <a:r>
              <a:rPr lang="it-IT" u="sng" dirty="0"/>
              <a:t>1 + 1 = 1</a:t>
            </a:r>
            <a:r>
              <a:rPr lang="it-IT" dirty="0"/>
              <a:t>	1 × 1 = 1	</a:t>
            </a:r>
            <a:r>
              <a:rPr lang="it-IT" u="sng" dirty="0"/>
              <a:t>X + X =  X	</a:t>
            </a:r>
            <a:r>
              <a:rPr lang="it-IT" u="sng" dirty="0" smtClean="0"/>
              <a:t>X</a:t>
            </a:r>
            <a:r>
              <a:rPr lang="it-IT" u="sng" dirty="0"/>
              <a:t>×</a:t>
            </a:r>
            <a:r>
              <a:rPr lang="it-IT" u="sng" dirty="0" smtClean="0"/>
              <a:t>X </a:t>
            </a:r>
            <a:r>
              <a:rPr lang="it-IT" u="sng" dirty="0"/>
              <a:t>= X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Boole e Aristotele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Primo esempio di calcolo</a:t>
            </a:r>
          </a:p>
          <a:p>
            <a:pPr marL="0" indent="0">
              <a:buNone/>
            </a:pPr>
            <a:r>
              <a:rPr lang="it-IT" dirty="0" smtClean="0"/>
              <a:t>X= </a:t>
            </a:r>
            <a:r>
              <a:rPr lang="it-IT" dirty="0"/>
              <a:t>X×X </a:t>
            </a:r>
            <a:r>
              <a:rPr lang="it-IT" dirty="0" smtClean="0">
                <a:sym typeface="Wingdings"/>
              </a:rPr>
              <a:t></a:t>
            </a:r>
            <a:r>
              <a:rPr lang="it-IT" dirty="0" smtClean="0"/>
              <a:t>  X </a:t>
            </a:r>
            <a:r>
              <a:rPr lang="it-IT" dirty="0"/>
              <a:t>= </a:t>
            </a:r>
            <a:r>
              <a:rPr lang="it-IT" dirty="0" smtClean="0"/>
              <a:t>X</a:t>
            </a:r>
            <a:r>
              <a:rPr lang="it-IT" baseline="30000" dirty="0"/>
              <a:t>2</a:t>
            </a:r>
            <a:r>
              <a:rPr lang="it-IT" dirty="0" smtClean="0"/>
              <a:t>  </a:t>
            </a:r>
            <a:r>
              <a:rPr lang="it-IT" dirty="0">
                <a:sym typeface="Wingdings"/>
              </a:rPr>
              <a:t></a:t>
            </a:r>
            <a:r>
              <a:rPr lang="it-IT" dirty="0"/>
              <a:t>  X - X</a:t>
            </a:r>
            <a:r>
              <a:rPr lang="it-IT" baseline="30000" dirty="0"/>
              <a:t>2 </a:t>
            </a:r>
            <a:r>
              <a:rPr lang="it-IT" dirty="0"/>
              <a:t>= 0  </a:t>
            </a:r>
            <a:r>
              <a:rPr lang="it-IT" dirty="0">
                <a:sym typeface="Wingdings"/>
              </a:rPr>
              <a:t></a:t>
            </a:r>
            <a:r>
              <a:rPr lang="it-IT" dirty="0"/>
              <a:t>  </a:t>
            </a:r>
            <a:r>
              <a:rPr lang="it-IT" b="1" dirty="0"/>
              <a:t>X×(1 – X) = 0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Esprime che niente può appartenere e non appartenere a una classe: </a:t>
            </a:r>
            <a:r>
              <a:rPr lang="it-IT" i="1" dirty="0"/>
              <a:t>tertium non datur</a:t>
            </a:r>
            <a:r>
              <a:rPr lang="it-IT" dirty="0"/>
              <a:t>!</a:t>
            </a:r>
          </a:p>
          <a:p>
            <a:pPr marL="0" indent="0">
              <a:buNone/>
            </a:pPr>
            <a:r>
              <a:rPr lang="it-IT" dirty="0"/>
              <a:t>è il principio di non contraddizione di Aristotele ottenuto da un calcolo! </a:t>
            </a:r>
          </a:p>
          <a:p>
            <a:pPr marL="0" indent="0">
              <a:buNone/>
            </a:pPr>
            <a:r>
              <a:rPr lang="it-IT" b="1" dirty="0" smtClean="0"/>
              <a:t>Un esempio </a:t>
            </a:r>
            <a:r>
              <a:rPr lang="it-IT" b="1" dirty="0"/>
              <a:t>del </a:t>
            </a:r>
            <a:r>
              <a:rPr lang="it-IT" b="1" i="1" dirty="0"/>
              <a:t>calculemus </a:t>
            </a:r>
            <a:r>
              <a:rPr lang="it-IT" b="1" dirty="0"/>
              <a:t>di Leibniz!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D07-8E64-4676-B43A-FCA40122754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00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3186</Words>
  <Application>Microsoft Office PowerPoint</Application>
  <PresentationFormat>Presentazione su schermo (4:3)</PresentationFormat>
  <Paragraphs>495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0" baseType="lpstr">
      <vt:lpstr>Tema di Office</vt:lpstr>
      <vt:lpstr>Storia dell’informatica e dei dispositivi di calcolo</vt:lpstr>
      <vt:lpstr>Lo sviluppo dei dispositivi linguistici</vt:lpstr>
      <vt:lpstr>Da Leibniz a Boole</vt:lpstr>
      <vt:lpstr>La proposta di Boole</vt:lpstr>
      <vt:lpstr>Algebra delle classi di Boole</vt:lpstr>
      <vt:lpstr>L’algebra di Boole</vt:lpstr>
      <vt:lpstr>L’algebra di Boole</vt:lpstr>
      <vt:lpstr>L’algebra di Boole</vt:lpstr>
      <vt:lpstr>Boole e Aristotele</vt:lpstr>
      <vt:lpstr>Applicazioni del dispositivo di Boole: 1</vt:lpstr>
      <vt:lpstr>Applicazione del dispositivo di Boole: 2</vt:lpstr>
      <vt:lpstr>Boole e il calcolo filosofico di Leibniz</vt:lpstr>
      <vt:lpstr>Boole e il calcolo filosofico di Leibniz</vt:lpstr>
      <vt:lpstr>Boole e Il calcolo filosofico</vt:lpstr>
      <vt:lpstr>Boole e Il calcolo filosofico</vt:lpstr>
      <vt:lpstr>IL DISPOSITIVO DI BOOLE </vt:lpstr>
      <vt:lpstr>L’algebra di Boole</vt:lpstr>
      <vt:lpstr>L’algebra di Boole</vt:lpstr>
      <vt:lpstr>Da Boole a Frege</vt:lpstr>
      <vt:lpstr>La logica matematica</vt:lpstr>
      <vt:lpstr>La logica matematica</vt:lpstr>
      <vt:lpstr>La logica matematica</vt:lpstr>
      <vt:lpstr>La logica matematica</vt:lpstr>
      <vt:lpstr>La logica matematica</vt:lpstr>
      <vt:lpstr>La logica matematica</vt:lpstr>
      <vt:lpstr> Begriffsschrift o Ideografia, la lingua di Frege. </vt:lpstr>
      <vt:lpstr>Begriffsschrift o Ideografia, la lingua di Frege. </vt:lpstr>
      <vt:lpstr>Esempio di Begriffsschrift</vt:lpstr>
      <vt:lpstr>La logica matematica</vt:lpstr>
      <vt:lpstr>Esempio di deduzione</vt:lpstr>
      <vt:lpstr>Calculemus di Frege</vt:lpstr>
      <vt:lpstr>Calculemus di Frege</vt:lpstr>
      <vt:lpstr>La logica matematica</vt:lpstr>
      <vt:lpstr>Sistema formale della logica</vt:lpstr>
      <vt:lpstr>Sistema formale della logica</vt:lpstr>
      <vt:lpstr>ESERCIZIO I DISPOSITIVi LINGUISTICi della logica  COLLOCARE le proposte di Aristotele, Boole e Frege</vt:lpstr>
      <vt:lpstr> I DISPOSITIVi LINGUISTICi della logica </vt:lpstr>
      <vt:lpstr>Il logicismo</vt:lpstr>
      <vt:lpstr>Il logicismo</vt:lpstr>
      <vt:lpstr>Il logicismo</vt:lpstr>
      <vt:lpstr>I problemi di Hilbert</vt:lpstr>
      <vt:lpstr>I problemi di Hilbert</vt:lpstr>
      <vt:lpstr>Le soluzioni di Gödel </vt:lpstr>
      <vt:lpstr>Le soluzioni di Gödel </vt:lpstr>
      <vt:lpstr>Le soluzioni di Gödel </vt:lpstr>
      <vt:lpstr>La teoria della calcolabilità</vt:lpstr>
      <vt:lpstr>La teoria della calcolabilità</vt:lpstr>
      <vt:lpstr>Turing</vt:lpstr>
      <vt:lpstr>Il dispositivo di Turing</vt:lpstr>
      <vt:lpstr>Il dispositivo di Turing</vt:lpstr>
      <vt:lpstr>Il dispositivo di Turing</vt:lpstr>
      <vt:lpstr>Le macchine di Turing</vt:lpstr>
      <vt:lpstr>Il linguaggio di Turing</vt:lpstr>
      <vt:lpstr>IL DISPOSITIVO DI TURING </vt:lpstr>
      <vt:lpstr>Prima della grande contaminazione</vt:lpstr>
      <vt:lpstr>Dieci anni cruciali: 1936-1946</vt:lpstr>
      <vt:lpstr>Dieci anni cruciali</vt:lpstr>
      <vt:lpstr>Dieci anni cruciali</vt:lpstr>
      <vt:lpstr>Cibernetica e Informatica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</dc:title>
  <dc:creator>NOTE</dc:creator>
  <cp:lastModifiedBy>NOTE</cp:lastModifiedBy>
  <cp:revision>425</cp:revision>
  <dcterms:created xsi:type="dcterms:W3CDTF">2020-03-28T19:11:32Z</dcterms:created>
  <dcterms:modified xsi:type="dcterms:W3CDTF">2023-03-29T09:46:25Z</dcterms:modified>
</cp:coreProperties>
</file>