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416" r:id="rId2"/>
    <p:sldId id="424" r:id="rId3"/>
    <p:sldId id="463" r:id="rId4"/>
    <p:sldId id="425" r:id="rId5"/>
    <p:sldId id="431" r:id="rId6"/>
    <p:sldId id="432" r:id="rId7"/>
    <p:sldId id="426" r:id="rId8"/>
    <p:sldId id="440" r:id="rId9"/>
    <p:sldId id="435" r:id="rId10"/>
    <p:sldId id="436" r:id="rId11"/>
    <p:sldId id="443" r:id="rId12"/>
    <p:sldId id="437" r:id="rId13"/>
    <p:sldId id="438" r:id="rId14"/>
    <p:sldId id="428" r:id="rId15"/>
    <p:sldId id="441" r:id="rId16"/>
    <p:sldId id="439" r:id="rId17"/>
    <p:sldId id="442" r:id="rId18"/>
    <p:sldId id="455" r:id="rId19"/>
    <p:sldId id="456" r:id="rId20"/>
    <p:sldId id="446" r:id="rId21"/>
    <p:sldId id="457" r:id="rId22"/>
    <p:sldId id="447" r:id="rId23"/>
    <p:sldId id="448" r:id="rId24"/>
    <p:sldId id="460" r:id="rId25"/>
    <p:sldId id="449" r:id="rId26"/>
    <p:sldId id="450" r:id="rId27"/>
    <p:sldId id="451" r:id="rId28"/>
    <p:sldId id="452" r:id="rId29"/>
    <p:sldId id="331" r:id="rId30"/>
    <p:sldId id="453" r:id="rId31"/>
    <p:sldId id="461" r:id="rId32"/>
    <p:sldId id="454" r:id="rId33"/>
    <p:sldId id="462" r:id="rId34"/>
    <p:sldId id="332" r:id="rId35"/>
    <p:sldId id="458" r:id="rId36"/>
    <p:sldId id="337" r:id="rId37"/>
    <p:sldId id="459" r:id="rId38"/>
    <p:sldId id="340" r:id="rId39"/>
  </p:sldIdLst>
  <p:sldSz cx="9144000" cy="6858000" type="screen4x3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8" autoAdjust="0"/>
    <p:restoredTop sz="95029" autoAdjust="0"/>
  </p:normalViewPr>
  <p:slideViewPr>
    <p:cSldViewPr>
      <p:cViewPr varScale="1">
        <p:scale>
          <a:sx n="38" d="100"/>
          <a:sy n="38" d="100"/>
        </p:scale>
        <p:origin x="68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86"/>
          </a:xfrm>
          <a:prstGeom prst="rect">
            <a:avLst/>
          </a:prstGeom>
          <a:noFill/>
          <a:ln>
            <a:noFill/>
          </a:ln>
        </p:spPr>
        <p:txBody>
          <a:bodyPr vert="horz" wrap="none" lIns="82476" tIns="41238" rIns="82476" bIns="41238" anchorCtr="0" compatLnSpc="0"/>
          <a:lstStyle/>
          <a:p>
            <a:pPr hangingPunct="0">
              <a:defRPr sz="1400"/>
            </a:pPr>
            <a:endParaRPr lang="it-IT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649" y="0"/>
            <a:ext cx="2949994" cy="496086"/>
          </a:xfrm>
          <a:prstGeom prst="rect">
            <a:avLst/>
          </a:prstGeom>
          <a:noFill/>
          <a:ln>
            <a:noFill/>
          </a:ln>
        </p:spPr>
        <p:txBody>
          <a:bodyPr vert="horz" wrap="none" lIns="82476" tIns="41238" rIns="82476" bIns="41238" anchorCtr="0" compatLnSpc="0"/>
          <a:lstStyle/>
          <a:p>
            <a:pPr algn="r" hangingPunct="0">
              <a:defRPr sz="1400"/>
            </a:pPr>
            <a:endParaRPr lang="it-IT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31979"/>
            <a:ext cx="2949994" cy="496086"/>
          </a:xfrm>
          <a:prstGeom prst="rect">
            <a:avLst/>
          </a:prstGeom>
          <a:noFill/>
          <a:ln>
            <a:noFill/>
          </a:ln>
        </p:spPr>
        <p:txBody>
          <a:bodyPr vert="horz" wrap="none" lIns="82476" tIns="41238" rIns="82476" bIns="41238" anchor="b" anchorCtr="0" compatLnSpc="0"/>
          <a:lstStyle/>
          <a:p>
            <a:pPr hangingPunct="0">
              <a:defRPr sz="1400"/>
            </a:pPr>
            <a:endParaRPr lang="it-IT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649" y="9431979"/>
            <a:ext cx="2949994" cy="496086"/>
          </a:xfrm>
          <a:prstGeom prst="rect">
            <a:avLst/>
          </a:prstGeom>
          <a:noFill/>
          <a:ln>
            <a:noFill/>
          </a:ln>
        </p:spPr>
        <p:txBody>
          <a:bodyPr vert="horz" wrap="none" lIns="82476" tIns="41238" rIns="82476" bIns="41238" anchor="b" anchorCtr="0" compatLnSpc="0"/>
          <a:lstStyle/>
          <a:p>
            <a:pPr algn="r" hangingPunct="0">
              <a:defRPr sz="1400"/>
            </a:pPr>
            <a:fld id="{8AEC7B11-08CC-4F68-B435-01BA483D1F38}" type="slidenum">
              <a:pPr algn="r" hangingPunct="0">
                <a:defRPr sz="1400"/>
              </a:pPr>
              <a:t>‹N›</a:t>
            </a:fld>
            <a:endParaRPr lang="it-IT" sz="1300"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2959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2525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3"/>
          </p:nvPr>
        </p:nvSpPr>
        <p:spPr>
          <a:xfrm>
            <a:off x="679797" y="4715822"/>
            <a:ext cx="5438050" cy="44674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Segnaposto intestazion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it-IT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Segnaposto data 4"/>
          <p:cNvSpPr txBox="1">
            <a:spLocks noGrp="1"/>
          </p:cNvSpPr>
          <p:nvPr>
            <p:ph type="dt" idx="1"/>
          </p:nvPr>
        </p:nvSpPr>
        <p:spPr>
          <a:xfrm>
            <a:off x="3847649" y="0"/>
            <a:ext cx="2949994" cy="496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it-IT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4"/>
          </p:nvPr>
        </p:nvSpPr>
        <p:spPr>
          <a:xfrm>
            <a:off x="0" y="9431979"/>
            <a:ext cx="2949994" cy="496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it-IT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3847649" y="9431979"/>
            <a:ext cx="2949994" cy="496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it-IT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7F6921B-0B11-4804-AC98-B480D0A660B0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76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it-I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97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48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33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75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5AD0F7-6C95-4C66-A339-F4E66E84D12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26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8DC021-47A0-403B-97AB-885F24A29AAD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40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88C42F-820A-4011-B1DC-3F2832DF50D8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97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43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CCCFAC-9C64-4EC6-A9A8-F2E1F6F081A9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9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DDF3B6-4970-41F2-9AB9-F81676E16107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6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D8BA30-A2C5-4524-8524-9740E02472FD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67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A94E7-560B-4340-9FC8-6431074F51E8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210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52C5EB-B491-40BA-B0E7-A5E9734A7C77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37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81B41D-008B-4B3C-83B6-16B2ACB8281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59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0CAEB3-88DE-4A36-9AB1-6DA8558D0CE4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96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it-IT"/>
              <a:t>Fate clic per modificare il formato del testo del titoloFare clic per modificare lo stile del titolo</a:t>
            </a:r>
          </a:p>
        </p:txBody>
      </p:sp>
      <p:sp>
        <p:nvSpPr>
          <p:cNvPr id="3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lvl="0"/>
            <a:r>
              <a:rPr lang="it-IT"/>
              <a:t>Fate clic per modificare il formato del testo della struttura</a:t>
            </a:r>
          </a:p>
          <a:p>
            <a:pPr lvl="1"/>
            <a:r>
              <a:rPr lang="it-IT"/>
              <a:t>Secondo livello struttura</a:t>
            </a:r>
          </a:p>
          <a:p>
            <a:pPr lvl="2"/>
            <a:r>
              <a:rPr lang="it-IT"/>
              <a:t>Terzo livello struttura</a:t>
            </a:r>
          </a:p>
          <a:p>
            <a:pPr lvl="3"/>
            <a:r>
              <a:rPr lang="it-IT"/>
              <a:t>Quarto livello struttura</a:t>
            </a:r>
          </a:p>
          <a:p>
            <a:pPr lvl="4"/>
            <a:r>
              <a:rPr lang="it-IT"/>
              <a:t>Quinto livello struttura</a:t>
            </a:r>
          </a:p>
          <a:p>
            <a:pPr lvl="5"/>
            <a:r>
              <a:rPr lang="it-IT"/>
              <a:t>Sesto livello struttura</a:t>
            </a:r>
          </a:p>
          <a:p>
            <a:pPr lvl="6"/>
            <a:r>
              <a:rPr lang="it-IT"/>
              <a:t>Settimo livello struttura</a:t>
            </a:r>
          </a:p>
          <a:p>
            <a:pPr lvl="7"/>
            <a:r>
              <a:rPr lang="it-IT"/>
              <a:t>Ottavo livello struttura</a:t>
            </a:r>
          </a:p>
          <a:p>
            <a:pPr lvl="0"/>
            <a:r>
              <a:rPr lang="it-IT"/>
              <a:t>Nono livello strutturaFare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 txBox="1">
            <a:spLocks noGrp="1"/>
          </p:cNvSpPr>
          <p:nvPr>
            <p:ph type="dt" sz="half" idx="2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rtl="0" hangingPunct="0">
              <a:buNone/>
              <a:tabLst/>
              <a:defRPr lang="it-IT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Rectangle 5"/>
          <p:cNvSpPr txBox="1">
            <a:spLocks noGrp="1"/>
          </p:cNvSpPr>
          <p:nvPr>
            <p:ph type="ftr" sz="quarter" idx="3"/>
          </p:nvPr>
        </p:nvSpPr>
        <p:spPr>
          <a:xfrm>
            <a:off x="3124079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rtl="0" hangingPunct="0">
              <a:buNone/>
              <a:tabLst/>
              <a:defRPr lang="it-IT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it-IT" sz="1800" b="0" i="0" u="none" strike="noStrike" kern="1200" spc="0">
                <a:solidFill>
                  <a:srgbClr val="000000"/>
                </a:solidFill>
                <a:latin typeface="Arial" pitchFamily="18"/>
                <a:ea typeface="Lucida Sans Unicode" pitchFamily="2"/>
                <a:cs typeface="Arial" pitchFamily="2"/>
              </a:defRPr>
            </a:lvl1pPr>
          </a:lstStyle>
          <a:p>
            <a:pPr lvl="0"/>
            <a:fld id="{BB88DAE9-CE5E-4400-83EB-EB6F96EB2E74}" type="slidenum"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lvl="0" algn="ctr" rtl="0" hangingPunct="0">
        <a:spcBef>
          <a:spcPts val="0"/>
        </a:spcBef>
        <a:spcAft>
          <a:spcPts val="0"/>
        </a:spcAft>
        <a:buNone/>
        <a:tabLst/>
        <a:defRPr lang="it-IT" sz="44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" pitchFamily="2"/>
        </a:defRPr>
      </a:lvl1pPr>
    </p:titleStyle>
    <p:bodyStyle>
      <a:lvl1pPr lvl="0">
        <a:buSzPct val="45000"/>
        <a:buFont typeface="StarSymbol"/>
        <a:buChar char="●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1pPr>
      <a:lvl2pPr lvl="1">
        <a:buSzPct val="75000"/>
        <a:buFont typeface="StarSymbol"/>
        <a:buChar char="–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2pPr>
      <a:lvl3pPr lvl="2">
        <a:buSzPct val="45000"/>
        <a:buFont typeface="StarSymbol"/>
        <a:buChar char="●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3pPr>
      <a:lvl4pPr lvl="3">
        <a:buSzPct val="75000"/>
        <a:buFont typeface="StarSymbol"/>
        <a:buChar char="–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4pPr>
      <a:lvl5pPr lvl="4">
        <a:buSzPct val="45000"/>
        <a:buFont typeface="StarSymbol"/>
        <a:buChar char="●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5pPr>
      <a:lvl6pPr lvl="5">
        <a:buSzPct val="45000"/>
        <a:buFont typeface="StarSymbol"/>
        <a:buChar char="●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6pPr>
      <a:lvl7pPr lvl="6">
        <a:buSzPct val="45000"/>
        <a:buFont typeface="StarSymbol"/>
        <a:buChar char="●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7pPr>
      <a:lvl8pPr lvl="7">
        <a:buSzPct val="45000"/>
        <a:buFont typeface="StarSymbol"/>
        <a:buChar char="●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8pPr>
      <a:lvl9pPr marL="0" marR="0" lvl="0" indent="0" algn="l" rtl="0" hangingPunct="0">
        <a:spcBef>
          <a:spcPts val="638"/>
        </a:spcBef>
        <a:spcAft>
          <a:spcPts val="0"/>
        </a:spcAft>
        <a:buSzPct val="45000"/>
        <a:buFont typeface="StarSymbol"/>
        <a:buChar char="•"/>
        <a:tabLst/>
        <a:defRPr lang="it-IT" sz="3200" b="0" i="0" u="none" strike="noStrike" spc="0">
          <a:solidFill>
            <a:srgbClr val="000000"/>
          </a:solidFill>
          <a:latin typeface="Arial" pitchFamily="18"/>
          <a:cs typeface="Arial" pitchFamily="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74880" cy="2016223"/>
          </a:xfrm>
        </p:spPr>
        <p:txBody>
          <a:bodyPr/>
          <a:lstStyle/>
          <a:p>
            <a:pPr>
              <a:buNone/>
            </a:pPr>
            <a:r>
              <a:rPr lang="it-IT" dirty="0"/>
              <a:t>Storia dell’informatica e dei dispositivi di calcolo 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23528" y="2420888"/>
            <a:ext cx="8568952" cy="3217912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CAP H Il computer </a:t>
            </a:r>
            <a:r>
              <a:rPr lang="it-IT" i="1" dirty="0"/>
              <a:t>in società </a:t>
            </a:r>
            <a:endParaRPr lang="it-IT" dirty="0"/>
          </a:p>
          <a:p>
            <a:r>
              <a:rPr lang="it-IT" dirty="0"/>
              <a:t>Il computer diventa un dispositivo (linguistico e operativo) efficiente, pratico e (ben presto) indispensabile per ogni tipo di applicazione amministrativa, economica, industriale; con lo sfruttamento delle tecnologie per la telecomunicazione diventerà il sostegno indispensabile per la globalizzazione.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E5D1-ED83-4A09-BAA7-8C13419E776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32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476672"/>
          </a:xfrm>
        </p:spPr>
        <p:txBody>
          <a:bodyPr/>
          <a:lstStyle/>
          <a:p>
            <a:pPr>
              <a:buNone/>
            </a:pPr>
            <a:r>
              <a:rPr lang="it-IT" sz="4000" dirty="0"/>
              <a:t>Il ruolo della IBM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240" cy="5433064"/>
          </a:xfrm>
        </p:spPr>
        <p:txBody>
          <a:bodyPr/>
          <a:lstStyle/>
          <a:p>
            <a:pPr marL="108000" indent="0">
              <a:buNone/>
            </a:pPr>
            <a:r>
              <a:rPr lang="it-IT" sz="2400" b="1" u="sng" dirty="0"/>
              <a:t>1948 – IBM 604</a:t>
            </a:r>
            <a:endParaRPr lang="it-IT" sz="2400" dirty="0"/>
          </a:p>
          <a:p>
            <a:pPr lvl="0"/>
            <a:r>
              <a:rPr lang="it-IT" sz="2400" dirty="0"/>
              <a:t>Miglioramento di IBM 603, fu la prima a </a:t>
            </a:r>
            <a:r>
              <a:rPr lang="it-IT" sz="2400" b="1" u="sng" dirty="0"/>
              <a:t>valvole intercambiabili</a:t>
            </a:r>
            <a:r>
              <a:rPr lang="it-IT" sz="2400" dirty="0"/>
              <a:t>, che introdusse la modularità.</a:t>
            </a:r>
            <a:r>
              <a:rPr lang="it-IT" sz="2000" dirty="0"/>
              <a:t> </a:t>
            </a:r>
          </a:p>
          <a:p>
            <a:pPr lvl="0"/>
            <a:r>
              <a:rPr lang="it-IT" sz="2000" dirty="0"/>
              <a:t>il 604 aveva in dotazione </a:t>
            </a:r>
            <a:r>
              <a:rPr lang="it-IT" sz="2400" dirty="0"/>
              <a:t>1400 valvole e gli utenti inserivano soltanto quelle che servivano, questo permise di ridurre la dimensione e semplificarne la produzione di massa.</a:t>
            </a:r>
          </a:p>
          <a:p>
            <a:pPr lvl="0"/>
            <a:r>
              <a:rPr lang="it-IT" sz="2400" dirty="0"/>
              <a:t>Inoltre l'IBM 604 permetteva di scrivere</a:t>
            </a:r>
            <a:r>
              <a:rPr lang="it-IT" sz="2400" b="1" dirty="0"/>
              <a:t> programmi di 60 istruzion</a:t>
            </a:r>
            <a:r>
              <a:rPr lang="it-IT" sz="2400" dirty="0"/>
              <a:t>i e consentiva di effettuare le divisioni.</a:t>
            </a:r>
          </a:p>
          <a:p>
            <a:pPr lvl="0"/>
            <a:r>
              <a:rPr lang="it-IT" sz="2400" b="1" dirty="0"/>
              <a:t>Tutte queste caratteristiche portarono ad un suo boom, difatti ne vennero costruiti più di 5000 esemplari (contro i 100 del 603). </a:t>
            </a:r>
          </a:p>
          <a:p>
            <a:pPr lvl="0"/>
            <a:r>
              <a:rPr lang="it-IT" sz="2400" b="1" dirty="0"/>
              <a:t>Era la CPU del sistema CPC</a:t>
            </a:r>
            <a:endParaRPr lang="it-IT" sz="2400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50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20688"/>
          </a:xfrm>
        </p:spPr>
        <p:txBody>
          <a:bodyPr/>
          <a:lstStyle/>
          <a:p>
            <a:pPr>
              <a:buNone/>
            </a:pPr>
            <a:r>
              <a:rPr lang="it-IT" sz="3200" dirty="0"/>
              <a:t>Il ruolo della IBM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240" cy="6093296"/>
          </a:xfrm>
        </p:spPr>
        <p:txBody>
          <a:bodyPr/>
          <a:lstStyle/>
          <a:p>
            <a:pPr marL="108000" indent="0">
              <a:buNone/>
            </a:pPr>
            <a:r>
              <a:rPr lang="it-IT" sz="2800" b="1" dirty="0"/>
              <a:t>IBM Card-Programmed Electronic Calculator </a:t>
            </a:r>
          </a:p>
          <a:p>
            <a:pPr marL="108000" indent="0">
              <a:buNone/>
            </a:pPr>
            <a:r>
              <a:rPr lang="it-IT" sz="2800" b="1" dirty="0"/>
              <a:t>u</a:t>
            </a:r>
            <a:r>
              <a:rPr lang="it-IT" sz="2800" dirty="0"/>
              <a:t>n insieme di unità interconnesse da cavi</a:t>
            </a:r>
          </a:p>
          <a:p>
            <a:pPr marL="108000" indent="0">
              <a:buNone/>
            </a:pPr>
            <a:r>
              <a:rPr lang="it-IT" sz="2800" dirty="0"/>
              <a:t>Fu annunciato a maggio 1949 come un computer general purpose progettato per eseguire qualsiasi sequenza preordinata di operazioni aritmetiche codificate su schede perforate standard di 80 colonne. </a:t>
            </a:r>
          </a:p>
          <a:p>
            <a:pPr marL="108000" indent="0">
              <a:buNone/>
            </a:pPr>
            <a:r>
              <a:rPr lang="it-IT" sz="3600" dirty="0"/>
              <a:t>(</a:t>
            </a:r>
            <a:r>
              <a:rPr lang="it-IT" sz="3600" b="1" dirty="0"/>
              <a:t>La macchina analitica di Babbage</a:t>
            </a:r>
            <a:r>
              <a:rPr lang="it-IT" sz="3600" dirty="0"/>
              <a:t>)</a:t>
            </a:r>
          </a:p>
          <a:p>
            <a:pPr marL="108000" indent="0">
              <a:buNone/>
            </a:pPr>
            <a:r>
              <a:rPr lang="it-IT" b="1" dirty="0"/>
              <a:t>Appendice H-60 IBM CPC</a:t>
            </a:r>
          </a:p>
          <a:p>
            <a:pPr marL="108000" indent="0">
              <a:buNone/>
            </a:pPr>
            <a:r>
              <a:rPr lang="it-IT" b="1" dirty="0"/>
              <a:t>Appendice H-65 IBM 407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31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20688"/>
          </a:xfrm>
        </p:spPr>
        <p:txBody>
          <a:bodyPr/>
          <a:lstStyle/>
          <a:p>
            <a:pPr>
              <a:buNone/>
            </a:pPr>
            <a:r>
              <a:rPr lang="it-IT" dirty="0"/>
              <a:t>Il ruolo della IBM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240" cy="5433064"/>
          </a:xfrm>
        </p:spPr>
        <p:txBody>
          <a:bodyPr/>
          <a:lstStyle/>
          <a:p>
            <a:pPr marL="108000" indent="0">
              <a:buNone/>
            </a:pPr>
            <a:r>
              <a:rPr lang="it-IT" sz="2800" b="1" u="sng" dirty="0"/>
              <a:t>1955 – IBM 608</a:t>
            </a:r>
            <a:endParaRPr lang="it-IT" sz="2800" dirty="0"/>
          </a:p>
          <a:p>
            <a:r>
              <a:rPr lang="it-IT" sz="2800" dirty="0"/>
              <a:t>IBM 608 fu il primo calcolatore di quella che potremmo definire una nuova generazione con </a:t>
            </a:r>
            <a:r>
              <a:rPr lang="it-IT" sz="2800" b="1" dirty="0"/>
              <a:t>transistor e nuclei magnetici</a:t>
            </a:r>
            <a:r>
              <a:rPr lang="it-IT" sz="2800" dirty="0"/>
              <a:t> in sostituzione di valvole e CRT. </a:t>
            </a:r>
          </a:p>
          <a:p>
            <a:r>
              <a:rPr lang="it-IT" sz="2800" dirty="0"/>
              <a:t>Nel 608 le valvole furono interamente sostituite dai transistor (più di 3000), con una conseguente diminuzione di ingombro del 50% ed un calo in termini di consumo energetico.</a:t>
            </a:r>
          </a:p>
          <a:p>
            <a:r>
              <a:rPr lang="it-IT" sz="2800" dirty="0"/>
              <a:t>Il 608 eseguiva circa 4500 operazioni al secondo e rimase in commercio fino al 1959.</a:t>
            </a:r>
          </a:p>
          <a:p>
            <a:pPr marL="108000" indent="0">
              <a:buNone/>
            </a:pPr>
            <a:r>
              <a:rPr lang="it-IT" dirty="0"/>
              <a:t> 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10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548680"/>
          </a:xfrm>
        </p:spPr>
        <p:txBody>
          <a:bodyPr/>
          <a:lstStyle/>
          <a:p>
            <a:pPr>
              <a:buNone/>
            </a:pPr>
            <a:r>
              <a:rPr lang="it-IT" dirty="0"/>
              <a:t>Il ruolo della IBM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240" cy="5433064"/>
          </a:xfrm>
        </p:spPr>
        <p:txBody>
          <a:bodyPr/>
          <a:lstStyle/>
          <a:p>
            <a:pPr marL="108000" indent="0">
              <a:buNone/>
            </a:pPr>
            <a:endParaRPr lang="it-IT" b="1" dirty="0"/>
          </a:p>
          <a:p>
            <a:pPr marL="108000" indent="0">
              <a:buNone/>
            </a:pPr>
            <a:r>
              <a:rPr lang="it-IT" b="1" u="sng" dirty="0"/>
              <a:t>1957 -  IBM 610 </a:t>
            </a:r>
          </a:p>
          <a:p>
            <a:pPr marL="108000" indent="0">
              <a:buNone/>
            </a:pPr>
            <a:endParaRPr lang="it-IT" sz="1100" b="1" dirty="0"/>
          </a:p>
          <a:p>
            <a:pPr marL="108000" indent="0">
              <a:buNone/>
            </a:pPr>
            <a:r>
              <a:rPr lang="it-IT" b="1" dirty="0"/>
              <a:t>Il primo computer per uso personale.</a:t>
            </a:r>
          </a:p>
          <a:p>
            <a:pPr marL="108000" indent="0">
              <a:buNone/>
            </a:pPr>
            <a:endParaRPr lang="it-IT" sz="1100" b="1" dirty="0"/>
          </a:p>
          <a:p>
            <a:pPr marL="108000" indent="0">
              <a:buNone/>
            </a:pPr>
            <a:r>
              <a:rPr lang="it-IT" b="1" dirty="0"/>
              <a:t>Dotato di tastiera come organo di input</a:t>
            </a:r>
          </a:p>
          <a:p>
            <a:pPr marL="108000" indent="0">
              <a:buNone/>
            </a:pPr>
            <a:endParaRPr lang="it-IT" sz="1100" b="1" dirty="0"/>
          </a:p>
          <a:p>
            <a:pPr marL="108000" indent="0">
              <a:buNone/>
            </a:pPr>
            <a:r>
              <a:rPr lang="it-IT" b="1" dirty="0"/>
              <a:t>Lo sviluppo della serie 600 ha dato a IBM l’esperienza su cui ha fondato i suoi successi (e consolidato i suoi clienti)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449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92696"/>
          </a:xfrm>
        </p:spPr>
        <p:txBody>
          <a:bodyPr/>
          <a:lstStyle/>
          <a:p>
            <a:pPr>
              <a:buNone/>
            </a:pPr>
            <a:r>
              <a:rPr lang="it-IT" dirty="0"/>
              <a:t>IBM 650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836712"/>
            <a:ext cx="8964488" cy="5289048"/>
          </a:xfrm>
        </p:spPr>
        <p:txBody>
          <a:bodyPr/>
          <a:lstStyle/>
          <a:p>
            <a:pPr marL="108000" indent="0">
              <a:buNone/>
            </a:pPr>
            <a:r>
              <a:rPr lang="it-IT" dirty="0"/>
              <a:t>Dal centro meccanografico al centro di calcolo</a:t>
            </a:r>
          </a:p>
          <a:p>
            <a:pPr marL="108000" indent="0">
              <a:buNone/>
            </a:pPr>
            <a:r>
              <a:rPr lang="it-IT" dirty="0"/>
              <a:t>L’anello di congiunzione</a:t>
            </a:r>
          </a:p>
          <a:p>
            <a:pPr marL="108000" indent="0">
              <a:buNone/>
            </a:pPr>
            <a:r>
              <a:rPr lang="it-IT" dirty="0"/>
              <a:t>IBM 650</a:t>
            </a:r>
          </a:p>
          <a:p>
            <a:pPr marL="108000" indent="0">
              <a:buNone/>
            </a:pPr>
            <a:r>
              <a:rPr lang="it-IT" sz="2400" dirty="0"/>
              <a:t>Appendice-80, 80-2,  80-4  sala macchina</a:t>
            </a:r>
          </a:p>
          <a:p>
            <a:pPr marL="108000" indent="0">
              <a:buNone/>
            </a:pPr>
            <a:r>
              <a:rPr lang="it-IT" sz="2400" b="1" dirty="0"/>
              <a:t>Appendice-80-5  linguaggio macchina !!</a:t>
            </a:r>
          </a:p>
          <a:p>
            <a:pPr marL="108000" indent="0">
              <a:buNone/>
            </a:pPr>
            <a:r>
              <a:rPr lang="it-IT" sz="2400" b="1" dirty="0"/>
              <a:t>Appendice-80-6  decodifica di una istruzione !!</a:t>
            </a:r>
          </a:p>
          <a:p>
            <a:pPr marL="108000" indent="0">
              <a:buNone/>
            </a:pPr>
            <a:r>
              <a:rPr lang="it-IT" sz="2400" b="1" dirty="0"/>
              <a:t>Appendice-90-0  esempio di programma !</a:t>
            </a:r>
          </a:p>
          <a:p>
            <a:pPr marL="108000" indent="0">
              <a:buNone/>
            </a:pPr>
            <a:r>
              <a:rPr lang="it-IT" sz="2400" b="1" dirty="0"/>
              <a:t>Appendice-90-2  programma in Bell 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010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Il ruolo della IBM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240" cy="5328592"/>
          </a:xfrm>
        </p:spPr>
        <p:txBody>
          <a:bodyPr/>
          <a:lstStyle/>
          <a:p>
            <a:pPr marL="108000" indent="0">
              <a:buNone/>
            </a:pPr>
            <a:r>
              <a:rPr lang="it-IT" b="1" dirty="0"/>
              <a:t>La risposta della IBM alla linea della UNIVAC.</a:t>
            </a:r>
            <a:endParaRPr lang="it-IT" dirty="0"/>
          </a:p>
          <a:p>
            <a:pPr marL="108000" indent="0">
              <a:buNone/>
            </a:pPr>
            <a:r>
              <a:rPr lang="it-IT" b="1" dirty="0"/>
              <a:t>Macchine (i </a:t>
            </a:r>
            <a:r>
              <a:rPr lang="it-IT" b="1" i="1" dirty="0"/>
              <a:t>main frame</a:t>
            </a:r>
            <a:r>
              <a:rPr lang="it-IT" b="1" dirty="0"/>
              <a:t>) destinate ai programmi della difesa in relazione alle guerre fredde e calde (invasione della Corea del sud e le bombe A e H della URSS).</a:t>
            </a:r>
            <a:endParaRPr lang="it-IT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15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548680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it-IT" sz="2800" dirty="0"/>
              <a:t>IBM Dal centro meccanografico al centro di calcolo</a:t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/>
          <a:lstStyle/>
          <a:p>
            <a:pPr marL="108000" indent="0">
              <a:buNone/>
            </a:pPr>
            <a:r>
              <a:rPr lang="it-IT" sz="2800" dirty="0"/>
              <a:t>La spinta per la costruzione del 701 è stato lo scoppio della Guerra di Corea del1950.</a:t>
            </a:r>
          </a:p>
          <a:p>
            <a:pPr marL="108000" indent="0">
              <a:buNone/>
            </a:pPr>
            <a:r>
              <a:rPr lang="en-US" sz="2800" dirty="0"/>
              <a:t>At the onset of hostilities, IBM asked the U.S. Government what the company could do to help. </a:t>
            </a:r>
            <a:endParaRPr lang="it-IT" sz="2800" dirty="0"/>
          </a:p>
          <a:p>
            <a:pPr marL="108000" indent="0">
              <a:buNone/>
            </a:pPr>
            <a:r>
              <a:rPr lang="en-US" sz="2800" b="1" dirty="0"/>
              <a:t>Build a large scientific computer, he was told</a:t>
            </a:r>
            <a:r>
              <a:rPr lang="en-US" sz="2800" dirty="0"/>
              <a:t>. </a:t>
            </a:r>
            <a:r>
              <a:rPr lang="en-US" sz="2800" b="1" dirty="0"/>
              <a:t>One … to be used for aircraft design, nuclear development and munitions manufacture. </a:t>
            </a:r>
          </a:p>
          <a:p>
            <a:pPr marL="108000" indent="0">
              <a:buNone/>
            </a:pPr>
            <a:r>
              <a:rPr lang="en-US" sz="2800" b="1" dirty="0"/>
              <a:t>After IBM secured just 18 orders, Watson, Jr., knew </a:t>
            </a:r>
          </a:p>
          <a:p>
            <a:pPr marL="108000" indent="0">
              <a:buNone/>
            </a:pPr>
            <a:r>
              <a:rPr lang="en-US" b="1" dirty="0"/>
              <a:t>"</a:t>
            </a:r>
            <a:r>
              <a:rPr lang="en-US" b="1" i="1" dirty="0"/>
              <a:t>that we were in the electronics business and that we'd better move pretty fast</a:t>
            </a:r>
            <a:r>
              <a:rPr lang="en-US" b="1" dirty="0"/>
              <a:t>." </a:t>
            </a:r>
          </a:p>
          <a:p>
            <a:pPr marL="108000" indent="0">
              <a:buNone/>
            </a:pPr>
            <a:r>
              <a:rPr lang="en-US" b="1" dirty="0"/>
              <a:t>IBM diventa </a:t>
            </a:r>
            <a:r>
              <a:rPr lang="en-US" b="1" dirty="0" err="1"/>
              <a:t>tutta</a:t>
            </a:r>
            <a:r>
              <a:rPr lang="en-US" b="1" dirty="0"/>
              <a:t> elettronica nel 1950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659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548680"/>
          </a:xfrm>
        </p:spPr>
        <p:txBody>
          <a:bodyPr/>
          <a:lstStyle/>
          <a:p>
            <a:pPr>
              <a:buNone/>
            </a:pPr>
            <a:r>
              <a:rPr lang="it-IT" sz="3600" dirty="0"/>
              <a:t>Il progetto 701 - 704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240" cy="5949280"/>
          </a:xfrm>
        </p:spPr>
        <p:txBody>
          <a:bodyPr/>
          <a:lstStyle/>
          <a:p>
            <a:pPr marL="108000" indent="0">
              <a:buNone/>
            </a:pPr>
            <a:endParaRPr lang="it-IT" sz="2800" b="1" dirty="0"/>
          </a:p>
          <a:p>
            <a:pPr marL="108000" indent="0">
              <a:buNone/>
            </a:pPr>
            <a:r>
              <a:rPr lang="it-IT" b="1" dirty="0"/>
              <a:t>1953 IBM 701</a:t>
            </a:r>
          </a:p>
          <a:p>
            <a:pPr marL="108000" indent="0">
              <a:buNone/>
            </a:pPr>
            <a:r>
              <a:rPr lang="it-IT" dirty="0"/>
              <a:t>1/02/1951 inizia il progetto </a:t>
            </a:r>
          </a:p>
          <a:p>
            <a:pPr marL="108000" indent="0">
              <a:buNone/>
            </a:pPr>
            <a:r>
              <a:rPr lang="it-IT" dirty="0"/>
              <a:t>1/06/1952 inizia l’assemblaggio </a:t>
            </a:r>
          </a:p>
          <a:p>
            <a:pPr marL="108000" indent="0">
              <a:buNone/>
            </a:pPr>
            <a:r>
              <a:rPr lang="it-IT" dirty="0"/>
              <a:t>27/03/1953 completato e presentato </a:t>
            </a:r>
          </a:p>
          <a:p>
            <a:pPr marL="108000" indent="0">
              <a:buNone/>
            </a:pPr>
            <a:endParaRPr lang="it-IT" sz="3600" dirty="0"/>
          </a:p>
          <a:p>
            <a:pPr marL="108000" indent="0">
              <a:buNone/>
            </a:pPr>
            <a:r>
              <a:rPr lang="it-IT" sz="3600" dirty="0"/>
              <a:t>Appendice H-95 IBM 701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178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764704"/>
          </a:xfrm>
        </p:spPr>
        <p:txBody>
          <a:bodyPr/>
          <a:lstStyle/>
          <a:p>
            <a:pPr>
              <a:buNone/>
            </a:pPr>
            <a:r>
              <a:rPr lang="it-IT" sz="3600" dirty="0"/>
              <a:t>Il progetto 701 - 704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240" cy="5688632"/>
          </a:xfrm>
        </p:spPr>
        <p:txBody>
          <a:bodyPr/>
          <a:lstStyle/>
          <a:p>
            <a:pPr marL="108000" indent="0">
              <a:buNone/>
            </a:pPr>
            <a:r>
              <a:rPr lang="it-IT" b="1" dirty="0"/>
              <a:t>1954 IBM 704</a:t>
            </a:r>
          </a:p>
          <a:p>
            <a:pPr marL="108000" indent="0">
              <a:buNone/>
            </a:pPr>
            <a:r>
              <a:rPr lang="it-IT" dirty="0"/>
              <a:t>L'IBM 704 fu il successore del 701, che surclassò ampiamente su tutti i fronti a partire da quello delle vendite che furono 123 nei suoi 5 anni di commercializzazione contro le 19 del 701. </a:t>
            </a:r>
          </a:p>
          <a:p>
            <a:pPr marL="108000" indent="0">
              <a:buNone/>
            </a:pPr>
            <a:r>
              <a:rPr lang="it-IT" dirty="0"/>
              <a:t>Nel 1961 ne fu installato uno a Bologna presso il Centro del CNEN (</a:t>
            </a:r>
            <a:r>
              <a:rPr lang="it-IT" sz="2400" dirty="0"/>
              <a:t>Comitato Nazionale Energia Nucleare) </a:t>
            </a:r>
          </a:p>
          <a:p>
            <a:pPr marL="108000" indent="0">
              <a:buNone/>
            </a:pPr>
            <a:r>
              <a:rPr lang="it-IT" sz="2400" dirty="0"/>
              <a:t>Appendice H-96 dal 650 al 7094</a:t>
            </a:r>
            <a:endParaRPr lang="it-IT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367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20688"/>
          </a:xfrm>
        </p:spPr>
        <p:txBody>
          <a:bodyPr/>
          <a:lstStyle/>
          <a:p>
            <a:pPr>
              <a:buNone/>
            </a:pPr>
            <a:r>
              <a:rPr lang="it-IT" sz="3600" dirty="0"/>
              <a:t>La diffusione dell’informatica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621364"/>
              </p:ext>
            </p:extLst>
          </p:nvPr>
        </p:nvGraphicFramePr>
        <p:xfrm>
          <a:off x="395536" y="764704"/>
          <a:ext cx="8229600" cy="540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0032">
                <a:tc>
                  <a:txBody>
                    <a:bodyPr/>
                    <a:lstStyle/>
                    <a:p>
                      <a:r>
                        <a:rPr lang="it-IT" sz="3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ambiente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informazioni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Hw/</a:t>
                      </a:r>
                      <a:r>
                        <a:rPr lang="it-IT" sz="3200" dirty="0" err="1"/>
                        <a:t>sw</a:t>
                      </a:r>
                      <a:endParaRPr lang="it-IT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032">
                <a:tc>
                  <a:txBody>
                    <a:bodyPr/>
                    <a:lstStyle/>
                    <a:p>
                      <a:r>
                        <a:rPr lang="it-IT" sz="3200" dirty="0"/>
                        <a:t>1945/79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Grandi organizzazioni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Dati aziendali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Main</a:t>
                      </a:r>
                      <a:r>
                        <a:rPr lang="it-IT" sz="3200" baseline="0" dirty="0"/>
                        <a:t> frame</a:t>
                      </a:r>
                      <a:endParaRPr lang="it-IT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032">
                <a:tc>
                  <a:txBody>
                    <a:bodyPr/>
                    <a:lstStyle/>
                    <a:p>
                      <a:r>
                        <a:rPr lang="it-IT" sz="3200" dirty="0"/>
                        <a:t>1979/94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Le persone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Dati professionali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Super  mini 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0032">
                <a:tc>
                  <a:txBody>
                    <a:bodyPr/>
                    <a:lstStyle/>
                    <a:p>
                      <a:r>
                        <a:rPr lang="it-IT" sz="3200" dirty="0"/>
                        <a:t>1994/…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Comunicazione</a:t>
                      </a:r>
                    </a:p>
                    <a:p>
                      <a:r>
                        <a:rPr lang="it-IT" sz="3200" dirty="0"/>
                        <a:t>globalizzazione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Conoscenza disaggregata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www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60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240" cy="1124745"/>
          </a:xfrm>
        </p:spPr>
        <p:txBody>
          <a:bodyPr/>
          <a:lstStyle/>
          <a:p>
            <a:pPr>
              <a:buNone/>
            </a:pPr>
            <a:r>
              <a:rPr lang="it-IT" sz="3200" b="1" dirty="0"/>
              <a:t>Il computer in società:</a:t>
            </a:r>
            <a:br>
              <a:rPr lang="it-IT" sz="3200" b="1" dirty="0"/>
            </a:br>
            <a:r>
              <a:rPr lang="it-IT" sz="3200" b="1" dirty="0"/>
              <a:t>schemi, personaggi, prodotti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240" cy="5733256"/>
          </a:xfrm>
        </p:spPr>
        <p:txBody>
          <a:bodyPr/>
          <a:lstStyle/>
          <a:p>
            <a:pPr marL="108000" indent="0">
              <a:buNone/>
            </a:pPr>
            <a:r>
              <a:rPr lang="it-IT" sz="2800" dirty="0"/>
              <a:t>Esperienze, progetti e sperimentazioni che hanno contribuito alla partenza dell’informatica</a:t>
            </a:r>
          </a:p>
          <a:p>
            <a:pPr marL="108000" indent="0">
              <a:buNone/>
            </a:pPr>
            <a:endParaRPr lang="it-IT" sz="800" dirty="0"/>
          </a:p>
          <a:p>
            <a:pPr marL="108000" indent="0">
              <a:buNone/>
            </a:pPr>
            <a:r>
              <a:rPr lang="it-IT" sz="2800" dirty="0"/>
              <a:t>Appendice H-10 Grafo B!</a:t>
            </a:r>
          </a:p>
          <a:p>
            <a:pPr marL="108000" indent="0">
              <a:buNone/>
            </a:pPr>
            <a:r>
              <a:rPr lang="it-IT" sz="2800" dirty="0"/>
              <a:t>Appendice H-15 Grafo C</a:t>
            </a:r>
          </a:p>
          <a:p>
            <a:pPr marL="108000" indent="0">
              <a:buNone/>
            </a:pPr>
            <a:r>
              <a:rPr lang="it-IT" sz="2800" dirty="0"/>
              <a:t>Appendice H-20 cespugli </a:t>
            </a:r>
          </a:p>
          <a:p>
            <a:pPr marL="108000" indent="0">
              <a:buNone/>
            </a:pPr>
            <a:r>
              <a:rPr lang="it-IT" sz="2800" dirty="0"/>
              <a:t>Appendice H-30 Primi computer</a:t>
            </a:r>
          </a:p>
          <a:p>
            <a:pPr marL="108000" indent="0">
              <a:buNone/>
            </a:pPr>
            <a:r>
              <a:rPr lang="it-IT" sz="2800" dirty="0"/>
              <a:t>Appendice H-32 Turing </a:t>
            </a:r>
          </a:p>
          <a:p>
            <a:pPr marL="108000" indent="0">
              <a:buNone/>
            </a:pPr>
            <a:r>
              <a:rPr lang="it-IT" sz="2800" dirty="0"/>
              <a:t>Appendice H-34 von Neumann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516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548680"/>
          </a:xfrm>
        </p:spPr>
        <p:txBody>
          <a:bodyPr/>
          <a:lstStyle/>
          <a:p>
            <a:pPr>
              <a:buNone/>
            </a:pPr>
            <a:r>
              <a:rPr lang="it-IT" sz="3200" dirty="0"/>
              <a:t>La diffusione dell’informatica 1940/79: </a:t>
            </a:r>
            <a:r>
              <a:rPr lang="it-IT" sz="3200" b="1" dirty="0"/>
              <a:t>HW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/>
          <a:lstStyle/>
          <a:p>
            <a:pPr marL="108000" indent="0">
              <a:buNone/>
            </a:pPr>
            <a:r>
              <a:rPr lang="it-IT" b="1" dirty="0"/>
              <a:t>Generazione zero 1940/50 </a:t>
            </a:r>
          </a:p>
          <a:p>
            <a:pPr marL="108000" indent="0">
              <a:buNone/>
            </a:pPr>
            <a:r>
              <a:rPr lang="it-IT" dirty="0"/>
              <a:t>Cespugli</a:t>
            </a:r>
            <a:r>
              <a:rPr lang="it-IT" b="1" dirty="0"/>
              <a:t>, </a:t>
            </a:r>
            <a:r>
              <a:rPr lang="it-IT" dirty="0"/>
              <a:t>EDVAC, EDSAC, IAS </a:t>
            </a:r>
          </a:p>
          <a:p>
            <a:pPr marL="108000" indent="0">
              <a:buNone/>
            </a:pPr>
            <a:r>
              <a:rPr lang="it-IT" b="1" dirty="0"/>
              <a:t>Prima generazione 1951/59   valvole</a:t>
            </a:r>
            <a:r>
              <a:rPr lang="it-IT" dirty="0"/>
              <a:t>        UNIVAC, IBM 650 701, 704 periferiche lente</a:t>
            </a:r>
          </a:p>
          <a:p>
            <a:pPr marL="108000" indent="0">
              <a:buNone/>
            </a:pPr>
            <a:r>
              <a:rPr lang="it-IT" b="1" dirty="0"/>
              <a:t>Seconda generazione 1959/65 </a:t>
            </a:r>
            <a:r>
              <a:rPr lang="it-IT" dirty="0"/>
              <a:t> </a:t>
            </a:r>
            <a:r>
              <a:rPr lang="it-IT" b="1" dirty="0"/>
              <a:t>transistor</a:t>
            </a:r>
            <a:r>
              <a:rPr lang="it-IT" dirty="0"/>
              <a:t>, memorie a nuclei di ferrite, periferiche veloci, ideata la memoria virtuale, dischi magnetici.</a:t>
            </a:r>
          </a:p>
          <a:p>
            <a:pPr marL="108000" indent="0">
              <a:buNone/>
            </a:pPr>
            <a:endParaRPr lang="it-IT" dirty="0"/>
          </a:p>
          <a:p>
            <a:pPr marL="108000" indent="0">
              <a:buNone/>
            </a:pPr>
            <a:endParaRPr lang="it-IT" sz="2800" b="1" dirty="0"/>
          </a:p>
          <a:p>
            <a:pPr marL="108000" indent="0">
              <a:buNone/>
            </a:pP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017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200" dirty="0"/>
              <a:t>La diffusione dell’informatica 1940/79: </a:t>
            </a:r>
            <a:r>
              <a:rPr lang="it-IT" sz="3200" b="1" dirty="0"/>
              <a:t>HW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073024"/>
          </a:xfrm>
        </p:spPr>
        <p:txBody>
          <a:bodyPr/>
          <a:lstStyle/>
          <a:p>
            <a:pPr marL="108000" indent="0">
              <a:buNone/>
            </a:pPr>
            <a:r>
              <a:rPr lang="it-IT" b="1" dirty="0"/>
              <a:t>Terza generazione 1965/71                  circuiti integratrati                              </a:t>
            </a:r>
            <a:r>
              <a:rPr lang="it-IT" dirty="0"/>
              <a:t>terminali, memorie esterne smontabili, IBM 360 e compatibilità tra modelli, Byte standard </a:t>
            </a:r>
          </a:p>
          <a:p>
            <a:pPr marL="108000" indent="0">
              <a:buNone/>
            </a:pPr>
            <a:r>
              <a:rPr lang="it-IT" b="1" dirty="0"/>
              <a:t>Quarta generazione 1971/79 microprocessori                                 </a:t>
            </a:r>
            <a:r>
              <a:rPr lang="it-IT" dirty="0"/>
              <a:t>terminali (semi)autonomi, reti di calcolatori, supercomputer, mini e i primi personal</a:t>
            </a:r>
            <a:endParaRPr lang="it-IT" b="1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2538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240" cy="620688"/>
          </a:xfrm>
        </p:spPr>
        <p:txBody>
          <a:bodyPr/>
          <a:lstStyle/>
          <a:p>
            <a:pPr>
              <a:buNone/>
            </a:pPr>
            <a:r>
              <a:rPr lang="it-IT" sz="3200" dirty="0"/>
              <a:t>La diffusione dell’informatica 1945/79: </a:t>
            </a:r>
            <a:r>
              <a:rPr lang="it-IT" sz="3200" b="1" dirty="0"/>
              <a:t>SW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908720"/>
            <a:ext cx="8578936" cy="5217040"/>
          </a:xfrm>
        </p:spPr>
        <p:txBody>
          <a:bodyPr/>
          <a:lstStyle/>
          <a:p>
            <a:pPr marL="108000" indent="0">
              <a:buNone/>
            </a:pPr>
            <a:r>
              <a:rPr lang="it-IT" b="1"/>
              <a:t>Tubi a vuoto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8492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20688"/>
          </a:xfrm>
        </p:spPr>
        <p:txBody>
          <a:bodyPr/>
          <a:lstStyle/>
          <a:p>
            <a:pPr>
              <a:buNone/>
            </a:pPr>
            <a:r>
              <a:rPr lang="it-IT" sz="3200" b="1" dirty="0"/>
              <a:t>Software di base</a:t>
            </a:r>
            <a:br>
              <a:rPr lang="it-IT" sz="3200" dirty="0"/>
            </a:b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240" cy="5976664"/>
          </a:xfrm>
        </p:spPr>
        <p:txBody>
          <a:bodyPr/>
          <a:lstStyle/>
          <a:p>
            <a:pPr marL="108000" indent="0">
              <a:buNone/>
            </a:pPr>
            <a:r>
              <a:rPr lang="it-IT" dirty="0"/>
              <a:t>Il </a:t>
            </a:r>
            <a:r>
              <a:rPr lang="it-IT" b="1" dirty="0"/>
              <a:t>Loader </a:t>
            </a:r>
          </a:p>
          <a:p>
            <a:pPr marL="108000" indent="0">
              <a:buNone/>
            </a:pPr>
            <a:r>
              <a:rPr lang="it-IT" dirty="0"/>
              <a:t>È un programma di base che risiede in memoria per facilitare input/output relativo a un singolo programma applicativo.</a:t>
            </a:r>
          </a:p>
          <a:p>
            <a:pPr marL="108000" indent="0">
              <a:buNone/>
            </a:pPr>
            <a:r>
              <a:rPr lang="it-IT" b="1" dirty="0"/>
              <a:t>Assembler e compilatori</a:t>
            </a:r>
          </a:p>
          <a:p>
            <a:pPr marL="108000" indent="0">
              <a:buNone/>
            </a:pPr>
            <a:r>
              <a:rPr lang="it-IT" dirty="0"/>
              <a:t>I primi evitano l’uso dei codici binari nella scrittura dei programmi applicativi; i secondi  facilitare la scrittura e la formulazione dei programmi applicativi consentendo l’uso di linguaggi di alto livello.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1942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476672"/>
          </a:xfrm>
        </p:spPr>
        <p:txBody>
          <a:bodyPr/>
          <a:lstStyle/>
          <a:p>
            <a:pPr>
              <a:buNone/>
            </a:pPr>
            <a:r>
              <a:rPr lang="it-IT" sz="3200" b="1" dirty="0"/>
              <a:t>Software di base</a:t>
            </a:r>
            <a:br>
              <a:rPr lang="it-IT" sz="3200" dirty="0"/>
            </a:b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620688"/>
            <a:ext cx="8686440" cy="5904656"/>
          </a:xfrm>
        </p:spPr>
        <p:txBody>
          <a:bodyPr/>
          <a:lstStyle/>
          <a:p>
            <a:pPr marL="108000" indent="0">
              <a:buNone/>
            </a:pPr>
            <a:r>
              <a:rPr lang="it-IT" dirty="0"/>
              <a:t>I </a:t>
            </a:r>
            <a:r>
              <a:rPr lang="it-IT" b="1" dirty="0"/>
              <a:t>sistemi operativi                                        P</a:t>
            </a:r>
            <a:r>
              <a:rPr lang="it-IT" dirty="0"/>
              <a:t>er facilitare l’input/output di insiemi di programmi e per ottimizzare l’uso delle risorse della CPU. </a:t>
            </a:r>
          </a:p>
          <a:p>
            <a:pPr marL="108000" indent="0">
              <a:buNone/>
            </a:pPr>
            <a:r>
              <a:rPr lang="it-IT" dirty="0"/>
              <a:t>Consentono l’elaborazione a  lotti o batch: è l'elaborazione delle transazioni in gruppo. Non sono possibili interazioni da parte dell'utente quando l'elaborazione batch è in corso. </a:t>
            </a:r>
          </a:p>
          <a:p>
            <a:pPr marL="108000" indent="0">
              <a:buNone/>
            </a:pPr>
            <a:r>
              <a:rPr lang="it-IT" dirty="0"/>
              <a:t>Ciò differenzia il batch dalla elaborazione  transazionale, che può invece consentire l'interazione con l'utente.</a:t>
            </a:r>
          </a:p>
          <a:p>
            <a:pPr marL="108000" indent="0">
              <a:buNone/>
            </a:pPr>
            <a:r>
              <a:rPr lang="it-IT" dirty="0"/>
              <a:t> 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7502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548680"/>
          </a:xfrm>
        </p:spPr>
        <p:txBody>
          <a:bodyPr/>
          <a:lstStyle/>
          <a:p>
            <a:pPr>
              <a:buNone/>
            </a:pPr>
            <a:r>
              <a:rPr lang="it-IT" sz="3200" b="1" dirty="0"/>
              <a:t>Software di base</a:t>
            </a:r>
            <a:br>
              <a:rPr lang="it-IT" sz="3200" dirty="0"/>
            </a:b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240" cy="5361056"/>
          </a:xfrm>
        </p:spPr>
        <p:txBody>
          <a:bodyPr/>
          <a:lstStyle/>
          <a:p>
            <a:pPr marL="108000" indent="0">
              <a:buNone/>
            </a:pPr>
            <a:r>
              <a:rPr lang="it-IT" dirty="0"/>
              <a:t>Compiti del sistema operativo.</a:t>
            </a:r>
          </a:p>
          <a:p>
            <a:pPr marL="108000" indent="0">
              <a:buNone/>
            </a:pPr>
            <a:r>
              <a:rPr lang="it-IT" dirty="0"/>
              <a:t>Multiprogrammazione e multitasking</a:t>
            </a:r>
          </a:p>
          <a:p>
            <a:pPr marL="108000" indent="0">
              <a:buNone/>
            </a:pPr>
            <a:r>
              <a:rPr lang="it-IT" dirty="0"/>
              <a:t>Time sharing </a:t>
            </a:r>
          </a:p>
          <a:p>
            <a:pPr marL="108000" indent="0">
              <a:buNone/>
            </a:pPr>
            <a:r>
              <a:rPr lang="it-IT" dirty="0"/>
              <a:t>Real time </a:t>
            </a:r>
          </a:p>
          <a:p>
            <a:pPr marL="108000" indent="0">
              <a:buNone/>
            </a:pPr>
            <a:r>
              <a:rPr lang="it-IT" dirty="0"/>
              <a:t>Memoria virtuale</a:t>
            </a:r>
          </a:p>
          <a:p>
            <a:pPr marL="108000" indent="0">
              <a:buNone/>
            </a:pPr>
            <a:r>
              <a:rPr lang="it-IT" dirty="0"/>
              <a:t>Gestione della comunicazione (TCP/IP) </a:t>
            </a:r>
          </a:p>
          <a:p>
            <a:pPr marL="108000" indent="0">
              <a:buNone/>
            </a:pPr>
            <a:r>
              <a:rPr lang="it-IT" dirty="0"/>
              <a:t>Appendice H-99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681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92696"/>
          </a:xfrm>
        </p:spPr>
        <p:txBody>
          <a:bodyPr/>
          <a:lstStyle/>
          <a:p>
            <a:pPr>
              <a:buNone/>
            </a:pPr>
            <a:r>
              <a:rPr lang="it-IT" sz="3200" b="1" dirty="0"/>
              <a:t>Software applicativo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240" cy="5760640"/>
          </a:xfrm>
        </p:spPr>
        <p:txBody>
          <a:bodyPr/>
          <a:lstStyle/>
          <a:p>
            <a:pPr marL="108000" indent="0">
              <a:buNone/>
            </a:pPr>
            <a:r>
              <a:rPr lang="it-IT" sz="2800" dirty="0"/>
              <a:t>Fortran: FORtran TRANslation  </a:t>
            </a:r>
          </a:p>
          <a:p>
            <a:pPr marL="108000" indent="0">
              <a:buNone/>
            </a:pPr>
            <a:r>
              <a:rPr lang="it-IT" sz="2800" dirty="0"/>
              <a:t>Cobol: Common Business Oriented Language </a:t>
            </a:r>
          </a:p>
          <a:p>
            <a:pPr marL="108000" indent="0">
              <a:buNone/>
            </a:pPr>
            <a:r>
              <a:rPr lang="it-IT" sz="2800" dirty="0"/>
              <a:t>Algol: ALGOrithmic Language </a:t>
            </a:r>
          </a:p>
          <a:p>
            <a:pPr marL="108000" indent="0">
              <a:buNone/>
            </a:pPr>
            <a:r>
              <a:rPr lang="it-IT" sz="2800" dirty="0"/>
              <a:t>C: un «assembler universale» </a:t>
            </a:r>
          </a:p>
          <a:p>
            <a:pPr marL="108000" indent="0">
              <a:buNone/>
            </a:pPr>
            <a:r>
              <a:rPr lang="it-IT" sz="2800" dirty="0"/>
              <a:t>Pascal: una semplificazione efficace di Algol </a:t>
            </a:r>
          </a:p>
          <a:p>
            <a:pPr marL="108000" indent="0">
              <a:buNone/>
            </a:pPr>
            <a:r>
              <a:rPr lang="it-IT" sz="2800" dirty="0"/>
              <a:t>Paradigmi di programmazione imperativo, funzionali (LISP), a oggetti (Simula, </a:t>
            </a:r>
            <a:r>
              <a:rPr lang="it-IT" sz="2800" dirty="0" err="1"/>
              <a:t>Smalltalk</a:t>
            </a:r>
            <a:r>
              <a:rPr lang="it-IT" sz="2800" dirty="0"/>
              <a:t>), logico/dichiarativo (Prolog). </a:t>
            </a:r>
          </a:p>
          <a:p>
            <a:pPr marL="108000" indent="0">
              <a:buNone/>
            </a:pPr>
            <a:r>
              <a:rPr lang="it-IT" sz="2800" dirty="0"/>
              <a:t>Programmazione strutturata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665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92696"/>
          </a:xfrm>
        </p:spPr>
        <p:txBody>
          <a:bodyPr/>
          <a:lstStyle/>
          <a:p>
            <a:pPr>
              <a:buNone/>
            </a:pPr>
            <a:r>
              <a:rPr lang="it-IT" sz="3600" b="1" dirty="0"/>
              <a:t>Software applicativo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240" cy="5217040"/>
          </a:xfrm>
        </p:spPr>
        <p:txBody>
          <a:bodyPr/>
          <a:lstStyle/>
          <a:p>
            <a:pPr marL="108000" indent="0">
              <a:buNone/>
            </a:pPr>
            <a:r>
              <a:rPr lang="it-IT" sz="2800" dirty="0"/>
              <a:t>Data base, un contenitore di dati con la descrizione della struttura (DBMS)</a:t>
            </a:r>
          </a:p>
          <a:p>
            <a:pPr marL="108000" indent="0">
              <a:buNone/>
            </a:pPr>
            <a:r>
              <a:rPr lang="it-IT" sz="2800" dirty="0"/>
              <a:t>Si delineano tre modelli di data base: </a:t>
            </a:r>
          </a:p>
          <a:p>
            <a:pPr marL="108000" indent="0">
              <a:buNone/>
            </a:pPr>
            <a:r>
              <a:rPr lang="it-IT" sz="2800" b="1" dirty="0"/>
              <a:t>gerarchico </a:t>
            </a:r>
            <a:r>
              <a:rPr lang="it-IT" sz="2800" dirty="0"/>
              <a:t>(molto usato fino alla fine degli anni ’80), </a:t>
            </a:r>
          </a:p>
          <a:p>
            <a:pPr marL="108000" indent="0">
              <a:buNone/>
            </a:pPr>
            <a:r>
              <a:rPr lang="it-IT" sz="2800" b="1" dirty="0"/>
              <a:t>reticolare</a:t>
            </a:r>
            <a:r>
              <a:rPr lang="it-IT" sz="2800" dirty="0"/>
              <a:t> (mai veramente implementato) e </a:t>
            </a:r>
          </a:p>
          <a:p>
            <a:pPr marL="108000" indent="0">
              <a:buNone/>
            </a:pPr>
            <a:r>
              <a:rPr lang="it-IT" sz="2800" b="1" dirty="0"/>
              <a:t>relazionale</a:t>
            </a:r>
            <a:r>
              <a:rPr lang="it-IT" sz="2800" dirty="0"/>
              <a:t> (ideato da Edgar Codd nel 1970 e implementato in maniera sempre poco fedele alla definizione originale).</a:t>
            </a:r>
          </a:p>
          <a:p>
            <a:pPr marL="108000" indent="0">
              <a:buNone/>
            </a:pPr>
            <a:r>
              <a:rPr lang="it-IT" sz="2800" dirty="0"/>
              <a:t>Appendice H-99 la diffusione</a:t>
            </a:r>
            <a:br>
              <a:rPr lang="it-IT" dirty="0"/>
            </a:br>
            <a:endParaRPr lang="it-IT" dirty="0"/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3098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548680"/>
          </a:xfrm>
        </p:spPr>
        <p:txBody>
          <a:bodyPr/>
          <a:lstStyle/>
          <a:p>
            <a:pPr>
              <a:buNone/>
            </a:pPr>
            <a:r>
              <a:rPr lang="it-IT" sz="3600" dirty="0"/>
              <a:t>Organizzazione della sala macchine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240" cy="5145032"/>
          </a:xfrm>
        </p:spPr>
        <p:txBody>
          <a:bodyPr/>
          <a:lstStyle/>
          <a:p>
            <a:pPr marL="108000" indent="0">
              <a:buNone/>
            </a:pPr>
            <a:r>
              <a:rPr lang="it-IT" dirty="0"/>
              <a:t>Specializzazione all’interno</a:t>
            </a:r>
          </a:p>
          <a:p>
            <a:pPr marL="540000" lvl="1" indent="0">
              <a:buNone/>
            </a:pPr>
            <a:r>
              <a:rPr lang="it-IT" sz="3200" dirty="0"/>
              <a:t>Tecnici per la manutenzione</a:t>
            </a:r>
          </a:p>
          <a:p>
            <a:pPr marL="540000" lvl="1" indent="0">
              <a:buNone/>
            </a:pPr>
            <a:r>
              <a:rPr lang="it-IT" sz="3200" dirty="0"/>
              <a:t>Operatori e sistemisti</a:t>
            </a:r>
          </a:p>
          <a:p>
            <a:pPr marL="108000" indent="0">
              <a:buNone/>
            </a:pPr>
            <a:r>
              <a:rPr lang="it-IT" sz="800" dirty="0"/>
              <a:t>---------------------------------------------------------------------------------------------------------------------------------------------------------------------------------------------------------------- </a:t>
            </a:r>
          </a:p>
          <a:p>
            <a:pPr marL="108000" indent="0">
              <a:buNone/>
            </a:pPr>
            <a:r>
              <a:rPr lang="it-IT" dirty="0"/>
              <a:t>Specializzazione all’esterno</a:t>
            </a:r>
          </a:p>
          <a:p>
            <a:pPr marL="540000" lvl="1" indent="0">
              <a:buNone/>
            </a:pPr>
            <a:r>
              <a:rPr lang="it-IT" sz="3200" dirty="0"/>
              <a:t>Programmatori calcolo scientifico</a:t>
            </a:r>
          </a:p>
          <a:p>
            <a:pPr marL="540000" lvl="1" indent="0">
              <a:buNone/>
            </a:pPr>
            <a:r>
              <a:rPr lang="it-IT" sz="3200" dirty="0"/>
              <a:t>Analisti/programmatori calcolo commerciale e aziendale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648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oria dell’informatica: emergenza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9240" cy="4903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1">
              <a:buNone/>
            </a:pPr>
            <a:r>
              <a:rPr lang="it-IT" sz="2000" b="1">
                <a:latin typeface="Comic Sans MS" pitchFamily="66"/>
              </a:rPr>
              <a:t>Storia dell’informatica: emergenza software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4294967295"/>
          </p:nvPr>
        </p:nvSpPr>
        <p:spPr>
          <a:xfrm>
            <a:off x="457200" y="836640"/>
            <a:ext cx="8229240" cy="576072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>
              <a:latin typeface="Arial" pitchFamily="18"/>
              <a:cs typeface="Arial" pitchFamily="2"/>
            </a:endParaRP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>
                <a:latin typeface="Arial" pitchFamily="18"/>
                <a:cs typeface="Arial" pitchFamily="2"/>
              </a:rPr>
              <a:t>Una nuova professione: il programmatore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>
              <a:latin typeface="Arial" pitchFamily="18"/>
              <a:cs typeface="Arial" pitchFamily="2"/>
            </a:endParaRP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>
                <a:latin typeface="Arial" pitchFamily="18"/>
                <a:cs typeface="Arial" pitchFamily="2"/>
              </a:rPr>
              <a:t>Il software diventa un prodotto industriale prodotto e venduto separato da hw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>
              <a:latin typeface="Arial" pitchFamily="18"/>
              <a:cs typeface="Arial" pitchFamily="2"/>
            </a:endParaRP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>
                <a:latin typeface="Arial" pitchFamily="18"/>
                <a:cs typeface="Arial" pitchFamily="2"/>
              </a:rPr>
              <a:t>La programmazione viene formalizzata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>
                <a:latin typeface="Arial" pitchFamily="18"/>
                <a:cs typeface="Arial" pitchFamily="2"/>
              </a:rPr>
              <a:t>    Ingegneria del software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1000" dirty="0">
              <a:latin typeface="Arial" pitchFamily="18"/>
              <a:cs typeface="Arial" pitchFamily="2"/>
            </a:endParaRP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>
                <a:latin typeface="Arial" pitchFamily="18"/>
                <a:cs typeface="Arial" pitchFamily="2"/>
              </a:rPr>
              <a:t>Il programmatore cambia </a:t>
            </a:r>
            <a:r>
              <a:rPr lang="it-IT" i="1" dirty="0">
                <a:latin typeface="Arial" pitchFamily="18"/>
                <a:cs typeface="Arial" pitchFamily="2"/>
              </a:rPr>
              <a:t>status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>
                <a:latin typeface="Arial" pitchFamily="18"/>
                <a:cs typeface="Arial" pitchFamily="2"/>
              </a:rPr>
              <a:t>   artista, artigiano, professionista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52C5EB-B491-40BA-B0E7-A5E9734A7C77}" type="slidenum">
              <a:rPr lang="it-IT" smtClean="0"/>
              <a:t>29</a:t>
            </a:fld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Le perplessità iniziali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400600"/>
          </a:xfrm>
        </p:spPr>
        <p:txBody>
          <a:bodyPr/>
          <a:lstStyle/>
          <a:p>
            <a:pPr marL="108000" indent="0">
              <a:buNone/>
            </a:pPr>
            <a:r>
              <a:rPr lang="it-IT" dirty="0"/>
              <a:t>Watson, presidente di IBM:</a:t>
            </a:r>
          </a:p>
          <a:p>
            <a:pPr marL="108000" indent="0">
              <a:buNone/>
            </a:pPr>
            <a:r>
              <a:rPr lang="it-IT" dirty="0"/>
              <a:t>«Non ha senso produrre industrialmente questi computer (elettronici)»…</a:t>
            </a:r>
          </a:p>
          <a:p>
            <a:pPr marL="108000" indent="0">
              <a:buNone/>
            </a:pPr>
            <a:r>
              <a:rPr lang="it-IT" sz="2800" i="1" dirty="0"/>
              <a:t>perché IBM è già presente nella automazione degli uffici con macchine elettromeccaniche</a:t>
            </a:r>
            <a:r>
              <a:rPr lang="it-IT" dirty="0"/>
              <a:t>.</a:t>
            </a:r>
          </a:p>
          <a:p>
            <a:pPr marL="108000" indent="0">
              <a:buNone/>
            </a:pPr>
            <a:endParaRPr lang="it-IT" sz="800" dirty="0"/>
          </a:p>
          <a:p>
            <a:pPr marL="108000" indent="0">
              <a:buNone/>
            </a:pPr>
            <a:r>
              <a:rPr lang="it-IT" dirty="0"/>
              <a:t>Aiken progettista della Harvard Machine:</a:t>
            </a:r>
          </a:p>
          <a:p>
            <a:pPr marL="108000" indent="0">
              <a:buNone/>
            </a:pPr>
            <a:r>
              <a:rPr lang="it-IT" dirty="0"/>
              <a:t>«Non vedo come questi computer (che integrano equazioni differenziali) possano essere utili per gestire pratiche commerciali» </a:t>
            </a:r>
          </a:p>
          <a:p>
            <a:pPr marL="108000" indent="0">
              <a:buNone/>
            </a:pPr>
            <a:endParaRPr lang="it-IT" dirty="0"/>
          </a:p>
          <a:p>
            <a:pPr marL="108000" indent="0">
              <a:buNone/>
            </a:pPr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467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20688"/>
          </a:xfrm>
        </p:spPr>
        <p:txBody>
          <a:bodyPr/>
          <a:lstStyle/>
          <a:p>
            <a:pPr>
              <a:buNone/>
            </a:pPr>
            <a:r>
              <a:rPr lang="it-IT" sz="3200" dirty="0"/>
              <a:t>La posizione degli utenti</a:t>
            </a:r>
            <a:br>
              <a:rPr lang="it-IT" sz="3200" dirty="0"/>
            </a:b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165304"/>
          </a:xfrm>
        </p:spPr>
        <p:txBody>
          <a:bodyPr/>
          <a:lstStyle/>
          <a:p>
            <a:pPr marL="108000" indent="0">
              <a:buNone/>
            </a:pPr>
            <a:r>
              <a:rPr lang="it-IT" b="1" dirty="0"/>
              <a:t>Generazione zero 1940-50                                </a:t>
            </a:r>
            <a:r>
              <a:rPr lang="it-IT" dirty="0"/>
              <a:t>Gli utenti sono i progettisti costruttori dell’Hw. </a:t>
            </a:r>
          </a:p>
          <a:p>
            <a:pPr marL="108000" indent="0">
              <a:buNone/>
            </a:pPr>
            <a:r>
              <a:rPr lang="it-IT" b="1" dirty="0"/>
              <a:t>Prima generazione 1951-59    </a:t>
            </a:r>
          </a:p>
          <a:p>
            <a:pPr marL="108000" indent="0">
              <a:buNone/>
            </a:pPr>
            <a:r>
              <a:rPr lang="it-IT" dirty="0"/>
              <a:t>Si consolida la professione del programmatore.  I progettisti/costruttori non sono più necessari per risolvere istanze di problemi. </a:t>
            </a:r>
            <a:r>
              <a:rPr lang="it-IT" b="1" dirty="0"/>
              <a:t>                                          </a:t>
            </a:r>
            <a:r>
              <a:rPr lang="it-IT" dirty="0"/>
              <a:t>Gli utenti non hanno contatti con la sala macchine.                                                         Per risolvere problemi, i programmatori devono essere bilingui.</a:t>
            </a:r>
          </a:p>
          <a:p>
            <a:pPr marL="108000" indent="0">
              <a:buNone/>
            </a:pPr>
            <a:endParaRPr lang="it-IT" dirty="0"/>
          </a:p>
          <a:p>
            <a:pPr marL="108000" indent="0">
              <a:buNone/>
            </a:pPr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156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sz="3600" dirty="0"/>
              <a:t>La posizione degli utenti</a:t>
            </a:r>
            <a:br>
              <a:rPr lang="it-IT" sz="3600" dirty="0"/>
            </a:b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it-IT" b="1" dirty="0"/>
              <a:t>Seconda generazione 1959-65                        </a:t>
            </a:r>
            <a:r>
              <a:rPr lang="it-IT" dirty="0"/>
              <a:t>Coi linguaggi di programmazione di alto livello gli esperti dei problemi sono coinvolti nel progetto del programma e ne diventano gli utilizzatori. </a:t>
            </a:r>
          </a:p>
          <a:p>
            <a:pPr marL="108000" indent="0">
              <a:buNone/>
            </a:pPr>
            <a:r>
              <a:rPr lang="it-IT" dirty="0"/>
              <a:t>Sono in grado di capire il programma e di chiederne modifiche o ampliamenti 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588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20688"/>
          </a:xfrm>
        </p:spPr>
        <p:txBody>
          <a:bodyPr/>
          <a:lstStyle/>
          <a:p>
            <a:pPr>
              <a:buNone/>
            </a:pPr>
            <a:r>
              <a:rPr lang="it-IT" sz="3200" dirty="0"/>
              <a:t>La posizione degli utenti</a:t>
            </a:r>
            <a:br>
              <a:rPr lang="it-IT" sz="3200" dirty="0"/>
            </a:b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764704"/>
            <a:ext cx="8229240" cy="5616624"/>
          </a:xfrm>
        </p:spPr>
        <p:txBody>
          <a:bodyPr/>
          <a:lstStyle/>
          <a:p>
            <a:pPr marL="108000" indent="0">
              <a:buNone/>
            </a:pPr>
            <a:r>
              <a:rPr lang="it-IT" b="1" dirty="0"/>
              <a:t>Terza generazione 1965-80                          </a:t>
            </a:r>
          </a:p>
          <a:p>
            <a:pPr marL="108000" indent="0">
              <a:buNone/>
            </a:pPr>
            <a:r>
              <a:rPr lang="it-IT" dirty="0"/>
              <a:t>Si diffonde l’industria del software. Cala drasticamente la produzione di programmi ad hoc.</a:t>
            </a:r>
          </a:p>
          <a:p>
            <a:pPr marL="108000" indent="0">
              <a:buNone/>
            </a:pPr>
            <a:r>
              <a:rPr lang="it-IT" dirty="0"/>
              <a:t>I clienti sono addestrati ad usare autonomamente sistemi e programmi sviluppati dall’industria del software. </a:t>
            </a:r>
          </a:p>
          <a:p>
            <a:pPr marL="108000" indent="0">
              <a:buNone/>
            </a:pPr>
            <a:r>
              <a:rPr lang="it-IT" dirty="0"/>
              <a:t>I programmatori escono dai centri di calcolo delle aziende e tendono a concentrarsi nelle così dette software house. </a:t>
            </a:r>
          </a:p>
          <a:p>
            <a:pPr marL="108000" indent="0">
              <a:buNone/>
            </a:pPr>
            <a:r>
              <a:rPr lang="it-IT" dirty="0"/>
              <a:t>.  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941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36712"/>
          </a:xfrm>
        </p:spPr>
        <p:txBody>
          <a:bodyPr/>
          <a:lstStyle/>
          <a:p>
            <a:pPr>
              <a:buNone/>
            </a:pPr>
            <a:r>
              <a:rPr lang="it-IT" sz="3200" b="1" dirty="0"/>
              <a:t>La posizione degli utenti</a:t>
            </a:r>
            <a:br>
              <a:rPr lang="it-IT" sz="3200" b="1" dirty="0"/>
            </a:br>
            <a:endParaRPr lang="it-IT" sz="32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686800" cy="5145032"/>
          </a:xfrm>
        </p:spPr>
        <p:txBody>
          <a:bodyPr/>
          <a:lstStyle/>
          <a:p>
            <a:pPr marL="108000" indent="0">
              <a:buNone/>
            </a:pPr>
            <a:r>
              <a:rPr lang="it-IT" b="1" dirty="0"/>
              <a:t>Quarta generazione 1980 e oltre                         </a:t>
            </a:r>
            <a:r>
              <a:rPr lang="it-IT" dirty="0"/>
              <a:t>Col personal computer nasce l’utente generico che è autonomo nel rivolgersi al mercato Hw e Sw. La gestione della sala macchine (dotata anche di super computer) rimane affidata ad una struttura interna tradizionale aggiornata sui sistemi Hw e Sw. </a:t>
            </a:r>
          </a:p>
          <a:p>
            <a:pPr marL="108000" indent="0">
              <a:buNone/>
            </a:pPr>
            <a:r>
              <a:rPr lang="it-IT" dirty="0"/>
              <a:t>Le software house offrono prodotti e servizi.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2342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9240" cy="4903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1">
              <a:buNone/>
            </a:pPr>
            <a:r>
              <a:rPr lang="it-IT" sz="2000" b="1" dirty="0">
                <a:latin typeface="Comic Sans MS" pitchFamily="66"/>
              </a:rPr>
              <a:t>Storia dell’informatica: la grande espansione nelle organizzazioni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4294967295"/>
          </p:nvPr>
        </p:nvSpPr>
        <p:spPr>
          <a:xfrm>
            <a:off x="457200" y="908720"/>
            <a:ext cx="8229240" cy="576064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I progetti militari USA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>
                <a:latin typeface="Arial" pitchFamily="18"/>
                <a:cs typeface="Arial" pitchFamily="2"/>
              </a:rPr>
              <a:t>SAGE 1958 tempo reale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/>
              <a:t>la connessione via modem dei radar con i centri sparsi lungo i confini di tutto il paese e di questi ultimi con il quartier generale del SAGE</a:t>
            </a:r>
            <a:endParaRPr lang="it-IT" sz="2800" dirty="0">
              <a:latin typeface="Arial" pitchFamily="18"/>
              <a:cs typeface="Arial" pitchFamily="2"/>
            </a:endParaRPr>
          </a:p>
          <a:p>
            <a:pPr mar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sz="2800" dirty="0"/>
              <a:t>Si trattò del primo sistema on-line e di uno dei primi casi di supporto dei computer alle decisioni umane in real-time.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2800" dirty="0">
              <a:latin typeface="Arial" pitchFamily="18"/>
              <a:cs typeface="Arial" pitchFamily="2"/>
            </a:endParaRP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sz="2800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52C5EB-B491-40BA-B0E7-A5E9734A7C77}" type="slidenum">
              <a:rPr lang="it-IT" smtClean="0"/>
              <a:t>34</a:t>
            </a:fld>
            <a:endParaRPr lang="it-IT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6186"/>
            <a:ext cx="9144000" cy="666510"/>
          </a:xfrm>
        </p:spPr>
        <p:txBody>
          <a:bodyPr/>
          <a:lstStyle/>
          <a:p>
            <a:pPr>
              <a:buNone/>
            </a:pPr>
            <a:r>
              <a:rPr lang="it-IT" sz="2000" b="1" dirty="0">
                <a:latin typeface="Comic Sans MS" pitchFamily="66"/>
              </a:rPr>
              <a:t>Storia dell’informatica: la grande espansione nelle organizzazioni</a:t>
            </a:r>
            <a:endParaRPr lang="it-IT" sz="2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/>
          <a:lstStyle/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>
                <a:latin typeface="Arial" pitchFamily="18"/>
                <a:cs typeface="Arial" pitchFamily="2"/>
              </a:rPr>
              <a:t>SABRE 1962 transazioni e data base 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/>
              <a:t>Computer connessi via modem che potevano scambiarsi informazioni  riguardanti gli aerei di linea e la prenotazione di posti a bordo. 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/>
              <a:t>Negli anni '70 venne adottato anche da altre compagnie.</a:t>
            </a:r>
          </a:p>
          <a:p>
            <a:pPr mar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/>
              <a:t>Oggi è alla base di molti sistemi di prenotazione di voli, treni, hotel, viaggi essendo ancora giudicato il più sicuro ed affidabile.</a:t>
            </a:r>
          </a:p>
          <a:p>
            <a:pPr marL="0" indent="0" hangingPunct="1">
              <a:spcBef>
                <a:spcPts val="638"/>
              </a:spcBef>
              <a:spcAft>
                <a:spcPts val="0"/>
              </a:spcAft>
              <a:buNone/>
            </a:pPr>
            <a:r>
              <a:rPr lang="it-IT" dirty="0"/>
              <a:t> </a:t>
            </a:r>
            <a:r>
              <a:rPr lang="it-IT" dirty="0">
                <a:latin typeface="Arial" pitchFamily="18"/>
                <a:cs typeface="Arial" pitchFamily="2"/>
              </a:rPr>
              <a:t>Appendice-112 SAGE SABRE </a:t>
            </a:r>
          </a:p>
          <a:p>
            <a:pPr marL="0" lvl="0" indent="0" hangingPunct="1">
              <a:spcBef>
                <a:spcPts val="638"/>
              </a:spcBef>
              <a:spcAft>
                <a:spcPts val="0"/>
              </a:spcAft>
              <a:buNone/>
            </a:pPr>
            <a:endParaRPr lang="it-IT" dirty="0">
              <a:latin typeface="Arial" pitchFamily="18"/>
              <a:cs typeface="Arial" pitchFamily="2"/>
            </a:endParaRP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691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oria dell’informatica: il cambio di paradig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539552" y="2740"/>
            <a:ext cx="8229240" cy="432048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1">
              <a:buNone/>
            </a:pPr>
            <a:r>
              <a:rPr lang="it-IT" sz="2800" b="1" dirty="0">
                <a:latin typeface="Comic Sans MS" pitchFamily="66"/>
              </a:rPr>
              <a:t>Storia dell’informatica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4294967295"/>
          </p:nvPr>
        </p:nvSpPr>
        <p:spPr>
          <a:xfrm>
            <a:off x="457200" y="692696"/>
            <a:ext cx="8229240" cy="6165304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marL="0" lvl="0" indent="0">
              <a:buNone/>
            </a:pPr>
            <a:r>
              <a:rPr lang="it-IT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terminare il Corso </a:t>
            </a:r>
          </a:p>
          <a:p>
            <a:pPr marL="0" lvl="0" indent="0">
              <a:buNone/>
            </a:pPr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Appendice-250-1 good programming</a:t>
            </a:r>
          </a:p>
          <a:p>
            <a:pPr marL="0" lvl="0" indent="0">
              <a:buNone/>
            </a:pPr>
            <a:r>
              <a:rPr lang="it-IT" sz="2800" b="1" dirty="0">
                <a:latin typeface="Arial" pitchFamily="18"/>
                <a:cs typeface="Arial" pitchFamily="2"/>
              </a:rPr>
              <a:t>I linguaggi di programmazione sono potenti dispositivi per descrivere il problem solving</a:t>
            </a:r>
          </a:p>
          <a:p>
            <a:pPr marL="0" lvl="0" indent="0">
              <a:buNone/>
            </a:pPr>
            <a:r>
              <a:rPr lang="it-IT" sz="2800" b="1" dirty="0">
                <a:latin typeface="Arial" pitchFamily="18"/>
                <a:cs typeface="Arial" pitchFamily="2"/>
              </a:rPr>
              <a:t>Un linguaggio di programmazione che non incide sul problem solving non ha significato</a:t>
            </a:r>
          </a:p>
          <a:p>
            <a:pPr marL="0" lvl="0" indent="0">
              <a:buNone/>
            </a:pPr>
            <a:r>
              <a:rPr lang="it-IT" sz="2800" b="1" dirty="0">
                <a:latin typeface="Arial" pitchFamily="18"/>
                <a:cs typeface="Arial" pitchFamily="2"/>
              </a:rPr>
              <a:t>Ci saranno sempre problemi per i quali i linguaggi di programmazione disponibili risulteranno poco efficaci! </a:t>
            </a:r>
          </a:p>
          <a:p>
            <a:pPr marL="0" lvl="0" indent="0">
              <a:buNone/>
            </a:pPr>
            <a:endParaRPr lang="it-IT" sz="3600" dirty="0">
              <a:latin typeface="Arial" pitchFamily="18"/>
              <a:cs typeface="Arial" pitchFamily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52C5EB-B491-40BA-B0E7-A5E9734A7C77}" type="slidenum">
              <a:rPr lang="it-IT" smtClean="0"/>
              <a:t>36</a:t>
            </a:fld>
            <a:endParaRPr lang="it-IT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4040"/>
          </a:xfrm>
        </p:spPr>
        <p:txBody>
          <a:bodyPr/>
          <a:lstStyle/>
          <a:p>
            <a:pPr>
              <a:buNone/>
            </a:pPr>
            <a:r>
              <a:rPr lang="it-IT" sz="3600" b="1" dirty="0">
                <a:latin typeface="Comic Sans MS" pitchFamily="66"/>
              </a:rPr>
              <a:t>Storia dell’informatica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240" cy="5688632"/>
          </a:xfrm>
        </p:spPr>
        <p:txBody>
          <a:bodyPr/>
          <a:lstStyle/>
          <a:p>
            <a:pPr marL="0" lvl="0" indent="0">
              <a:buNone/>
            </a:pPr>
            <a:r>
              <a:rPr lang="it-IT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ricominciare da capo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 parole del titolo</a:t>
            </a:r>
            <a:endParaRPr lang="it-IT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it-IT" dirty="0">
                <a:latin typeface="Arial" pitchFamily="18"/>
                <a:cs typeface="Arial" pitchFamily="2"/>
              </a:rPr>
              <a:t>Appendice H-150-1 good programming</a:t>
            </a:r>
          </a:p>
          <a:p>
            <a:pPr marL="0" lvl="0" indent="0">
              <a:buNone/>
            </a:pPr>
            <a:r>
              <a:rPr lang="it-IT" dirty="0">
                <a:latin typeface="Arial" pitchFamily="18"/>
                <a:cs typeface="Arial" pitchFamily="2"/>
              </a:rPr>
              <a:t>Appendice H-150-2 una storia comune</a:t>
            </a:r>
          </a:p>
          <a:p>
            <a:pPr marL="0" lvl="0" indent="0">
              <a:buNone/>
            </a:pPr>
            <a:r>
              <a:rPr lang="it-IT" dirty="0">
                <a:latin typeface="Arial" pitchFamily="18"/>
                <a:cs typeface="Arial" pitchFamily="2"/>
              </a:rPr>
              <a:t>Appendice H-150-3 dispositivi formali</a:t>
            </a:r>
          </a:p>
          <a:p>
            <a:pPr marL="0" lvl="0" indent="0">
              <a:buNone/>
            </a:pPr>
            <a:r>
              <a:rPr lang="it-IT" dirty="0">
                <a:latin typeface="Arial" pitchFamily="18"/>
                <a:cs typeface="Arial" pitchFamily="2"/>
              </a:rPr>
              <a:t>Appendice H-150-4 Informatica scienza </a:t>
            </a:r>
          </a:p>
          <a:p>
            <a:pPr marL="0" lvl="0" indent="0">
              <a:buNone/>
            </a:pPr>
            <a:r>
              <a:rPr lang="it-IT" dirty="0">
                <a:latin typeface="Arial" pitchFamily="18"/>
                <a:cs typeface="Arial" pitchFamily="2"/>
              </a:rPr>
              <a:t>Appendice H-150-5 perché studiare storia</a:t>
            </a:r>
          </a:p>
          <a:p>
            <a:pPr marL="0" indent="0">
              <a:buNone/>
            </a:pPr>
            <a:r>
              <a:rPr lang="it-IT" dirty="0">
                <a:latin typeface="Arial" pitchFamily="18"/>
                <a:cs typeface="Arial" pitchFamily="2"/>
              </a:rPr>
              <a:t>Appendice </a:t>
            </a:r>
            <a:r>
              <a:rPr lang="it-IT">
                <a:latin typeface="Arial" pitchFamily="18"/>
                <a:cs typeface="Arial" pitchFamily="2"/>
              </a:rPr>
              <a:t>H-150-6 sinossi</a:t>
            </a:r>
            <a:endParaRPr lang="it-IT" dirty="0">
              <a:latin typeface="Arial" pitchFamily="18"/>
              <a:cs typeface="Arial" pitchFamily="2"/>
            </a:endParaRPr>
          </a:p>
          <a:p>
            <a:pPr marL="0" lvl="0" indent="0">
              <a:buNone/>
            </a:pPr>
            <a:endParaRPr lang="it-IT" dirty="0">
              <a:latin typeface="Arial" pitchFamily="18"/>
              <a:cs typeface="Arial" pitchFamily="2"/>
            </a:endParaRPr>
          </a:p>
          <a:p>
            <a:pPr marL="0" lvl="0" indent="0">
              <a:buNone/>
            </a:pPr>
            <a:endParaRPr lang="it-IT" dirty="0">
              <a:latin typeface="Arial" pitchFamily="18"/>
              <a:cs typeface="Arial" pitchFamily="2"/>
            </a:endParaRPr>
          </a:p>
          <a:p>
            <a:pPr marL="0" lvl="0" indent="0">
              <a:buNone/>
            </a:pPr>
            <a:endParaRPr lang="it-IT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369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oria dell’informatica: il computer cogni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9240" cy="7776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sz="2400" b="1"/>
              <a:t>Storia dell’informatica: </a:t>
            </a:r>
            <a:r>
              <a:rPr lang="it-IT" sz="2400" b="1" u="sng"/>
              <a:t>il computer cognitivo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4294967295"/>
          </p:nvPr>
        </p:nvSpPr>
        <p:spPr>
          <a:xfrm>
            <a:off x="457200" y="1052640"/>
            <a:ext cx="8229240" cy="5073120"/>
          </a:xfrm>
        </p:spPr>
        <p:txBody>
          <a:bodyPr/>
          <a:lstStyle>
            <a:def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defPPr>
            <a:lvl1pPr marL="432000" lvl="0" indent="-3240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1pPr>
            <a:lvl2pPr marL="864000" lvl="1" indent="-324000" algn="l" rtl="0" hangingPunct="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2pPr>
            <a:lvl3pPr marL="1295999" lvl="2" indent="-288000" algn="l" rtl="0" hangingPunct="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3pPr>
            <a:lvl4pPr marL="1728000" lvl="3" indent="-216000" algn="l" rtl="0" hangingPunct="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4pPr>
            <a:lvl5pPr marL="2160000" lvl="4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5pPr>
            <a:lvl6pPr marL="2592000" lvl="5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6pPr>
            <a:lvl7pPr marL="3024000" lvl="6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7pPr>
            <a:lvl8pPr marL="3456000" lvl="7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8pPr>
            <a:lvl9pPr marL="3887999" lvl="8" indent="-216000" algn="l" rtl="0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" pitchFamily="2"/>
                <a:cs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har char="•"/>
            </a:pPr>
            <a:r>
              <a:rPr lang="en-US" sz="2400" dirty="0">
                <a:latin typeface="Arial" pitchFamily="18"/>
                <a:cs typeface="Arial" pitchFamily="2"/>
              </a:rPr>
              <a:t>First CFP: Argumentation </a:t>
            </a:r>
            <a:r>
              <a:rPr lang="en-US" sz="2400" dirty="0" err="1">
                <a:latin typeface="Arial" pitchFamily="18"/>
                <a:cs typeface="Arial" pitchFamily="2"/>
              </a:rPr>
              <a:t>Technologies@CLIMA</a:t>
            </a:r>
            <a:r>
              <a:rPr lang="en-US" sz="2400" dirty="0">
                <a:latin typeface="Arial" pitchFamily="18"/>
                <a:cs typeface="Arial" pitchFamily="2"/>
              </a:rPr>
              <a:t> XIV</a:t>
            </a:r>
          </a:p>
          <a:p>
            <a:pPr marL="0" lvl="0" indent="0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har char="•"/>
            </a:pPr>
            <a:r>
              <a:rPr lang="en-US" sz="2400" dirty="0">
                <a:latin typeface="Arial" pitchFamily="18"/>
                <a:cs typeface="Arial" pitchFamily="2"/>
              </a:rPr>
              <a:t>We invite submissions related to (but not limited to) one or more of the following topics:</a:t>
            </a:r>
            <a:br>
              <a:rPr lang="en-US" sz="2400" dirty="0">
                <a:latin typeface="Arial" pitchFamily="18"/>
                <a:cs typeface="Arial" pitchFamily="2"/>
              </a:rPr>
            </a:br>
            <a:br>
              <a:rPr lang="en-US" sz="2400" dirty="0">
                <a:latin typeface="Arial" pitchFamily="18"/>
                <a:cs typeface="Arial" pitchFamily="2"/>
              </a:rPr>
            </a:br>
            <a:r>
              <a:rPr lang="en-US" sz="2400" dirty="0">
                <a:latin typeface="Arial" pitchFamily="18"/>
                <a:cs typeface="Arial" pitchFamily="2"/>
              </a:rPr>
              <a:t>* Computational models of (natural) argument</a:t>
            </a:r>
            <a:br>
              <a:rPr lang="en-US" sz="2400" dirty="0">
                <a:latin typeface="Arial" pitchFamily="18"/>
                <a:cs typeface="Arial" pitchFamily="2"/>
              </a:rPr>
            </a:br>
            <a:r>
              <a:rPr lang="en-US" sz="2400" dirty="0">
                <a:latin typeface="Arial" pitchFamily="18"/>
                <a:cs typeface="Arial" pitchFamily="2"/>
              </a:rPr>
              <a:t>* Argumentation in artificial societies</a:t>
            </a:r>
            <a:br>
              <a:rPr lang="en-US" sz="2400" dirty="0">
                <a:latin typeface="Arial" pitchFamily="18"/>
                <a:cs typeface="Arial" pitchFamily="2"/>
              </a:rPr>
            </a:br>
            <a:r>
              <a:rPr lang="en-US" sz="2400" dirty="0">
                <a:latin typeface="Arial" pitchFamily="18"/>
                <a:cs typeface="Arial" pitchFamily="2"/>
              </a:rPr>
              <a:t>* Argumentation in social networks</a:t>
            </a:r>
            <a:br>
              <a:rPr lang="en-US" sz="2400" dirty="0">
                <a:latin typeface="Arial" pitchFamily="18"/>
                <a:cs typeface="Arial" pitchFamily="2"/>
              </a:rPr>
            </a:br>
            <a:r>
              <a:rPr lang="en-US" sz="2400" dirty="0">
                <a:latin typeface="Arial" pitchFamily="18"/>
                <a:cs typeface="Arial" pitchFamily="2"/>
              </a:rPr>
              <a:t>* Argumentation in multi-agent systems</a:t>
            </a:r>
            <a:br>
              <a:rPr lang="en-US" sz="2400" dirty="0">
                <a:latin typeface="Arial" pitchFamily="18"/>
                <a:cs typeface="Arial" pitchFamily="2"/>
              </a:rPr>
            </a:br>
            <a:r>
              <a:rPr lang="en-US" sz="2400" dirty="0">
                <a:latin typeface="Arial" pitchFamily="18"/>
                <a:cs typeface="Arial" pitchFamily="2"/>
              </a:rPr>
              <a:t>* Dialogues, negotiation and dynamic aspects in argumentation</a:t>
            </a:r>
            <a:br>
              <a:rPr lang="en-US" sz="2400" dirty="0">
                <a:latin typeface="Arial" pitchFamily="18"/>
                <a:cs typeface="Arial" pitchFamily="2"/>
              </a:rPr>
            </a:br>
            <a:r>
              <a:rPr lang="en-US" sz="2400" dirty="0">
                <a:latin typeface="Arial" pitchFamily="18"/>
                <a:cs typeface="Arial" pitchFamily="2"/>
              </a:rPr>
              <a:t>* Argument-based interaction and persuasion</a:t>
            </a:r>
            <a:br>
              <a:rPr lang="en-US" sz="2400" dirty="0">
                <a:latin typeface="Arial" pitchFamily="18"/>
                <a:cs typeface="Arial" pitchFamily="2"/>
              </a:rPr>
            </a:br>
            <a:r>
              <a:rPr lang="en-US" sz="2400" dirty="0">
                <a:latin typeface="Arial" pitchFamily="18"/>
                <a:cs typeface="Arial" pitchFamily="2"/>
              </a:rPr>
              <a:t>* Argument-based interaction and dialogue</a:t>
            </a:r>
            <a:br>
              <a:rPr lang="en-US" sz="2400" dirty="0">
                <a:latin typeface="Arial" pitchFamily="18"/>
                <a:cs typeface="Arial" pitchFamily="2"/>
              </a:rPr>
            </a:br>
            <a:r>
              <a:rPr lang="en-US" sz="2400" dirty="0">
                <a:latin typeface="Arial" pitchFamily="18"/>
                <a:cs typeface="Arial" pitchFamily="2"/>
              </a:rPr>
              <a:t>* Innovative applications of computational argumentation</a:t>
            </a:r>
            <a:br>
              <a:rPr lang="en-US" sz="2400" dirty="0">
                <a:latin typeface="Arial" pitchFamily="18"/>
                <a:cs typeface="Arial" pitchFamily="2"/>
              </a:rPr>
            </a:br>
            <a:r>
              <a:rPr lang="en-US" sz="2400" dirty="0">
                <a:latin typeface="Arial" pitchFamily="18"/>
                <a:cs typeface="Arial" pitchFamily="2"/>
              </a:rPr>
              <a:t>* Agreement technologies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52C5EB-B491-40BA-B0E7-A5E9734A7C77}" type="slidenum">
              <a:rPr lang="it-IT" smtClean="0"/>
              <a:t>38</a:t>
            </a:fld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548680"/>
          </a:xfrm>
        </p:spPr>
        <p:txBody>
          <a:bodyPr/>
          <a:lstStyle/>
          <a:p>
            <a:pPr>
              <a:buNone/>
            </a:pPr>
            <a:r>
              <a:rPr lang="it-IT" sz="2800" dirty="0"/>
              <a:t>UNIVAC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832648"/>
          </a:xfrm>
        </p:spPr>
        <p:txBody>
          <a:bodyPr/>
          <a:lstStyle/>
          <a:p>
            <a:pPr marL="108000" indent="0">
              <a:buNone/>
            </a:pPr>
            <a:r>
              <a:rPr lang="it-IT" sz="2800" dirty="0"/>
              <a:t>Dopo l’esperienza ENIAC, Eckert e Mauchly si sono messi in proprio.</a:t>
            </a:r>
          </a:p>
          <a:p>
            <a:pPr marL="108000" indent="0">
              <a:buNone/>
            </a:pPr>
            <a:r>
              <a:rPr lang="it-IT" sz="2800" dirty="0"/>
              <a:t>L’occasione per esportare il computer dal mondo militare a quello civile avvenne con la proposta di </a:t>
            </a:r>
          </a:p>
          <a:p>
            <a:pPr marL="108000" indent="0">
              <a:buNone/>
            </a:pPr>
            <a:r>
              <a:rPr lang="en-GB" sz="2800" b="1" dirty="0"/>
              <a:t>Eckert e Mauchly di costruire la UNIVAC</a:t>
            </a:r>
          </a:p>
          <a:p>
            <a:pPr marL="108000" indent="0">
              <a:buNone/>
            </a:pPr>
            <a:r>
              <a:rPr lang="en-GB" sz="2800" b="1" u="sng" dirty="0"/>
              <a:t>UNIV</a:t>
            </a:r>
            <a:r>
              <a:rPr lang="en-GB" sz="2800" dirty="0"/>
              <a:t>ERSAL</a:t>
            </a:r>
            <a:r>
              <a:rPr lang="en-GB" sz="2800" b="1" dirty="0"/>
              <a:t> </a:t>
            </a:r>
            <a:r>
              <a:rPr lang="en-GB" sz="2800" b="1" u="sng" dirty="0"/>
              <a:t>A</a:t>
            </a:r>
            <a:r>
              <a:rPr lang="en-GB" sz="2800" dirty="0"/>
              <a:t>UTOMATIC</a:t>
            </a:r>
            <a:r>
              <a:rPr lang="en-GB" sz="2800" b="1" dirty="0"/>
              <a:t> </a:t>
            </a:r>
            <a:r>
              <a:rPr lang="en-GB" sz="2800" b="1" u="sng" dirty="0"/>
              <a:t>C</a:t>
            </a:r>
            <a:r>
              <a:rPr lang="en-GB" sz="2800" dirty="0"/>
              <a:t>OMPUTER</a:t>
            </a:r>
            <a:r>
              <a:rPr lang="en-GB" sz="2800" b="1" dirty="0"/>
              <a:t>.</a:t>
            </a:r>
          </a:p>
          <a:p>
            <a:pPr marL="108000" indent="0">
              <a:buNone/>
            </a:pPr>
            <a:r>
              <a:rPr lang="en-GB" sz="2800" b="1" u="sng" dirty="0"/>
              <a:t>In </a:t>
            </a:r>
            <a:r>
              <a:rPr lang="en-GB" sz="2800" b="1" u="sng" dirty="0" err="1"/>
              <a:t>Aprile</a:t>
            </a:r>
            <a:r>
              <a:rPr lang="en-GB" sz="2800" b="1" u="sng" dirty="0"/>
              <a:t> 1946</a:t>
            </a:r>
            <a:r>
              <a:rPr lang="en-GB" sz="2800" b="1" dirty="0"/>
              <a:t>, </a:t>
            </a:r>
            <a:r>
              <a:rPr lang="en-GB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$300,000 </a:t>
            </a:r>
            <a:r>
              <a:rPr lang="en-GB" sz="2800" b="1" dirty="0"/>
              <a:t>furono trasferiti al Census Bureau da Army Ordnance Department  per supportare lo sviluppo del computer UNIVAC.</a:t>
            </a:r>
            <a:r>
              <a:rPr lang="en-GB" sz="2800" dirty="0"/>
              <a:t> </a:t>
            </a:r>
            <a:endParaRPr lang="it-IT" sz="2800" dirty="0"/>
          </a:p>
          <a:p>
            <a:pPr marL="108000" indent="0">
              <a:buNone/>
            </a:pPr>
            <a:endParaRPr lang="it-IT" sz="2800" dirty="0"/>
          </a:p>
          <a:p>
            <a:pPr marL="108000" indent="0">
              <a:buNone/>
            </a:pP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0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548680"/>
          </a:xfrm>
        </p:spPr>
        <p:txBody>
          <a:bodyPr/>
          <a:lstStyle/>
          <a:p>
            <a:pPr>
              <a:buNone/>
            </a:pPr>
            <a:r>
              <a:rPr lang="it-IT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UNIVAC: senza progetto industriale vacilla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544616"/>
          </a:xfrm>
        </p:spPr>
        <p:txBody>
          <a:bodyPr/>
          <a:lstStyle/>
          <a:p>
            <a:pPr marL="108000" indent="0">
              <a:buNone/>
            </a:pPr>
            <a:r>
              <a:rPr lang="en-GB" sz="2800" b="1" u="sng" dirty="0"/>
              <a:t>Unfortunately, </a:t>
            </a:r>
            <a:r>
              <a:rPr lang="it-IT" sz="2800" b="1" dirty="0"/>
              <a:t>Eckert e Mauchly</a:t>
            </a:r>
            <a:r>
              <a:rPr lang="en-GB" sz="2800" b="1" u="sng" dirty="0"/>
              <a:t> underestimated both their resources, and their market.</a:t>
            </a:r>
            <a:endParaRPr lang="it-IT" sz="2800" dirty="0"/>
          </a:p>
          <a:p>
            <a:pPr marL="108000" indent="0">
              <a:buNone/>
            </a:pPr>
            <a:r>
              <a:rPr lang="en-GB" sz="2800" b="1" dirty="0"/>
              <a:t>The research phase of the project was optimistically proposed to take only </a:t>
            </a:r>
            <a:r>
              <a:rPr lang="en-GB" sz="2800" b="1" u="sng" dirty="0"/>
              <a:t>six months</a:t>
            </a:r>
          </a:p>
          <a:p>
            <a:pPr marL="108000" indent="0">
              <a:buNone/>
            </a:pPr>
            <a:r>
              <a:rPr lang="en-GB" sz="2800" b="1" dirty="0"/>
              <a:t>The original cost of the project was estimated by Eckert and Mauchly to be around </a:t>
            </a:r>
            <a:r>
              <a:rPr lang="en-GB" sz="2800" b="1" u="sng" dirty="0"/>
              <a:t>$400,000</a:t>
            </a:r>
            <a:r>
              <a:rPr lang="en-GB" sz="2800" dirty="0"/>
              <a:t>,</a:t>
            </a:r>
          </a:p>
          <a:p>
            <a:pPr marL="108000" indent="0">
              <a:buNone/>
            </a:pPr>
            <a:r>
              <a:rPr lang="en-GB" sz="2800" b="1" dirty="0"/>
              <a:t>they were understaffed, under budget, and in deep trouble.</a:t>
            </a:r>
          </a:p>
          <a:p>
            <a:pPr marL="108000" indent="0">
              <a:buNone/>
            </a:pPr>
            <a:r>
              <a:rPr lang="en-GB" sz="2800" b="1" dirty="0"/>
              <a:t>Aiken then concluded that the National Research Council "ought to go back and . . . “</a:t>
            </a:r>
            <a:r>
              <a:rPr lang="en-GB" sz="2800" b="1" i="1" dirty="0"/>
              <a:t>stop this foolishness with Eckert and Mauchly</a:t>
            </a:r>
            <a:r>
              <a:rPr lang="en-GB" sz="2800" b="1" dirty="0"/>
              <a:t>".</a:t>
            </a:r>
            <a:r>
              <a:rPr lang="en-GB" sz="2800" dirty="0"/>
              <a:t> </a:t>
            </a:r>
            <a:endParaRPr lang="it-IT" sz="2800" dirty="0"/>
          </a:p>
          <a:p>
            <a:pPr marL="108000" indent="0">
              <a:buNone/>
            </a:pPr>
            <a:endParaRPr lang="en-GB" sz="2800" b="1" dirty="0"/>
          </a:p>
          <a:p>
            <a:pPr marL="108000" indent="0">
              <a:buNone/>
            </a:pPr>
            <a:r>
              <a:rPr lang="en-GB" sz="2800" dirty="0"/>
              <a:t> </a:t>
            </a:r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57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548680"/>
          </a:xfrm>
        </p:spPr>
        <p:txBody>
          <a:bodyPr/>
          <a:lstStyle/>
          <a:p>
            <a:pPr>
              <a:buNone/>
            </a:pPr>
            <a:r>
              <a:rPr lang="it-IT" sz="3200" dirty="0"/>
              <a:t>UNIVAC: interviene la Remington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240" cy="6237312"/>
          </a:xfrm>
        </p:spPr>
        <p:txBody>
          <a:bodyPr/>
          <a:lstStyle/>
          <a:p>
            <a:pPr marL="108000" indent="0">
              <a:buNone/>
            </a:pPr>
            <a:r>
              <a:rPr lang="en-GB" sz="2800" b="1" dirty="0"/>
              <a:t>Eckert and Mauchly were saved from imminent bankruptcy and failure in 1950 by none other than Remington Rand Inc., maker of the popular electric razors at the time. </a:t>
            </a:r>
            <a:endParaRPr lang="it-IT" sz="2800" dirty="0"/>
          </a:p>
          <a:p>
            <a:pPr marL="108000" indent="0">
              <a:buNone/>
            </a:pPr>
            <a:r>
              <a:rPr lang="it-IT" sz="2800" dirty="0"/>
              <a:t>L’operazione è terminata col contributo essenziale della Remington Rand </a:t>
            </a:r>
            <a:r>
              <a:rPr lang="it-IT" sz="2800" u="sng" dirty="0"/>
              <a:t>nel 1951</a:t>
            </a:r>
            <a:r>
              <a:rPr lang="it-IT" sz="2800" dirty="0"/>
              <a:t> a un costo stimato di </a:t>
            </a:r>
            <a:r>
              <a:rPr lang="it-IT" sz="2800" u="sng" dirty="0"/>
              <a:t>930.000 $</a:t>
            </a:r>
            <a:r>
              <a:rPr lang="it-IT" sz="2800" dirty="0"/>
              <a:t>. </a:t>
            </a:r>
          </a:p>
          <a:p>
            <a:pPr marL="108000" indent="0">
              <a:buNone/>
            </a:pPr>
            <a:r>
              <a:rPr lang="en-GB" sz="2800" b="1" dirty="0"/>
              <a:t>L’UNIVAC dinenne famosa con le elezioni presidenziali USA del 1952 pronosticando la vittoria di Heisenhauer su Stevenson. </a:t>
            </a:r>
          </a:p>
          <a:p>
            <a:pPr marL="108000" indent="0">
              <a:buNone/>
            </a:pPr>
            <a:r>
              <a:rPr lang="it-IT" sz="3600" b="1" dirty="0"/>
              <a:t>Ne furono costruiti 46 esemplari.</a:t>
            </a:r>
          </a:p>
          <a:p>
            <a:pPr marL="108000" indent="0">
              <a:buNone/>
            </a:pPr>
            <a:r>
              <a:rPr lang="it-IT" sz="2800" dirty="0"/>
              <a:t>Appendice H-40  da ENIAC a UNIVAC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28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20688"/>
          </a:xfrm>
        </p:spPr>
        <p:txBody>
          <a:bodyPr/>
          <a:lstStyle/>
          <a:p>
            <a:pPr>
              <a:buNone/>
            </a:pPr>
            <a:r>
              <a:rPr lang="it-IT" sz="3600" dirty="0"/>
              <a:t>Il ruolo della IBM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240" cy="6093296"/>
          </a:xfrm>
        </p:spPr>
        <p:txBody>
          <a:bodyPr/>
          <a:lstStyle/>
          <a:p>
            <a:pPr marL="108000" indent="0">
              <a:buNone/>
            </a:pPr>
            <a:r>
              <a:rPr lang="it-IT" dirty="0"/>
              <a:t>Inizia con l’acquisizione della società di Hollerith e procede con la produzione di apparecchiature per l’automazione del lavoro d’ufficio con </a:t>
            </a:r>
            <a:r>
              <a:rPr lang="it-IT" b="1" dirty="0"/>
              <a:t>centri meccanografici.</a:t>
            </a:r>
          </a:p>
          <a:p>
            <a:pPr marL="108000" indent="0">
              <a:buNone/>
            </a:pPr>
            <a:r>
              <a:rPr lang="it-IT" b="1" dirty="0"/>
              <a:t>IBM 601</a:t>
            </a:r>
          </a:p>
          <a:p>
            <a:pPr marL="108000" indent="0">
              <a:buNone/>
            </a:pPr>
            <a:r>
              <a:rPr lang="it-IT" b="1" dirty="0"/>
              <a:t>Nel 1931 viene prodotto il primo calcolatore capace di</a:t>
            </a:r>
          </a:p>
          <a:p>
            <a:r>
              <a:rPr lang="it-IT" b="1" dirty="0"/>
              <a:t>Eseguire moltiplicazioni e</a:t>
            </a:r>
          </a:p>
          <a:p>
            <a:r>
              <a:rPr lang="it-IT" b="1" dirty="0"/>
              <a:t>Perforare il risultato su schede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84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Il ruolo della IBM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560"/>
          </a:xfrm>
        </p:spPr>
        <p:txBody>
          <a:bodyPr/>
          <a:lstStyle/>
          <a:p>
            <a:pPr marL="108000" indent="0">
              <a:buNone/>
            </a:pPr>
            <a:r>
              <a:rPr lang="it-IT" dirty="0"/>
              <a:t>Sfrutta la sua esperienza (elettromeccanica e schede perforate)  e porta avanti due linee di computer</a:t>
            </a:r>
          </a:p>
          <a:p>
            <a:r>
              <a:rPr lang="it-IT" dirty="0"/>
              <a:t>Automazione degli uffici: linea industriale</a:t>
            </a:r>
          </a:p>
          <a:p>
            <a:r>
              <a:rPr lang="it-IT" dirty="0"/>
              <a:t>Grandi progetti innovativi: linea sperimentale</a:t>
            </a:r>
          </a:p>
          <a:p>
            <a:pPr marL="108000" indent="0">
              <a:buNone/>
            </a:pPr>
            <a:endParaRPr lang="it-IT" sz="800" dirty="0"/>
          </a:p>
          <a:p>
            <a:pPr marL="108000" indent="0">
              <a:buNone/>
            </a:pPr>
            <a:r>
              <a:rPr lang="it-IT" b="1" dirty="0"/>
              <a:t>Appendice H-50 serie 600 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36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-13794"/>
            <a:ext cx="8229240" cy="620688"/>
          </a:xfrm>
        </p:spPr>
        <p:txBody>
          <a:bodyPr/>
          <a:lstStyle/>
          <a:p>
            <a:pPr>
              <a:buNone/>
            </a:pPr>
            <a:r>
              <a:rPr lang="it-IT" dirty="0"/>
              <a:t>Il ruolo della IBM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240" cy="5217040"/>
          </a:xfrm>
        </p:spPr>
        <p:txBody>
          <a:bodyPr/>
          <a:lstStyle/>
          <a:p>
            <a:pPr marL="108000" indent="0">
              <a:buNone/>
            </a:pPr>
            <a:r>
              <a:rPr lang="it-IT" sz="2400" b="1" u="sng" dirty="0"/>
              <a:t>1946 - IBM 603</a:t>
            </a:r>
            <a:endParaRPr lang="it-IT" sz="2400" dirty="0"/>
          </a:p>
          <a:p>
            <a:pPr marL="108000" indent="0">
              <a:buNone/>
            </a:pPr>
            <a:r>
              <a:rPr lang="it-IT" sz="2400" dirty="0"/>
              <a:t>L'IBM 603 è  il primo calcolatore elettronico prodotto in serie, consisteva di 300 valvole termoioniche.</a:t>
            </a:r>
          </a:p>
          <a:p>
            <a:pPr lvl="0"/>
            <a:r>
              <a:rPr lang="it-IT" sz="2400" b="1" dirty="0"/>
              <a:t>Poteva eseguire addizioni, moltiplicazioni e divisioni (ma queste ultime non vennero mai sfruttate poiché il risultato aveva una precisione di sole 3 cifre). </a:t>
            </a:r>
            <a:endParaRPr lang="it-IT" sz="2400" dirty="0"/>
          </a:p>
          <a:p>
            <a:pPr lvl="0"/>
            <a:r>
              <a:rPr lang="it-IT" sz="2400" dirty="0"/>
              <a:t>La macchina leggeva i numeri da una scheda e sulla stessa restituiva il risultato dell'operazione; la sua velocità arrivava a </a:t>
            </a:r>
            <a:r>
              <a:rPr lang="it-IT" sz="2400" b="1" dirty="0"/>
              <a:t>6000 schede/ora </a:t>
            </a:r>
            <a:r>
              <a:rPr lang="it-IT" sz="2400" dirty="0"/>
              <a:t>mentre i suoi predecessori si aggiravano sulle </a:t>
            </a:r>
            <a:r>
              <a:rPr lang="it-IT" sz="2400" b="1" dirty="0"/>
              <a:t>600 schede/ora</a:t>
            </a:r>
            <a:r>
              <a:rPr lang="it-IT" sz="2400" dirty="0"/>
              <a:t>.</a:t>
            </a:r>
          </a:p>
          <a:p>
            <a:r>
              <a:rPr lang="it-IT" sz="2400" dirty="0"/>
              <a:t>Ne furono costruiti un centinaio di esemplari.</a:t>
            </a:r>
          </a:p>
          <a:p>
            <a:pPr marL="10800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DE9C6-5054-4903-8AF6-16E118693EF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975850"/>
      </p:ext>
    </p:extLst>
  </p:cSld>
  <p:clrMapOvr>
    <a:masterClrMapping/>
  </p:clrMapOvr>
</p:sld>
</file>

<file path=ppt/theme/theme1.xml><?xml version="1.0" encoding="utf-8"?>
<a:theme xmlns:a="http://schemas.openxmlformats.org/drawingml/2006/main" name="Predefinito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2224</Words>
  <Application>Microsoft Office PowerPoint</Application>
  <PresentationFormat>Presentazione su schermo (4:3)</PresentationFormat>
  <Paragraphs>286</Paragraphs>
  <Slides>38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7" baseType="lpstr">
      <vt:lpstr>Microsoft YaHei</vt:lpstr>
      <vt:lpstr>Arial</vt:lpstr>
      <vt:lpstr>Calibri</vt:lpstr>
      <vt:lpstr>Comic Sans MS</vt:lpstr>
      <vt:lpstr>Lucida Sans Unicode</vt:lpstr>
      <vt:lpstr>StarSymbol</vt:lpstr>
      <vt:lpstr>Tahoma</vt:lpstr>
      <vt:lpstr>Times New Roman</vt:lpstr>
      <vt:lpstr>Predefinito 1</vt:lpstr>
      <vt:lpstr>Storia dell’informatica e dei dispositivi di calcolo </vt:lpstr>
      <vt:lpstr>Il computer in società: schemi, personaggi, prodotti </vt:lpstr>
      <vt:lpstr>Le perplessità iniziali</vt:lpstr>
      <vt:lpstr>UNIVAC </vt:lpstr>
      <vt:lpstr>UNIVAC: senza progetto industriale vacilla </vt:lpstr>
      <vt:lpstr>UNIVAC: interviene la Remington </vt:lpstr>
      <vt:lpstr>Il ruolo della IBM</vt:lpstr>
      <vt:lpstr>Il ruolo della IBM</vt:lpstr>
      <vt:lpstr>Il ruolo della IBM</vt:lpstr>
      <vt:lpstr>Il ruolo della IBM</vt:lpstr>
      <vt:lpstr>Il ruolo della IBM</vt:lpstr>
      <vt:lpstr>Il ruolo della IBM</vt:lpstr>
      <vt:lpstr>Il ruolo della IBM</vt:lpstr>
      <vt:lpstr>IBM 650 </vt:lpstr>
      <vt:lpstr>Il ruolo della IBM</vt:lpstr>
      <vt:lpstr>IBM Dal centro meccanografico al centro di calcolo </vt:lpstr>
      <vt:lpstr>Il progetto 701 - 704</vt:lpstr>
      <vt:lpstr>Il progetto 701 - 704</vt:lpstr>
      <vt:lpstr>La diffusione dell’informatica</vt:lpstr>
      <vt:lpstr>La diffusione dell’informatica 1940/79: HW</vt:lpstr>
      <vt:lpstr>La diffusione dell’informatica 1940/79: HW</vt:lpstr>
      <vt:lpstr>La diffusione dell’informatica 1945/79: SW</vt:lpstr>
      <vt:lpstr>Software di base </vt:lpstr>
      <vt:lpstr>Software di base </vt:lpstr>
      <vt:lpstr>Software di base </vt:lpstr>
      <vt:lpstr>Software applicativo</vt:lpstr>
      <vt:lpstr>Software applicativo</vt:lpstr>
      <vt:lpstr>Organizzazione della sala macchine</vt:lpstr>
      <vt:lpstr>Storia dell’informatica: emergenza software</vt:lpstr>
      <vt:lpstr>La posizione degli utenti </vt:lpstr>
      <vt:lpstr>La posizione degli utenti </vt:lpstr>
      <vt:lpstr>La posizione degli utenti </vt:lpstr>
      <vt:lpstr>La posizione degli utenti </vt:lpstr>
      <vt:lpstr>Storia dell’informatica: la grande espansione nelle organizzazioni</vt:lpstr>
      <vt:lpstr>Storia dell’informatica: la grande espansione nelle organizzazioni</vt:lpstr>
      <vt:lpstr>Storia dell’informatica</vt:lpstr>
      <vt:lpstr>Storia dell’informatica</vt:lpstr>
      <vt:lpstr>Storia dell’informatica: il computer cognitivo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Storia dell’informatica marzo 2016</dc:title>
  <dc:creator>giorgio casadei</dc:creator>
  <cp:lastModifiedBy>Giorgio Casadei</cp:lastModifiedBy>
  <cp:revision>665</cp:revision>
  <cp:lastPrinted>2018-03-08T15:14:29Z</cp:lastPrinted>
  <dcterms:modified xsi:type="dcterms:W3CDTF">2023-04-19T11:50:38Z</dcterms:modified>
</cp:coreProperties>
</file>