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94" r:id="rId3"/>
  </p:sldMasterIdLst>
  <p:sldIdLst>
    <p:sldId id="257" r:id="rId4"/>
    <p:sldId id="258" r:id="rId5"/>
    <p:sldId id="318" r:id="rId6"/>
    <p:sldId id="319" r:id="rId7"/>
    <p:sldId id="320" r:id="rId8"/>
    <p:sldId id="324" r:id="rId9"/>
    <p:sldId id="321" r:id="rId10"/>
    <p:sldId id="322" r:id="rId11"/>
    <p:sldId id="323" r:id="rId12"/>
    <p:sldId id="325" r:id="rId13"/>
    <p:sldId id="326" r:id="rId14"/>
    <p:sldId id="327" r:id="rId15"/>
    <p:sldId id="328" r:id="rId16"/>
    <p:sldId id="329" r:id="rId17"/>
    <p:sldId id="330" r:id="rId18"/>
    <p:sldId id="259" r:id="rId19"/>
    <p:sldId id="260" r:id="rId20"/>
    <p:sldId id="263" r:id="rId21"/>
    <p:sldId id="265" r:id="rId22"/>
    <p:sldId id="267" r:id="rId23"/>
    <p:sldId id="268" r:id="rId24"/>
    <p:sldId id="269" r:id="rId25"/>
    <p:sldId id="270" r:id="rId26"/>
    <p:sldId id="271" r:id="rId27"/>
    <p:sldId id="278" r:id="rId28"/>
    <p:sldId id="331" r:id="rId29"/>
    <p:sldId id="332" r:id="rId30"/>
    <p:sldId id="333" r:id="rId31"/>
    <p:sldId id="284" r:id="rId32"/>
    <p:sldId id="285" r:id="rId33"/>
    <p:sldId id="334" r:id="rId34"/>
    <p:sldId id="33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63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6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7096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757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5226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540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798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112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8374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172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6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638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2892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933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9102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2766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0407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1202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1321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81292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4974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79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7397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7539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0108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9230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677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28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4966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9503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0313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2080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78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9429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4864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5698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7825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26018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9737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23302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712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18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1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24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35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51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2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84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4A0C02A4-11CF-4A7D-9E5D-EF6E9146FC43}" type="slidenum">
              <a:rPr lang="en-US" smtClean="0">
                <a:solidFill>
                  <a:srgbClr val="3494BA"/>
                </a:solidFill>
              </a:rPr>
              <a:pPr defTabSz="457200"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9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4A0C02A4-11CF-4A7D-9E5D-EF6E9146FC43}" type="slidenum">
              <a:rPr lang="en-US" smtClean="0">
                <a:solidFill>
                  <a:srgbClr val="3494BA"/>
                </a:solidFill>
              </a:rPr>
              <a:pPr defTabSz="457200"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61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8/22/2017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4A0C02A4-11CF-4A7D-9E5D-EF6E9146FC43}" type="slidenum">
              <a:rPr lang="en-US" smtClean="0">
                <a:solidFill>
                  <a:srgbClr val="3494BA"/>
                </a:solidFill>
              </a:rPr>
              <a:pPr defTabSz="457200"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39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ts.ucla.edu/stat/sps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239778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Methods I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50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Statistics in medical research?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r>
              <a:rPr lang="en-US" dirty="0"/>
              <a:t>Why…?</a:t>
            </a:r>
          </a:p>
        </p:txBody>
      </p:sp>
    </p:spTree>
    <p:extLst>
      <p:ext uri="{BB962C8B-B14F-4D97-AF65-F5344CB8AC3E}">
        <p14:creationId xmlns:p14="http://schemas.microsoft.com/office/powerpoint/2010/main" val="401873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is statistics such a pervasive discipline in the conduct of medical research?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929412" cy="3880773"/>
          </a:xfrm>
        </p:spPr>
        <p:txBody>
          <a:bodyPr/>
          <a:lstStyle/>
          <a:p>
            <a:r>
              <a:rPr lang="en-US" dirty="0"/>
              <a:t>Why do we do medical research?</a:t>
            </a:r>
          </a:p>
          <a:p>
            <a:pPr lvl="1"/>
            <a:r>
              <a:rPr lang="en-US" dirty="0"/>
              <a:t>Is everything </a:t>
            </a:r>
            <a:r>
              <a:rPr lang="en-US" dirty="0" smtClean="0"/>
              <a:t>intuitive?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Why, if something is common sense, was there a study to verify the results?</a:t>
            </a:r>
          </a:p>
          <a:p>
            <a:pPr lvl="1"/>
            <a:r>
              <a:rPr lang="en-US" dirty="0"/>
              <a:t>More so, why would you be expected to show it now?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19564" y="1930400"/>
            <a:ext cx="3621432" cy="474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24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are you learning Biostatistics…?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r>
              <a:rPr lang="en-US" dirty="0"/>
              <a:t>Well…</a:t>
            </a:r>
          </a:p>
        </p:txBody>
      </p:sp>
    </p:spTree>
    <p:extLst>
      <p:ext uri="{BB962C8B-B14F-4D97-AF65-F5344CB8AC3E}">
        <p14:creationId xmlns:p14="http://schemas.microsoft.com/office/powerpoint/2010/main" val="2701541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you learning biostatistics?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Because the first ‘MS’ in your MSMS degree stands for Masters of Science</a:t>
            </a:r>
          </a:p>
        </p:txBody>
      </p:sp>
    </p:spTree>
    <p:extLst>
      <p:ext uri="{BB962C8B-B14F-4D97-AF65-F5344CB8AC3E}">
        <p14:creationId xmlns:p14="http://schemas.microsoft.com/office/powerpoint/2010/main" val="3562785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you learning biostatistics?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Because the first ‘MS’ in your MSMS degree stands for Masters of Science</a:t>
            </a:r>
          </a:p>
          <a:p>
            <a:pPr>
              <a:buFont typeface="+mj-lt"/>
              <a:buAutoNum type="arabicPeriod"/>
            </a:pPr>
            <a:r>
              <a:rPr lang="en-US" dirty="0"/>
              <a:t>Because biostatistics is on the United States Medical Licensing Examination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Because sometimes students/residents/fellows do research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MUSC Research Day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MUSC </a:t>
            </a:r>
            <a:r>
              <a:rPr lang="en-US" dirty="0" err="1"/>
              <a:t>DoM</a:t>
            </a:r>
            <a:r>
              <a:rPr lang="en-US" dirty="0"/>
              <a:t> Research Symposium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Most summer internships (at least at MUSC) have some element of research</a:t>
            </a:r>
          </a:p>
          <a:p>
            <a:pPr>
              <a:buFont typeface="+mj-lt"/>
              <a:buAutoNum type="arabicPeriod"/>
            </a:pPr>
            <a:r>
              <a:rPr lang="en-US" dirty="0"/>
              <a:t>Because sometimes consulting literature is necessary to determine best </a:t>
            </a:r>
            <a:r>
              <a:rPr lang="en-US" dirty="0" err="1"/>
              <a:t>CoT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Staying up on recent research is important for every medical practitioner</a:t>
            </a:r>
          </a:p>
        </p:txBody>
      </p:sp>
    </p:spTree>
    <p:extLst>
      <p:ext uri="{BB962C8B-B14F-4D97-AF65-F5344CB8AC3E}">
        <p14:creationId xmlns:p14="http://schemas.microsoft.com/office/powerpoint/2010/main" val="3958425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Onto the good stuff…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56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Package for Social Science (SPSS)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SPSS performs statistical analysis with simple commands.</a:t>
            </a:r>
          </a:p>
          <a:p>
            <a:endParaRPr lang="en-US" dirty="0"/>
          </a:p>
          <a:p>
            <a:r>
              <a:rPr lang="en-US" dirty="0"/>
              <a:t>Does not require any coding.</a:t>
            </a:r>
          </a:p>
          <a:p>
            <a:endParaRPr lang="en-US" dirty="0"/>
          </a:p>
          <a:p>
            <a:r>
              <a:rPr lang="en-US" dirty="0"/>
              <a:t>Does require knowing when to use which statistical method.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1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SPSS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H. Knapp, Introductory Statistics Using SPSS, 1</a:t>
            </a:r>
            <a:r>
              <a:rPr lang="en-US" baseline="30000" dirty="0" smtClean="0"/>
              <a:t>st</a:t>
            </a:r>
            <a:r>
              <a:rPr lang="en-US" dirty="0" smtClean="0"/>
              <a:t> edition (2013)</a:t>
            </a:r>
          </a:p>
          <a:p>
            <a:endParaRPr lang="en-US" dirty="0" smtClean="0"/>
          </a:p>
          <a:p>
            <a:r>
              <a:rPr lang="en-US" dirty="0" smtClean="0"/>
              <a:t>UCLA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http://www.ats.ucla.edu/stat/spss/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sz="2400" dirty="0"/>
              <a:t>There’s nothing you’ll be asked to do that a proper Google search can’t find instructions for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676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SPSS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9700" y="1930261"/>
            <a:ext cx="2989892" cy="3880773"/>
          </a:xfrm>
        </p:spPr>
        <p:txBody>
          <a:bodyPr/>
          <a:lstStyle/>
          <a:p>
            <a:r>
              <a:rPr lang="en-US" dirty="0"/>
              <a:t>Under Data View:</a:t>
            </a:r>
          </a:p>
          <a:p>
            <a:pPr lvl="1"/>
            <a:r>
              <a:rPr lang="en-US" dirty="0"/>
              <a:t>You can manually input data</a:t>
            </a:r>
          </a:p>
          <a:p>
            <a:pPr lvl="1"/>
            <a:r>
              <a:rPr lang="en-US" dirty="0"/>
              <a:t>Visually inspect data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/>
          <a:srcRect b="5527"/>
          <a:stretch/>
        </p:blipFill>
        <p:spPr>
          <a:xfrm>
            <a:off x="3459036" y="1930400"/>
            <a:ext cx="8477558" cy="431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80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SPSS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236" y="1879766"/>
            <a:ext cx="4511276" cy="4110962"/>
          </a:xfrm>
        </p:spPr>
        <p:txBody>
          <a:bodyPr>
            <a:normAutofit/>
          </a:bodyPr>
          <a:lstStyle/>
          <a:p>
            <a:r>
              <a:rPr lang="en-US" dirty="0" smtClean="0"/>
              <a:t>Yeah, yeah, yeah… It’s cool. We know.</a:t>
            </a:r>
            <a:endParaRPr lang="en-US" dirty="0"/>
          </a:p>
          <a:p>
            <a:pPr lvl="1"/>
            <a:r>
              <a:rPr lang="en-US" dirty="0"/>
              <a:t>You can name the variables</a:t>
            </a:r>
          </a:p>
          <a:p>
            <a:pPr lvl="1"/>
            <a:r>
              <a:rPr lang="en-US" dirty="0"/>
              <a:t>You can pick out the type of variable</a:t>
            </a:r>
          </a:p>
          <a:p>
            <a:pPr lvl="1"/>
            <a:r>
              <a:rPr lang="en-US" dirty="0"/>
              <a:t>You can nickname (label) the variables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There are two tabs in the Data Editor: the Data View and the Variable View (shown)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8610" y="821356"/>
            <a:ext cx="5728433" cy="4418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1511" y="2059806"/>
            <a:ext cx="5723281" cy="4411828"/>
          </a:xfrm>
          <a:prstGeom prst="rect">
            <a:avLst/>
          </a:prstGeom>
        </p:spPr>
      </p:pic>
      <p:sp>
        <p:nvSpPr>
          <p:cNvPr id="7" name="Curved Left Arrow 6"/>
          <p:cNvSpPr/>
          <p:nvPr/>
        </p:nvSpPr>
        <p:spPr>
          <a:xfrm>
            <a:off x="10010273" y="1279039"/>
            <a:ext cx="1010653" cy="305120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>
            <a:off x="7570566" y="1279039"/>
            <a:ext cx="1010653" cy="305120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75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Instructors: Madison Hyer, MS and </a:t>
            </a:r>
            <a:r>
              <a:rPr lang="en-US" dirty="0" smtClean="0"/>
              <a:t>Jonathan Beall, </a:t>
            </a:r>
            <a:r>
              <a:rPr lang="en-US" dirty="0" smtClean="0"/>
              <a:t>BS</a:t>
            </a:r>
          </a:p>
          <a:p>
            <a:endParaRPr lang="en-US" dirty="0" smtClean="0"/>
          </a:p>
          <a:p>
            <a:r>
              <a:rPr lang="en-US" dirty="0" smtClean="0"/>
              <a:t>Lab </a:t>
            </a:r>
            <a:r>
              <a:rPr lang="en-US" dirty="0"/>
              <a:t>Sessions: Every </a:t>
            </a:r>
            <a:r>
              <a:rPr lang="en-US" dirty="0" smtClean="0"/>
              <a:t>Tuesday from 1630-1730</a:t>
            </a:r>
          </a:p>
          <a:p>
            <a:endParaRPr lang="en-US" dirty="0"/>
          </a:p>
          <a:p>
            <a:r>
              <a:rPr lang="en-US" dirty="0"/>
              <a:t>Main Objectives</a:t>
            </a:r>
          </a:p>
          <a:p>
            <a:pPr lvl="1"/>
            <a:r>
              <a:rPr lang="en-US" dirty="0"/>
              <a:t>To become familiar with inputting data in SPSS. </a:t>
            </a:r>
          </a:p>
          <a:p>
            <a:pPr lvl="1"/>
            <a:r>
              <a:rPr lang="en-US" dirty="0"/>
              <a:t>To conduct simple data management techniques in SPSS.</a:t>
            </a:r>
          </a:p>
          <a:p>
            <a:pPr lvl="1"/>
            <a:r>
              <a:rPr lang="en-US" dirty="0"/>
              <a:t>To compute descriptive and inferential statistics using SPSS.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76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SPSS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7334" y="2111355"/>
            <a:ext cx="3792354" cy="43129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69949" y="2111355"/>
            <a:ext cx="3804053" cy="43129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7907" y="4677878"/>
            <a:ext cx="3051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dirty="0">
                <a:solidFill>
                  <a:prstClr val="black"/>
                </a:solidFill>
              </a:rPr>
              <a:t>Data 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46371" y="4677877"/>
            <a:ext cx="3051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dirty="0">
                <a:solidFill>
                  <a:prstClr val="black"/>
                </a:solidFill>
              </a:rPr>
              <a:t>Variable View</a:t>
            </a:r>
          </a:p>
        </p:txBody>
      </p:sp>
    </p:spTree>
    <p:extLst>
      <p:ext uri="{BB962C8B-B14F-4D97-AF65-F5344CB8AC3E}">
        <p14:creationId xmlns:p14="http://schemas.microsoft.com/office/powerpoint/2010/main" val="737268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SPSS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289302" cy="3880773"/>
          </a:xfrm>
        </p:spPr>
        <p:txBody>
          <a:bodyPr>
            <a:normAutofit/>
          </a:bodyPr>
          <a:lstStyle/>
          <a:p>
            <a:r>
              <a:rPr lang="en-US" dirty="0"/>
              <a:t>Getting data into SPSS can be performed two ways:</a:t>
            </a:r>
          </a:p>
          <a:p>
            <a:pPr lvl="1"/>
            <a:r>
              <a:rPr lang="en-US" dirty="0"/>
              <a:t>‘Import Data’ option</a:t>
            </a:r>
          </a:p>
          <a:p>
            <a:pPr lvl="1"/>
            <a:r>
              <a:rPr lang="en-US" dirty="0"/>
              <a:t>Manually entering data</a:t>
            </a:r>
          </a:p>
          <a:p>
            <a:endParaRPr lang="en-US" dirty="0"/>
          </a:p>
          <a:p>
            <a:r>
              <a:rPr lang="en-US" dirty="0"/>
              <a:t>SPSS can import most any data files</a:t>
            </a:r>
          </a:p>
          <a:p>
            <a:pPr lvl="1"/>
            <a:r>
              <a:rPr lang="en-US" dirty="0"/>
              <a:t>Excel</a:t>
            </a:r>
          </a:p>
          <a:p>
            <a:pPr lvl="1"/>
            <a:r>
              <a:rPr lang="en-US" dirty="0"/>
              <a:t>CSV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SAS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r="31477" b="5208"/>
          <a:stretch/>
        </p:blipFill>
        <p:spPr>
          <a:xfrm>
            <a:off x="5621154" y="1420999"/>
            <a:ext cx="6323800" cy="491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49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SPSS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077" y="1588169"/>
            <a:ext cx="3341667" cy="3880773"/>
          </a:xfrm>
        </p:spPr>
        <p:txBody>
          <a:bodyPr/>
          <a:lstStyle/>
          <a:p>
            <a:r>
              <a:rPr lang="en-US" dirty="0"/>
              <a:t>Data Management </a:t>
            </a:r>
          </a:p>
          <a:p>
            <a:pPr lvl="1"/>
            <a:r>
              <a:rPr lang="en-US" dirty="0"/>
              <a:t>Sorting Variables</a:t>
            </a:r>
          </a:p>
          <a:p>
            <a:pPr lvl="1"/>
            <a:r>
              <a:rPr lang="en-US" dirty="0"/>
              <a:t>Merging  Files</a:t>
            </a:r>
          </a:p>
          <a:p>
            <a:pPr lvl="1"/>
            <a:r>
              <a:rPr lang="en-US" dirty="0"/>
              <a:t>Finding Duplicates</a:t>
            </a:r>
          </a:p>
          <a:p>
            <a:pPr lvl="1"/>
            <a:r>
              <a:rPr lang="en-US" dirty="0"/>
              <a:t>Creating Separate Files</a:t>
            </a:r>
          </a:p>
          <a:p>
            <a:pPr lvl="1"/>
            <a:r>
              <a:rPr lang="en-US" dirty="0"/>
              <a:t>Transposing</a:t>
            </a:r>
          </a:p>
          <a:p>
            <a:pPr lvl="1"/>
            <a:endParaRPr lang="en-US" dirty="0"/>
          </a:p>
          <a:p>
            <a:r>
              <a:rPr lang="en-US" dirty="0"/>
              <a:t>These options can be done under either of the views in the data editor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b="4770"/>
          <a:stretch/>
        </p:blipFill>
        <p:spPr>
          <a:xfrm>
            <a:off x="3768744" y="1588169"/>
            <a:ext cx="8317370" cy="445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9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SPSS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9700" y="1930261"/>
            <a:ext cx="6069976" cy="3880773"/>
          </a:xfrm>
        </p:spPr>
        <p:txBody>
          <a:bodyPr/>
          <a:lstStyle/>
          <a:p>
            <a:r>
              <a:rPr lang="en-US" dirty="0"/>
              <a:t>If you’re in a bind and having difficulties with importing data,</a:t>
            </a:r>
          </a:p>
          <a:p>
            <a:pPr lvl="1"/>
            <a:r>
              <a:rPr lang="en-US" dirty="0"/>
              <a:t>“ask not what your copy &amp; paste can do for you, ask what you can do for your copy &amp; paste”</a:t>
            </a:r>
          </a:p>
          <a:p>
            <a:pPr lvl="1"/>
            <a:endParaRPr lang="en-US" dirty="0"/>
          </a:p>
          <a:p>
            <a:r>
              <a:rPr lang="en-US" dirty="0"/>
              <a:t>So long as you’re careful, you should be able to copy &amp; paste data if you’re having trouble getting data into SPSS</a:t>
            </a:r>
          </a:p>
          <a:p>
            <a:pPr lvl="1"/>
            <a:r>
              <a:rPr lang="en-US" dirty="0"/>
              <a:t>Always try to formally import data first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/>
          <a:srcRect r="50426" b="5527"/>
          <a:stretch/>
        </p:blipFill>
        <p:spPr>
          <a:xfrm>
            <a:off x="6813289" y="1328286"/>
            <a:ext cx="5177759" cy="531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762" y="6364433"/>
            <a:ext cx="6054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https://twitter.com/LauraBedrossian/status/755366624815902720</a:t>
            </a:r>
          </a:p>
        </p:txBody>
      </p:sp>
    </p:spTree>
    <p:extLst>
      <p:ext uri="{BB962C8B-B14F-4D97-AF65-F5344CB8AC3E}">
        <p14:creationId xmlns:p14="http://schemas.microsoft.com/office/powerpoint/2010/main" val="2858346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SPSS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9700" y="1930261"/>
            <a:ext cx="6069976" cy="3880773"/>
          </a:xfrm>
        </p:spPr>
        <p:txBody>
          <a:bodyPr/>
          <a:lstStyle/>
          <a:p>
            <a:r>
              <a:rPr lang="en-US" dirty="0"/>
              <a:t>You can even Compute NEW variables!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know what you’re thinking and yes, we’re serious</a:t>
            </a:r>
          </a:p>
          <a:p>
            <a:pPr lvl="1"/>
            <a:r>
              <a:rPr lang="en-US" dirty="0"/>
              <a:t>It IS that cool…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14687" y="881364"/>
            <a:ext cx="5060510" cy="576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39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 SPSS: Importing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5879985" cy="3880773"/>
          </a:xfrm>
        </p:spPr>
        <p:txBody>
          <a:bodyPr/>
          <a:lstStyle/>
          <a:p>
            <a:r>
              <a:rPr lang="en-US" dirty="0" smtClean="0"/>
              <a:t>Go to Moodle HW and download all of the material for your HW assignment, to </a:t>
            </a:r>
            <a:r>
              <a:rPr lang="en-US" dirty="0"/>
              <a:t>include ‘HOSPITAL.csv’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the CSV file is saved to your </a:t>
            </a:r>
            <a:r>
              <a:rPr lang="en-US" dirty="0" smtClean="0"/>
              <a:t>computer:</a:t>
            </a:r>
            <a:endParaRPr lang="en-US" dirty="0"/>
          </a:p>
          <a:p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 Open Data</a:t>
            </a:r>
          </a:p>
          <a:p>
            <a:pPr lvl="2"/>
            <a:r>
              <a:rPr lang="en-US" dirty="0" smtClean="0"/>
              <a:t> Files of type: </a:t>
            </a:r>
            <a:r>
              <a:rPr lang="en-US" i="1" dirty="0" smtClean="0"/>
              <a:t>Text (.csv)</a:t>
            </a:r>
            <a:endParaRPr lang="en-US" i="1" dirty="0"/>
          </a:p>
          <a:p>
            <a:pPr lvl="2"/>
            <a:r>
              <a:rPr lang="en-US" dirty="0" smtClean="0"/>
              <a:t>Select ‘HOSPITAL.csv</a:t>
            </a:r>
            <a:r>
              <a:rPr lang="en-US" dirty="0"/>
              <a:t>’</a:t>
            </a:r>
          </a:p>
          <a:p>
            <a:pPr lvl="3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989" y="415147"/>
            <a:ext cx="4791075" cy="2333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989" y="3014077"/>
            <a:ext cx="4791075" cy="364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60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 SPSS: Importing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5879985" cy="3880773"/>
          </a:xfrm>
        </p:spPr>
        <p:txBody>
          <a:bodyPr/>
          <a:lstStyle/>
          <a:p>
            <a:r>
              <a:rPr lang="en-US" dirty="0"/>
              <a:t>File</a:t>
            </a:r>
          </a:p>
          <a:p>
            <a:pPr lvl="1"/>
            <a:r>
              <a:rPr lang="en-US" dirty="0"/>
              <a:t> Open Data</a:t>
            </a:r>
          </a:p>
          <a:p>
            <a:pPr lvl="2"/>
            <a:r>
              <a:rPr lang="en-US" dirty="0"/>
              <a:t> Files of type: </a:t>
            </a:r>
            <a:r>
              <a:rPr lang="en-US" i="1" dirty="0"/>
              <a:t>Text (.csv)</a:t>
            </a:r>
          </a:p>
          <a:p>
            <a:pPr lvl="2"/>
            <a:r>
              <a:rPr lang="en-US" dirty="0"/>
              <a:t>Select ‘HOSPITAL.csv’</a:t>
            </a:r>
          </a:p>
          <a:p>
            <a:pPr lvl="3"/>
            <a:r>
              <a:rPr lang="en-US" dirty="0" smtClean="0"/>
              <a:t>Check “First </a:t>
            </a:r>
            <a:r>
              <a:rPr lang="en-US" dirty="0"/>
              <a:t>line </a:t>
            </a:r>
            <a:r>
              <a:rPr lang="en-US" dirty="0" smtClean="0"/>
              <a:t>contains variable </a:t>
            </a:r>
            <a:r>
              <a:rPr lang="en-US" dirty="0"/>
              <a:t>names</a:t>
            </a:r>
            <a:r>
              <a:rPr lang="en-US" dirty="0" smtClean="0"/>
              <a:t>”</a:t>
            </a:r>
          </a:p>
          <a:p>
            <a:pPr lvl="3"/>
            <a:r>
              <a:rPr lang="en-US" dirty="0" smtClean="0"/>
              <a:t>OK</a:t>
            </a:r>
            <a:endParaRPr lang="en-US" dirty="0"/>
          </a:p>
          <a:p>
            <a:pPr lvl="4"/>
            <a:endParaRPr lang="en-US" dirty="0"/>
          </a:p>
          <a:p>
            <a:pPr lvl="3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/>
          <a:srcRect r="43219" b="5500"/>
          <a:stretch/>
        </p:blipFill>
        <p:spPr>
          <a:xfrm>
            <a:off x="6654467" y="1418421"/>
            <a:ext cx="5239070" cy="490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8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 SPSS: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5879985" cy="3880773"/>
          </a:xfrm>
        </p:spPr>
        <p:txBody>
          <a:bodyPr/>
          <a:lstStyle/>
          <a:p>
            <a:r>
              <a:rPr lang="en-US" dirty="0" smtClean="0"/>
              <a:t>Compute a new variable based on Age</a:t>
            </a:r>
          </a:p>
          <a:p>
            <a:endParaRPr lang="en-US" dirty="0"/>
          </a:p>
          <a:p>
            <a:r>
              <a:rPr lang="en-US" dirty="0" smtClean="0"/>
              <a:t>Transform</a:t>
            </a:r>
          </a:p>
          <a:p>
            <a:pPr lvl="1"/>
            <a:r>
              <a:rPr lang="en-US" dirty="0" smtClean="0"/>
              <a:t>Recode into different variables…</a:t>
            </a:r>
          </a:p>
          <a:p>
            <a:pPr lvl="2"/>
            <a:r>
              <a:rPr lang="en-US" dirty="0" smtClean="0"/>
              <a:t>Select -&gt; Age</a:t>
            </a:r>
          </a:p>
          <a:p>
            <a:pPr lvl="2"/>
            <a:r>
              <a:rPr lang="en-US" dirty="0" smtClean="0"/>
              <a:t>Output Variable: ‘</a:t>
            </a:r>
            <a:r>
              <a:rPr lang="en-US" dirty="0" err="1" smtClean="0"/>
              <a:t>AgeCatg</a:t>
            </a:r>
            <a:r>
              <a:rPr lang="en-US" dirty="0" smtClean="0"/>
              <a:t>’</a:t>
            </a:r>
          </a:p>
          <a:p>
            <a:pPr lvl="3"/>
            <a:r>
              <a:rPr lang="en-US" dirty="0" smtClean="0"/>
              <a:t>Change</a:t>
            </a:r>
            <a:endParaRPr lang="en-US" dirty="0"/>
          </a:p>
          <a:p>
            <a:pPr lvl="4"/>
            <a:endParaRPr lang="en-US" dirty="0"/>
          </a:p>
          <a:p>
            <a:pPr lvl="3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898" y="425921"/>
            <a:ext cx="2867025" cy="4638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642" y="3015048"/>
            <a:ext cx="4670625" cy="263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72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 SPSS: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5879985" cy="3880773"/>
          </a:xfrm>
        </p:spPr>
        <p:txBody>
          <a:bodyPr>
            <a:normAutofit fontScale="92500"/>
          </a:bodyPr>
          <a:lstStyle/>
          <a:p>
            <a:r>
              <a:rPr lang="en-US" dirty="0"/>
              <a:t>Transform</a:t>
            </a:r>
          </a:p>
          <a:p>
            <a:pPr lvl="1"/>
            <a:r>
              <a:rPr lang="en-US" dirty="0"/>
              <a:t>Recode into different variables…</a:t>
            </a:r>
          </a:p>
          <a:p>
            <a:pPr lvl="2"/>
            <a:r>
              <a:rPr lang="en-US" dirty="0"/>
              <a:t>Select -&gt; Age</a:t>
            </a:r>
          </a:p>
          <a:p>
            <a:pPr lvl="2"/>
            <a:r>
              <a:rPr lang="en-US" dirty="0"/>
              <a:t>Output Variable: ‘</a:t>
            </a:r>
            <a:r>
              <a:rPr lang="en-US" dirty="0" err="1"/>
              <a:t>AgeCatg</a:t>
            </a:r>
            <a:r>
              <a:rPr lang="en-US" dirty="0"/>
              <a:t>’</a:t>
            </a:r>
          </a:p>
          <a:p>
            <a:pPr lvl="3"/>
            <a:r>
              <a:rPr lang="en-US" dirty="0"/>
              <a:t>Change</a:t>
            </a:r>
          </a:p>
          <a:p>
            <a:pPr lvl="2"/>
            <a:r>
              <a:rPr lang="en-US" dirty="0" smtClean="0"/>
              <a:t>Old and new values…</a:t>
            </a:r>
          </a:p>
          <a:p>
            <a:pPr lvl="3"/>
            <a:r>
              <a:rPr lang="en-US" dirty="0" smtClean="0"/>
              <a:t>Range</a:t>
            </a:r>
          </a:p>
          <a:p>
            <a:pPr lvl="4"/>
            <a:r>
              <a:rPr lang="en-US" dirty="0" smtClean="0"/>
              <a:t>Use ‘0’ and ‘18’</a:t>
            </a:r>
          </a:p>
          <a:p>
            <a:pPr lvl="3"/>
            <a:r>
              <a:rPr lang="en-US" dirty="0" smtClean="0"/>
              <a:t>New Value</a:t>
            </a:r>
          </a:p>
          <a:p>
            <a:pPr lvl="4"/>
            <a:r>
              <a:rPr lang="en-US" dirty="0" smtClean="0"/>
              <a:t>Value: ‘0’</a:t>
            </a:r>
          </a:p>
          <a:p>
            <a:pPr lvl="4"/>
            <a:endParaRPr lang="en-US" dirty="0"/>
          </a:p>
          <a:p>
            <a:r>
              <a:rPr lang="en-US" dirty="0" smtClean="0"/>
              <a:t>Repeat to make the categories 19-55 -&gt; 1, 56-100 -&gt; 2</a:t>
            </a:r>
            <a:endParaRPr lang="en-US" dirty="0"/>
          </a:p>
          <a:p>
            <a:pPr lvl="3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504" y="1634264"/>
            <a:ext cx="5830458" cy="350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22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in SPSS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578" y="1640824"/>
            <a:ext cx="5219898" cy="4740725"/>
          </a:xfrm>
        </p:spPr>
        <p:txBody>
          <a:bodyPr>
            <a:normAutofit/>
          </a:bodyPr>
          <a:lstStyle/>
          <a:p>
            <a:r>
              <a:rPr lang="en-US" dirty="0"/>
              <a:t>Visuals of the data are important first steps of any analysis</a:t>
            </a:r>
          </a:p>
          <a:p>
            <a:pPr lvl="1"/>
            <a:r>
              <a:rPr lang="en-US" dirty="0"/>
              <a:t>When there’s too much data to manually check everything, visuals can expedite the data QC process and lead to more informed decisions in an analysis</a:t>
            </a:r>
          </a:p>
          <a:p>
            <a:pPr lvl="1"/>
            <a:endParaRPr lang="en-US" dirty="0"/>
          </a:p>
          <a:p>
            <a:endParaRPr lang="en-US" sz="2400" dirty="0"/>
          </a:p>
          <a:p>
            <a:r>
              <a:rPr lang="en-US" sz="2400" dirty="0"/>
              <a:t>SPSS is capable of doing every analysis you’ll learn in this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r="31636" b="5208"/>
          <a:stretch/>
        </p:blipFill>
        <p:spPr>
          <a:xfrm>
            <a:off x="6045513" y="1640824"/>
            <a:ext cx="5644879" cy="44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4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239778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Who’s Excited?!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35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in SPSS 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784352" cy="3880773"/>
          </a:xfrm>
        </p:spPr>
        <p:txBody>
          <a:bodyPr/>
          <a:lstStyle/>
          <a:p>
            <a:r>
              <a:rPr lang="en-US" dirty="0"/>
              <a:t>Compute a graphical display of the data</a:t>
            </a:r>
          </a:p>
          <a:p>
            <a:endParaRPr lang="en-US" dirty="0"/>
          </a:p>
          <a:p>
            <a:r>
              <a:rPr lang="en-US" dirty="0"/>
              <a:t>Analyze </a:t>
            </a:r>
          </a:p>
          <a:p>
            <a:pPr lvl="1"/>
            <a:r>
              <a:rPr lang="en-US" dirty="0"/>
              <a:t>Descriptive Statistics</a:t>
            </a:r>
          </a:p>
          <a:p>
            <a:pPr lvl="2"/>
            <a:r>
              <a:rPr lang="en-US" dirty="0"/>
              <a:t>Explore</a:t>
            </a:r>
          </a:p>
          <a:p>
            <a:pPr lvl="2"/>
            <a:r>
              <a:rPr lang="en-US" dirty="0" smtClean="0"/>
              <a:t>Select: Age</a:t>
            </a:r>
          </a:p>
          <a:p>
            <a:pPr lvl="3"/>
            <a:r>
              <a:rPr lang="en-US" dirty="0" smtClean="0"/>
              <a:t>Display </a:t>
            </a:r>
            <a:r>
              <a:rPr lang="en-US" dirty="0"/>
              <a:t>: ‘Both’</a:t>
            </a:r>
          </a:p>
          <a:p>
            <a:pPr lvl="3"/>
            <a:r>
              <a:rPr lang="en-US" dirty="0"/>
              <a:t>Statistics : ‘</a:t>
            </a:r>
            <a:r>
              <a:rPr lang="en-US" dirty="0" err="1"/>
              <a:t>Descriptives</a:t>
            </a:r>
            <a:r>
              <a:rPr lang="en-US" dirty="0"/>
              <a:t>’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366" y="1691073"/>
            <a:ext cx="5959174" cy="480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28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in SPSS 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784352" cy="3880773"/>
          </a:xfrm>
        </p:spPr>
        <p:txBody>
          <a:bodyPr/>
          <a:lstStyle/>
          <a:p>
            <a:r>
              <a:rPr lang="en-US" dirty="0" smtClean="0"/>
              <a:t>Check the results of the previous step</a:t>
            </a:r>
          </a:p>
          <a:p>
            <a:endParaRPr lang="en-US" dirty="0"/>
          </a:p>
          <a:p>
            <a:r>
              <a:rPr lang="en-US" dirty="0" smtClean="0"/>
              <a:t>Check the descriptive statistics and the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879" y="1353119"/>
            <a:ext cx="5836894" cy="468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4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in SPSS 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4784352" cy="4110962"/>
          </a:xfrm>
        </p:spPr>
        <p:txBody>
          <a:bodyPr>
            <a:normAutofit/>
          </a:bodyPr>
          <a:lstStyle/>
          <a:p>
            <a:r>
              <a:rPr lang="en-US" dirty="0"/>
              <a:t>Compute a box plot of the data that shows separate the values for different groups previously generated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Analyze </a:t>
            </a:r>
          </a:p>
          <a:p>
            <a:pPr lvl="1"/>
            <a:r>
              <a:rPr lang="en-US" dirty="0"/>
              <a:t>Descriptive Statistics</a:t>
            </a:r>
          </a:p>
          <a:p>
            <a:pPr lvl="2"/>
            <a:r>
              <a:rPr lang="en-US" dirty="0"/>
              <a:t>Explore</a:t>
            </a:r>
          </a:p>
          <a:p>
            <a:pPr lvl="2"/>
            <a:r>
              <a:rPr lang="en-US" dirty="0"/>
              <a:t>Select: Age</a:t>
            </a:r>
          </a:p>
          <a:p>
            <a:pPr lvl="3"/>
            <a:r>
              <a:rPr lang="en-US" dirty="0"/>
              <a:t>Display : ‘Both’</a:t>
            </a:r>
          </a:p>
          <a:p>
            <a:pPr lvl="3"/>
            <a:r>
              <a:rPr lang="en-US" dirty="0"/>
              <a:t>Statistics : ‘</a:t>
            </a:r>
            <a:r>
              <a:rPr lang="en-US" dirty="0" err="1"/>
              <a:t>Descriptives</a:t>
            </a:r>
            <a:r>
              <a:rPr lang="en-US" dirty="0"/>
              <a:t>’ </a:t>
            </a:r>
            <a:endParaRPr lang="en-US" dirty="0" smtClean="0"/>
          </a:p>
          <a:p>
            <a:pPr lvl="2"/>
            <a:r>
              <a:rPr lang="en-US" dirty="0" smtClean="0"/>
              <a:t>Factor List:</a:t>
            </a:r>
          </a:p>
          <a:p>
            <a:pPr lvl="3"/>
            <a:r>
              <a:rPr lang="en-US" dirty="0" smtClean="0"/>
              <a:t>Select: </a:t>
            </a:r>
            <a:r>
              <a:rPr lang="en-US" dirty="0" err="1" smtClean="0"/>
              <a:t>AgeCatg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927" y="1746422"/>
            <a:ext cx="5582902" cy="446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4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89"/>
          <a:stretch/>
        </p:blipFill>
        <p:spPr>
          <a:xfrm>
            <a:off x="1901811" y="571546"/>
            <a:ext cx="6977448" cy="571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1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239778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Let’s get this </a:t>
            </a:r>
            <a:br>
              <a:rPr lang="en-US" dirty="0" smtClean="0"/>
            </a:br>
            <a:r>
              <a:rPr lang="en-US" dirty="0" smtClean="0"/>
              <a:t>out of the way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3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none</a:t>
            </a:r>
          </a:p>
          <a:p>
            <a:endParaRPr lang="en-US" dirty="0"/>
          </a:p>
          <a:p>
            <a:r>
              <a:rPr lang="en-US" dirty="0"/>
              <a:t>We are here to help and will assist you as best we can should you exhaust your patience with Google and your classmates</a:t>
            </a:r>
          </a:p>
          <a:p>
            <a:pPr lvl="1"/>
            <a:r>
              <a:rPr lang="en-US" dirty="0"/>
              <a:t>Email us first with a specific question from the HW and a description about what is confusing you about it</a:t>
            </a:r>
          </a:p>
          <a:p>
            <a:pPr lvl="1"/>
            <a:r>
              <a:rPr lang="en-US" dirty="0"/>
              <a:t>Should we not be able to adequately help you via email or in class, request a 10-15 minute meeting</a:t>
            </a:r>
          </a:p>
          <a:p>
            <a:pPr lvl="2"/>
            <a:r>
              <a:rPr lang="en-US" dirty="0"/>
              <a:t>Showing up unannounced will likely be a fruitless endeavor </a:t>
            </a:r>
          </a:p>
          <a:p>
            <a:endParaRPr lang="en-US" dirty="0"/>
          </a:p>
          <a:p>
            <a:r>
              <a:rPr lang="en-US" dirty="0"/>
              <a:t>If we haven’t responded to your email sent before 8AM, after 4:30PM, or on the weekend, it’s because it’s before 8AM, after 4:30PM, or the weekend</a:t>
            </a:r>
          </a:p>
          <a:p>
            <a:pPr lvl="1"/>
            <a:r>
              <a:rPr lang="en-US" dirty="0"/>
              <a:t>Trust that we will respond to you as soon as we can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8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Help us help you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4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us help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you to leave this class with an ‘A’</a:t>
            </a:r>
          </a:p>
          <a:p>
            <a:pPr lvl="1"/>
            <a:r>
              <a:rPr lang="en-US" dirty="0"/>
              <a:t>We really, honestly, properly do</a:t>
            </a:r>
          </a:p>
          <a:p>
            <a:pPr lvl="1"/>
            <a:endParaRPr lang="en-US" dirty="0"/>
          </a:p>
          <a:p>
            <a:r>
              <a:rPr lang="en-US" dirty="0"/>
              <a:t>What is the best way to lock in an ‘A’?</a:t>
            </a:r>
          </a:p>
          <a:p>
            <a:pPr lvl="1"/>
            <a:r>
              <a:rPr lang="en-US" dirty="0"/>
              <a:t>Get all the answers correct</a:t>
            </a:r>
          </a:p>
          <a:p>
            <a:pPr lvl="2"/>
            <a:r>
              <a:rPr lang="en-US" dirty="0"/>
              <a:t>Remember – there’s a difference between ‘not technically wrong’ and ‘correct’</a:t>
            </a:r>
          </a:p>
          <a:p>
            <a:pPr lvl="2"/>
            <a:r>
              <a:rPr lang="en-US" dirty="0"/>
              <a:t>i.e.,</a:t>
            </a:r>
          </a:p>
          <a:p>
            <a:pPr lvl="3"/>
            <a:r>
              <a:rPr lang="en-US" dirty="0"/>
              <a:t>‘Events A and B are not mutually exclusive.  That is, neither event precludes the other event from occurring.’</a:t>
            </a:r>
          </a:p>
          <a:p>
            <a:pPr lvl="3"/>
            <a:r>
              <a:rPr lang="en-US" dirty="0"/>
              <a:t>‘No.’</a:t>
            </a:r>
          </a:p>
        </p:txBody>
      </p:sp>
    </p:spTree>
    <p:extLst>
      <p:ext uri="{BB962C8B-B14F-4D97-AF65-F5344CB8AC3E}">
        <p14:creationId xmlns:p14="http://schemas.microsoft.com/office/powerpoint/2010/main" val="182877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us help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you to leave this class with an ‘A’</a:t>
            </a:r>
          </a:p>
          <a:p>
            <a:pPr lvl="1"/>
            <a:r>
              <a:rPr lang="en-US" dirty="0"/>
              <a:t>We really, honestly, properly do</a:t>
            </a:r>
          </a:p>
          <a:p>
            <a:pPr lvl="1"/>
            <a:endParaRPr lang="en-US" dirty="0"/>
          </a:p>
          <a:p>
            <a:r>
              <a:rPr lang="en-US" dirty="0"/>
              <a:t>What is the best way to lock in an ‘A’?</a:t>
            </a:r>
          </a:p>
          <a:p>
            <a:pPr lvl="1"/>
            <a:r>
              <a:rPr lang="en-US" dirty="0"/>
              <a:t>Restate the question in your response</a:t>
            </a:r>
          </a:p>
          <a:p>
            <a:pPr lvl="1"/>
            <a:r>
              <a:rPr lang="en-US" dirty="0"/>
              <a:t>Show your work</a:t>
            </a:r>
          </a:p>
          <a:p>
            <a:pPr lvl="2"/>
            <a:r>
              <a:rPr lang="en-US" dirty="0"/>
              <a:t>How can we give you partial credit if all that is written down is an incorrect answer?</a:t>
            </a:r>
          </a:p>
          <a:p>
            <a:pPr lvl="2"/>
            <a:r>
              <a:rPr lang="en-US" dirty="0"/>
              <a:t>We love giving partial credit as much as you like getting it.</a:t>
            </a:r>
          </a:p>
          <a:p>
            <a:pPr lvl="3"/>
            <a:r>
              <a:rPr lang="en-US" dirty="0"/>
              <a:t>Please give us reasons for handing it out.</a:t>
            </a:r>
          </a:p>
        </p:txBody>
      </p:sp>
    </p:spTree>
    <p:extLst>
      <p:ext uri="{BB962C8B-B14F-4D97-AF65-F5344CB8AC3E}">
        <p14:creationId xmlns:p14="http://schemas.microsoft.com/office/powerpoint/2010/main" val="999984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1_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2_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1110</Words>
  <Application>Microsoft Office PowerPoint</Application>
  <PresentationFormat>Widescreen</PresentationFormat>
  <Paragraphs>200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Trebuchet MS</vt:lpstr>
      <vt:lpstr>Wingdings 3</vt:lpstr>
      <vt:lpstr>Facet</vt:lpstr>
      <vt:lpstr>1_Facet</vt:lpstr>
      <vt:lpstr>2_Facet</vt:lpstr>
      <vt:lpstr>Methods I Lab</vt:lpstr>
      <vt:lpstr>Lab Session</vt:lpstr>
      <vt:lpstr>Who’s Excited?!</vt:lpstr>
      <vt:lpstr>PowerPoint Presentation</vt:lpstr>
      <vt:lpstr>Let’s get this  out of the way</vt:lpstr>
      <vt:lpstr>Office Hours</vt:lpstr>
      <vt:lpstr>Help us help you</vt:lpstr>
      <vt:lpstr>Help us help you</vt:lpstr>
      <vt:lpstr>Help us help you</vt:lpstr>
      <vt:lpstr>Statistics in medical research?</vt:lpstr>
      <vt:lpstr>Why is statistics such a pervasive discipline in the conduct of medical research?</vt:lpstr>
      <vt:lpstr>Why are you learning Biostatistics…?</vt:lpstr>
      <vt:lpstr>Why are you learning biostatistics?</vt:lpstr>
      <vt:lpstr>Why are you learning biostatistics?</vt:lpstr>
      <vt:lpstr>Onto the good stuff…</vt:lpstr>
      <vt:lpstr>Statistical Package for Social Science (SPSS)</vt:lpstr>
      <vt:lpstr>SPSS Resources</vt:lpstr>
      <vt:lpstr>Data in SPSS </vt:lpstr>
      <vt:lpstr>Data in SPSS </vt:lpstr>
      <vt:lpstr>Data in SPSS </vt:lpstr>
      <vt:lpstr>Data in SPSS </vt:lpstr>
      <vt:lpstr>Data in SPSS</vt:lpstr>
      <vt:lpstr>Data in SPSS</vt:lpstr>
      <vt:lpstr>Data in SPSS</vt:lpstr>
      <vt:lpstr>Data in SPSS: Importing</vt:lpstr>
      <vt:lpstr>Data in SPSS: Importing</vt:lpstr>
      <vt:lpstr>Data in SPSS: Computation</vt:lpstr>
      <vt:lpstr>Data in SPSS: Computation</vt:lpstr>
      <vt:lpstr>Analysis in SPSS</vt:lpstr>
      <vt:lpstr>Analysis in SPSS - Exercise</vt:lpstr>
      <vt:lpstr>Analysis in SPSS - Exercise</vt:lpstr>
      <vt:lpstr>Analysis in SPSS - 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I Lab</dc:title>
  <dc:creator>Madison Hyer</dc:creator>
  <cp:lastModifiedBy>Madison Hyer</cp:lastModifiedBy>
  <cp:revision>14</cp:revision>
  <dcterms:created xsi:type="dcterms:W3CDTF">2017-08-22T13:29:42Z</dcterms:created>
  <dcterms:modified xsi:type="dcterms:W3CDTF">2017-08-22T18:25:49Z</dcterms:modified>
</cp:coreProperties>
</file>