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05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94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7835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97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4286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414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545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69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73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40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08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25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1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86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19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63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42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Methods 1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CMH Odds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</a:p>
          <a:p>
            <a:pPr lvl="1"/>
            <a:r>
              <a:rPr lang="en-US" dirty="0" smtClean="0"/>
              <a:t>Descriptive Statistics </a:t>
            </a:r>
          </a:p>
          <a:p>
            <a:pPr lvl="2"/>
            <a:r>
              <a:rPr lang="en-US" dirty="0" smtClean="0"/>
              <a:t>Crosstabs…</a:t>
            </a:r>
          </a:p>
          <a:p>
            <a:pPr lvl="3"/>
            <a:r>
              <a:rPr lang="en-US" dirty="0" smtClean="0"/>
              <a:t>Row(s) : Outcome </a:t>
            </a:r>
          </a:p>
          <a:p>
            <a:pPr lvl="3"/>
            <a:r>
              <a:rPr lang="en-US" dirty="0" smtClean="0"/>
              <a:t>Column(s): Disease</a:t>
            </a:r>
          </a:p>
          <a:p>
            <a:pPr lvl="3"/>
            <a:r>
              <a:rPr lang="en-US" dirty="0" smtClean="0"/>
              <a:t>Layer 1 of 1: Gender </a:t>
            </a:r>
          </a:p>
          <a:p>
            <a:pPr lvl="3"/>
            <a:r>
              <a:rPr lang="en-US" dirty="0" smtClean="0"/>
              <a:t>Statistics…</a:t>
            </a:r>
          </a:p>
          <a:p>
            <a:pPr lvl="4"/>
            <a:r>
              <a:rPr lang="en-US" dirty="0" smtClean="0"/>
              <a:t>Cochran’s and Mantel-</a:t>
            </a:r>
            <a:r>
              <a:rPr lang="en-US" dirty="0" err="1" smtClean="0"/>
              <a:t>Haenzel</a:t>
            </a:r>
            <a:r>
              <a:rPr lang="en-US" dirty="0" smtClean="0"/>
              <a:t> Statistics = check</a:t>
            </a:r>
          </a:p>
          <a:p>
            <a:pPr lvl="4"/>
            <a:r>
              <a:rPr lang="en-US" dirty="0" smtClean="0"/>
              <a:t>Risk = Check</a:t>
            </a:r>
          </a:p>
          <a:p>
            <a:pPr lvl="4"/>
            <a:r>
              <a:rPr lang="en-US" dirty="0" smtClean="0"/>
              <a:t>Continue &amp; Ok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8100"/>
            <a:ext cx="5791200" cy="3305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654" y="3478212"/>
            <a:ext cx="3857304" cy="31471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684" y="4873926"/>
            <a:ext cx="3597492" cy="156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3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McNemar’s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05725"/>
            <a:ext cx="8596668" cy="3880773"/>
          </a:xfrm>
        </p:spPr>
        <p:txBody>
          <a:bodyPr/>
          <a:lstStyle/>
          <a:p>
            <a:r>
              <a:rPr lang="en-US" dirty="0" err="1" smtClean="0"/>
              <a:t>McNemar’s</a:t>
            </a:r>
            <a:r>
              <a:rPr lang="en-US" smtClean="0"/>
              <a:t> test </a:t>
            </a:r>
            <a:r>
              <a:rPr lang="en-US" dirty="0" smtClean="0"/>
              <a:t>is used for paired data</a:t>
            </a:r>
          </a:p>
          <a:p>
            <a:r>
              <a:rPr lang="en-US" dirty="0" smtClean="0"/>
              <a:t>Hypotheses:</a:t>
            </a:r>
          </a:p>
          <a:p>
            <a:pPr marL="0" indent="0">
              <a:buNone/>
            </a:pPr>
            <a:r>
              <a:rPr lang="en-US" dirty="0"/>
              <a:t>H0:  OR = 1</a:t>
            </a:r>
          </a:p>
          <a:p>
            <a:pPr marL="0" indent="0">
              <a:buNone/>
            </a:pPr>
            <a:r>
              <a:rPr lang="en-US" dirty="0"/>
              <a:t>H1:  OR ≠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 smtClean="0"/>
              <a:t>Test Statistic: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871728" y="4174127"/>
          <a:ext cx="2223146" cy="806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155600" imgH="419040" progId="Equation.DSMT4">
                  <p:embed/>
                </p:oleObj>
              </mc:Choice>
              <mc:Fallback>
                <p:oleObj name="Equation" r:id="rId3" imgW="1155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1728" y="4174127"/>
                        <a:ext cx="2223146" cy="8061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627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McNemar’s</a:t>
            </a:r>
            <a:r>
              <a:rPr lang="en-US" dirty="0" smtClean="0"/>
              <a:t> Test -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Matched case control study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McNemar’s</a:t>
            </a:r>
            <a:r>
              <a:rPr lang="en-US" dirty="0" smtClean="0"/>
              <a:t> test to determine if there is an association between sweeteners and bladder cancer.</a:t>
            </a:r>
          </a:p>
          <a:p>
            <a:r>
              <a:rPr lang="en-US" dirty="0" smtClean="0"/>
              <a:t>Enter data into SPSS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348248"/>
            <a:ext cx="5769908" cy="192330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627294" y="547724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-179" t="317" r="72887" b="66191"/>
          <a:stretch/>
        </p:blipFill>
        <p:spPr>
          <a:xfrm>
            <a:off x="7855959" y="3647518"/>
            <a:ext cx="3857986" cy="266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8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McNemar’s</a:t>
            </a:r>
            <a:r>
              <a:rPr lang="en-US" dirty="0" smtClean="0"/>
              <a:t> Test -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First, we must select which of the 3 variables in SPSS contains the counts</a:t>
            </a:r>
          </a:p>
          <a:p>
            <a:pPr lvl="1"/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Weight Cases</a:t>
            </a:r>
          </a:p>
          <a:p>
            <a:pPr lvl="2"/>
            <a:r>
              <a:rPr lang="en-US" dirty="0" smtClean="0"/>
              <a:t>Select </a:t>
            </a:r>
            <a:r>
              <a:rPr lang="en-US" dirty="0"/>
              <a:t>‘Weight Cases By’ </a:t>
            </a:r>
            <a:r>
              <a:rPr lang="en-US" dirty="0" smtClean="0"/>
              <a:t>&amp; </a:t>
            </a:r>
            <a:r>
              <a:rPr lang="en-US" dirty="0"/>
              <a:t>Select count variable</a:t>
            </a:r>
          </a:p>
          <a:p>
            <a:endParaRPr lang="en-US" dirty="0" smtClean="0"/>
          </a:p>
          <a:p>
            <a:r>
              <a:rPr lang="en-US" dirty="0" smtClean="0"/>
              <a:t>Second, we can conduct </a:t>
            </a:r>
            <a:r>
              <a:rPr lang="en-US" dirty="0" err="1" smtClean="0"/>
              <a:t>McNemar’s</a:t>
            </a:r>
            <a:r>
              <a:rPr lang="en-US" dirty="0" smtClean="0"/>
              <a:t> test</a:t>
            </a:r>
            <a:endParaRPr lang="en-US" dirty="0"/>
          </a:p>
          <a:p>
            <a:pPr lvl="1"/>
            <a:r>
              <a:rPr lang="en-US" dirty="0" smtClean="0"/>
              <a:t>Analyze</a:t>
            </a:r>
          </a:p>
          <a:p>
            <a:pPr lvl="2"/>
            <a:r>
              <a:rPr lang="en-US" dirty="0" err="1" smtClean="0"/>
              <a:t>Nonparametrics</a:t>
            </a:r>
            <a:endParaRPr lang="en-US" dirty="0"/>
          </a:p>
          <a:p>
            <a:pPr lvl="3"/>
            <a:r>
              <a:rPr lang="en-US" dirty="0" smtClean="0"/>
              <a:t>Legacy Dialogs</a:t>
            </a:r>
          </a:p>
          <a:p>
            <a:pPr lvl="3"/>
            <a:r>
              <a:rPr lang="en-US" dirty="0" smtClean="0"/>
              <a:t>‘2 Related Samples’</a:t>
            </a:r>
          </a:p>
          <a:p>
            <a:pPr lvl="3"/>
            <a:r>
              <a:rPr lang="en-US" dirty="0" smtClean="0"/>
              <a:t>Select cases </a:t>
            </a:r>
            <a:r>
              <a:rPr lang="en-US" dirty="0"/>
              <a:t>and </a:t>
            </a:r>
            <a:r>
              <a:rPr lang="en-US" dirty="0" smtClean="0"/>
              <a:t>control variables </a:t>
            </a:r>
            <a:r>
              <a:rPr lang="en-US" dirty="0"/>
              <a:t>as Variable1 and </a:t>
            </a:r>
            <a:r>
              <a:rPr lang="en-US" dirty="0" smtClean="0"/>
              <a:t>Variable2</a:t>
            </a:r>
          </a:p>
          <a:p>
            <a:pPr lvl="3"/>
            <a:r>
              <a:rPr lang="en-US" dirty="0" smtClean="0"/>
              <a:t> Select ‘</a:t>
            </a:r>
            <a:r>
              <a:rPr lang="en-US" dirty="0" err="1" smtClean="0"/>
              <a:t>McNemar</a:t>
            </a:r>
            <a:r>
              <a:rPr lang="en-US" dirty="0" smtClean="0"/>
              <a:t>’ &amp; Select </a:t>
            </a:r>
            <a:r>
              <a:rPr lang="en-US" dirty="0"/>
              <a:t>OK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20" t="-361" r="54557" b="52167"/>
          <a:stretch/>
        </p:blipFill>
        <p:spPr>
          <a:xfrm>
            <a:off x="6611683" y="3127248"/>
            <a:ext cx="5478457" cy="330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55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McNemar’s</a:t>
            </a:r>
            <a:r>
              <a:rPr lang="en-US" dirty="0"/>
              <a:t> Test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an association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between sweeteners and</a:t>
            </a:r>
          </a:p>
          <a:p>
            <a:pPr marL="0" indent="0">
              <a:buNone/>
            </a:pPr>
            <a:r>
              <a:rPr lang="en-US" dirty="0" smtClean="0"/>
              <a:t>     bladder cancer?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434" t="28863" r="64380" b="9328"/>
          <a:stretch/>
        </p:blipFill>
        <p:spPr>
          <a:xfrm>
            <a:off x="5268007" y="1843090"/>
            <a:ext cx="2668985" cy="483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2x2 Tables in SPSS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2x2 tables are useful for calculating:</a:t>
            </a:r>
          </a:p>
          <a:p>
            <a:pPr lvl="1"/>
            <a:r>
              <a:rPr lang="en-US" smtClean="0"/>
              <a:t>Conditional Probabilities</a:t>
            </a:r>
          </a:p>
          <a:p>
            <a:pPr lvl="2"/>
            <a:r>
              <a:rPr lang="en-US" smtClean="0"/>
              <a:t>e.g. PPV, NPV, Bayes Rule</a:t>
            </a:r>
          </a:p>
          <a:p>
            <a:pPr lvl="1"/>
            <a:r>
              <a:rPr lang="en-US" smtClean="0"/>
              <a:t>Relative Risk</a:t>
            </a:r>
          </a:p>
          <a:p>
            <a:pPr lvl="1"/>
            <a:r>
              <a:rPr lang="en-US" smtClean="0"/>
              <a:t>Odds Ratios </a:t>
            </a:r>
          </a:p>
          <a:p>
            <a:endParaRPr lang="en-US" smtClean="0"/>
          </a:p>
          <a:p>
            <a:r>
              <a:rPr lang="en-US" smtClean="0"/>
              <a:t>Example 2x2 table</a:t>
            </a:r>
          </a:p>
          <a:p>
            <a:pPr lvl="1"/>
            <a:r>
              <a:rPr lang="en-US" smtClean="0"/>
              <a:t>The lung cancer and EGFR mutation example </a:t>
            </a:r>
          </a:p>
          <a:p>
            <a:pPr marL="0" indent="0">
              <a:buNone/>
            </a:pPr>
            <a:endParaRPr lang="en-US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1930400"/>
            <a:ext cx="57340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3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2x2 Table in SPSS - Exercise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relative risk of EGFR mutant given TTF-1 being positive </a:t>
            </a:r>
          </a:p>
          <a:p>
            <a:endParaRPr lang="en-US" dirty="0"/>
          </a:p>
          <a:p>
            <a:r>
              <a:rPr lang="en-US" dirty="0"/>
              <a:t>Open a new data window</a:t>
            </a:r>
          </a:p>
          <a:p>
            <a:pPr lvl="1"/>
            <a:r>
              <a:rPr lang="en-US" dirty="0"/>
              <a:t>File -&gt; New -&gt;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Enter lung cancer and EGFR mutation example into SPSS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/>
          <a:srcRect r="69806" b="61837"/>
          <a:stretch/>
        </p:blipFill>
        <p:spPr>
          <a:xfrm>
            <a:off x="6815049" y="4365745"/>
            <a:ext cx="3069222" cy="218099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599617" y="497161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30" y="4494217"/>
            <a:ext cx="46196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7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2x2 Tables in SPSS - 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559" y="1446214"/>
            <a:ext cx="7037916" cy="5154611"/>
          </a:xfrm>
        </p:spPr>
        <p:txBody>
          <a:bodyPr>
            <a:normAutofit fontScale="47500" lnSpcReduction="20000"/>
          </a:bodyPr>
          <a:lstStyle/>
          <a:p>
            <a:r>
              <a:rPr lang="en-US" sz="3000" dirty="0"/>
              <a:t>First, we must select which of the 3 variables in SPSS contains the counts</a:t>
            </a:r>
          </a:p>
          <a:p>
            <a:pPr lvl="1"/>
            <a:r>
              <a:rPr lang="en-US" sz="3000" dirty="0"/>
              <a:t>Data </a:t>
            </a:r>
            <a:endParaRPr lang="en-US" sz="3000" dirty="0" smtClean="0"/>
          </a:p>
          <a:p>
            <a:pPr lvl="2"/>
            <a:r>
              <a:rPr lang="en-US" sz="3000" dirty="0" smtClean="0"/>
              <a:t>Weight Cases</a:t>
            </a:r>
          </a:p>
          <a:p>
            <a:pPr lvl="3"/>
            <a:r>
              <a:rPr lang="en-US" sz="3000" dirty="0" smtClean="0"/>
              <a:t>Select </a:t>
            </a:r>
            <a:r>
              <a:rPr lang="en-US" sz="3000" dirty="0"/>
              <a:t>‘Weight Cases </a:t>
            </a:r>
            <a:r>
              <a:rPr lang="en-US" sz="3000" dirty="0" smtClean="0"/>
              <a:t>By’</a:t>
            </a:r>
          </a:p>
          <a:p>
            <a:pPr lvl="4"/>
            <a:r>
              <a:rPr lang="en-US" sz="3000" dirty="0" smtClean="0"/>
              <a:t>Select </a:t>
            </a:r>
            <a:r>
              <a:rPr lang="en-US" sz="3000" dirty="0"/>
              <a:t>count variable</a:t>
            </a:r>
          </a:p>
          <a:p>
            <a:endParaRPr lang="en-US" sz="3000" dirty="0"/>
          </a:p>
          <a:p>
            <a:r>
              <a:rPr lang="en-US" sz="3000" dirty="0"/>
              <a:t>Second, we can Compute the 2x2 and calculate the relative </a:t>
            </a:r>
            <a:r>
              <a:rPr lang="en-US" sz="3000" dirty="0" smtClean="0"/>
              <a:t>risk or odds ratio. </a:t>
            </a:r>
            <a:endParaRPr lang="en-US" sz="3000" dirty="0"/>
          </a:p>
          <a:p>
            <a:pPr lvl="1"/>
            <a:r>
              <a:rPr lang="en-US" sz="3000" dirty="0" smtClean="0"/>
              <a:t>Analyze</a:t>
            </a:r>
          </a:p>
          <a:p>
            <a:pPr lvl="2"/>
            <a:r>
              <a:rPr lang="en-US" sz="3000" dirty="0" smtClean="0"/>
              <a:t>Descriptive Statistics</a:t>
            </a:r>
          </a:p>
          <a:p>
            <a:pPr lvl="3"/>
            <a:r>
              <a:rPr lang="en-US" sz="3000" dirty="0" smtClean="0"/>
              <a:t>Crosstabs</a:t>
            </a:r>
          </a:p>
          <a:p>
            <a:pPr lvl="4"/>
            <a:r>
              <a:rPr lang="en-US" sz="3000" dirty="0" smtClean="0"/>
              <a:t>Select </a:t>
            </a:r>
            <a:r>
              <a:rPr lang="en-US" sz="3000" dirty="0"/>
              <a:t>TTF1 as the ‘</a:t>
            </a:r>
            <a:r>
              <a:rPr lang="en-US" sz="3000" dirty="0" smtClean="0"/>
              <a:t>Row(s)’</a:t>
            </a:r>
          </a:p>
          <a:p>
            <a:pPr lvl="4"/>
            <a:r>
              <a:rPr lang="en-US" sz="3000" dirty="0" smtClean="0"/>
              <a:t>Select </a:t>
            </a:r>
            <a:r>
              <a:rPr lang="en-US" sz="3000" dirty="0"/>
              <a:t>EGFR as the ‘Column(s</a:t>
            </a:r>
            <a:r>
              <a:rPr lang="en-US" sz="3000" dirty="0" smtClean="0"/>
              <a:t>)’</a:t>
            </a:r>
          </a:p>
          <a:p>
            <a:pPr lvl="4"/>
            <a:r>
              <a:rPr lang="en-US" sz="3000" dirty="0" smtClean="0"/>
              <a:t>Click </a:t>
            </a:r>
            <a:r>
              <a:rPr lang="en-US" sz="3000" dirty="0"/>
              <a:t>on ‘</a:t>
            </a:r>
            <a:r>
              <a:rPr lang="en-US" sz="3000" dirty="0" smtClean="0"/>
              <a:t>Statistics’</a:t>
            </a:r>
          </a:p>
          <a:p>
            <a:pPr lvl="5"/>
            <a:r>
              <a:rPr lang="en-US" sz="3000" dirty="0" smtClean="0"/>
              <a:t>Select </a:t>
            </a:r>
            <a:r>
              <a:rPr lang="en-US" sz="3000" dirty="0"/>
              <a:t>‘</a:t>
            </a:r>
            <a:r>
              <a:rPr lang="en-US" sz="3000" dirty="0" smtClean="0"/>
              <a:t>Risk’</a:t>
            </a:r>
          </a:p>
          <a:p>
            <a:pPr lvl="6"/>
            <a:r>
              <a:rPr lang="en-US" sz="3000" dirty="0" smtClean="0"/>
              <a:t>Continue</a:t>
            </a:r>
          </a:p>
          <a:p>
            <a:pPr lvl="7"/>
            <a:r>
              <a:rPr lang="en-US" sz="3000" dirty="0" smtClean="0"/>
              <a:t>Ok</a:t>
            </a:r>
            <a:endParaRPr lang="en-US" sz="3000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15713" t="35752" r="53620" b="11142"/>
          <a:stretch/>
        </p:blipFill>
        <p:spPr>
          <a:xfrm>
            <a:off x="7410450" y="1930400"/>
            <a:ext cx="4663312" cy="4540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8754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Pearson’s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:r>
                  <a:rPr lang="en-US" dirty="0"/>
                  <a:t>Fisher’s </a:t>
                </a:r>
                <a:r>
                  <a:rPr lang="en-US" dirty="0" smtClean="0"/>
                  <a:t>Exact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28" t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Pearson’s Chi-Square Test</a:t>
            </a:r>
          </a:p>
          <a:p>
            <a:pPr lvl="1"/>
            <a:r>
              <a:rPr lang="en-US" dirty="0" smtClean="0"/>
              <a:t>“Requires” expected </a:t>
            </a:r>
            <a:r>
              <a:rPr lang="en-US" dirty="0"/>
              <a:t>cell counts to be at least 5</a:t>
            </a:r>
          </a:p>
          <a:p>
            <a:pPr lvl="1"/>
            <a:endParaRPr lang="en-US" dirty="0"/>
          </a:p>
          <a:p>
            <a:r>
              <a:rPr lang="en-US" dirty="0"/>
              <a:t>Fisher’s Exact Test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expected cell counts </a:t>
            </a:r>
            <a:r>
              <a:rPr lang="en-US" dirty="0" smtClean="0"/>
              <a:t>can be </a:t>
            </a:r>
            <a:r>
              <a:rPr lang="en-US" dirty="0"/>
              <a:t>small (less than 5)</a:t>
            </a:r>
          </a:p>
          <a:p>
            <a:endParaRPr lang="en-US" dirty="0"/>
          </a:p>
          <a:p>
            <a:r>
              <a:rPr lang="en-US" dirty="0"/>
              <a:t>In SPSS, the Pearson’s Chi-Square and Fisher’s Exact Tests are computed almost exactly the same as computing relative risks and odds </a:t>
            </a:r>
            <a:r>
              <a:rPr lang="en-US" dirty="0" smtClean="0"/>
              <a:t>ratios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1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Pearson’s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:r>
                  <a:rPr lang="en-US" dirty="0"/>
                  <a:t>Fisher’s Exact </a:t>
                </a:r>
                <a:r>
                  <a:rPr lang="en-US" dirty="0" smtClean="0"/>
                  <a:t>- </a:t>
                </a:r>
                <a:r>
                  <a:rPr lang="en-US" dirty="0"/>
                  <a:t>Exercise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28" t="-6452" r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Please enter the following data into SPSS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885244" y="31110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885244" y="518403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885244" y="414124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677" y="2989764"/>
            <a:ext cx="4121488" cy="33421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2755816"/>
            <a:ext cx="5105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8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Pearson’s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:r>
                  <a:rPr lang="en-US" dirty="0"/>
                  <a:t>Fisher’s Exact </a:t>
                </a:r>
                <a:r>
                  <a:rPr lang="en-US" dirty="0" smtClean="0"/>
                  <a:t>- </a:t>
                </a:r>
                <a:r>
                  <a:rPr lang="en-US" dirty="0"/>
                  <a:t>Exercise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28" t="-6452" r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Prepare to do an analysis by identifying ‘Counts’ as a weight variable</a:t>
            </a:r>
          </a:p>
          <a:p>
            <a:endParaRPr lang="en-US" dirty="0"/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Weight Cases…</a:t>
            </a:r>
            <a:endParaRPr lang="en-US" dirty="0"/>
          </a:p>
          <a:p>
            <a:pPr lvl="2"/>
            <a:r>
              <a:rPr lang="en-US" dirty="0" smtClean="0"/>
              <a:t>Weight cases by : Counts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534" y="2670849"/>
            <a:ext cx="4627916" cy="400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8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Pearson’s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:r>
                  <a:rPr lang="en-US" dirty="0"/>
                  <a:t>Fisher’s Exact </a:t>
                </a:r>
                <a:r>
                  <a:rPr lang="en-US" dirty="0" smtClean="0"/>
                  <a:t>- </a:t>
                </a:r>
                <a:r>
                  <a:rPr lang="en-US" dirty="0"/>
                  <a:t>Exercise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28" t="-6452" r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Perform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test and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trend test</a:t>
                </a:r>
              </a:p>
              <a:p>
                <a:endParaRPr lang="en-US" dirty="0"/>
              </a:p>
              <a:p>
                <a:r>
                  <a:rPr lang="en-US" dirty="0" smtClean="0"/>
                  <a:t>Analyze</a:t>
                </a:r>
              </a:p>
              <a:p>
                <a:pPr lvl="1"/>
                <a:r>
                  <a:rPr lang="en-US" dirty="0" smtClean="0"/>
                  <a:t>Descriptive Statistics </a:t>
                </a:r>
              </a:p>
              <a:p>
                <a:pPr lvl="2"/>
                <a:r>
                  <a:rPr lang="en-US" dirty="0" smtClean="0"/>
                  <a:t>Crosstabs…</a:t>
                </a:r>
              </a:p>
              <a:p>
                <a:pPr lvl="3"/>
                <a:r>
                  <a:rPr lang="en-US" dirty="0" smtClean="0"/>
                  <a:t>Row(s) : </a:t>
                </a:r>
                <a:r>
                  <a:rPr lang="en-US" dirty="0" err="1" smtClean="0"/>
                  <a:t>AgeCat</a:t>
                </a:r>
                <a:endParaRPr lang="en-US" dirty="0" smtClean="0"/>
              </a:p>
              <a:p>
                <a:pPr lvl="3"/>
                <a:r>
                  <a:rPr lang="en-US" dirty="0" smtClean="0"/>
                  <a:t>Column(s): Edu</a:t>
                </a:r>
              </a:p>
              <a:p>
                <a:pPr lvl="3"/>
                <a:r>
                  <a:rPr lang="en-US" dirty="0" smtClean="0"/>
                  <a:t>Statistics…</a:t>
                </a:r>
              </a:p>
              <a:p>
                <a:pPr lvl="4"/>
                <a:r>
                  <a:rPr lang="en-US" dirty="0" smtClean="0"/>
                  <a:t>Chi-square = check</a:t>
                </a:r>
                <a:endParaRPr lang="en-US" dirty="0"/>
              </a:p>
              <a:p>
                <a:endParaRPr lang="en-US" dirty="0" smtClean="0"/>
              </a:p>
              <a:p>
                <a:pPr lvl="4"/>
                <a:r>
                  <a:rPr lang="en-US" dirty="0" smtClean="0"/>
                  <a:t>For a Fisher’s exact, select ‘Exact…’ button and choose ‘Exact’</a:t>
                </a: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8" y="2693342"/>
            <a:ext cx="6534150" cy="25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CMH Odds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this data in SPSS:</a:t>
            </a:r>
          </a:p>
          <a:p>
            <a:pPr lvl="1"/>
            <a:r>
              <a:rPr lang="en-US" dirty="0" smtClean="0"/>
              <a:t>Gender – &gt; 1 = Female, 0 = Male</a:t>
            </a:r>
          </a:p>
          <a:p>
            <a:pPr lvl="1"/>
            <a:r>
              <a:rPr lang="en-US" dirty="0" smtClean="0"/>
              <a:t>Outcome-&gt; 1 = Heart Attack, 0 = No Heart Attack</a:t>
            </a:r>
          </a:p>
          <a:p>
            <a:pPr lvl="1"/>
            <a:r>
              <a:rPr lang="en-US" dirty="0" smtClean="0"/>
              <a:t>Disease -&gt;  1 = Diabetes, 0 = No Diabetes</a:t>
            </a:r>
          </a:p>
          <a:p>
            <a:pPr lvl="1"/>
            <a:endParaRPr lang="en-US" dirty="0"/>
          </a:p>
          <a:p>
            <a:r>
              <a:rPr lang="en-US" dirty="0" smtClean="0"/>
              <a:t>Weight the Data by the counts 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158" y="3204534"/>
            <a:ext cx="39528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49684"/>
      </p:ext>
    </p:extLst>
  </p:cSld>
  <p:clrMapOvr>
    <a:masterClrMapping/>
  </p:clrMapOvr>
</p:sld>
</file>

<file path=ppt/theme/theme1.xml><?xml version="1.0" encoding="utf-8"?>
<a:theme xmlns:a="http://schemas.openxmlformats.org/drawingml/2006/main" name="3_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457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Trebuchet MS</vt:lpstr>
      <vt:lpstr>Wingdings 3</vt:lpstr>
      <vt:lpstr>3_Facet</vt:lpstr>
      <vt:lpstr>Equation</vt:lpstr>
      <vt:lpstr>Methods 1 Lab</vt:lpstr>
      <vt:lpstr>2x2 Tables in SPSS </vt:lpstr>
      <vt:lpstr>2x2 Table in SPSS - Exercise</vt:lpstr>
      <vt:lpstr>2x2 Tables in SPSS - Exercise </vt:lpstr>
      <vt:lpstr>Pearson’s χ^2  and Fisher’s Exact</vt:lpstr>
      <vt:lpstr>Pearson’s χ^2  and Fisher’s Exact - Exercise</vt:lpstr>
      <vt:lpstr>Pearson’s χ^2  and Fisher’s Exact - Exercise</vt:lpstr>
      <vt:lpstr>Pearson’s χ^2  and Fisher’s Exact - Exercise</vt:lpstr>
      <vt:lpstr>CMH Odds Ratios</vt:lpstr>
      <vt:lpstr>CMH Odds Ratios</vt:lpstr>
      <vt:lpstr>McNemar’s Test</vt:lpstr>
      <vt:lpstr>McNemar’s Test - Exercise</vt:lpstr>
      <vt:lpstr>McNemar’s Test - Exercise</vt:lpstr>
      <vt:lpstr>McNemar’s Test - 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Beall</dc:creator>
  <cp:lastModifiedBy>Jonathan Beall</cp:lastModifiedBy>
  <cp:revision>11</cp:revision>
  <dcterms:created xsi:type="dcterms:W3CDTF">2017-11-07T18:16:41Z</dcterms:created>
  <dcterms:modified xsi:type="dcterms:W3CDTF">2017-11-07T21:06:26Z</dcterms:modified>
</cp:coreProperties>
</file>