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5" r:id="rId3"/>
    <p:sldId id="266" r:id="rId4"/>
    <p:sldId id="270" r:id="rId5"/>
    <p:sldId id="271" r:id="rId6"/>
    <p:sldId id="272" r:id="rId7"/>
    <p:sldId id="258" r:id="rId8"/>
    <p:sldId id="260" r:id="rId9"/>
    <p:sldId id="261" r:id="rId10"/>
    <p:sldId id="262" r:id="rId11"/>
    <p:sldId id="273"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396118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168705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3494BA">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3494BA">
                    <a:lumMod val="60000"/>
                    <a:lumOff val="40000"/>
                  </a:srgbClr>
                </a:solidFill>
                <a:latin typeface="Arial"/>
              </a:rPr>
              <a:t>”</a:t>
            </a:r>
          </a:p>
        </p:txBody>
      </p:sp>
    </p:spTree>
    <p:extLst>
      <p:ext uri="{BB962C8B-B14F-4D97-AF65-F5344CB8AC3E}">
        <p14:creationId xmlns:p14="http://schemas.microsoft.com/office/powerpoint/2010/main" val="708972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439360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3494BA">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3494BA">
                    <a:lumMod val="60000"/>
                    <a:lumOff val="40000"/>
                  </a:srgbClr>
                </a:solidFill>
                <a:latin typeface="Arial"/>
              </a:rPr>
              <a:t>”</a:t>
            </a:r>
          </a:p>
        </p:txBody>
      </p:sp>
    </p:spTree>
    <p:extLst>
      <p:ext uri="{BB962C8B-B14F-4D97-AF65-F5344CB8AC3E}">
        <p14:creationId xmlns:p14="http://schemas.microsoft.com/office/powerpoint/2010/main" val="1686193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3086282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331252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4099079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206102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1530729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2452119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143698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288617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4079501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2312475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A0C02A4-11CF-4A7D-9E5D-EF6E9146FC43}" type="slidenum">
              <a:rPr lang="en-US" smtClean="0">
                <a:solidFill>
                  <a:srgbClr val="3494BA"/>
                </a:solidFill>
              </a:rPr>
              <a:pPr/>
              <a:t>‹#›</a:t>
            </a:fld>
            <a:endParaRPr lang="en-US" dirty="0">
              <a:solidFill>
                <a:srgbClr val="3494BA"/>
              </a:solidFill>
            </a:endParaRPr>
          </a:p>
        </p:txBody>
      </p:sp>
      <p:sp>
        <p:nvSpPr>
          <p:cNvPr id="5" name="Date Placeholder 4"/>
          <p:cNvSpPr>
            <a:spLocks noGrp="1"/>
          </p:cNvSpPr>
          <p:nvPr>
            <p:ph type="dt" sz="half" idx="10"/>
          </p:nvPr>
        </p:nvSpPr>
        <p:spPr/>
        <p:txBody>
          <a:body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Tree>
    <p:extLst>
      <p:ext uri="{BB962C8B-B14F-4D97-AF65-F5344CB8AC3E}">
        <p14:creationId xmlns:p14="http://schemas.microsoft.com/office/powerpoint/2010/main" val="35519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431567-5CC7-4125-8080-D4412F7DF15F}" type="datetimeFigureOut">
              <a:rPr lang="en-US" smtClean="0">
                <a:solidFill>
                  <a:prstClr val="black">
                    <a:tint val="75000"/>
                  </a:prstClr>
                </a:solidFill>
              </a:rPr>
              <a:pPr/>
              <a:t>8/1/2018</a:t>
            </a:fld>
            <a:endParaRPr lang="en-US" dirty="0">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0C02A4-11CF-4A7D-9E5D-EF6E9146FC43}" type="slidenum">
              <a:rPr lang="en-US" smtClean="0">
                <a:solidFill>
                  <a:srgbClr val="3494BA"/>
                </a:solidFill>
              </a:rPr>
              <a:pPr/>
              <a:t>‹#›</a:t>
            </a:fld>
            <a:endParaRPr lang="en-US" dirty="0">
              <a:solidFill>
                <a:srgbClr val="3494BA"/>
              </a:solidFill>
            </a:endParaRPr>
          </a:p>
        </p:txBody>
      </p:sp>
    </p:spTree>
    <p:extLst>
      <p:ext uri="{BB962C8B-B14F-4D97-AF65-F5344CB8AC3E}">
        <p14:creationId xmlns:p14="http://schemas.microsoft.com/office/powerpoint/2010/main" val="2755923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Methods 1 Lab</a:t>
            </a:r>
            <a:endParaRPr lang="en-US" dirty="0"/>
          </a:p>
        </p:txBody>
      </p:sp>
      <p:sp>
        <p:nvSpPr>
          <p:cNvPr id="3" name="Subtitle 2"/>
          <p:cNvSpPr>
            <a:spLocks noGrp="1"/>
          </p:cNvSpPr>
          <p:nvPr>
            <p:ph type="subTitle" idx="1"/>
          </p:nvPr>
        </p:nvSpPr>
        <p:spPr/>
        <p:txBody>
          <a:bodyPr/>
          <a:lstStyle/>
          <a:p>
            <a:r>
              <a:rPr lang="en-US" dirty="0" smtClean="0"/>
              <a:t>Lecture 11</a:t>
            </a:r>
            <a:endParaRPr lang="en-US" dirty="0"/>
          </a:p>
        </p:txBody>
      </p:sp>
    </p:spTree>
    <p:extLst>
      <p:ext uri="{BB962C8B-B14F-4D97-AF65-F5344CB8AC3E}">
        <p14:creationId xmlns:p14="http://schemas.microsoft.com/office/powerpoint/2010/main" val="4016050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and Multiple Comparison- Exercise</a:t>
            </a:r>
          </a:p>
        </p:txBody>
      </p:sp>
      <p:sp>
        <p:nvSpPr>
          <p:cNvPr id="3" name="Content Placeholder 2"/>
          <p:cNvSpPr>
            <a:spLocks noGrp="1"/>
          </p:cNvSpPr>
          <p:nvPr>
            <p:ph idx="1"/>
          </p:nvPr>
        </p:nvSpPr>
        <p:spPr/>
        <p:txBody>
          <a:bodyPr/>
          <a:lstStyle/>
          <a:p>
            <a:r>
              <a:rPr lang="en-US" dirty="0"/>
              <a:t>1. Using the </a:t>
            </a:r>
            <a:r>
              <a:rPr lang="en-US" dirty="0" smtClean="0"/>
              <a:t>Hormone.dat </a:t>
            </a:r>
            <a:r>
              <a:rPr lang="en-US" dirty="0"/>
              <a:t>file, conduct ANOVA to determine if there is a difference in </a:t>
            </a:r>
            <a:r>
              <a:rPr lang="en-US" dirty="0" smtClean="0"/>
              <a:t>biliary-secretion </a:t>
            </a:r>
            <a:r>
              <a:rPr lang="en-US" dirty="0"/>
              <a:t>post levels (variable name: </a:t>
            </a:r>
            <a:r>
              <a:rPr lang="en-US" dirty="0" err="1"/>
              <a:t>bilsecpt</a:t>
            </a:r>
            <a:r>
              <a:rPr lang="en-US" dirty="0"/>
              <a:t>) among the treatment groups </a:t>
            </a:r>
          </a:p>
          <a:p>
            <a:endParaRPr lang="en-US" dirty="0"/>
          </a:p>
          <a:p>
            <a:r>
              <a:rPr lang="en-US" dirty="0"/>
              <a:t>2. Use a </a:t>
            </a:r>
            <a:r>
              <a:rPr lang="en-US" dirty="0" err="1"/>
              <a:t>Bonferonni</a:t>
            </a:r>
            <a:r>
              <a:rPr lang="en-US" dirty="0"/>
              <a:t> approach to conduct all pairwise comparisons of the treatment groups for the biliary-secretion post levels </a:t>
            </a:r>
          </a:p>
        </p:txBody>
      </p:sp>
    </p:spTree>
    <p:extLst>
      <p:ext uri="{BB962C8B-B14F-4D97-AF65-F5344CB8AC3E}">
        <p14:creationId xmlns:p14="http://schemas.microsoft.com/office/powerpoint/2010/main" val="2710429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and Multiple Comparison- Exercise</a:t>
            </a:r>
          </a:p>
        </p:txBody>
      </p:sp>
      <p:sp>
        <p:nvSpPr>
          <p:cNvPr id="3" name="Content Placeholder 2"/>
          <p:cNvSpPr>
            <a:spLocks noGrp="1"/>
          </p:cNvSpPr>
          <p:nvPr>
            <p:ph idx="1"/>
          </p:nvPr>
        </p:nvSpPr>
        <p:spPr/>
        <p:txBody>
          <a:bodyPr/>
          <a:lstStyle/>
          <a:p>
            <a:r>
              <a:rPr lang="en-US" dirty="0" smtClean="0"/>
              <a:t> </a:t>
            </a:r>
            <a:r>
              <a:rPr lang="en-US" dirty="0"/>
              <a:t>ANOVA Steps	</a:t>
            </a:r>
          </a:p>
          <a:p>
            <a:pPr lvl="1"/>
            <a:endParaRPr lang="en-US" dirty="0" smtClean="0"/>
          </a:p>
          <a:p>
            <a:r>
              <a:rPr lang="en-US" dirty="0" smtClean="0"/>
              <a:t>Analyze</a:t>
            </a:r>
          </a:p>
          <a:p>
            <a:pPr lvl="1"/>
            <a:r>
              <a:rPr lang="en-US" dirty="0" smtClean="0"/>
              <a:t>Compare Means</a:t>
            </a:r>
          </a:p>
          <a:p>
            <a:pPr lvl="2"/>
            <a:r>
              <a:rPr lang="en-US" dirty="0" smtClean="0"/>
              <a:t>One-Way ANOVA</a:t>
            </a:r>
          </a:p>
          <a:p>
            <a:pPr lvl="3"/>
            <a:r>
              <a:rPr lang="en-US" dirty="0" smtClean="0"/>
              <a:t>Dependent -&gt; </a:t>
            </a:r>
            <a:r>
              <a:rPr lang="en-US" dirty="0" err="1" smtClean="0"/>
              <a:t>bilsecpt</a:t>
            </a:r>
            <a:endParaRPr lang="en-US" dirty="0" smtClean="0"/>
          </a:p>
          <a:p>
            <a:pPr lvl="3"/>
            <a:r>
              <a:rPr lang="en-US" dirty="0" smtClean="0"/>
              <a:t>Factor -&gt; hormone</a:t>
            </a:r>
          </a:p>
          <a:p>
            <a:pPr lvl="3"/>
            <a:r>
              <a:rPr lang="en-US" dirty="0" smtClean="0"/>
              <a:t>‘</a:t>
            </a:r>
            <a:r>
              <a:rPr lang="en-US" dirty="0"/>
              <a:t>Post-Hoc</a:t>
            </a:r>
            <a:r>
              <a:rPr lang="en-US" dirty="0" smtClean="0"/>
              <a:t>’ </a:t>
            </a:r>
            <a:r>
              <a:rPr lang="en-US" dirty="0"/>
              <a:t>-&gt; </a:t>
            </a:r>
            <a:r>
              <a:rPr lang="en-US" dirty="0" err="1"/>
              <a:t>Bonferonni</a:t>
            </a:r>
            <a:r>
              <a:rPr lang="en-US" dirty="0"/>
              <a:t> </a:t>
            </a:r>
            <a:endParaRPr lang="en-US" dirty="0" smtClean="0"/>
          </a:p>
        </p:txBody>
      </p:sp>
      <p:pic>
        <p:nvPicPr>
          <p:cNvPr id="4" name="Picture 3"/>
          <p:cNvPicPr>
            <a:picLocks noChangeAspect="1"/>
          </p:cNvPicPr>
          <p:nvPr/>
        </p:nvPicPr>
        <p:blipFill>
          <a:blip r:embed="rId2"/>
          <a:stretch>
            <a:fillRect/>
          </a:stretch>
        </p:blipFill>
        <p:spPr>
          <a:xfrm>
            <a:off x="5494639" y="1529036"/>
            <a:ext cx="5607702" cy="5032155"/>
          </a:xfrm>
          <a:prstGeom prst="rect">
            <a:avLst/>
          </a:prstGeom>
        </p:spPr>
      </p:pic>
    </p:spTree>
    <p:extLst>
      <p:ext uri="{BB962C8B-B14F-4D97-AF65-F5344CB8AC3E}">
        <p14:creationId xmlns:p14="http://schemas.microsoft.com/office/powerpoint/2010/main" val="232098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and Multiple Comparison- Exercise</a:t>
            </a:r>
          </a:p>
        </p:txBody>
      </p:sp>
      <p:sp>
        <p:nvSpPr>
          <p:cNvPr id="3" name="Content Placeholder 2"/>
          <p:cNvSpPr>
            <a:spLocks noGrp="1"/>
          </p:cNvSpPr>
          <p:nvPr>
            <p:ph idx="1"/>
          </p:nvPr>
        </p:nvSpPr>
        <p:spPr/>
        <p:txBody>
          <a:bodyPr/>
          <a:lstStyle/>
          <a:p>
            <a:r>
              <a:rPr lang="en-US" dirty="0" smtClean="0"/>
              <a:t>Based on the p-value, what should we conclude about the treatment groups?</a:t>
            </a:r>
            <a:endParaRPr lang="en-US" dirty="0"/>
          </a:p>
          <a:p>
            <a:endParaRPr lang="en-US" dirty="0"/>
          </a:p>
        </p:txBody>
      </p:sp>
      <p:pic>
        <p:nvPicPr>
          <p:cNvPr id="4" name="Picture 3"/>
          <p:cNvPicPr>
            <a:picLocks noChangeAspect="1"/>
          </p:cNvPicPr>
          <p:nvPr/>
        </p:nvPicPr>
        <p:blipFill rotWithShape="1">
          <a:blip r:embed="rId2"/>
          <a:srcRect l="13773" t="35129" r="50042" b="44102"/>
          <a:stretch/>
        </p:blipFill>
        <p:spPr>
          <a:xfrm>
            <a:off x="2238798" y="3015761"/>
            <a:ext cx="5473739" cy="1767255"/>
          </a:xfrm>
          <a:prstGeom prst="rect">
            <a:avLst/>
          </a:prstGeom>
        </p:spPr>
      </p:pic>
    </p:spTree>
    <p:extLst>
      <p:ext uri="{BB962C8B-B14F-4D97-AF65-F5344CB8AC3E}">
        <p14:creationId xmlns:p14="http://schemas.microsoft.com/office/powerpoint/2010/main" val="1807842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and Multiple Comparison- Exercise</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p:txBody>
      </p:sp>
      <p:pic>
        <p:nvPicPr>
          <p:cNvPr id="4" name="Picture 3"/>
          <p:cNvPicPr>
            <a:picLocks noChangeAspect="1"/>
          </p:cNvPicPr>
          <p:nvPr/>
        </p:nvPicPr>
        <p:blipFill rotWithShape="1">
          <a:blip r:embed="rId2"/>
          <a:srcRect l="13847" t="10972" r="41730" b="11908"/>
          <a:stretch/>
        </p:blipFill>
        <p:spPr>
          <a:xfrm>
            <a:off x="3131115" y="1569112"/>
            <a:ext cx="5416062" cy="5288888"/>
          </a:xfrm>
          <a:prstGeom prst="rect">
            <a:avLst/>
          </a:prstGeom>
        </p:spPr>
      </p:pic>
    </p:spTree>
    <p:extLst>
      <p:ext uri="{BB962C8B-B14F-4D97-AF65-F5344CB8AC3E}">
        <p14:creationId xmlns:p14="http://schemas.microsoft.com/office/powerpoint/2010/main" val="156787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Kappa Statistic</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087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Kappa Statistic</a:t>
            </a:r>
            <a:endParaRPr lang="en-US" dirty="0"/>
          </a:p>
        </p:txBody>
      </p:sp>
      <p:sp>
        <p:nvSpPr>
          <p:cNvPr id="3" name="Content Placeholder 2"/>
          <p:cNvSpPr>
            <a:spLocks noGrp="1"/>
          </p:cNvSpPr>
          <p:nvPr>
            <p:ph idx="1"/>
          </p:nvPr>
        </p:nvSpPr>
        <p:spPr/>
        <p:txBody>
          <a:bodyPr>
            <a:normAutofit lnSpcReduction="10000"/>
          </a:bodyPr>
          <a:lstStyle/>
          <a:p>
            <a:r>
              <a:rPr lang="en-US" dirty="0" smtClean="0"/>
              <a:t>Measure of agreement between two raters</a:t>
            </a:r>
          </a:p>
          <a:p>
            <a:endParaRPr lang="en-US" dirty="0"/>
          </a:p>
          <a:p>
            <a:endParaRPr lang="en-US" dirty="0" smtClean="0"/>
          </a:p>
          <a:p>
            <a:endParaRPr lang="en-US" dirty="0"/>
          </a:p>
          <a:p>
            <a:endParaRPr lang="en-US" dirty="0" smtClean="0"/>
          </a:p>
          <a:p>
            <a:r>
              <a:rPr lang="en-US" dirty="0" smtClean="0"/>
              <a:t>How to interpret the kappa statistic?</a:t>
            </a:r>
          </a:p>
          <a:p>
            <a:r>
              <a:rPr lang="en-US" dirty="0" smtClean="0"/>
              <a:t>Based on the author (</a:t>
            </a:r>
            <a:r>
              <a:rPr lang="en-US" dirty="0" err="1" smtClean="0"/>
              <a:t>Rosner</a:t>
            </a:r>
            <a:r>
              <a:rPr lang="en-US" dirty="0" smtClean="0"/>
              <a:t>) of your textbook:</a:t>
            </a:r>
            <a:endParaRPr lang="en-US" dirty="0"/>
          </a:p>
          <a:p>
            <a:pPr lvl="1"/>
            <a:r>
              <a:rPr lang="en-US" dirty="0"/>
              <a:t>k &gt;0.75:  excellent reproducibility</a:t>
            </a:r>
          </a:p>
          <a:p>
            <a:pPr lvl="1"/>
            <a:r>
              <a:rPr lang="en-US" dirty="0"/>
              <a:t>0.4 &lt; k &lt; 0.75:  good reproducibility</a:t>
            </a:r>
          </a:p>
          <a:p>
            <a:pPr lvl="1"/>
            <a:r>
              <a:rPr lang="en-US" dirty="0"/>
              <a:t>k &lt;0.4: marginal reproducibility</a:t>
            </a:r>
          </a:p>
          <a:p>
            <a:endParaRPr lang="en-US" dirty="0"/>
          </a:p>
        </p:txBody>
      </p:sp>
      <p:graphicFrame>
        <p:nvGraphicFramePr>
          <p:cNvPr id="4" name="Object 3"/>
          <p:cNvGraphicFramePr>
            <a:graphicFrameLocks noChangeAspect="1"/>
          </p:cNvGraphicFramePr>
          <p:nvPr>
            <p:extLst/>
          </p:nvPr>
        </p:nvGraphicFramePr>
        <p:xfrm>
          <a:off x="914401" y="2895600"/>
          <a:ext cx="6254496" cy="822304"/>
        </p:xfrm>
        <a:graphic>
          <a:graphicData uri="http://schemas.openxmlformats.org/presentationml/2006/ole">
            <mc:AlternateContent xmlns:mc="http://schemas.openxmlformats.org/markup-compatibility/2006">
              <mc:Choice xmlns:v="urn:schemas-microsoft-com:vml" Requires="v">
                <p:oleObj spid="_x0000_s1029" name="Equation" r:id="rId3" imgW="3187440" imgH="419040" progId="Equation.DSMT4">
                  <p:embed/>
                </p:oleObj>
              </mc:Choice>
              <mc:Fallback>
                <p:oleObj name="Equation" r:id="rId3" imgW="3187440" imgH="419040" progId="Equation.DSMT4">
                  <p:embed/>
                  <p:pic>
                    <p:nvPicPr>
                      <p:cNvPr id="0" name=""/>
                      <p:cNvPicPr/>
                      <p:nvPr/>
                    </p:nvPicPr>
                    <p:blipFill>
                      <a:blip r:embed="rId4"/>
                      <a:stretch>
                        <a:fillRect/>
                      </a:stretch>
                    </p:blipFill>
                    <p:spPr>
                      <a:xfrm>
                        <a:off x="914401" y="2895600"/>
                        <a:ext cx="6254496" cy="822304"/>
                      </a:xfrm>
                      <a:prstGeom prst="rect">
                        <a:avLst/>
                      </a:prstGeom>
                    </p:spPr>
                  </p:pic>
                </p:oleObj>
              </mc:Fallback>
            </mc:AlternateContent>
          </a:graphicData>
        </a:graphic>
      </p:graphicFrame>
    </p:spTree>
    <p:extLst>
      <p:ext uri="{BB962C8B-B14F-4D97-AF65-F5344CB8AC3E}">
        <p14:creationId xmlns:p14="http://schemas.microsoft.com/office/powerpoint/2010/main" val="2955169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Kappa Statistic - Exercise</a:t>
            </a:r>
            <a:endParaRPr lang="en-US" dirty="0"/>
          </a:p>
        </p:txBody>
      </p:sp>
      <p:sp>
        <p:nvSpPr>
          <p:cNvPr id="3" name="Content Placeholder 2"/>
          <p:cNvSpPr>
            <a:spLocks noGrp="1"/>
          </p:cNvSpPr>
          <p:nvPr>
            <p:ph idx="1"/>
          </p:nvPr>
        </p:nvSpPr>
        <p:spPr/>
        <p:txBody>
          <a:bodyPr>
            <a:normAutofit/>
          </a:bodyPr>
          <a:lstStyle/>
          <a:p>
            <a:r>
              <a:rPr lang="en-US" dirty="0"/>
              <a:t>Example: Two blind evaluators administered the AHA to the children in your research study. You want to quantify the level of agreement between evaluators on whether or not the child had an average AHA score.</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59055879"/>
              </p:ext>
            </p:extLst>
          </p:nvPr>
        </p:nvGraphicFramePr>
        <p:xfrm>
          <a:off x="1372973" y="3396963"/>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en-US" dirty="0"/>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b="0" dirty="0" smtClean="0">
                          <a:solidFill>
                            <a:schemeClr val="tx1"/>
                          </a:solidFill>
                        </a:rPr>
                        <a:t>Rater 2</a:t>
                      </a:r>
                      <a:endParaRPr lang="en-US" b="0" dirty="0">
                        <a:solidFill>
                          <a:schemeClr val="tx1"/>
                        </a:solidFill>
                      </a:endParaRPr>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en-US"/>
                    </a:p>
                  </a:txBody>
                  <a:tcPr>
                    <a:lnT w="12700" cap="flat" cmpd="sng" algn="ctr">
                      <a:solidFill>
                        <a:schemeClr val="tx1"/>
                      </a:solidFill>
                      <a:prstDash val="solid"/>
                      <a:round/>
                      <a:headEnd type="none" w="med" len="med"/>
                      <a:tailEnd type="none" w="med" len="med"/>
                    </a:lnT>
                    <a:solidFill>
                      <a:schemeClr val="bg1"/>
                    </a:solidFill>
                  </a:tcPr>
                </a:tc>
                <a:tc>
                  <a:txBody>
                    <a:bodyPr/>
                    <a:lstStyle/>
                    <a:p>
                      <a:pPr algn="ct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endParaRPr lang="en-US" dirty="0"/>
                    </a:p>
                  </a:txBody>
                  <a:tcPr>
                    <a:solidFill>
                      <a:schemeClr val="bg1"/>
                    </a:solidFill>
                  </a:tcPr>
                </a:tc>
                <a:tc>
                  <a:txBody>
                    <a:bodyPr/>
                    <a:lstStyle/>
                    <a:p>
                      <a:pPr algn="ctr"/>
                      <a:r>
                        <a:rPr lang="en-US" dirty="0" smtClean="0"/>
                        <a:t>Below </a:t>
                      </a:r>
                      <a:r>
                        <a:rPr lang="en-US" dirty="0" err="1" smtClean="0"/>
                        <a:t>Avg</a:t>
                      </a:r>
                      <a:endParaRPr lang="en-US" dirty="0"/>
                    </a:p>
                  </a:txBody>
                  <a:tcPr>
                    <a:solidFill>
                      <a:schemeClr val="bg1"/>
                    </a:solidFill>
                  </a:tcPr>
                </a:tc>
                <a:tc>
                  <a:txBody>
                    <a:bodyPr/>
                    <a:lstStyle/>
                    <a:p>
                      <a:pPr algn="ctr"/>
                      <a:r>
                        <a:rPr lang="en-US" dirty="0" smtClean="0"/>
                        <a:t>Above </a:t>
                      </a:r>
                      <a:r>
                        <a:rPr lang="en-US" dirty="0" err="1" smtClean="0"/>
                        <a:t>Avg</a:t>
                      </a:r>
                      <a:endParaRPr lang="en-US" dirty="0"/>
                    </a:p>
                  </a:txBody>
                  <a:tcPr>
                    <a:solidFill>
                      <a:schemeClr val="bg1"/>
                    </a:solidFill>
                  </a:tcPr>
                </a:tc>
                <a:tc>
                  <a:txBody>
                    <a:bodyPr/>
                    <a:lstStyle/>
                    <a:p>
                      <a:pPr algn="ctr"/>
                      <a:r>
                        <a:rPr lang="en-US" dirty="0" smtClean="0">
                          <a:solidFill>
                            <a:schemeClr val="tx1"/>
                          </a:solidFill>
                        </a:rPr>
                        <a:t>Total</a:t>
                      </a:r>
                      <a:endParaRPr lang="en-US" dirty="0">
                        <a:solidFill>
                          <a:schemeClr val="tx1"/>
                        </a:solidFill>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70840">
                <a:tc>
                  <a:txBody>
                    <a:bodyPr/>
                    <a:lstStyle/>
                    <a:p>
                      <a:pPr algn="ctr"/>
                      <a:r>
                        <a:rPr lang="en-US" dirty="0" smtClean="0"/>
                        <a:t>Rater 1</a:t>
                      </a:r>
                      <a:endParaRPr 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smtClean="0"/>
                        <a:t>Below </a:t>
                      </a:r>
                      <a:r>
                        <a:rPr lang="en-US" dirty="0" err="1" smtClean="0"/>
                        <a:t>Avg</a:t>
                      </a:r>
                      <a:endParaRPr lang="en-US" dirty="0"/>
                    </a:p>
                  </a:txBody>
                  <a:tcPr>
                    <a:solidFill>
                      <a:schemeClr val="bg1"/>
                    </a:solidFill>
                  </a:tcPr>
                </a:tc>
                <a:tc>
                  <a:txBody>
                    <a:bodyPr/>
                    <a:lstStyle/>
                    <a:p>
                      <a:pPr algn="ctr"/>
                      <a:r>
                        <a:rPr lang="en-US" dirty="0" smtClean="0"/>
                        <a:t>9</a:t>
                      </a:r>
                      <a:endParaRPr lang="en-US" dirty="0"/>
                    </a:p>
                  </a:txBody>
                  <a:tcPr>
                    <a:solidFill>
                      <a:schemeClr val="bg1"/>
                    </a:solidFill>
                  </a:tcPr>
                </a:tc>
                <a:tc>
                  <a:txBody>
                    <a:bodyPr/>
                    <a:lstStyle/>
                    <a:p>
                      <a:pPr algn="ctr"/>
                      <a:r>
                        <a:rPr lang="en-US" dirty="0" smtClean="0"/>
                        <a:t>2</a:t>
                      </a:r>
                      <a:endParaRPr lang="en-US" dirty="0"/>
                    </a:p>
                  </a:txBody>
                  <a:tcPr>
                    <a:solidFill>
                      <a:schemeClr val="bg1"/>
                    </a:solidFill>
                  </a:tcPr>
                </a:tc>
                <a:tc>
                  <a:txBody>
                    <a:bodyPr/>
                    <a:lstStyle/>
                    <a:p>
                      <a:pPr algn="ctr"/>
                      <a:r>
                        <a:rPr lang="en-US" dirty="0" smtClean="0"/>
                        <a:t>11</a:t>
                      </a:r>
                      <a:endParaRPr lang="en-US"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lang="en-US" dirty="0" smtClean="0"/>
                        <a:t>Above</a:t>
                      </a:r>
                      <a:r>
                        <a:rPr lang="en-US" baseline="0" dirty="0" smtClean="0"/>
                        <a:t> </a:t>
                      </a:r>
                      <a:r>
                        <a:rPr lang="en-US" baseline="0" dirty="0" err="1" smtClean="0"/>
                        <a:t>Avg</a:t>
                      </a:r>
                      <a:endParaRPr lang="en-US" dirty="0"/>
                    </a:p>
                  </a:txBody>
                  <a:tcPr>
                    <a:solidFill>
                      <a:schemeClr val="bg1"/>
                    </a:solidFill>
                  </a:tcPr>
                </a:tc>
                <a:tc>
                  <a:txBody>
                    <a:bodyPr/>
                    <a:lstStyle/>
                    <a:p>
                      <a:pPr algn="ctr"/>
                      <a:r>
                        <a:rPr lang="en-US" dirty="0" smtClean="0"/>
                        <a:t>0</a:t>
                      </a:r>
                      <a:endParaRPr lang="en-US" dirty="0"/>
                    </a:p>
                  </a:txBody>
                  <a:tcPr>
                    <a:solidFill>
                      <a:schemeClr val="bg1"/>
                    </a:solidFill>
                  </a:tcPr>
                </a:tc>
                <a:tc>
                  <a:txBody>
                    <a:bodyPr/>
                    <a:lstStyle/>
                    <a:p>
                      <a:pPr algn="ctr"/>
                      <a:r>
                        <a:rPr lang="en-US" dirty="0" smtClean="0"/>
                        <a:t>9</a:t>
                      </a:r>
                      <a:endParaRPr lang="en-US" dirty="0"/>
                    </a:p>
                  </a:txBody>
                  <a:tcPr>
                    <a:solidFill>
                      <a:schemeClr val="bg1"/>
                    </a:solidFill>
                  </a:tcPr>
                </a:tc>
                <a:tc>
                  <a:txBody>
                    <a:bodyPr/>
                    <a:lstStyle/>
                    <a:p>
                      <a:pPr algn="ctr"/>
                      <a:r>
                        <a:rPr lang="en-US" dirty="0" smtClean="0"/>
                        <a:t>9</a:t>
                      </a:r>
                      <a:endParaRPr lang="en-US" dirty="0"/>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70840">
                <a:tc>
                  <a:txBody>
                    <a:bodyPr/>
                    <a:lstStyle/>
                    <a:p>
                      <a:pPr algn="ctr"/>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Total</a:t>
                      </a:r>
                      <a:endParaRPr lang="en-US"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9</a:t>
                      </a:r>
                      <a:endParaRPr lang="en-US"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11</a:t>
                      </a:r>
                      <a:endParaRPr lang="en-US"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smtClean="0"/>
                        <a:t>20</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95628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Kappa Statistic - Exercise</a:t>
            </a:r>
            <a:endParaRPr lang="en-US" dirty="0"/>
          </a:p>
        </p:txBody>
      </p:sp>
      <p:sp>
        <p:nvSpPr>
          <p:cNvPr id="3" name="Content Placeholder 2"/>
          <p:cNvSpPr>
            <a:spLocks noGrp="1"/>
          </p:cNvSpPr>
          <p:nvPr>
            <p:ph idx="1"/>
          </p:nvPr>
        </p:nvSpPr>
        <p:spPr>
          <a:xfrm>
            <a:off x="677334" y="2160589"/>
            <a:ext cx="5130342" cy="3880773"/>
          </a:xfrm>
        </p:spPr>
        <p:txBody>
          <a:bodyPr>
            <a:normAutofit/>
          </a:bodyPr>
          <a:lstStyle/>
          <a:p>
            <a:r>
              <a:rPr lang="en-US" dirty="0" smtClean="0"/>
              <a:t>Enter the data into SPSS and weight the data by ‘Count’</a:t>
            </a:r>
            <a:endParaRPr lang="en-US" dirty="0"/>
          </a:p>
          <a:p>
            <a:endParaRPr lang="en-US" dirty="0" smtClean="0"/>
          </a:p>
          <a:p>
            <a:r>
              <a:rPr lang="en-US" dirty="0" smtClean="0"/>
              <a:t>Data</a:t>
            </a:r>
          </a:p>
          <a:p>
            <a:pPr lvl="1"/>
            <a:r>
              <a:rPr lang="en-US" dirty="0" smtClean="0"/>
              <a:t>Weight </a:t>
            </a:r>
            <a:r>
              <a:rPr lang="en-US" dirty="0"/>
              <a:t>Cases </a:t>
            </a:r>
          </a:p>
          <a:p>
            <a:pPr lvl="2"/>
            <a:r>
              <a:rPr lang="en-US" dirty="0" smtClean="0"/>
              <a:t>‘</a:t>
            </a:r>
            <a:r>
              <a:rPr lang="en-US" dirty="0"/>
              <a:t>Weight Cases By’ -&gt; </a:t>
            </a:r>
            <a:r>
              <a:rPr lang="en-US" dirty="0" smtClean="0"/>
              <a:t>Count</a:t>
            </a:r>
            <a:endParaRPr lang="en-US" dirty="0"/>
          </a:p>
          <a:p>
            <a:endParaRPr lang="en-US" dirty="0"/>
          </a:p>
        </p:txBody>
      </p:sp>
      <p:pic>
        <p:nvPicPr>
          <p:cNvPr id="5" name="Picture 4"/>
          <p:cNvPicPr>
            <a:picLocks noChangeAspect="1"/>
          </p:cNvPicPr>
          <p:nvPr/>
        </p:nvPicPr>
        <p:blipFill>
          <a:blip r:embed="rId2"/>
          <a:stretch>
            <a:fillRect/>
          </a:stretch>
        </p:blipFill>
        <p:spPr>
          <a:xfrm>
            <a:off x="6227805" y="1520242"/>
            <a:ext cx="5463520" cy="4889387"/>
          </a:xfrm>
          <a:prstGeom prst="rect">
            <a:avLst/>
          </a:prstGeom>
        </p:spPr>
      </p:pic>
    </p:spTree>
    <p:extLst>
      <p:ext uri="{BB962C8B-B14F-4D97-AF65-F5344CB8AC3E}">
        <p14:creationId xmlns:p14="http://schemas.microsoft.com/office/powerpoint/2010/main" val="2358718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Kappa Statistic - Exercise</a:t>
            </a:r>
            <a:endParaRPr lang="en-US" dirty="0"/>
          </a:p>
        </p:txBody>
      </p:sp>
      <p:sp>
        <p:nvSpPr>
          <p:cNvPr id="3" name="Content Placeholder 2"/>
          <p:cNvSpPr>
            <a:spLocks noGrp="1"/>
          </p:cNvSpPr>
          <p:nvPr>
            <p:ph idx="1"/>
          </p:nvPr>
        </p:nvSpPr>
        <p:spPr>
          <a:xfrm>
            <a:off x="677334" y="2160589"/>
            <a:ext cx="5130342" cy="3880773"/>
          </a:xfrm>
        </p:spPr>
        <p:txBody>
          <a:bodyPr>
            <a:normAutofit/>
          </a:bodyPr>
          <a:lstStyle/>
          <a:p>
            <a:r>
              <a:rPr lang="en-US" dirty="0" smtClean="0"/>
              <a:t>Calculate the kappa statistic</a:t>
            </a:r>
            <a:endParaRPr lang="en-US" dirty="0"/>
          </a:p>
          <a:p>
            <a:endParaRPr lang="en-US" dirty="0" smtClean="0"/>
          </a:p>
          <a:p>
            <a:r>
              <a:rPr lang="en-US" dirty="0" smtClean="0"/>
              <a:t>Analyze</a:t>
            </a:r>
          </a:p>
          <a:p>
            <a:pPr lvl="1"/>
            <a:r>
              <a:rPr lang="en-US" dirty="0" smtClean="0"/>
              <a:t>Descriptive Statistics</a:t>
            </a:r>
          </a:p>
          <a:p>
            <a:pPr lvl="2"/>
            <a:r>
              <a:rPr lang="en-US" dirty="0" smtClean="0"/>
              <a:t>Crosstabs</a:t>
            </a:r>
          </a:p>
          <a:p>
            <a:pPr lvl="3"/>
            <a:r>
              <a:rPr lang="en-US" dirty="0" smtClean="0"/>
              <a:t>‘Row(s</a:t>
            </a:r>
            <a:r>
              <a:rPr lang="en-US" dirty="0"/>
              <a:t>)’ </a:t>
            </a:r>
            <a:r>
              <a:rPr lang="en-US" dirty="0" smtClean="0"/>
              <a:t>-&gt; R1BelowAvg</a:t>
            </a:r>
          </a:p>
          <a:p>
            <a:pPr lvl="3"/>
            <a:r>
              <a:rPr lang="en-US" dirty="0" smtClean="0"/>
              <a:t>‘Column(s)’ -&gt; R2BelowAvg</a:t>
            </a:r>
          </a:p>
          <a:p>
            <a:pPr lvl="4"/>
            <a:r>
              <a:rPr lang="en-US" dirty="0" smtClean="0"/>
              <a:t> ‘</a:t>
            </a:r>
            <a:r>
              <a:rPr lang="en-US" dirty="0"/>
              <a:t>Statistics</a:t>
            </a:r>
            <a:r>
              <a:rPr lang="en-US" dirty="0" smtClean="0"/>
              <a:t>’</a:t>
            </a:r>
          </a:p>
          <a:p>
            <a:pPr lvl="5"/>
            <a:r>
              <a:rPr lang="en-US" dirty="0" smtClean="0"/>
              <a:t>‘Kappa’</a:t>
            </a:r>
            <a:endParaRPr lang="en-US" dirty="0"/>
          </a:p>
          <a:p>
            <a:endParaRPr lang="en-US" dirty="0"/>
          </a:p>
        </p:txBody>
      </p:sp>
      <p:pic>
        <p:nvPicPr>
          <p:cNvPr id="4" name="Picture 3"/>
          <p:cNvPicPr>
            <a:picLocks noChangeAspect="1"/>
          </p:cNvPicPr>
          <p:nvPr/>
        </p:nvPicPr>
        <p:blipFill>
          <a:blip r:embed="rId2"/>
          <a:stretch>
            <a:fillRect/>
          </a:stretch>
        </p:blipFill>
        <p:spPr>
          <a:xfrm>
            <a:off x="6211459" y="1270000"/>
            <a:ext cx="4985428" cy="5253552"/>
          </a:xfrm>
          <a:prstGeom prst="rect">
            <a:avLst/>
          </a:prstGeom>
        </p:spPr>
      </p:pic>
    </p:spTree>
    <p:extLst>
      <p:ext uri="{BB962C8B-B14F-4D97-AF65-F5344CB8AC3E}">
        <p14:creationId xmlns:p14="http://schemas.microsoft.com/office/powerpoint/2010/main" val="3025886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a:t>Analysis of Variance (ANOVA) and Multiple Comparisons</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30389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Comparisons</a:t>
            </a:r>
          </a:p>
        </p:txBody>
      </p:sp>
      <p:sp>
        <p:nvSpPr>
          <p:cNvPr id="3" name="Content Placeholder 2"/>
          <p:cNvSpPr>
            <a:spLocks noGrp="1"/>
          </p:cNvSpPr>
          <p:nvPr>
            <p:ph idx="1"/>
          </p:nvPr>
        </p:nvSpPr>
        <p:spPr/>
        <p:txBody>
          <a:bodyPr/>
          <a:lstStyle/>
          <a:p>
            <a:r>
              <a:rPr lang="en-US" dirty="0"/>
              <a:t>If we reject the ANOVA null hypothesis , and </a:t>
            </a:r>
            <a:r>
              <a:rPr lang="en-US" dirty="0" smtClean="0"/>
              <a:t>we need to </a:t>
            </a:r>
            <a:r>
              <a:rPr lang="en-US" dirty="0"/>
              <a:t>determine which group means </a:t>
            </a:r>
            <a:r>
              <a:rPr lang="en-US" dirty="0" smtClean="0"/>
              <a:t>differ</a:t>
            </a:r>
            <a:endParaRPr lang="en-US" dirty="0"/>
          </a:p>
          <a:p>
            <a:endParaRPr lang="en-US" dirty="0"/>
          </a:p>
          <a:p>
            <a:r>
              <a:rPr lang="en-US" dirty="0" smtClean="0"/>
              <a:t>We can determine which group means differ by doing multiple </a:t>
            </a:r>
            <a:r>
              <a:rPr lang="en-US" dirty="0"/>
              <a:t>c</a:t>
            </a:r>
            <a:r>
              <a:rPr lang="en-US" dirty="0" smtClean="0"/>
              <a:t>omparisons </a:t>
            </a:r>
          </a:p>
          <a:p>
            <a:endParaRPr lang="en-US" dirty="0"/>
          </a:p>
          <a:p>
            <a:r>
              <a:rPr lang="en-US" dirty="0" smtClean="0"/>
              <a:t>Popular multiple comparison methods</a:t>
            </a:r>
          </a:p>
          <a:p>
            <a:pPr lvl="1"/>
            <a:r>
              <a:rPr lang="en-US" dirty="0" err="1" smtClean="0"/>
              <a:t>Bonferroni</a:t>
            </a:r>
            <a:endParaRPr lang="en-US" dirty="0" smtClean="0"/>
          </a:p>
          <a:p>
            <a:pPr lvl="1"/>
            <a:r>
              <a:rPr lang="en-US" dirty="0" err="1" smtClean="0"/>
              <a:t>Tukey</a:t>
            </a:r>
            <a:endParaRPr lang="en-US" dirty="0" smtClean="0"/>
          </a:p>
          <a:p>
            <a:pPr lvl="1"/>
            <a:r>
              <a:rPr lang="en-US" dirty="0" err="1" smtClean="0"/>
              <a:t>Scheffe</a:t>
            </a:r>
            <a:endParaRPr lang="en-US" dirty="0"/>
          </a:p>
          <a:p>
            <a:endParaRPr lang="en-US" dirty="0" smtClean="0"/>
          </a:p>
          <a:p>
            <a:endParaRPr lang="en-US" dirty="0"/>
          </a:p>
        </p:txBody>
      </p:sp>
    </p:spTree>
    <p:extLst>
      <p:ext uri="{BB962C8B-B14F-4D97-AF65-F5344CB8AC3E}">
        <p14:creationId xmlns:p14="http://schemas.microsoft.com/office/powerpoint/2010/main" val="2625206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ANOVA and Multiple Comparison- Exercise</a:t>
            </a:r>
          </a:p>
        </p:txBody>
      </p:sp>
      <p:sp>
        <p:nvSpPr>
          <p:cNvPr id="3" name="Content Placeholder 2"/>
          <p:cNvSpPr>
            <a:spLocks noGrp="1"/>
          </p:cNvSpPr>
          <p:nvPr>
            <p:ph idx="1"/>
          </p:nvPr>
        </p:nvSpPr>
        <p:spPr/>
        <p:txBody>
          <a:bodyPr/>
          <a:lstStyle/>
          <a:p>
            <a:r>
              <a:rPr lang="en-US" dirty="0"/>
              <a:t>Hormone data </a:t>
            </a:r>
            <a:r>
              <a:rPr lang="en-US" dirty="0" smtClean="0"/>
              <a:t>from </a:t>
            </a:r>
            <a:r>
              <a:rPr lang="en-US" dirty="0"/>
              <a:t>the course textbook (</a:t>
            </a:r>
            <a:r>
              <a:rPr lang="en-US" dirty="0" err="1"/>
              <a:t>Rosner</a:t>
            </a:r>
            <a:r>
              <a:rPr lang="en-US" dirty="0"/>
              <a:t>, 7</a:t>
            </a:r>
            <a:r>
              <a:rPr lang="en-US" baseline="30000" dirty="0"/>
              <a:t>th</a:t>
            </a:r>
            <a:r>
              <a:rPr lang="en-US" dirty="0"/>
              <a:t> edition)</a:t>
            </a:r>
          </a:p>
          <a:p>
            <a:r>
              <a:rPr lang="en-US" dirty="0"/>
              <a:t>Hormone study conducted with chickens</a:t>
            </a:r>
          </a:p>
          <a:p>
            <a:r>
              <a:rPr lang="en-US" dirty="0"/>
              <a:t>Five treatment groups</a:t>
            </a:r>
          </a:p>
          <a:p>
            <a:pPr lvl="1"/>
            <a:r>
              <a:rPr lang="en-US" dirty="0"/>
              <a:t>One saline group</a:t>
            </a:r>
          </a:p>
          <a:p>
            <a:pPr lvl="1"/>
            <a:r>
              <a:rPr lang="en-US" dirty="0"/>
              <a:t>Four hormone groups </a:t>
            </a:r>
          </a:p>
          <a:p>
            <a:pPr marL="457200" lvl="1" indent="0">
              <a:buNone/>
            </a:pPr>
            <a:endParaRPr lang="en-US" dirty="0"/>
          </a:p>
        </p:txBody>
      </p:sp>
      <p:pic>
        <p:nvPicPr>
          <p:cNvPr id="4" name="Picture 3"/>
          <p:cNvPicPr>
            <a:picLocks noChangeAspect="1"/>
          </p:cNvPicPr>
          <p:nvPr/>
        </p:nvPicPr>
        <p:blipFill rotWithShape="1">
          <a:blip r:embed="rId2"/>
          <a:srcRect l="25096" t="33056" r="28173" b="41153"/>
          <a:stretch/>
        </p:blipFill>
        <p:spPr>
          <a:xfrm>
            <a:off x="2126960" y="4272643"/>
            <a:ext cx="5697415" cy="1768719"/>
          </a:xfrm>
          <a:prstGeom prst="rect">
            <a:avLst/>
          </a:prstGeom>
        </p:spPr>
      </p:pic>
    </p:spTree>
    <p:extLst>
      <p:ext uri="{BB962C8B-B14F-4D97-AF65-F5344CB8AC3E}">
        <p14:creationId xmlns:p14="http://schemas.microsoft.com/office/powerpoint/2010/main" val="861506091"/>
      </p:ext>
    </p:extLst>
  </p:cSld>
  <p:clrMapOvr>
    <a:masterClrMapping/>
  </p:clrMapOvr>
</p:sld>
</file>

<file path=ppt/theme/theme1.xml><?xml version="1.0" encoding="utf-8"?>
<a:theme xmlns:a="http://schemas.openxmlformats.org/drawingml/2006/main" name="3_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18</TotalTime>
  <Words>338</Words>
  <Application>Microsoft Office PowerPoint</Application>
  <PresentationFormat>Widescreen</PresentationFormat>
  <Paragraphs>82</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Trebuchet MS</vt:lpstr>
      <vt:lpstr>Wingdings 3</vt:lpstr>
      <vt:lpstr>3_Facet</vt:lpstr>
      <vt:lpstr>Equation</vt:lpstr>
      <vt:lpstr>Methods 1 Lab</vt:lpstr>
      <vt:lpstr>Kappa Statistic</vt:lpstr>
      <vt:lpstr>Kappa Statistic</vt:lpstr>
      <vt:lpstr>Kappa Statistic - Exercise</vt:lpstr>
      <vt:lpstr>Kappa Statistic - Exercise</vt:lpstr>
      <vt:lpstr>Kappa Statistic - Exercise</vt:lpstr>
      <vt:lpstr>Analysis of Variance (ANOVA) and Multiple Comparisons</vt:lpstr>
      <vt:lpstr>Multiple Comparisons</vt:lpstr>
      <vt:lpstr>ANOVA and Multiple Comparison- Exercise</vt:lpstr>
      <vt:lpstr>ANOVA and Multiple Comparison- Exercise</vt:lpstr>
      <vt:lpstr>ANOVA and Multiple Comparison- Exercise</vt:lpstr>
      <vt:lpstr>ANOVA and Multiple Comparison- Exercise</vt:lpstr>
      <vt:lpstr>ANOVA and Multiple Comparison-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1 Lab</dc:title>
  <dc:creator>Madison Hyer</dc:creator>
  <cp:lastModifiedBy>Windows User</cp:lastModifiedBy>
  <cp:revision>4</cp:revision>
  <dcterms:created xsi:type="dcterms:W3CDTF">2017-11-14T20:20:17Z</dcterms:created>
  <dcterms:modified xsi:type="dcterms:W3CDTF">2018-08-01T14:01:26Z</dcterms:modified>
</cp:coreProperties>
</file>