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7" r:id="rId2"/>
    <p:sldId id="266" r:id="rId3"/>
    <p:sldId id="260" r:id="rId4"/>
    <p:sldId id="262" r:id="rId5"/>
    <p:sldId id="273" r:id="rId6"/>
    <p:sldId id="272" r:id="rId7"/>
    <p:sldId id="275" r:id="rId8"/>
    <p:sldId id="270" r:id="rId9"/>
    <p:sldId id="264" r:id="rId10"/>
    <p:sldId id="271" r:id="rId11"/>
    <p:sldId id="267" r:id="rId12"/>
    <p:sldId id="274" r:id="rId13"/>
    <p:sldId id="268" r:id="rId14"/>
    <p:sldId id="276" r:id="rId15"/>
    <p:sldId id="277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7F6F2-D13F-40C6-8A74-A6C342C2B67F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176FD-C9DB-469D-97D0-1D6A0643C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69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5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32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0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8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7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8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3977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Methods I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2 -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7791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</a:t>
            </a:r>
            <a:r>
              <a:rPr lang="en-US" dirty="0" smtClean="0"/>
              <a:t>a </a:t>
            </a:r>
            <a:r>
              <a:rPr lang="en-US" dirty="0" err="1" smtClean="0"/>
              <a:t>dotplot</a:t>
            </a:r>
            <a:r>
              <a:rPr lang="en-US" dirty="0" smtClean="0"/>
              <a:t> </a:t>
            </a:r>
            <a:r>
              <a:rPr lang="en-US" dirty="0" smtClean="0"/>
              <a:t>of White </a:t>
            </a:r>
            <a:r>
              <a:rPr lang="en-US" dirty="0"/>
              <a:t>Blood Cell Count by Gender</a:t>
            </a:r>
          </a:p>
          <a:p>
            <a:endParaRPr lang="en-US" sz="1600" dirty="0" smtClean="0"/>
          </a:p>
          <a:p>
            <a:r>
              <a:rPr lang="en-US" dirty="0" smtClean="0"/>
              <a:t>Graphs</a:t>
            </a:r>
            <a:endParaRPr lang="en-US" dirty="0"/>
          </a:p>
          <a:p>
            <a:pPr lvl="1"/>
            <a:r>
              <a:rPr lang="en-US" sz="1800" dirty="0" smtClean="0"/>
              <a:t>Legacy Dialogs</a:t>
            </a:r>
            <a:endParaRPr lang="en-US" sz="1800" dirty="0"/>
          </a:p>
          <a:p>
            <a:pPr lvl="1"/>
            <a:r>
              <a:rPr lang="en-US" sz="1800" dirty="0"/>
              <a:t>Choose “Scatter/Dot”</a:t>
            </a:r>
          </a:p>
          <a:p>
            <a:pPr lvl="2"/>
            <a:r>
              <a:rPr lang="en-US" sz="1800" dirty="0" smtClean="0"/>
              <a:t>Simple Dot</a:t>
            </a:r>
            <a:endParaRPr lang="en-US" sz="1800" dirty="0"/>
          </a:p>
          <a:p>
            <a:pPr lvl="3"/>
            <a:r>
              <a:rPr lang="en-US" sz="1600" dirty="0" smtClean="0"/>
              <a:t>X </a:t>
            </a:r>
            <a:r>
              <a:rPr lang="en-US" sz="1600" dirty="0"/>
              <a:t>Axis – </a:t>
            </a:r>
            <a:r>
              <a:rPr lang="en-US" sz="1600" dirty="0" smtClean="0"/>
              <a:t>WBC </a:t>
            </a:r>
            <a:endParaRPr lang="en-US" sz="1600" dirty="0"/>
          </a:p>
          <a:p>
            <a:pPr lvl="3"/>
            <a:r>
              <a:rPr lang="en-US" sz="1600" dirty="0" smtClean="0"/>
              <a:t>Columns </a:t>
            </a:r>
            <a:r>
              <a:rPr lang="en-US" sz="1600" dirty="0"/>
              <a:t>– </a:t>
            </a:r>
            <a:r>
              <a:rPr lang="en-US" sz="1600" dirty="0" smtClean="0"/>
              <a:t>Gender</a:t>
            </a:r>
            <a:endParaRPr lang="en-US" sz="1600" dirty="0"/>
          </a:p>
          <a:p>
            <a:pPr lvl="4"/>
            <a:r>
              <a:rPr lang="en-US" sz="1600" dirty="0"/>
              <a:t>Click </a:t>
            </a:r>
            <a:r>
              <a:rPr lang="en-US" sz="1600" dirty="0" smtClean="0"/>
              <a:t>“Options” and choose “Symmetric”</a:t>
            </a:r>
          </a:p>
          <a:p>
            <a:pPr lvl="4"/>
            <a:r>
              <a:rPr lang="en-US" sz="1600" dirty="0" smtClean="0"/>
              <a:t>Click “Ok”</a:t>
            </a:r>
            <a:endParaRPr lang="en-US" sz="1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51" y="831273"/>
            <a:ext cx="6098073" cy="49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97291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Tables can be generate quickly for nominal variables, but first lets dichotomize WBC.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Transform</a:t>
            </a:r>
            <a:endParaRPr lang="en-US" dirty="0"/>
          </a:p>
          <a:p>
            <a:pPr lvl="1"/>
            <a:r>
              <a:rPr lang="en-US" dirty="0"/>
              <a:t>Recode into different variables…</a:t>
            </a:r>
          </a:p>
          <a:p>
            <a:pPr lvl="2"/>
            <a:r>
              <a:rPr lang="en-US" dirty="0"/>
              <a:t>Select -&gt; </a:t>
            </a:r>
            <a:r>
              <a:rPr lang="en-US" dirty="0" smtClean="0"/>
              <a:t>WBC</a:t>
            </a:r>
            <a:endParaRPr lang="en-US" dirty="0"/>
          </a:p>
          <a:p>
            <a:pPr lvl="2"/>
            <a:r>
              <a:rPr lang="en-US" dirty="0"/>
              <a:t>Output Variable Name: </a:t>
            </a:r>
            <a:r>
              <a:rPr lang="en-US" dirty="0" smtClean="0"/>
              <a:t>‘</a:t>
            </a:r>
            <a:r>
              <a:rPr lang="en-US" dirty="0" err="1" smtClean="0"/>
              <a:t>WBCCat</a:t>
            </a:r>
            <a:r>
              <a:rPr lang="en-US" dirty="0" smtClean="0"/>
              <a:t>’</a:t>
            </a:r>
            <a:endParaRPr lang="en-US" dirty="0"/>
          </a:p>
          <a:p>
            <a:pPr lvl="3"/>
            <a:r>
              <a:rPr lang="en-US" dirty="0"/>
              <a:t>Click “Old and New Values”</a:t>
            </a:r>
          </a:p>
          <a:p>
            <a:pPr lvl="3"/>
            <a:r>
              <a:rPr lang="en-US" dirty="0" smtClean="0"/>
              <a:t>Check </a:t>
            </a:r>
            <a:r>
              <a:rPr lang="en-US" dirty="0"/>
              <a:t>“Output Variables are Strings”</a:t>
            </a:r>
          </a:p>
          <a:p>
            <a:pPr lvl="4"/>
            <a:r>
              <a:rPr lang="en-US" dirty="0" smtClean="0"/>
              <a:t>0-7 = Low WBC</a:t>
            </a:r>
          </a:p>
          <a:p>
            <a:pPr lvl="4"/>
            <a:r>
              <a:rPr lang="en-US" dirty="0" smtClean="0"/>
              <a:t>7-20 = High WBC</a:t>
            </a:r>
          </a:p>
          <a:p>
            <a:pPr lvl="5"/>
            <a:r>
              <a:rPr lang="en-US" dirty="0" smtClean="0"/>
              <a:t>Click “Continue”</a:t>
            </a:r>
          </a:p>
          <a:p>
            <a:pPr lvl="5"/>
            <a:r>
              <a:rPr lang="en-US" dirty="0" smtClean="0"/>
              <a:t>Click “OK”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Tables: Exercise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Tables </a:t>
            </a:r>
          </a:p>
          <a:p>
            <a:pPr lvl="2"/>
            <a:r>
              <a:rPr lang="en-US" dirty="0" smtClean="0"/>
              <a:t>Custom Tables</a:t>
            </a:r>
          </a:p>
          <a:p>
            <a:pPr lvl="3"/>
            <a:r>
              <a:rPr lang="en-US" dirty="0" smtClean="0"/>
              <a:t>Click “Ok”</a:t>
            </a:r>
          </a:p>
          <a:p>
            <a:pPr lvl="4"/>
            <a:r>
              <a:rPr lang="en-US" dirty="0" smtClean="0"/>
              <a:t>Drag the variables to either row or columns</a:t>
            </a:r>
          </a:p>
          <a:p>
            <a:pPr lvl="5"/>
            <a:r>
              <a:rPr lang="en-US" dirty="0" smtClean="0"/>
              <a:t>Click “Ok”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97" y="1907875"/>
            <a:ext cx="3997903" cy="23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SPSS does not give percentiles by default.  </a:t>
            </a:r>
          </a:p>
          <a:p>
            <a:endParaRPr lang="en-US" dirty="0"/>
          </a:p>
          <a:p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Descriptive Statistics 	</a:t>
            </a:r>
          </a:p>
          <a:p>
            <a:pPr lvl="2"/>
            <a:r>
              <a:rPr lang="en-US" dirty="0" smtClean="0"/>
              <a:t>Explore</a:t>
            </a:r>
          </a:p>
          <a:p>
            <a:pPr lvl="3"/>
            <a:r>
              <a:rPr lang="en-US" dirty="0" smtClean="0"/>
              <a:t>Click “Statistics”</a:t>
            </a:r>
          </a:p>
          <a:p>
            <a:pPr lvl="4"/>
            <a:r>
              <a:rPr lang="en-US" dirty="0" smtClean="0"/>
              <a:t>Check “Percentiles”</a:t>
            </a:r>
          </a:p>
          <a:p>
            <a:pPr lvl="5"/>
            <a:r>
              <a:rPr lang="en-US" dirty="0" smtClean="0"/>
              <a:t>Click “Continue” and “Ok”</a:t>
            </a:r>
          </a:p>
          <a:p>
            <a:pPr marL="2286000" lvl="5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87" y="2598963"/>
            <a:ext cx="7553498" cy="17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97919" cy="3880773"/>
          </a:xfrm>
        </p:spPr>
        <p:txBody>
          <a:bodyPr/>
          <a:lstStyle/>
          <a:p>
            <a:r>
              <a:rPr lang="en-US" dirty="0" smtClean="0"/>
              <a:t>Measure of variability include…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IQR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Standard Deviation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03" y="609600"/>
            <a:ext cx="4419922" cy="54358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87132" y="2225615"/>
            <a:ext cx="439947" cy="198408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87131" y="4629509"/>
            <a:ext cx="439947" cy="198408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696" y="0"/>
            <a:ext cx="4256304" cy="3411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355" y="3411112"/>
            <a:ext cx="4324646" cy="344910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2160589"/>
            <a:ext cx="7225069" cy="3880773"/>
          </a:xfrm>
        </p:spPr>
        <p:txBody>
          <a:bodyPr/>
          <a:lstStyle/>
          <a:p>
            <a:r>
              <a:rPr lang="en-US" dirty="0" smtClean="0"/>
              <a:t>Graphs are helpful when want to observe the variability of data or check for similar variability among groups.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Different variability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Similar variability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59192" y="2639683"/>
            <a:ext cx="4658265" cy="74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03917" y="4100975"/>
            <a:ext cx="4451230" cy="84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the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Friday</a:t>
            </a:r>
          </a:p>
          <a:p>
            <a:pPr lvl="1"/>
            <a:r>
              <a:rPr lang="en-US" dirty="0" smtClean="0"/>
              <a:t>Please put you name in the document you are turning 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Don’t just turn </a:t>
            </a:r>
            <a:r>
              <a:rPr lang="en-US" dirty="0"/>
              <a:t>in raw output from SPSS</a:t>
            </a:r>
          </a:p>
          <a:p>
            <a:pPr lvl="1"/>
            <a:r>
              <a:rPr lang="en-US" dirty="0"/>
              <a:t>Summarize the information needed to answer the question</a:t>
            </a:r>
          </a:p>
          <a:p>
            <a:pPr lvl="1"/>
            <a:r>
              <a:rPr lang="en-US" dirty="0"/>
              <a:t>Ex. If you are asked for the mean and the standard deviation, do not give us the table produced by SPSS.  </a:t>
            </a:r>
          </a:p>
          <a:p>
            <a:pPr lvl="2"/>
            <a:r>
              <a:rPr lang="en-US" dirty="0"/>
              <a:t>Say something like “the mean is 51.6 and the standard deviation is 18.73”.  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35" y="468802"/>
            <a:ext cx="4554107" cy="3383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50" y="3852375"/>
            <a:ext cx="2444708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the homework	</a:t>
            </a:r>
            <a:r>
              <a:rPr lang="en-US" dirty="0" smtClean="0"/>
              <a:t>-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not use a single graph type for every problem that you encounter. </a:t>
            </a:r>
          </a:p>
          <a:p>
            <a:pPr lvl="1"/>
            <a:r>
              <a:rPr lang="en-US" dirty="0"/>
              <a:t>If you can reasonably show all the data, do so.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Explain/Summarize </a:t>
            </a:r>
            <a:r>
              <a:rPr lang="en-US" dirty="0"/>
              <a:t>you graphs</a:t>
            </a:r>
          </a:p>
          <a:p>
            <a:pPr lvl="1"/>
            <a:r>
              <a:rPr lang="en-US" dirty="0"/>
              <a:t>Making a graph is one thing, understanding it is another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Choose the graph that best displays your data.</a:t>
            </a:r>
          </a:p>
          <a:p>
            <a:pPr lvl="1"/>
            <a:r>
              <a:rPr lang="en-US" dirty="0" smtClean="0"/>
              <a:t>There are very few times when the “Subject ID” should appear in a plot.  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2" y="609600"/>
            <a:ext cx="8596668" cy="1320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22" y="2954354"/>
            <a:ext cx="4310427" cy="345097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333" y="1270000"/>
            <a:ext cx="3847735" cy="3083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49" y="1196775"/>
            <a:ext cx="4033837" cy="3229532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1786366" y="4502989"/>
            <a:ext cx="293298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6528" y="58745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879985" cy="388077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/>
              <a:t>Moodle </a:t>
            </a:r>
            <a:r>
              <a:rPr lang="en-US" dirty="0" smtClean="0"/>
              <a:t>and download </a:t>
            </a:r>
            <a:r>
              <a:rPr lang="en-US" dirty="0" smtClean="0"/>
              <a:t>the ‘HOSPITAL.csv’ 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CSV file is saved to your </a:t>
            </a:r>
            <a:r>
              <a:rPr lang="en-US" dirty="0" smtClean="0"/>
              <a:t>computer:</a:t>
            </a:r>
            <a:endParaRPr lang="en-US" dirty="0"/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Open Data</a:t>
            </a:r>
          </a:p>
          <a:p>
            <a:pPr lvl="2"/>
            <a:r>
              <a:rPr lang="en-US" dirty="0" smtClean="0"/>
              <a:t> Files of type: </a:t>
            </a:r>
            <a:r>
              <a:rPr lang="en-US" i="1" dirty="0" smtClean="0"/>
              <a:t>Text (.csv)</a:t>
            </a:r>
            <a:endParaRPr lang="en-US" i="1" dirty="0"/>
          </a:p>
          <a:p>
            <a:pPr lvl="2"/>
            <a:r>
              <a:rPr lang="en-US" dirty="0" smtClean="0"/>
              <a:t>Select ‘HOSPITAL.csv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Make sure that the data imported correctly</a:t>
            </a:r>
          </a:p>
          <a:p>
            <a:pPr lvl="1"/>
            <a:r>
              <a:rPr lang="en-US" dirty="0" smtClean="0"/>
              <a:t>Check to make sure variable types are correct</a:t>
            </a:r>
            <a:endParaRPr lang="en-US" dirty="0"/>
          </a:p>
          <a:p>
            <a:pPr lvl="3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89" y="415147"/>
            <a:ext cx="4791075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89" y="3014077"/>
            <a:ext cx="4791075" cy="3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632" y="0"/>
            <a:ext cx="2865368" cy="4639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2152" y="3566289"/>
            <a:ext cx="5659848" cy="32917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160589"/>
            <a:ext cx="86492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Recode the numeric variable “Sex” into a variable containing strings. </a:t>
            </a:r>
          </a:p>
          <a:p>
            <a:endParaRPr lang="en-US" dirty="0" smtClean="0"/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Recode into different variables…</a:t>
            </a:r>
          </a:p>
          <a:p>
            <a:pPr lvl="2"/>
            <a:r>
              <a:rPr lang="en-US" dirty="0"/>
              <a:t>Select -&gt; </a:t>
            </a:r>
            <a:r>
              <a:rPr lang="en-US" dirty="0" smtClean="0"/>
              <a:t>Sex</a:t>
            </a:r>
            <a:endParaRPr lang="en-US" dirty="0"/>
          </a:p>
          <a:p>
            <a:pPr lvl="2"/>
            <a:r>
              <a:rPr lang="en-US" dirty="0"/>
              <a:t>Output </a:t>
            </a:r>
            <a:r>
              <a:rPr lang="en-US" dirty="0" smtClean="0"/>
              <a:t>Variable Name: ‘Gender’</a:t>
            </a:r>
          </a:p>
          <a:p>
            <a:pPr lvl="3"/>
            <a:r>
              <a:rPr lang="en-US" dirty="0" smtClean="0"/>
              <a:t>Click “Old and New Values”</a:t>
            </a:r>
          </a:p>
          <a:p>
            <a:pPr lvl="3"/>
            <a:r>
              <a:rPr lang="en-US" dirty="0" smtClean="0"/>
              <a:t>Click “Output Variables are Strings”</a:t>
            </a:r>
          </a:p>
          <a:p>
            <a:pPr lvl="3"/>
            <a:r>
              <a:rPr lang="en-US" dirty="0" smtClean="0"/>
              <a:t>Change the values as necessary</a:t>
            </a:r>
          </a:p>
          <a:p>
            <a:pPr lvl="4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7913"/>
            <a:ext cx="8596668" cy="1320800"/>
          </a:xfrm>
        </p:spPr>
        <p:txBody>
          <a:bodyPr/>
          <a:lstStyle/>
          <a:p>
            <a:r>
              <a:rPr lang="en-US" dirty="0" smtClean="0"/>
              <a:t>Graphs: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898033" cy="3880773"/>
          </a:xfrm>
        </p:spPr>
        <p:txBody>
          <a:bodyPr/>
          <a:lstStyle/>
          <a:p>
            <a:r>
              <a:rPr lang="en-US" dirty="0"/>
              <a:t>Make a </a:t>
            </a:r>
            <a:r>
              <a:rPr lang="en-US" dirty="0" smtClean="0"/>
              <a:t>histogram </a:t>
            </a:r>
            <a:r>
              <a:rPr lang="en-US" dirty="0"/>
              <a:t>of White Blood Cell Count by Gender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sz="1800" dirty="0"/>
              <a:t>Legacy Dialogs</a:t>
            </a:r>
          </a:p>
          <a:p>
            <a:pPr lvl="1"/>
            <a:r>
              <a:rPr lang="en-US" sz="1800" dirty="0"/>
              <a:t>Choose </a:t>
            </a:r>
            <a:r>
              <a:rPr lang="en-US" sz="1800" dirty="0" smtClean="0"/>
              <a:t>“Histogram”</a:t>
            </a:r>
            <a:endParaRPr lang="en-US" sz="1800" dirty="0"/>
          </a:p>
          <a:p>
            <a:pPr lvl="2"/>
            <a:r>
              <a:rPr lang="en-US" sz="1800" dirty="0" smtClean="0"/>
              <a:t>Variable– </a:t>
            </a:r>
            <a:r>
              <a:rPr lang="en-US" sz="1800" dirty="0"/>
              <a:t>WBC</a:t>
            </a:r>
          </a:p>
          <a:p>
            <a:pPr lvl="2"/>
            <a:r>
              <a:rPr lang="en-US" sz="1800" dirty="0" smtClean="0"/>
              <a:t>Panel By Rows </a:t>
            </a:r>
            <a:r>
              <a:rPr lang="en-US" sz="1800" dirty="0"/>
              <a:t>– Gender</a:t>
            </a:r>
          </a:p>
          <a:p>
            <a:pPr lvl="3"/>
            <a:r>
              <a:rPr lang="en-US" sz="1600" dirty="0"/>
              <a:t>Click “Ok”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67" y="1433510"/>
            <a:ext cx="5418601" cy="4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050135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a boxplot of White Blood Cell Count by Gender</a:t>
            </a:r>
          </a:p>
          <a:p>
            <a:endParaRPr lang="en-US" dirty="0"/>
          </a:p>
          <a:p>
            <a:r>
              <a:rPr lang="en-US" dirty="0" smtClean="0"/>
              <a:t>Graphs</a:t>
            </a:r>
            <a:endParaRPr lang="en-US" dirty="0"/>
          </a:p>
          <a:p>
            <a:pPr lvl="1"/>
            <a:r>
              <a:rPr lang="en-US" sz="1800" dirty="0"/>
              <a:t>Legacy Dialogs</a:t>
            </a:r>
          </a:p>
          <a:p>
            <a:pPr lvl="1"/>
            <a:r>
              <a:rPr lang="en-US" sz="1800" dirty="0"/>
              <a:t>Choose “Boxplot”</a:t>
            </a:r>
          </a:p>
          <a:p>
            <a:pPr lvl="2"/>
            <a:r>
              <a:rPr lang="en-US" sz="1800" dirty="0"/>
              <a:t>Select “Simple” &amp; “Summaries for groups of cases”</a:t>
            </a:r>
          </a:p>
          <a:p>
            <a:pPr lvl="3"/>
            <a:r>
              <a:rPr lang="en-US" sz="1600" dirty="0"/>
              <a:t>Y Axis – </a:t>
            </a:r>
            <a:r>
              <a:rPr lang="en-US" sz="1600" dirty="0" smtClean="0"/>
              <a:t>WBC</a:t>
            </a:r>
            <a:endParaRPr lang="en-US" sz="1600" dirty="0"/>
          </a:p>
          <a:p>
            <a:pPr lvl="3"/>
            <a:r>
              <a:rPr lang="en-US" sz="1600" dirty="0"/>
              <a:t>X Axis – </a:t>
            </a:r>
            <a:r>
              <a:rPr lang="en-US" sz="1600" dirty="0" smtClean="0"/>
              <a:t>Gender</a:t>
            </a:r>
            <a:endParaRPr lang="en-US" sz="1600" dirty="0"/>
          </a:p>
          <a:p>
            <a:pPr lvl="4"/>
            <a:r>
              <a:rPr lang="en-US" sz="1600" dirty="0"/>
              <a:t>Click “Ok”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16" y="1270000"/>
            <a:ext cx="6248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Small </a:t>
            </a:r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56" y="1938713"/>
            <a:ext cx="5864795" cy="4700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57" y="1930400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517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Methods I Lab</vt:lpstr>
      <vt:lpstr>Comments on the homework</vt:lpstr>
      <vt:lpstr>Comments on the homework - Graphs</vt:lpstr>
      <vt:lpstr>Example</vt:lpstr>
      <vt:lpstr>Graphs: Examples</vt:lpstr>
      <vt:lpstr>Graphs: Examples</vt:lpstr>
      <vt:lpstr>Graphs: Examples</vt:lpstr>
      <vt:lpstr>Graphs: Examples</vt:lpstr>
      <vt:lpstr>Graphs: Small Data Sets</vt:lpstr>
      <vt:lpstr>Graphs: Examples</vt:lpstr>
      <vt:lpstr>Tables </vt:lpstr>
      <vt:lpstr>Tables: Exercise</vt:lpstr>
      <vt:lpstr>Percentiles </vt:lpstr>
      <vt:lpstr>Variability</vt:lpstr>
      <vt:lpstr>Variability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</dc:title>
  <dc:creator>Jonathan Beall</dc:creator>
  <cp:lastModifiedBy>Jonathan Beall</cp:lastModifiedBy>
  <cp:revision>38</cp:revision>
  <cp:lastPrinted>2017-08-29T14:52:57Z</cp:lastPrinted>
  <dcterms:created xsi:type="dcterms:W3CDTF">2017-08-23T14:56:06Z</dcterms:created>
  <dcterms:modified xsi:type="dcterms:W3CDTF">2017-08-29T16:04:35Z</dcterms:modified>
</cp:coreProperties>
</file>