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5" r:id="rId3"/>
  </p:sldMasterIdLst>
  <p:sldIdLst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59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57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8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32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8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2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4516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700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78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77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14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70377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3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8647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5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49554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1752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5668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25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700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80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0794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28154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78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72571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11424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32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2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75351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235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169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13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1420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1216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43783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0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437454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2333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4871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1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97056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1164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6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4961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7986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9/5/2017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15790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 Lab</a:t>
            </a:r>
            <a:br>
              <a:rPr lang="en-US" dirty="0" smtClean="0"/>
            </a:br>
            <a:r>
              <a:rPr lang="en-US" sz="3200" dirty="0" smtClean="0"/>
              <a:t>Lecture </a:t>
            </a:r>
            <a:r>
              <a:rPr lang="en-US" sz="32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469"/>
            <a:ext cx="4776115" cy="4799012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smtClean="0"/>
              <a:t>categorical </a:t>
            </a:r>
            <a:r>
              <a:rPr lang="en-US" dirty="0"/>
              <a:t>variable for each of the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Have the first be into three </a:t>
            </a:r>
            <a:r>
              <a:rPr lang="en-US" dirty="0" smtClean="0"/>
              <a:t>groups, the </a:t>
            </a:r>
            <a:r>
              <a:rPr lang="en-US" dirty="0"/>
              <a:t>second into two </a:t>
            </a:r>
            <a:r>
              <a:rPr lang="en-US" dirty="0" smtClean="0"/>
              <a:t>groups, and the third into two groups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</a:t>
            </a:r>
          </a:p>
          <a:p>
            <a:pPr lvl="2"/>
            <a:r>
              <a:rPr lang="en-US" dirty="0"/>
              <a:t>Rand1 </a:t>
            </a:r>
            <a:r>
              <a:rPr lang="en-US" dirty="0" err="1"/>
              <a:t>cutpoints</a:t>
            </a:r>
            <a:r>
              <a:rPr lang="en-US" dirty="0"/>
              <a:t>: .25 and .75</a:t>
            </a:r>
          </a:p>
          <a:p>
            <a:pPr lvl="2"/>
            <a:r>
              <a:rPr lang="en-US" dirty="0"/>
              <a:t>Rand2 </a:t>
            </a:r>
            <a:r>
              <a:rPr lang="en-US" dirty="0" err="1"/>
              <a:t>cutpoint</a:t>
            </a:r>
            <a:r>
              <a:rPr lang="en-US" dirty="0"/>
              <a:t>: .</a:t>
            </a:r>
            <a:r>
              <a:rPr lang="en-US" dirty="0" smtClean="0"/>
              <a:t>75</a:t>
            </a:r>
          </a:p>
          <a:p>
            <a:pPr lvl="2"/>
            <a:r>
              <a:rPr lang="en-US" dirty="0" smtClean="0"/>
              <a:t>Rand1and2 </a:t>
            </a:r>
            <a:r>
              <a:rPr lang="en-US" dirty="0" err="1" smtClean="0"/>
              <a:t>cutpoint</a:t>
            </a:r>
            <a:r>
              <a:rPr lang="en-US" dirty="0" smtClean="0"/>
              <a:t>: .5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0851" y="1617761"/>
            <a:ext cx="5214838" cy="48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69239" cy="3880773"/>
          </a:xfrm>
        </p:spPr>
        <p:txBody>
          <a:bodyPr/>
          <a:lstStyle/>
          <a:p>
            <a:r>
              <a:rPr lang="en-US" dirty="0"/>
              <a:t>Produce crosstab tables between the first two random variables and the variable you Computed</a:t>
            </a:r>
          </a:p>
          <a:p>
            <a:endParaRPr lang="en-US" dirty="0"/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Crosstabs…</a:t>
            </a:r>
          </a:p>
          <a:p>
            <a:pPr lvl="3"/>
            <a:r>
              <a:rPr lang="en-US" dirty="0"/>
              <a:t>Row(s) :</a:t>
            </a:r>
          </a:p>
          <a:p>
            <a:pPr lvl="3"/>
            <a:r>
              <a:rPr lang="en-US" dirty="0"/>
              <a:t>Column(s):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6801" y="1578258"/>
            <a:ext cx="5369783" cy="5045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2522" y="3667595"/>
            <a:ext cx="3526692" cy="2956097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 rot="13807664">
            <a:off x="6474894" y="1707843"/>
            <a:ext cx="821947" cy="2997694"/>
          </a:xfrm>
          <a:prstGeom prst="curvedLeftArrow">
            <a:avLst>
              <a:gd name="adj1" fmla="val 2751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3807664">
            <a:off x="7924493" y="3047205"/>
            <a:ext cx="821947" cy="2997694"/>
          </a:xfrm>
          <a:prstGeom prst="curvedLeftArrow">
            <a:avLst>
              <a:gd name="adj1" fmla="val 2751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4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69239" cy="3880773"/>
          </a:xfrm>
        </p:spPr>
        <p:txBody>
          <a:bodyPr/>
          <a:lstStyle/>
          <a:p>
            <a:r>
              <a:rPr lang="en-US" dirty="0"/>
              <a:t>Rename your two binary variables to something that indicates positive disease status for one and positive disease test</a:t>
            </a:r>
          </a:p>
          <a:p>
            <a:pPr lvl="1"/>
            <a:r>
              <a:rPr lang="en-US" dirty="0"/>
              <a:t>Doesn’t matter which is which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9211" y="1588543"/>
            <a:ext cx="4727489" cy="44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2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69239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Produce crosstabs with disease status as the column variable and disease testing status on the row</a:t>
            </a:r>
          </a:p>
          <a:p>
            <a:r>
              <a:rPr lang="en-US" dirty="0"/>
              <a:t>Under ‘Cells…’, request ‘Row’, ‘Column’, and ‘Total’ percentages</a:t>
            </a:r>
          </a:p>
          <a:p>
            <a:endParaRPr lang="en-US" dirty="0"/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Descriptive Statistics</a:t>
            </a:r>
          </a:p>
          <a:p>
            <a:pPr lvl="2"/>
            <a:r>
              <a:rPr lang="en-US" dirty="0"/>
              <a:t>Crosstabs…</a:t>
            </a:r>
          </a:p>
          <a:p>
            <a:pPr lvl="3"/>
            <a:r>
              <a:rPr lang="en-US" dirty="0"/>
              <a:t>Row(s) : Positive Test</a:t>
            </a:r>
          </a:p>
          <a:p>
            <a:pPr lvl="3"/>
            <a:r>
              <a:rPr lang="en-US" dirty="0"/>
              <a:t>Column(s): Positive Disease</a:t>
            </a:r>
          </a:p>
          <a:p>
            <a:pPr lvl="2"/>
            <a:r>
              <a:rPr lang="en-US" dirty="0"/>
              <a:t>Cells…</a:t>
            </a:r>
          </a:p>
          <a:p>
            <a:pPr lvl="3"/>
            <a:r>
              <a:rPr lang="en-US" dirty="0"/>
              <a:t>Row, Column, and Total Percentages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0074" y="1862085"/>
            <a:ext cx="5612666" cy="44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4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84389" cy="3880773"/>
          </a:xfrm>
        </p:spPr>
        <p:txBody>
          <a:bodyPr>
            <a:normAutofit/>
          </a:bodyPr>
          <a:lstStyle/>
          <a:p>
            <a:r>
              <a:rPr lang="en-US" dirty="0"/>
              <a:t>From the output, identify the positive and negative predictive values</a:t>
            </a:r>
          </a:p>
          <a:p>
            <a:pPr lvl="1"/>
            <a:r>
              <a:rPr lang="en-US" dirty="0"/>
              <a:t>Consider what the PPV and NPV is and identify the corresponding %</a:t>
            </a:r>
          </a:p>
          <a:p>
            <a:pPr lvl="3"/>
            <a:endParaRPr lang="en-US" dirty="0"/>
          </a:p>
          <a:p>
            <a:r>
              <a:rPr lang="en-US" dirty="0"/>
              <a:t>You shouldn’t get the exact same results as the example without the exact same dataset</a:t>
            </a:r>
          </a:p>
          <a:p>
            <a:pPr lvl="1"/>
            <a:r>
              <a:rPr lang="en-US" dirty="0"/>
              <a:t>If you would like to practice with this dataset, email Madison or </a:t>
            </a:r>
            <a:r>
              <a:rPr lang="en-US" dirty="0" err="1"/>
              <a:t>Lutfiyya</a:t>
            </a:r>
            <a:r>
              <a:rPr lang="en-US" dirty="0"/>
              <a:t> and request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723" y="1684800"/>
            <a:ext cx="6192311" cy="48323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158672" y="4369960"/>
            <a:ext cx="421933" cy="181233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28703" y="4916999"/>
            <a:ext cx="421933" cy="181233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files using the following format:</a:t>
            </a:r>
          </a:p>
          <a:p>
            <a:pPr lvl="1"/>
            <a:r>
              <a:rPr lang="en-US" dirty="0"/>
              <a:t>HW#_LastName.doc or HW#LastName.pdf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HW2_Muhammad.doc</a:t>
            </a:r>
          </a:p>
          <a:p>
            <a:pPr lvl="1"/>
            <a:r>
              <a:rPr lang="en-US" dirty="0"/>
              <a:t>HW4_Hyer.pdf</a:t>
            </a:r>
          </a:p>
          <a:p>
            <a:pPr lvl="1"/>
            <a:endParaRPr lang="en-US" dirty="0"/>
          </a:p>
          <a:p>
            <a:r>
              <a:rPr lang="en-US" dirty="0"/>
              <a:t>If you have the option to produce a word document, let that be the default choice.  </a:t>
            </a:r>
          </a:p>
          <a:p>
            <a:pPr lvl="1"/>
            <a:r>
              <a:rPr lang="en-US" dirty="0"/>
              <a:t>If you’ve missed something and we would like to comment, it is far easier for us and you if it is a word document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be careful to answer all questions and every part of each question</a:t>
            </a:r>
          </a:p>
          <a:p>
            <a:endParaRPr lang="en-US" dirty="0" smtClean="0"/>
          </a:p>
          <a:p>
            <a:r>
              <a:rPr lang="en-US" dirty="0" smtClean="0"/>
              <a:t>Graphs should be stand-alone</a:t>
            </a:r>
          </a:p>
          <a:p>
            <a:pPr lvl="1"/>
            <a:r>
              <a:rPr lang="en-US" dirty="0" smtClean="0"/>
              <a:t>The information </a:t>
            </a:r>
            <a:r>
              <a:rPr lang="en-US" dirty="0"/>
              <a:t>should be all inclusive</a:t>
            </a:r>
          </a:p>
          <a:p>
            <a:pPr lvl="1"/>
            <a:r>
              <a:rPr lang="en-US" dirty="0"/>
              <a:t>If someone cannot look at the graph completely out of context and know exactly what they are looking at, reconsider your titling, description, and labeling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Standard </a:t>
            </a:r>
            <a:r>
              <a:rPr lang="en-US" dirty="0"/>
              <a:t>deviation is not guaranteed to reduce when N increases</a:t>
            </a:r>
          </a:p>
          <a:p>
            <a:pPr lvl="1"/>
            <a:r>
              <a:rPr lang="en-US" dirty="0" smtClean="0"/>
              <a:t>Smaller sample sizes only increase the probability and size of error.  There is not promise that you’ve over or under estimated in the first place.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1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contribution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984342"/>
            <a:ext cx="3657600" cy="2743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21" y="1984342"/>
            <a:ext cx="36576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41" y="1984343"/>
            <a:ext cx="36576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1" y="48365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25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1321" y="48365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100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1641" y="48365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250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1" y="5434445"/>
            <a:ext cx="11338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knew the ‘true’ mean and standard deviation of a population…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every subset of that population reflect those values?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subsets of size 25, 100, and 250 are taken from a population of size 2,000 with a mean of 0 and SD of 15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7901"/>
            <a:ext cx="5665826" cy="826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of subset estimated means and SDs, with varying subset sample size up to 500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Student’s contribution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4255" y="1690688"/>
            <a:ext cx="4329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guarantee that a subset of the population will reflect the ‘true’ population parameters 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1908, W.S. Gossett introduced the idea that there is uncertainty when estimating parameters of a small sample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see that outliers tended to have a smaller sample size than those mostly centered around the true parameter values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324"/>
            <a:ext cx="5665826" cy="42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Onto the good stuff…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469"/>
            <a:ext cx="4776115" cy="4799012"/>
          </a:xfrm>
        </p:spPr>
        <p:txBody>
          <a:bodyPr/>
          <a:lstStyle/>
          <a:p>
            <a:r>
              <a:rPr lang="en-US" dirty="0" smtClean="0"/>
              <a:t>Make an ‘ID’ variable and list numbers 1 to 20 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Generate </a:t>
            </a:r>
            <a:r>
              <a:rPr lang="en-US" b="1" i="1" dirty="0"/>
              <a:t>2 random numbers </a:t>
            </a:r>
            <a:r>
              <a:rPr lang="en-US" dirty="0"/>
              <a:t>using a uniform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Use Rand1 and Rand2 for variable names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/>
              <a:t>Function Group: Random Number</a:t>
            </a:r>
          </a:p>
          <a:p>
            <a:pPr lvl="2"/>
            <a:r>
              <a:rPr lang="en-US" dirty="0"/>
              <a:t>Functions &amp;…: Rv. Uniform</a:t>
            </a:r>
          </a:p>
          <a:p>
            <a:pPr lvl="3"/>
            <a:r>
              <a:rPr lang="en-US" dirty="0"/>
              <a:t>Min: </a:t>
            </a:r>
            <a:r>
              <a:rPr lang="en-US" dirty="0" smtClean="0"/>
              <a:t>0</a:t>
            </a:r>
            <a:endParaRPr lang="en-US" dirty="0"/>
          </a:p>
          <a:p>
            <a:pPr lvl="3"/>
            <a:r>
              <a:rPr lang="en-US" dirty="0"/>
              <a:t>Max: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922" y="1701469"/>
            <a:ext cx="6253258" cy="4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SPSS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469"/>
            <a:ext cx="4776115" cy="4799012"/>
          </a:xfrm>
        </p:spPr>
        <p:txBody>
          <a:bodyPr/>
          <a:lstStyle/>
          <a:p>
            <a:r>
              <a:rPr lang="en-US" dirty="0" smtClean="0"/>
              <a:t>Generate another number that is the product of your first two</a:t>
            </a:r>
          </a:p>
          <a:p>
            <a:pPr lvl="1"/>
            <a:r>
              <a:rPr lang="en-US" dirty="0" smtClean="0"/>
              <a:t>I’m naming mine Rand1and2</a:t>
            </a:r>
          </a:p>
          <a:p>
            <a:pPr lvl="1"/>
            <a:endParaRPr lang="en-US" dirty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Compute Variable</a:t>
            </a:r>
          </a:p>
          <a:p>
            <a:pPr lvl="2"/>
            <a:r>
              <a:rPr lang="en-US" dirty="0" smtClean="0"/>
              <a:t>Rand1*Rand2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922" y="1701469"/>
            <a:ext cx="6253258" cy="4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1_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Depth</vt:lpstr>
      <vt:lpstr>1_Depth</vt:lpstr>
      <vt:lpstr>Methods I Lab Lecture 3</vt:lpstr>
      <vt:lpstr>Homework submissions</vt:lpstr>
      <vt:lpstr>Homework #1 Common Mistakes</vt:lpstr>
      <vt:lpstr>Homework #1 Common Mistakes</vt:lpstr>
      <vt:lpstr>Student’s contribution</vt:lpstr>
      <vt:lpstr>Student’s contribution</vt:lpstr>
      <vt:lpstr>Onto the good stuff…</vt:lpstr>
      <vt:lpstr>Data in SPSS - Exercise</vt:lpstr>
      <vt:lpstr>Data in SPSS - Exercise</vt:lpstr>
      <vt:lpstr>Data in SPSS - Exercise</vt:lpstr>
      <vt:lpstr>Analysis in SPSS - Exercise</vt:lpstr>
      <vt:lpstr>Analysis in SPSS - Exercise</vt:lpstr>
      <vt:lpstr>Analysis in SPSS - Exercise</vt:lpstr>
      <vt:lpstr>Analysis in SPSS -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 Lecture 3</dc:title>
  <dc:creator>Madison Hyer</dc:creator>
  <cp:lastModifiedBy>Madison Hyer</cp:lastModifiedBy>
  <cp:revision>5</cp:revision>
  <dcterms:created xsi:type="dcterms:W3CDTF">2017-09-05T16:11:11Z</dcterms:created>
  <dcterms:modified xsi:type="dcterms:W3CDTF">2017-09-05T18:57:15Z</dcterms:modified>
</cp:coreProperties>
</file>