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94" r:id="rId3"/>
  </p:sldMasterIdLst>
  <p:sldIdLst>
    <p:sldId id="258" r:id="rId4"/>
    <p:sldId id="257" r:id="rId5"/>
    <p:sldId id="269" r:id="rId6"/>
    <p:sldId id="270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63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22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6413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63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0309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45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703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730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5583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12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78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18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2709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6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1723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582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371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6847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319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75159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3422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75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4705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9730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076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61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1482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3689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704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2376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6782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487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01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0964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8416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0200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4001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171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4304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06801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395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3947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40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11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2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00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6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4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4A0C02A4-11CF-4A7D-9E5D-EF6E9146FC43}" type="slidenum">
              <a:rPr lang="en-US" smtClean="0">
                <a:solidFill>
                  <a:srgbClr val="3494BA"/>
                </a:solidFill>
              </a:rPr>
              <a:pPr defTabSz="457200"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78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4A0C02A4-11CF-4A7D-9E5D-EF6E9146FC43}" type="slidenum">
              <a:rPr lang="en-US" smtClean="0">
                <a:solidFill>
                  <a:srgbClr val="3494BA"/>
                </a:solidFill>
              </a:rPr>
              <a:pPr defTabSz="457200"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41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9/19/2017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4A0C02A4-11CF-4A7D-9E5D-EF6E9146FC43}" type="slidenum">
              <a:rPr lang="en-US" smtClean="0">
                <a:solidFill>
                  <a:srgbClr val="3494BA"/>
                </a:solidFill>
              </a:rPr>
              <a:pPr defTabSz="457200"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91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Methods I Lab</a:t>
            </a:r>
            <a:br>
              <a:rPr lang="en-US" dirty="0" smtClean="0"/>
            </a:br>
            <a:r>
              <a:rPr lang="en-US" sz="3200" dirty="0" smtClean="0"/>
              <a:t>Lecture </a:t>
            </a:r>
            <a:r>
              <a:rPr lang="en-US" sz="3200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1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743163" cy="3880773"/>
          </a:xfrm>
        </p:spPr>
        <p:txBody>
          <a:bodyPr/>
          <a:lstStyle/>
          <a:p>
            <a:r>
              <a:rPr lang="en-US" dirty="0"/>
              <a:t>Find the Mean, Mean 95% CI, and the </a:t>
            </a:r>
            <a:r>
              <a:rPr lang="en-US" dirty="0" err="1"/>
              <a:t>StdDev</a:t>
            </a:r>
            <a:endParaRPr lang="en-US" dirty="0"/>
          </a:p>
          <a:p>
            <a:endParaRPr lang="en-US" dirty="0"/>
          </a:p>
          <a:p>
            <a:r>
              <a:rPr lang="en-US" dirty="0"/>
              <a:t>Analyze </a:t>
            </a:r>
          </a:p>
          <a:p>
            <a:pPr lvl="1"/>
            <a:r>
              <a:rPr lang="en-US" dirty="0"/>
              <a:t>Descriptive Statistics</a:t>
            </a:r>
          </a:p>
          <a:p>
            <a:pPr lvl="2"/>
            <a:r>
              <a:rPr lang="en-US" dirty="0"/>
              <a:t>Explore…</a:t>
            </a:r>
          </a:p>
          <a:p>
            <a:pPr lvl="3"/>
            <a:r>
              <a:rPr lang="en-US" dirty="0"/>
              <a:t>Dependent = N_15_10 and N_15_3</a:t>
            </a:r>
          </a:p>
          <a:p>
            <a:pPr lvl="3"/>
            <a:r>
              <a:rPr lang="en-US" dirty="0"/>
              <a:t>Statistics</a:t>
            </a:r>
          </a:p>
          <a:p>
            <a:pPr lvl="4"/>
            <a:r>
              <a:rPr lang="en-US" dirty="0" err="1"/>
              <a:t>Descriptives</a:t>
            </a:r>
            <a:endParaRPr lang="en-US" dirty="0"/>
          </a:p>
          <a:p>
            <a:pPr lvl="3"/>
            <a:r>
              <a:rPr lang="en-US" dirty="0"/>
              <a:t>Plots</a:t>
            </a:r>
          </a:p>
          <a:p>
            <a:pPr lvl="4"/>
            <a:r>
              <a:rPr lang="en-US" dirty="0"/>
              <a:t>Histogram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0497" y="1580522"/>
            <a:ext cx="6227806" cy="458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743163" cy="3880773"/>
          </a:xfrm>
        </p:spPr>
        <p:txBody>
          <a:bodyPr/>
          <a:lstStyle/>
          <a:p>
            <a:r>
              <a:rPr lang="en-US" dirty="0"/>
              <a:t>Standardize the N_15_3 variable.</a:t>
            </a:r>
          </a:p>
          <a:p>
            <a:endParaRPr lang="en-US" dirty="0"/>
          </a:p>
          <a:p>
            <a:r>
              <a:rPr lang="en-US" dirty="0"/>
              <a:t>Transform</a:t>
            </a:r>
          </a:p>
          <a:p>
            <a:pPr lvl="1"/>
            <a:r>
              <a:rPr lang="en-US" dirty="0"/>
              <a:t>Compute Variable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8" name="Oval 7"/>
          <p:cNvSpPr/>
          <p:nvPr/>
        </p:nvSpPr>
        <p:spPr>
          <a:xfrm>
            <a:off x="8007093" y="1737210"/>
            <a:ext cx="560173" cy="247135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035968" y="1948883"/>
            <a:ext cx="560173" cy="36118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2254" y="1270000"/>
            <a:ext cx="4543425" cy="554355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9740893" y="1737209"/>
            <a:ext cx="560173" cy="247135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740893" y="2881012"/>
            <a:ext cx="560173" cy="247135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740893" y="4209298"/>
            <a:ext cx="560173" cy="247135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740892" y="5358981"/>
            <a:ext cx="560173" cy="247135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9748273" y="1939258"/>
            <a:ext cx="560173" cy="428557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9748272" y="4407689"/>
            <a:ext cx="560173" cy="428557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427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743163" cy="3880773"/>
          </a:xfrm>
        </p:spPr>
        <p:txBody>
          <a:bodyPr/>
          <a:lstStyle/>
          <a:p>
            <a:r>
              <a:rPr lang="en-US" dirty="0"/>
              <a:t>Standardize the N_15_3 variable.</a:t>
            </a:r>
          </a:p>
          <a:p>
            <a:endParaRPr lang="en-US" dirty="0"/>
          </a:p>
          <a:p>
            <a:r>
              <a:rPr lang="en-US" dirty="0"/>
              <a:t>Transform</a:t>
            </a:r>
          </a:p>
          <a:p>
            <a:pPr lvl="1"/>
            <a:r>
              <a:rPr lang="en-US" dirty="0"/>
              <a:t>Compute Variable</a:t>
            </a:r>
          </a:p>
          <a:p>
            <a:pPr lvl="2"/>
            <a:r>
              <a:rPr lang="en-US" dirty="0"/>
              <a:t>Num. Exp.: (Variable - Mean)/</a:t>
            </a:r>
            <a:r>
              <a:rPr lang="en-US" dirty="0" err="1"/>
              <a:t>StdDev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0497" y="1629534"/>
            <a:ext cx="6375343" cy="494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5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: Standardize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743163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the variable you just standardize, find the Mean, Mean 95% CI, and the </a:t>
            </a:r>
            <a:r>
              <a:rPr lang="en-US" dirty="0" err="1"/>
              <a:t>StdDev</a:t>
            </a:r>
            <a:endParaRPr lang="en-US" dirty="0"/>
          </a:p>
          <a:p>
            <a:endParaRPr lang="en-US" dirty="0"/>
          </a:p>
          <a:p>
            <a:r>
              <a:rPr lang="en-US" dirty="0"/>
              <a:t>Analyze </a:t>
            </a:r>
          </a:p>
          <a:p>
            <a:pPr lvl="1"/>
            <a:r>
              <a:rPr lang="en-US" dirty="0"/>
              <a:t>Descriptive Statistics</a:t>
            </a:r>
          </a:p>
          <a:p>
            <a:pPr lvl="2"/>
            <a:r>
              <a:rPr lang="en-US" dirty="0"/>
              <a:t>Explore…</a:t>
            </a:r>
          </a:p>
          <a:p>
            <a:pPr lvl="3"/>
            <a:r>
              <a:rPr lang="en-US" dirty="0"/>
              <a:t>Dependent = N_15_3_Z</a:t>
            </a:r>
          </a:p>
          <a:p>
            <a:pPr lvl="3"/>
            <a:r>
              <a:rPr lang="en-US" dirty="0"/>
              <a:t>Statistics</a:t>
            </a:r>
          </a:p>
          <a:p>
            <a:pPr lvl="4"/>
            <a:r>
              <a:rPr lang="en-US" dirty="0" err="1"/>
              <a:t>Descriptives</a:t>
            </a:r>
            <a:endParaRPr lang="en-US" dirty="0"/>
          </a:p>
          <a:p>
            <a:pPr lvl="3"/>
            <a:r>
              <a:rPr lang="en-US" dirty="0"/>
              <a:t>Plots</a:t>
            </a:r>
          </a:p>
          <a:p>
            <a:pPr lvl="4"/>
            <a:r>
              <a:rPr lang="en-US" dirty="0"/>
              <a:t>Histogram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0497" y="1580522"/>
            <a:ext cx="6227806" cy="458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41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: Standardize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743163" cy="3880773"/>
          </a:xfrm>
        </p:spPr>
        <p:txBody>
          <a:bodyPr/>
          <a:lstStyle/>
          <a:p>
            <a:r>
              <a:rPr lang="en-US" dirty="0"/>
              <a:t>Verify that everything is as expected</a:t>
            </a:r>
          </a:p>
          <a:p>
            <a:endParaRPr lang="en-US" dirty="0"/>
          </a:p>
          <a:p>
            <a:pPr lvl="1"/>
            <a:r>
              <a:rPr lang="en-US" dirty="0"/>
              <a:t>Is the mean approximately 0?</a:t>
            </a:r>
          </a:p>
          <a:p>
            <a:pPr lvl="1"/>
            <a:r>
              <a:rPr lang="en-US" dirty="0"/>
              <a:t>Is the </a:t>
            </a:r>
            <a:r>
              <a:rPr lang="en-US" dirty="0" err="1"/>
              <a:t>StdDev</a:t>
            </a:r>
            <a:r>
              <a:rPr lang="en-US" dirty="0"/>
              <a:t> approximately 1?</a:t>
            </a:r>
          </a:p>
          <a:p>
            <a:pPr lvl="1"/>
            <a:r>
              <a:rPr lang="en-US" dirty="0"/>
              <a:t>Does the data appear normally distributed?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88004" y="1336951"/>
            <a:ext cx="4367874" cy="291486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007093" y="1737210"/>
            <a:ext cx="560173" cy="247135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035968" y="1948883"/>
            <a:ext cx="560173" cy="36118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034368" y="2804011"/>
            <a:ext cx="560173" cy="247135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7093" y="3720210"/>
            <a:ext cx="3318009" cy="28505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77651" y="3888071"/>
            <a:ext cx="10299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66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03345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 -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253909" cy="3880773"/>
          </a:xfrm>
        </p:spPr>
        <p:txBody>
          <a:bodyPr/>
          <a:lstStyle/>
          <a:p>
            <a:r>
              <a:rPr lang="en-US" dirty="0" smtClean="0"/>
              <a:t>Create three variables, Mean, </a:t>
            </a:r>
            <a:r>
              <a:rPr lang="en-US" dirty="0" err="1" smtClean="0"/>
              <a:t>StdDev</a:t>
            </a:r>
            <a:r>
              <a:rPr lang="en-US" dirty="0" smtClean="0"/>
              <a:t>, and Z</a:t>
            </a:r>
          </a:p>
          <a:p>
            <a:pPr lvl="1"/>
            <a:r>
              <a:rPr lang="en-US" dirty="0" smtClean="0"/>
              <a:t>Mean = 0</a:t>
            </a:r>
          </a:p>
          <a:p>
            <a:pPr lvl="1"/>
            <a:r>
              <a:rPr lang="en-US" dirty="0" err="1" smtClean="0"/>
              <a:t>StdDev</a:t>
            </a:r>
            <a:r>
              <a:rPr lang="en-US" dirty="0" smtClean="0"/>
              <a:t> = 1</a:t>
            </a:r>
          </a:p>
          <a:p>
            <a:pPr lvl="1"/>
            <a:r>
              <a:rPr lang="en-US" dirty="0" smtClean="0"/>
              <a:t>Z should alternate</a:t>
            </a:r>
          </a:p>
          <a:p>
            <a:pPr lvl="2"/>
            <a:r>
              <a:rPr lang="en-US" dirty="0" smtClean="0"/>
              <a:t>Choose whatever you want</a:t>
            </a:r>
          </a:p>
          <a:p>
            <a:pPr lvl="2"/>
            <a:endParaRPr lang="en-US" dirty="0"/>
          </a:p>
          <a:p>
            <a:r>
              <a:rPr lang="en-US" dirty="0" smtClean="0"/>
              <a:t>Calculate two variables, </a:t>
            </a:r>
            <a:r>
              <a:rPr lang="en-US" dirty="0" err="1" smtClean="0"/>
              <a:t>LTProb</a:t>
            </a:r>
            <a:r>
              <a:rPr lang="en-US" dirty="0" smtClean="0"/>
              <a:t> and GT </a:t>
            </a:r>
            <a:r>
              <a:rPr lang="en-US" dirty="0" err="1" smtClean="0"/>
              <a:t>Prob</a:t>
            </a:r>
            <a:endParaRPr lang="en-US" dirty="0" smtClean="0"/>
          </a:p>
          <a:p>
            <a:pPr lvl="1"/>
            <a:r>
              <a:rPr lang="en-US" dirty="0" err="1" smtClean="0"/>
              <a:t>LTProb</a:t>
            </a:r>
            <a:r>
              <a:rPr lang="en-US" dirty="0"/>
              <a:t> = CDF.NORMAL(</a:t>
            </a:r>
            <a:r>
              <a:rPr lang="en-US" dirty="0" err="1"/>
              <a:t>Z,Mean,StdDev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TProb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1 - CDF.NORMAL(</a:t>
            </a:r>
            <a:r>
              <a:rPr lang="en-US" dirty="0" err="1" smtClean="0"/>
              <a:t>Z,Mean,StdDev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204" y="2160589"/>
            <a:ext cx="5205882" cy="354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5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 - Exercise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055" y="1930400"/>
            <a:ext cx="599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6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That distribution that’s fishy…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Poisson </a:t>
            </a:r>
            <a:r>
              <a:rPr lang="en-US" sz="1800" dirty="0" smtClean="0"/>
              <a:t>(at it’s finest)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308352" cy="3880773"/>
          </a:xfrm>
        </p:spPr>
        <p:txBody>
          <a:bodyPr/>
          <a:lstStyle/>
          <a:p>
            <a:r>
              <a:rPr lang="en-US" dirty="0" smtClean="0"/>
              <a:t>As a distribution, it has the 2</a:t>
            </a:r>
            <a:r>
              <a:rPr lang="en-US" baseline="30000" dirty="0" smtClean="0"/>
              <a:t>nd</a:t>
            </a:r>
            <a:r>
              <a:rPr lang="en-US" dirty="0" smtClean="0"/>
              <a:t> coolest name</a:t>
            </a:r>
          </a:p>
          <a:p>
            <a:pPr lvl="1"/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being Cauchy</a:t>
            </a:r>
          </a:p>
          <a:p>
            <a:pPr lvl="1"/>
            <a:endParaRPr lang="en-US" dirty="0"/>
          </a:p>
          <a:p>
            <a:r>
              <a:rPr lang="en-US" dirty="0" smtClean="0"/>
              <a:t>The Poisson distribution is used to model count data</a:t>
            </a:r>
          </a:p>
          <a:p>
            <a:pPr lvl="1"/>
            <a:r>
              <a:rPr lang="en-US" dirty="0" smtClean="0"/>
              <a:t>Historically, it was used to model the number of </a:t>
            </a:r>
            <a:r>
              <a:rPr lang="en-US" i="1" dirty="0" smtClean="0"/>
              <a:t>deaths by horse kicking</a:t>
            </a:r>
            <a:r>
              <a:rPr lang="en-US" dirty="0" smtClean="0"/>
              <a:t> in the Prussian army</a:t>
            </a:r>
          </a:p>
          <a:p>
            <a:pPr lvl="1"/>
            <a:r>
              <a:rPr lang="en-US" dirty="0" smtClean="0"/>
              <a:t>Nowadays, it is commonly used to model duration of hospital stays (in days), death count, and more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686" y="1740460"/>
            <a:ext cx="5045108" cy="404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Poisson - Exercise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396655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Make a variable, Count, that goes from 0 to 10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Make a new variable</a:t>
            </a:r>
          </a:p>
          <a:p>
            <a:pPr lvl="1"/>
            <a:r>
              <a:rPr lang="en-US" dirty="0" err="1" smtClean="0"/>
              <a:t>Prob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PDF.POISSON(Count,2)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989" y="1930400"/>
            <a:ext cx="5828901" cy="364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4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Normal </a:t>
            </a: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standard normal distribution has </a:t>
            </a:r>
            <a:r>
              <a:rPr lang="en-US" altLang="en-US" dirty="0" smtClean="0"/>
              <a:t>specific parameters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mean (μ) </a:t>
            </a:r>
            <a:r>
              <a:rPr lang="en-US" altLang="en-US" dirty="0"/>
              <a:t>= 0 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standard </a:t>
            </a:r>
            <a:r>
              <a:rPr lang="en-US" altLang="en-US" dirty="0"/>
              <a:t>deviation </a:t>
            </a:r>
            <a:r>
              <a:rPr lang="en-US" altLang="en-US" dirty="0" smtClean="0"/>
              <a:t>(σ) </a:t>
            </a:r>
            <a:r>
              <a:rPr lang="en-US" altLang="en-US" dirty="0"/>
              <a:t>=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Standard Normal Distribution is symmetric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E.g., P(X</a:t>
            </a:r>
            <a:r>
              <a:rPr lang="en-US" altLang="en-US" dirty="0"/>
              <a:t>≤ -2) = P(X≥ 2) = 1- P(X ≤ 2) </a:t>
            </a:r>
          </a:p>
          <a:p>
            <a:endParaRPr lang="en-US" dirty="0"/>
          </a:p>
        </p:txBody>
      </p:sp>
      <p:pic>
        <p:nvPicPr>
          <p:cNvPr id="4" name="Picture 9" descr="http://img.tfd.com/mk/D/X2604-D-4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691" y="3215899"/>
            <a:ext cx="5732111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5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Normal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743163" cy="3880773"/>
          </a:xfrm>
        </p:spPr>
        <p:txBody>
          <a:bodyPr/>
          <a:lstStyle/>
          <a:p>
            <a:r>
              <a:rPr lang="en-US" dirty="0"/>
              <a:t>Enter ‘0’ at row 100+ for an index variable</a:t>
            </a:r>
          </a:p>
          <a:p>
            <a:r>
              <a:rPr lang="en-US" dirty="0"/>
              <a:t>Generate data from random standard normal</a:t>
            </a:r>
          </a:p>
          <a:p>
            <a:endParaRPr lang="en-US" dirty="0"/>
          </a:p>
          <a:p>
            <a:r>
              <a:rPr lang="en-US" dirty="0"/>
              <a:t>Transform</a:t>
            </a:r>
          </a:p>
          <a:p>
            <a:pPr lvl="1"/>
            <a:r>
              <a:rPr lang="en-US" dirty="0"/>
              <a:t>Compute Variable</a:t>
            </a:r>
          </a:p>
          <a:p>
            <a:pPr lvl="2"/>
            <a:r>
              <a:rPr lang="en-US" dirty="0"/>
              <a:t>RV.NORMAL(0,1)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8326" y="1548714"/>
            <a:ext cx="6264396" cy="449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3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743163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Generate 2 variables from random normal distribution</a:t>
            </a:r>
          </a:p>
          <a:p>
            <a:pPr lvl="1"/>
            <a:r>
              <a:rPr lang="en-US" dirty="0"/>
              <a:t>1: Mean = 15, </a:t>
            </a:r>
            <a:r>
              <a:rPr lang="en-US" dirty="0" err="1"/>
              <a:t>StdDev</a:t>
            </a:r>
            <a:r>
              <a:rPr lang="en-US" dirty="0"/>
              <a:t> = 10</a:t>
            </a:r>
          </a:p>
          <a:p>
            <a:pPr lvl="1"/>
            <a:r>
              <a:rPr lang="en-US" dirty="0"/>
              <a:t>2: Mean = 15, </a:t>
            </a:r>
            <a:r>
              <a:rPr lang="en-US" dirty="0" err="1"/>
              <a:t>StdDev</a:t>
            </a:r>
            <a:r>
              <a:rPr lang="en-US" dirty="0"/>
              <a:t> = 3</a:t>
            </a:r>
          </a:p>
          <a:p>
            <a:endParaRPr lang="en-US" dirty="0"/>
          </a:p>
          <a:p>
            <a:r>
              <a:rPr lang="en-US" dirty="0"/>
              <a:t>Transform</a:t>
            </a:r>
          </a:p>
          <a:p>
            <a:pPr lvl="1"/>
            <a:r>
              <a:rPr lang="en-US" dirty="0"/>
              <a:t>Compute Variable</a:t>
            </a:r>
          </a:p>
          <a:p>
            <a:pPr lvl="2"/>
            <a:r>
              <a:rPr lang="en-US" dirty="0"/>
              <a:t>RV.NORMAL(15,10)</a:t>
            </a:r>
          </a:p>
          <a:p>
            <a:r>
              <a:rPr lang="en-US" dirty="0"/>
              <a:t>Transform</a:t>
            </a:r>
          </a:p>
          <a:p>
            <a:pPr lvl="1"/>
            <a:r>
              <a:rPr lang="en-US" dirty="0"/>
              <a:t>Compute Variable</a:t>
            </a:r>
          </a:p>
          <a:p>
            <a:pPr lvl="2"/>
            <a:r>
              <a:rPr lang="en-US" dirty="0"/>
              <a:t>RV.NORMAL(15,3)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9752" y="1762898"/>
            <a:ext cx="7076876" cy="434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Normal Distribution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743163" cy="3880773"/>
          </a:xfrm>
        </p:spPr>
        <p:txBody>
          <a:bodyPr/>
          <a:lstStyle/>
          <a:p>
            <a:r>
              <a:rPr lang="en-US" dirty="0"/>
              <a:t>Find the Mean, Mean 95% CI, and the </a:t>
            </a:r>
            <a:r>
              <a:rPr lang="en-US" dirty="0" err="1"/>
              <a:t>StdDev</a:t>
            </a:r>
            <a:endParaRPr lang="en-US" dirty="0"/>
          </a:p>
          <a:p>
            <a:endParaRPr lang="en-US" dirty="0"/>
          </a:p>
          <a:p>
            <a:r>
              <a:rPr lang="en-US" dirty="0"/>
              <a:t>Analyze </a:t>
            </a:r>
          </a:p>
          <a:p>
            <a:pPr lvl="1"/>
            <a:r>
              <a:rPr lang="en-US" dirty="0"/>
              <a:t>Descriptive Statistics</a:t>
            </a:r>
          </a:p>
          <a:p>
            <a:pPr lvl="2"/>
            <a:r>
              <a:rPr lang="en-US" dirty="0"/>
              <a:t>Explore…</a:t>
            </a:r>
          </a:p>
          <a:p>
            <a:pPr lvl="3"/>
            <a:r>
              <a:rPr lang="en-US" dirty="0"/>
              <a:t>Dependent = Z </a:t>
            </a:r>
          </a:p>
          <a:p>
            <a:pPr lvl="3"/>
            <a:r>
              <a:rPr lang="en-US" dirty="0"/>
              <a:t>Statistics</a:t>
            </a:r>
          </a:p>
          <a:p>
            <a:pPr lvl="4"/>
            <a:r>
              <a:rPr lang="en-US" dirty="0" err="1"/>
              <a:t>Descriptives</a:t>
            </a:r>
            <a:endParaRPr lang="en-US" dirty="0"/>
          </a:p>
          <a:p>
            <a:pPr lvl="3"/>
            <a:r>
              <a:rPr lang="en-US" dirty="0"/>
              <a:t>Plots</a:t>
            </a:r>
          </a:p>
          <a:p>
            <a:pPr lvl="4"/>
            <a:r>
              <a:rPr lang="en-US" dirty="0"/>
              <a:t>Histogram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0497" y="1580522"/>
            <a:ext cx="6227806" cy="458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8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Normal Distribution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743163" cy="3880773"/>
          </a:xfrm>
        </p:spPr>
        <p:txBody>
          <a:bodyPr/>
          <a:lstStyle/>
          <a:p>
            <a:r>
              <a:rPr lang="en-US" dirty="0"/>
              <a:t>Verify that everything is as expected</a:t>
            </a:r>
          </a:p>
          <a:p>
            <a:endParaRPr lang="en-US" dirty="0"/>
          </a:p>
          <a:p>
            <a:pPr lvl="1"/>
            <a:r>
              <a:rPr lang="en-US" dirty="0"/>
              <a:t>Is the mean approximately 0?</a:t>
            </a:r>
          </a:p>
          <a:p>
            <a:pPr lvl="1"/>
            <a:r>
              <a:rPr lang="en-US" dirty="0"/>
              <a:t>Is the </a:t>
            </a:r>
            <a:r>
              <a:rPr lang="en-US" dirty="0" err="1"/>
              <a:t>StdDev</a:t>
            </a:r>
            <a:r>
              <a:rPr lang="en-US" dirty="0"/>
              <a:t> approximately 1?</a:t>
            </a:r>
          </a:p>
          <a:p>
            <a:pPr lvl="1"/>
            <a:r>
              <a:rPr lang="en-US" dirty="0"/>
              <a:t>Does the data appear normally distributed?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7844" y="1270000"/>
            <a:ext cx="4209725" cy="2921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39370" y="3789406"/>
            <a:ext cx="3493178" cy="278129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007093" y="1737210"/>
            <a:ext cx="560173" cy="247135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035968" y="1948883"/>
            <a:ext cx="560173" cy="36118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034368" y="2804011"/>
            <a:ext cx="560173" cy="247135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77651" y="3888071"/>
            <a:ext cx="10299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66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325628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2_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446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Trebuchet MS</vt:lpstr>
      <vt:lpstr>Wingdings</vt:lpstr>
      <vt:lpstr>Wingdings 3</vt:lpstr>
      <vt:lpstr>Facet</vt:lpstr>
      <vt:lpstr>1_Facet</vt:lpstr>
      <vt:lpstr>2_Facet</vt:lpstr>
      <vt:lpstr>Methods I Lab Lecture 5</vt:lpstr>
      <vt:lpstr>Binomial Distribution - Exercise </vt:lpstr>
      <vt:lpstr>That distribution that’s fishy…   Poisson (at it’s finest)</vt:lpstr>
      <vt:lpstr>Poisson - Exercise</vt:lpstr>
      <vt:lpstr>Standard Normal Distribution</vt:lpstr>
      <vt:lpstr>Standard Normal - Exercise</vt:lpstr>
      <vt:lpstr>Normal - Exercise</vt:lpstr>
      <vt:lpstr>Standard Normal Distribution - Exercise</vt:lpstr>
      <vt:lpstr>Standard Normal Distribution - Exercise</vt:lpstr>
      <vt:lpstr>Normal Distribution - Exercise</vt:lpstr>
      <vt:lpstr>Normal Distribution - Exercise</vt:lpstr>
      <vt:lpstr>Normal Distribution - Exercise</vt:lpstr>
      <vt:lpstr>Normal Distribution : Standardize - Exercise</vt:lpstr>
      <vt:lpstr>Normal Distribution : Standardize - Exercise</vt:lpstr>
      <vt:lpstr>Normal Distribution - Probabilities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I Lab Lecture 5</dc:title>
  <dc:creator>Madison Hyer</dc:creator>
  <cp:lastModifiedBy>Madison Hyer</cp:lastModifiedBy>
  <cp:revision>6</cp:revision>
  <dcterms:created xsi:type="dcterms:W3CDTF">2017-09-19T17:46:15Z</dcterms:created>
  <dcterms:modified xsi:type="dcterms:W3CDTF">2017-09-19T18:45:19Z</dcterms:modified>
</cp:coreProperties>
</file>