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8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1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3494BA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46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0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5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3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3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8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02A4-11CF-4A7D-9E5D-EF6E9146FC43}" type="slidenum">
              <a:rPr lang="en-US" smtClean="0">
                <a:solidFill>
                  <a:srgbClr val="3494BA"/>
                </a:solidFill>
              </a:rPr>
              <a:pPr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3431567-5CC7-4125-8080-D4412F7DF1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4A0C02A4-11CF-4A7D-9E5D-EF6E9146FC43}" type="slidenum">
              <a:rPr lang="en-US" smtClean="0">
                <a:solidFill>
                  <a:srgbClr val="3494BA"/>
                </a:solidFill>
              </a:rPr>
              <a:pPr defTabSz="457200"/>
              <a:t>‹#›</a:t>
            </a:fld>
            <a:endParaRPr lang="en-US" dirty="0">
              <a:solidFill>
                <a:srgbClr val="3494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divms.uiowa.edu/~mbognar/applets/b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divms.uiowa.edu/~mbognar/applets/poi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stat.uiowa.edu/~mbognar/applets/norm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I Lab</a:t>
            </a:r>
            <a:br>
              <a:rPr lang="en-US" dirty="0" smtClean="0"/>
            </a:br>
            <a:r>
              <a:rPr lang="en-US" sz="3200" dirty="0" smtClean="0"/>
              <a:t>Lecture </a:t>
            </a:r>
            <a:r>
              <a:rPr lang="en-US" sz="32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1.   1</a:t>
            </a:r>
          </a:p>
          <a:p>
            <a:r>
              <a:rPr lang="en-US" dirty="0" smtClean="0"/>
              <a:t>2.  </a:t>
            </a:r>
            <a:r>
              <a:rPr lang="en-US" smtClean="0"/>
              <a:t>.25</a:t>
            </a:r>
            <a:endParaRPr lang="en-US" dirty="0" smtClean="0"/>
          </a:p>
          <a:p>
            <a:r>
              <a:rPr lang="en-US" dirty="0" smtClean="0"/>
              <a:t>3.   0</a:t>
            </a:r>
          </a:p>
          <a:p>
            <a:r>
              <a:rPr lang="en-US" dirty="0" smtClean="0"/>
              <a:t>4.   .22</a:t>
            </a:r>
          </a:p>
          <a:p>
            <a:r>
              <a:rPr lang="en-US" dirty="0" smtClean="0"/>
              <a:t>5.   .65</a:t>
            </a:r>
          </a:p>
          <a:p>
            <a:r>
              <a:rPr lang="en-US" dirty="0" smtClean="0"/>
              <a:t>6.   .04 </a:t>
            </a:r>
          </a:p>
          <a:p>
            <a:r>
              <a:rPr lang="en-US" dirty="0" smtClean="0"/>
              <a:t>7.   0</a:t>
            </a:r>
          </a:p>
          <a:p>
            <a:r>
              <a:rPr lang="en-US" dirty="0" smtClean="0"/>
              <a:t>8.   .98</a:t>
            </a:r>
          </a:p>
          <a:p>
            <a:r>
              <a:rPr lang="en-US" dirty="0" smtClean="0"/>
              <a:t>9.   2.8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3 is due at 5 pm today.</a:t>
            </a:r>
          </a:p>
          <a:p>
            <a:r>
              <a:rPr lang="en-US" dirty="0" smtClean="0"/>
              <a:t>Exam is online and set to be opened Thursday.</a:t>
            </a:r>
          </a:p>
          <a:p>
            <a:pPr lvl="1"/>
            <a:r>
              <a:rPr lang="en-US" dirty="0"/>
              <a:t>Multiple choice, short answer</a:t>
            </a:r>
          </a:p>
          <a:p>
            <a:pPr lvl="1"/>
            <a:r>
              <a:rPr lang="en-US" dirty="0" smtClean="0"/>
              <a:t>Won’t </a:t>
            </a:r>
            <a:r>
              <a:rPr lang="en-US" dirty="0"/>
              <a:t>require use of SAS, R, or SPSS</a:t>
            </a:r>
          </a:p>
          <a:p>
            <a:pPr lvl="1"/>
            <a:r>
              <a:rPr lang="en-US" dirty="0"/>
              <a:t>Exam will open on Moodle at 6am on 9/28 and close at 2am on 9/29.</a:t>
            </a:r>
          </a:p>
          <a:p>
            <a:pPr lvl="1"/>
            <a:r>
              <a:rPr lang="en-US" dirty="0"/>
              <a:t>Once you open the exam, you’ll have 2 hours to complete it.</a:t>
            </a:r>
          </a:p>
          <a:p>
            <a:pPr lvl="1"/>
            <a:r>
              <a:rPr lang="en-US" dirty="0"/>
              <a:t>Open book, open notes, open internet.</a:t>
            </a:r>
          </a:p>
          <a:p>
            <a:pPr lvl="1"/>
            <a:r>
              <a:rPr lang="en-US" b="1" i="1" u="sng" dirty="0"/>
              <a:t>Absolutely no communicating with anyone else during the exam about it!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from HW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question asks for an explanation, give an explanation. </a:t>
                </a:r>
              </a:p>
              <a:p>
                <a:r>
                  <a:rPr lang="en-US" dirty="0" smtClean="0"/>
                  <a:t>Independence can be checked many ways</a:t>
                </a:r>
              </a:p>
              <a:p>
                <a:pPr lvl="1"/>
                <a:r>
                  <a:rPr lang="en-US" dirty="0" smtClean="0"/>
                  <a:t>The simplest is to find…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the data/2x2 table</a:t>
                </a:r>
              </a:p>
              <a:p>
                <a:pPr lvl="2"/>
                <a:r>
                  <a:rPr lang="en-US" dirty="0" smtClean="0"/>
                  <a:t>Calculate P(A)P(B)</a:t>
                </a:r>
              </a:p>
              <a:p>
                <a:pPr lvl="2"/>
                <a:r>
                  <a:rPr lang="en-US" dirty="0" smtClean="0"/>
                  <a:t>Compare the two.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974261" cy="3880773"/>
          </a:xfrm>
        </p:spPr>
        <p:txBody>
          <a:bodyPr/>
          <a:lstStyle/>
          <a:p>
            <a:r>
              <a:rPr lang="en-US" dirty="0" smtClean="0"/>
              <a:t>Used for Binary outcomes</a:t>
            </a:r>
          </a:p>
          <a:p>
            <a:pPr lvl="1"/>
            <a:r>
              <a:rPr lang="en-US" dirty="0" smtClean="0"/>
              <a:t>i.e. Ready for the test/Not ready for the test, Hungry/Not Hungry, Bored/Not Bored etc.</a:t>
            </a:r>
          </a:p>
          <a:p>
            <a:r>
              <a:rPr lang="en-US" dirty="0" smtClean="0"/>
              <a:t>The distribution takes the form</a:t>
            </a:r>
          </a:p>
          <a:p>
            <a:pPr lvl="1"/>
            <a:r>
              <a:rPr lang="en-US" dirty="0" smtClean="0"/>
              <a:t>N is the total number of “trials”</a:t>
            </a:r>
          </a:p>
          <a:p>
            <a:pPr lvl="1"/>
            <a:r>
              <a:rPr lang="en-US" dirty="0" smtClean="0"/>
              <a:t>K is the number of “successes” </a:t>
            </a:r>
          </a:p>
          <a:p>
            <a:r>
              <a:rPr lang="en-US" dirty="0" smtClean="0"/>
              <a:t>When n=1, a special case called the Bernoulli Distribution occurs.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95" y="2545406"/>
            <a:ext cx="5465664" cy="19866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66891" y="3347049"/>
            <a:ext cx="1785667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SPSS, use the applet suggested by Dr. </a:t>
            </a:r>
            <a:r>
              <a:rPr lang="en-US" dirty="0" err="1" smtClean="0"/>
              <a:t>Nietert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://homepage.divms.uiowa.edu/~</a:t>
            </a:r>
            <a:r>
              <a:rPr lang="en-US" dirty="0" smtClean="0">
                <a:hlinkClick r:id="rId2"/>
              </a:rPr>
              <a:t>mbognar/applets/bin.html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Ex. Assume that the success rate for treatment A for curing disease B is .75 and that the treatment is given to 50 patients. </a:t>
            </a:r>
          </a:p>
          <a:p>
            <a:pPr lvl="1"/>
            <a:r>
              <a:rPr lang="en-US" dirty="0" smtClean="0"/>
              <a:t>1. What is the probability that more than 25 patients have successful treatment?</a:t>
            </a:r>
          </a:p>
          <a:p>
            <a:pPr lvl="1"/>
            <a:r>
              <a:rPr lang="en-US" dirty="0" smtClean="0"/>
              <a:t>2. What is the probability that between 25 and 35 patients have successful treatment?</a:t>
            </a:r>
          </a:p>
          <a:p>
            <a:pPr lvl="1"/>
            <a:r>
              <a:rPr lang="en-US" dirty="0" smtClean="0"/>
              <a:t>3. What is the probability that between 25 and 35 patients don’t have successful treatment?</a:t>
            </a:r>
          </a:p>
        </p:txBody>
      </p:sp>
    </p:spTree>
    <p:extLst>
      <p:ext uri="{BB962C8B-B14F-4D97-AF65-F5344CB8AC3E}">
        <p14:creationId xmlns:p14="http://schemas.microsoft.com/office/powerpoint/2010/main" val="37434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187964" cy="3880773"/>
              </a:xfrm>
            </p:spPr>
            <p:txBody>
              <a:bodyPr/>
              <a:lstStyle/>
              <a:p>
                <a:r>
                  <a:rPr lang="en-US" dirty="0" smtClean="0"/>
                  <a:t>Used to model counts of events.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Pmf</a:t>
                </a:r>
                <a:r>
                  <a:rPr lang="en-US" dirty="0" smtClean="0"/>
                  <a:t> looks like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both the expected value and variance of the distribution.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187964" cy="3880773"/>
              </a:xfrm>
              <a:blipFill rotWithShape="0">
                <a:blip r:embed="rId2"/>
                <a:stretch>
                  <a:fillRect l="-29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69" y="1930400"/>
            <a:ext cx="7242731" cy="25300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79631" y="2372264"/>
            <a:ext cx="2199735" cy="37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SPSS, use the applet suggested by Dr. </a:t>
            </a:r>
            <a:r>
              <a:rPr lang="en-US" dirty="0" err="1" smtClean="0"/>
              <a:t>Nietert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://homepage.divms.uiowa.edu/~</a:t>
            </a:r>
            <a:r>
              <a:rPr lang="en-US" dirty="0" smtClean="0">
                <a:hlinkClick r:id="rId2"/>
              </a:rPr>
              <a:t>mbognar/applets/pois.html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Ex. Assume that the average number of cups of coffee consumed by a graduate student per day is 3.  </a:t>
            </a:r>
          </a:p>
          <a:p>
            <a:pPr lvl="1"/>
            <a:r>
              <a:rPr lang="en-US" dirty="0" smtClean="0"/>
              <a:t>4. What is the probability that a graduate student drinks 2 cups of coffee in a day?</a:t>
            </a:r>
          </a:p>
          <a:p>
            <a:pPr lvl="1"/>
            <a:r>
              <a:rPr lang="en-US" dirty="0" smtClean="0"/>
              <a:t>5. What is the probability that graduate student drinks less than 3 cups of coffee in a day?</a:t>
            </a:r>
          </a:p>
          <a:p>
            <a:pPr lvl="1"/>
            <a:r>
              <a:rPr lang="en-US" dirty="0" smtClean="0"/>
              <a:t>6. What is the probability that a graduate student drinks 15 cups of coffee in a week?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83519" cy="3880773"/>
          </a:xfrm>
        </p:spPr>
        <p:txBody>
          <a:bodyPr/>
          <a:lstStyle/>
          <a:p>
            <a:r>
              <a:rPr lang="en-US" dirty="0" smtClean="0"/>
              <a:t>Used for almost anything that is continuous and some things that aren’t. </a:t>
            </a:r>
          </a:p>
          <a:p>
            <a:pPr lvl="1"/>
            <a:r>
              <a:rPr lang="en-US" dirty="0" smtClean="0"/>
              <a:t>Ex. Age (usually recorded as a discrete variable)</a:t>
            </a:r>
          </a:p>
          <a:p>
            <a:r>
              <a:rPr lang="en-US" dirty="0" smtClean="0"/>
              <a:t>The Pdf looks like </a:t>
            </a:r>
          </a:p>
          <a:p>
            <a:r>
              <a:rPr lang="en-US" dirty="0" smtClean="0"/>
              <a:t>When the mean is 0 and the variance is 1, a special case called the standard normal arises.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91" y="2473865"/>
            <a:ext cx="6153509" cy="21597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31389" y="3191774"/>
            <a:ext cx="2907102" cy="46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SPSS, use the applet suggested by Dr. </a:t>
            </a:r>
            <a:r>
              <a:rPr lang="en-US" dirty="0" err="1" smtClean="0"/>
              <a:t>Nietert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://homepage.stat.uiowa.edu/~</a:t>
            </a:r>
            <a:r>
              <a:rPr lang="en-US" dirty="0" smtClean="0">
                <a:hlinkClick r:id="rId2"/>
              </a:rPr>
              <a:t>mbognar/applets/normal.html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Ex. Assume that the average grade on the Methods 1 exam is 85 with a standard deviation of 5.  </a:t>
            </a:r>
          </a:p>
          <a:p>
            <a:pPr lvl="1"/>
            <a:r>
              <a:rPr lang="en-US" dirty="0" smtClean="0"/>
              <a:t>7. What is the probability that a given student made a 95 on the exam?</a:t>
            </a:r>
          </a:p>
          <a:p>
            <a:pPr lvl="1"/>
            <a:r>
              <a:rPr lang="en-US" dirty="0" smtClean="0"/>
              <a:t>8. What is the probability that a student passed the exam, i.e. made above a 75?</a:t>
            </a:r>
          </a:p>
          <a:p>
            <a:pPr lvl="1"/>
            <a:r>
              <a:rPr lang="en-US" dirty="0" smtClean="0"/>
              <a:t>9. What is the Z score for a student who made a 99 on the exam?</a:t>
            </a:r>
          </a:p>
        </p:txBody>
      </p:sp>
    </p:spTree>
    <p:extLst>
      <p:ext uri="{BB962C8B-B14F-4D97-AF65-F5344CB8AC3E}">
        <p14:creationId xmlns:p14="http://schemas.microsoft.com/office/powerpoint/2010/main" val="40162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591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Methods I Lab Lecture 6</vt:lpstr>
      <vt:lpstr>Reminders</vt:lpstr>
      <vt:lpstr>Notes from HW 2</vt:lpstr>
      <vt:lpstr>Binomial Distribution</vt:lpstr>
      <vt:lpstr>Binomial Example</vt:lpstr>
      <vt:lpstr>Poisson Distribution</vt:lpstr>
      <vt:lpstr>Poisson Example</vt:lpstr>
      <vt:lpstr>Normal Distribution</vt:lpstr>
      <vt:lpstr>Normal Example </vt:lpstr>
      <vt:lpstr>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 Lab Lecture 6</dc:title>
  <dc:creator>Jonathan Beall</dc:creator>
  <cp:lastModifiedBy>Windows User</cp:lastModifiedBy>
  <cp:revision>12</cp:revision>
  <dcterms:created xsi:type="dcterms:W3CDTF">2017-09-24T17:29:16Z</dcterms:created>
  <dcterms:modified xsi:type="dcterms:W3CDTF">2017-09-26T21:16:11Z</dcterms:modified>
</cp:coreProperties>
</file>