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  <p:sldId id="260" r:id="rId4"/>
    <p:sldId id="267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31567-5CC7-4125-8080-D4412F7DF1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10/3/2017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C02A4-11CF-4A7D-9E5D-EF6E9146FC43}" type="slidenum">
              <a:rPr lang="en-US" smtClean="0">
                <a:solidFill>
                  <a:srgbClr val="3494BA"/>
                </a:solidFill>
              </a:rPr>
              <a:pPr/>
              <a:t>‹#›</a:t>
            </a:fld>
            <a:endParaRPr lang="en-US" dirty="0">
              <a:solidFill>
                <a:srgbClr val="3494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241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31567-5CC7-4125-8080-D4412F7DF1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10/3/2017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C02A4-11CF-4A7D-9E5D-EF6E9146FC43}" type="slidenum">
              <a:rPr lang="en-US" smtClean="0">
                <a:solidFill>
                  <a:srgbClr val="3494BA"/>
                </a:solidFill>
              </a:rPr>
              <a:pPr/>
              <a:t>‹#›</a:t>
            </a:fld>
            <a:endParaRPr lang="en-US" dirty="0">
              <a:solidFill>
                <a:srgbClr val="3494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2904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31567-5CC7-4125-8080-D4412F7DF1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10/3/2017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C02A4-11CF-4A7D-9E5D-EF6E9146FC43}" type="slidenum">
              <a:rPr lang="en-US" smtClean="0">
                <a:solidFill>
                  <a:srgbClr val="3494BA"/>
                </a:solidFill>
              </a:rPr>
              <a:pPr/>
              <a:t>‹#›</a:t>
            </a:fld>
            <a:endParaRPr lang="en-US" dirty="0">
              <a:solidFill>
                <a:srgbClr val="3494BA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457200"/>
            <a:r>
              <a:rPr lang="en-US" sz="8000" dirty="0">
                <a:ln w="3175" cmpd="sng">
                  <a:noFill/>
                </a:ln>
                <a:solidFill>
                  <a:srgbClr val="3494BA">
                    <a:lumMod val="60000"/>
                    <a:lumOff val="40000"/>
                  </a:srgbClr>
                </a:solidFill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457200"/>
            <a:r>
              <a:rPr lang="en-US" sz="8000" dirty="0">
                <a:ln w="3175" cmpd="sng">
                  <a:noFill/>
                </a:ln>
                <a:solidFill>
                  <a:srgbClr val="3494BA">
                    <a:lumMod val="60000"/>
                    <a:lumOff val="40000"/>
                  </a:srgbClr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365884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31567-5CC7-4125-8080-D4412F7DF1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10/3/2017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C02A4-11CF-4A7D-9E5D-EF6E9146FC43}" type="slidenum">
              <a:rPr lang="en-US" smtClean="0">
                <a:solidFill>
                  <a:srgbClr val="3494BA"/>
                </a:solidFill>
              </a:rPr>
              <a:pPr/>
              <a:t>‹#›</a:t>
            </a:fld>
            <a:endParaRPr lang="en-US" dirty="0">
              <a:solidFill>
                <a:srgbClr val="3494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09123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31567-5CC7-4125-8080-D4412F7DF1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10/3/2017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C02A4-11CF-4A7D-9E5D-EF6E9146FC43}" type="slidenum">
              <a:rPr lang="en-US" smtClean="0">
                <a:solidFill>
                  <a:srgbClr val="3494BA"/>
                </a:solidFill>
              </a:rPr>
              <a:pPr/>
              <a:t>‹#›</a:t>
            </a:fld>
            <a:endParaRPr lang="en-US" dirty="0">
              <a:solidFill>
                <a:srgbClr val="3494BA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457200"/>
            <a:r>
              <a:rPr lang="en-US" sz="8000" dirty="0">
                <a:ln w="3175" cmpd="sng">
                  <a:noFill/>
                </a:ln>
                <a:solidFill>
                  <a:srgbClr val="3494BA">
                    <a:lumMod val="60000"/>
                    <a:lumOff val="40000"/>
                  </a:srgbClr>
                </a:solidFill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457200"/>
            <a:r>
              <a:rPr lang="en-US" sz="8000" dirty="0">
                <a:ln w="3175" cmpd="sng">
                  <a:noFill/>
                </a:ln>
                <a:solidFill>
                  <a:srgbClr val="3494BA">
                    <a:lumMod val="60000"/>
                    <a:lumOff val="40000"/>
                  </a:srgbClr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304648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31567-5CC7-4125-8080-D4412F7DF1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10/3/2017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C02A4-11CF-4A7D-9E5D-EF6E9146FC43}" type="slidenum">
              <a:rPr lang="en-US" smtClean="0">
                <a:solidFill>
                  <a:srgbClr val="3494BA"/>
                </a:solidFill>
              </a:rPr>
              <a:pPr/>
              <a:t>‹#›</a:t>
            </a:fld>
            <a:endParaRPr lang="en-US" dirty="0">
              <a:solidFill>
                <a:srgbClr val="3494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41000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31567-5CC7-4125-8080-D4412F7DF1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10/3/2017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C02A4-11CF-4A7D-9E5D-EF6E9146FC43}" type="slidenum">
              <a:rPr lang="en-US" smtClean="0">
                <a:solidFill>
                  <a:srgbClr val="3494BA"/>
                </a:solidFill>
              </a:rPr>
              <a:pPr/>
              <a:t>‹#›</a:t>
            </a:fld>
            <a:endParaRPr lang="en-US" dirty="0">
              <a:solidFill>
                <a:srgbClr val="3494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70597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31567-5CC7-4125-8080-D4412F7DF1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10/3/2017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C02A4-11CF-4A7D-9E5D-EF6E9146FC43}" type="slidenum">
              <a:rPr lang="en-US" smtClean="0">
                <a:solidFill>
                  <a:srgbClr val="3494BA"/>
                </a:solidFill>
              </a:rPr>
              <a:pPr/>
              <a:t>‹#›</a:t>
            </a:fld>
            <a:endParaRPr lang="en-US" dirty="0">
              <a:solidFill>
                <a:srgbClr val="3494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0531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31567-5CC7-4125-8080-D4412F7DF1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10/3/2017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C02A4-11CF-4A7D-9E5D-EF6E9146FC43}" type="slidenum">
              <a:rPr lang="en-US" smtClean="0">
                <a:solidFill>
                  <a:srgbClr val="3494BA"/>
                </a:solidFill>
              </a:rPr>
              <a:pPr/>
              <a:t>‹#›</a:t>
            </a:fld>
            <a:endParaRPr lang="en-US" dirty="0">
              <a:solidFill>
                <a:srgbClr val="3494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4939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31567-5CC7-4125-8080-D4412F7DF1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10/3/2017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C02A4-11CF-4A7D-9E5D-EF6E9146FC43}" type="slidenum">
              <a:rPr lang="en-US" smtClean="0">
                <a:solidFill>
                  <a:srgbClr val="3494BA"/>
                </a:solidFill>
              </a:rPr>
              <a:pPr/>
              <a:t>‹#›</a:t>
            </a:fld>
            <a:endParaRPr lang="en-US" dirty="0">
              <a:solidFill>
                <a:srgbClr val="3494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6001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31567-5CC7-4125-8080-D4412F7DF1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10/3/2017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C02A4-11CF-4A7D-9E5D-EF6E9146FC43}" type="slidenum">
              <a:rPr lang="en-US" smtClean="0">
                <a:solidFill>
                  <a:srgbClr val="3494BA"/>
                </a:solidFill>
              </a:rPr>
              <a:pPr/>
              <a:t>‹#›</a:t>
            </a:fld>
            <a:endParaRPr lang="en-US" dirty="0">
              <a:solidFill>
                <a:srgbClr val="3494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7399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31567-5CC7-4125-8080-D4412F7DF1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10/3/2017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C02A4-11CF-4A7D-9E5D-EF6E9146FC43}" type="slidenum">
              <a:rPr lang="en-US" smtClean="0">
                <a:solidFill>
                  <a:srgbClr val="3494BA"/>
                </a:solidFill>
              </a:rPr>
              <a:pPr/>
              <a:t>‹#›</a:t>
            </a:fld>
            <a:endParaRPr lang="en-US" dirty="0">
              <a:solidFill>
                <a:srgbClr val="3494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501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31567-5CC7-4125-8080-D4412F7DF1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10/3/2017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C02A4-11CF-4A7D-9E5D-EF6E9146FC43}" type="slidenum">
              <a:rPr lang="en-US" smtClean="0">
                <a:solidFill>
                  <a:srgbClr val="3494BA"/>
                </a:solidFill>
              </a:rPr>
              <a:pPr/>
              <a:t>‹#›</a:t>
            </a:fld>
            <a:endParaRPr lang="en-US" dirty="0">
              <a:solidFill>
                <a:srgbClr val="3494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7780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31567-5CC7-4125-8080-D4412F7DF1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10/3/2017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C02A4-11CF-4A7D-9E5D-EF6E9146FC43}" type="slidenum">
              <a:rPr lang="en-US" smtClean="0">
                <a:solidFill>
                  <a:srgbClr val="3494BA"/>
                </a:solidFill>
              </a:rPr>
              <a:pPr/>
              <a:t>‹#›</a:t>
            </a:fld>
            <a:endParaRPr lang="en-US" dirty="0">
              <a:solidFill>
                <a:srgbClr val="3494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1887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31567-5CC7-4125-8080-D4412F7DF1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10/3/2017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C02A4-11CF-4A7D-9E5D-EF6E9146FC43}" type="slidenum">
              <a:rPr lang="en-US" smtClean="0">
                <a:solidFill>
                  <a:srgbClr val="3494BA"/>
                </a:solidFill>
              </a:rPr>
              <a:pPr/>
              <a:t>‹#›</a:t>
            </a:fld>
            <a:endParaRPr lang="en-US" dirty="0">
              <a:solidFill>
                <a:srgbClr val="3494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3033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C02A4-11CF-4A7D-9E5D-EF6E9146FC43}" type="slidenum">
              <a:rPr lang="en-US" smtClean="0">
                <a:solidFill>
                  <a:srgbClr val="3494BA"/>
                </a:solidFill>
              </a:rPr>
              <a:pPr/>
              <a:t>‹#›</a:t>
            </a:fld>
            <a:endParaRPr lang="en-US" dirty="0">
              <a:solidFill>
                <a:srgbClr val="3494BA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31567-5CC7-4125-8080-D4412F7DF1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10/3/2017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4616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93431567-5CC7-4125-8080-D4412F7DF1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10/3/2017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defTabSz="457200"/>
            <a:fld id="{4A0C02A4-11CF-4A7D-9E5D-EF6E9146FC43}" type="slidenum">
              <a:rPr lang="en-US" smtClean="0">
                <a:solidFill>
                  <a:srgbClr val="3494BA"/>
                </a:solidFill>
              </a:rPr>
              <a:pPr defTabSz="457200"/>
              <a:t>‹#›</a:t>
            </a:fld>
            <a:endParaRPr lang="en-US" dirty="0">
              <a:solidFill>
                <a:srgbClr val="3494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3442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Methods I Lab</a:t>
            </a:r>
            <a:br>
              <a:rPr lang="en-US" dirty="0" smtClean="0"/>
            </a:br>
            <a:r>
              <a:rPr lang="en-US" sz="3200" dirty="0" smtClean="0"/>
              <a:t>Lecture </a:t>
            </a:r>
            <a:r>
              <a:rPr lang="en-US" sz="3200" dirty="0" smtClean="0"/>
              <a:t>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899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 standard error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00171" y="1408670"/>
            <a:ext cx="6570385" cy="5264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8963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X vs.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128" t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9875336" cy="3880773"/>
          </a:xfrm>
        </p:spPr>
        <p:txBody>
          <a:bodyPr/>
          <a:lstStyle/>
          <a:p>
            <a:r>
              <a:rPr lang="en-US" dirty="0"/>
              <a:t>Suppose we have systolic blood pressure data on 5,000 people</a:t>
            </a:r>
          </a:p>
          <a:p>
            <a:pPr lvl="1"/>
            <a:r>
              <a:rPr lang="en-US" dirty="0"/>
              <a:t>We have an ID variable, their S.BP and a dichotomous variable for high/low S.BP</a:t>
            </a:r>
          </a:p>
          <a:p>
            <a:pPr lvl="1"/>
            <a:r>
              <a:rPr lang="en-US" dirty="0"/>
              <a:t>What would the distributions look like for each variable?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2279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X vs.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128" t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9875336" cy="3880773"/>
          </a:xfrm>
        </p:spPr>
        <p:txBody>
          <a:bodyPr/>
          <a:lstStyle/>
          <a:p>
            <a:r>
              <a:rPr lang="en-US" dirty="0"/>
              <a:t>Suppose we have systolic blood pressure data on 5,000 people</a:t>
            </a:r>
          </a:p>
          <a:p>
            <a:pPr lvl="1"/>
            <a:r>
              <a:rPr lang="en-US" dirty="0"/>
              <a:t>We have an ID variable (1 to 5,000), their S.BP and a dichotomous variable for high/low S.BP</a:t>
            </a:r>
          </a:p>
          <a:p>
            <a:pPr lvl="1"/>
            <a:r>
              <a:rPr lang="en-US" dirty="0"/>
              <a:t>What would the distributions look like for each variable?</a:t>
            </a:r>
          </a:p>
          <a:p>
            <a:pPr lvl="2"/>
            <a:r>
              <a:rPr lang="en-US" dirty="0"/>
              <a:t>ID: Uniform</a:t>
            </a:r>
          </a:p>
          <a:p>
            <a:pPr lvl="2"/>
            <a:r>
              <a:rPr lang="en-US" dirty="0"/>
              <a:t>S.PB: Normal</a:t>
            </a:r>
          </a:p>
          <a:p>
            <a:pPr lvl="2"/>
            <a:r>
              <a:rPr lang="en-US" dirty="0"/>
              <a:t>High/low S.BP: Binomial</a:t>
            </a:r>
          </a:p>
        </p:txBody>
      </p:sp>
    </p:spTree>
    <p:extLst>
      <p:ext uri="{BB962C8B-B14F-4D97-AF65-F5344CB8AC3E}">
        <p14:creationId xmlns:p14="http://schemas.microsoft.com/office/powerpoint/2010/main" val="23269349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X vs.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128" t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9875336" cy="3880773"/>
          </a:xfrm>
        </p:spPr>
        <p:txBody>
          <a:bodyPr/>
          <a:lstStyle/>
          <a:p>
            <a:r>
              <a:rPr lang="en-US" dirty="0"/>
              <a:t>Suppose we have systolic blood pressure data on 5,000 people</a:t>
            </a:r>
          </a:p>
          <a:p>
            <a:pPr lvl="1"/>
            <a:r>
              <a:rPr lang="en-US" dirty="0"/>
              <a:t>We have an ID variable (1 to 5,000), their S.BP and a dichotomous variable for high/low S.BP</a:t>
            </a:r>
          </a:p>
          <a:p>
            <a:pPr lvl="1"/>
            <a:endParaRPr lang="en-US" dirty="0"/>
          </a:p>
          <a:p>
            <a:r>
              <a:rPr lang="en-US" dirty="0"/>
              <a:t>Then, suppose we took 1,000 random samples of sizes 10, 50, 100, 500, and 1,000, found the mean for each sample, and compiled a dataset of those means</a:t>
            </a:r>
          </a:p>
          <a:p>
            <a:pPr lvl="1"/>
            <a:r>
              <a:rPr lang="en-US" dirty="0"/>
              <a:t>What would the distributions of the means look like?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249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X vs.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128" t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2160589"/>
                <a:ext cx="9875336" cy="3880773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Suppose we have systolic blood pressure data on 5,000 people</a:t>
                </a:r>
              </a:p>
              <a:p>
                <a:pPr lvl="1"/>
                <a:r>
                  <a:rPr lang="en-US" dirty="0"/>
                  <a:t>We have an ID variable (1 to 5,000), their S.BP and a dichotomous variable for high/low S.BP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Then, suppose we took 1,000 random samples of sizes 10, 50, 100, 500, and 1,000, found the mean for each sample, and compiled a dataset of those means</a:t>
                </a:r>
              </a:p>
              <a:p>
                <a:pPr lvl="1"/>
                <a:r>
                  <a:rPr lang="en-US" dirty="0"/>
                  <a:t>What would the distributions of the means look like?</a:t>
                </a:r>
              </a:p>
              <a:p>
                <a:pPr lvl="2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5,000+ 0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(5,000 −0)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12</m:t>
                            </m:r>
                          </m:den>
                        </m:f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2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𝑆𝐵𝑃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𝑆𝑃𝐵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𝑆𝐵𝑃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2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2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2160589"/>
                <a:ext cx="9875336" cy="3880773"/>
              </a:xfrm>
              <a:blipFill rotWithShape="0">
                <a:blip r:embed="rId3"/>
                <a:stretch>
                  <a:fillRect l="-123" t="-9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33027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X vs.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128" t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4067661" cy="3880773"/>
          </a:xfrm>
        </p:spPr>
        <p:txBody>
          <a:bodyPr>
            <a:normAutofit/>
          </a:bodyPr>
          <a:lstStyle/>
          <a:p>
            <a:r>
              <a:rPr lang="en-US" dirty="0"/>
              <a:t>Through explore, run </a:t>
            </a:r>
            <a:r>
              <a:rPr lang="en-US" dirty="0" err="1"/>
              <a:t>descriptives</a:t>
            </a:r>
            <a:r>
              <a:rPr lang="en-US" dirty="0"/>
              <a:t> and plots on each of the variables in the </a:t>
            </a:r>
            <a:r>
              <a:rPr lang="en-US" dirty="0" err="1"/>
              <a:t>X_Dist</a:t>
            </a:r>
            <a:r>
              <a:rPr lang="en-US" dirty="0"/>
              <a:t> dataset</a:t>
            </a:r>
          </a:p>
          <a:p>
            <a:pPr lvl="1"/>
            <a:r>
              <a:rPr lang="en-US" dirty="0"/>
              <a:t>Do the results reflect what you expected?</a:t>
            </a:r>
          </a:p>
          <a:p>
            <a:pPr lvl="2"/>
            <a:r>
              <a:rPr lang="en-US" dirty="0"/>
              <a:t>Means?</a:t>
            </a:r>
          </a:p>
          <a:p>
            <a:pPr lvl="2"/>
            <a:r>
              <a:rPr lang="en-US" dirty="0"/>
              <a:t>Standard Deviations?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0159" y="254339"/>
            <a:ext cx="4493483" cy="559755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6731" y="3130378"/>
            <a:ext cx="4242178" cy="3399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2227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X vs.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128" t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2160589"/>
                <a:ext cx="4067661" cy="3880773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Construct histograms of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𝐼𝐷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for each of the N values</a:t>
                </a:r>
              </a:p>
              <a:p>
                <a:endParaRPr lang="en-US" dirty="0"/>
              </a:p>
              <a:p>
                <a:r>
                  <a:rPr lang="en-US" dirty="0"/>
                  <a:t>Legacy </a:t>
                </a:r>
                <a:r>
                  <a:rPr lang="en-US" dirty="0" err="1"/>
                  <a:t>Diaglogue</a:t>
                </a:r>
                <a:endParaRPr lang="en-US" dirty="0"/>
              </a:p>
              <a:p>
                <a:pPr lvl="1"/>
                <a:r>
                  <a:rPr lang="en-US" dirty="0"/>
                  <a:t>Histogram</a:t>
                </a:r>
              </a:p>
              <a:p>
                <a:pPr lvl="2"/>
                <a:r>
                  <a:rPr lang="en-US" dirty="0"/>
                  <a:t>Variable: </a:t>
                </a:r>
                <a:r>
                  <a:rPr lang="en-US" dirty="0" err="1"/>
                  <a:t>i_Mean</a:t>
                </a:r>
                <a:endParaRPr lang="en-US" dirty="0"/>
              </a:p>
              <a:p>
                <a:pPr lvl="2"/>
                <a:r>
                  <a:rPr lang="en-US" dirty="0"/>
                  <a:t>Rows: N</a:t>
                </a:r>
              </a:p>
              <a:p>
                <a:pPr lvl="2"/>
                <a:r>
                  <a:rPr lang="en-US" dirty="0"/>
                  <a:t>Display Normal Curve: Yes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2160589"/>
                <a:ext cx="4067661" cy="3880773"/>
              </a:xfrm>
              <a:blipFill rotWithShape="0">
                <a:blip r:embed="rId3"/>
                <a:stretch>
                  <a:fillRect l="-300" t="-9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2798" y="1700675"/>
            <a:ext cx="5991225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7098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X vs.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128" t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2160589"/>
                <a:ext cx="4067661" cy="3880773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Construct histograms of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𝑆𝐵𝑃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for each of the N values</a:t>
                </a:r>
              </a:p>
              <a:p>
                <a:endParaRPr lang="en-US" dirty="0"/>
              </a:p>
              <a:p>
                <a:r>
                  <a:rPr lang="en-US" dirty="0"/>
                  <a:t>Legacy </a:t>
                </a:r>
                <a:r>
                  <a:rPr lang="en-US" dirty="0" err="1"/>
                  <a:t>Diaglogue</a:t>
                </a:r>
                <a:endParaRPr lang="en-US" dirty="0"/>
              </a:p>
              <a:p>
                <a:pPr lvl="1"/>
                <a:r>
                  <a:rPr lang="en-US" dirty="0"/>
                  <a:t>Histogram</a:t>
                </a:r>
              </a:p>
              <a:p>
                <a:pPr lvl="2"/>
                <a:r>
                  <a:rPr lang="en-US" dirty="0"/>
                  <a:t>Variable: </a:t>
                </a:r>
                <a:r>
                  <a:rPr lang="en-US" dirty="0" err="1"/>
                  <a:t>S_BP_Mean</a:t>
                </a:r>
                <a:endParaRPr lang="en-US" dirty="0"/>
              </a:p>
              <a:p>
                <a:pPr lvl="2"/>
                <a:r>
                  <a:rPr lang="en-US" dirty="0"/>
                  <a:t>Rows: N</a:t>
                </a:r>
              </a:p>
              <a:p>
                <a:pPr lvl="2"/>
                <a:r>
                  <a:rPr lang="en-US" dirty="0"/>
                  <a:t>Display Normal Curve: Yes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2160589"/>
                <a:ext cx="4067661" cy="3880773"/>
              </a:xfrm>
              <a:blipFill rotWithShape="0">
                <a:blip r:embed="rId3"/>
                <a:stretch>
                  <a:fillRect l="-300" t="-7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2841" y="1700675"/>
            <a:ext cx="5991225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5439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X vs.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128" t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2160589"/>
                <a:ext cx="4067661" cy="3880773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Construct histograms of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acc>
                    <m:r>
                      <a:rPr lang="en-US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for each of the N values</a:t>
                </a:r>
              </a:p>
              <a:p>
                <a:endParaRPr lang="en-US" dirty="0"/>
              </a:p>
              <a:p>
                <a:r>
                  <a:rPr lang="en-US" dirty="0"/>
                  <a:t>Legacy </a:t>
                </a:r>
                <a:r>
                  <a:rPr lang="en-US" dirty="0" err="1"/>
                  <a:t>Diaglogue</a:t>
                </a:r>
                <a:endParaRPr lang="en-US" dirty="0"/>
              </a:p>
              <a:p>
                <a:pPr lvl="1"/>
                <a:r>
                  <a:rPr lang="en-US" dirty="0"/>
                  <a:t>Histogram</a:t>
                </a:r>
              </a:p>
              <a:p>
                <a:pPr lvl="2"/>
                <a:r>
                  <a:rPr lang="en-US" dirty="0"/>
                  <a:t>Variable: </a:t>
                </a:r>
                <a:r>
                  <a:rPr lang="en-US" dirty="0" err="1"/>
                  <a:t>High_S_BP_Mean</a:t>
                </a:r>
                <a:endParaRPr lang="en-US" dirty="0"/>
              </a:p>
              <a:p>
                <a:pPr lvl="2"/>
                <a:r>
                  <a:rPr lang="en-US" dirty="0"/>
                  <a:t>Rows: N</a:t>
                </a:r>
              </a:p>
              <a:p>
                <a:pPr lvl="2"/>
                <a:r>
                  <a:rPr lang="en-US" dirty="0"/>
                  <a:t>Display Normal Curve: Yes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2160589"/>
                <a:ext cx="4067661" cy="3880773"/>
              </a:xfrm>
              <a:blipFill rotWithShape="0">
                <a:blip r:embed="rId3"/>
                <a:stretch>
                  <a:fillRect l="-300" t="-9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9360" y="1700675"/>
            <a:ext cx="5991225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255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 Distribution - Recap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4743163" cy="3880773"/>
          </a:xfrm>
        </p:spPr>
        <p:txBody>
          <a:bodyPr/>
          <a:lstStyle/>
          <a:p>
            <a:r>
              <a:rPr lang="en-US" dirty="0"/>
              <a:t>Find the Mean, Mean 95% CI, and the </a:t>
            </a:r>
            <a:r>
              <a:rPr lang="en-US" dirty="0" err="1"/>
              <a:t>StdDev</a:t>
            </a:r>
            <a:endParaRPr lang="en-US" dirty="0"/>
          </a:p>
          <a:p>
            <a:endParaRPr lang="en-US" dirty="0"/>
          </a:p>
          <a:p>
            <a:r>
              <a:rPr lang="en-US" dirty="0"/>
              <a:t>Analyze </a:t>
            </a:r>
          </a:p>
          <a:p>
            <a:pPr lvl="1"/>
            <a:r>
              <a:rPr lang="en-US" dirty="0"/>
              <a:t>Descriptive Statistics</a:t>
            </a:r>
          </a:p>
          <a:p>
            <a:pPr lvl="2"/>
            <a:r>
              <a:rPr lang="en-US" dirty="0"/>
              <a:t>Explore…</a:t>
            </a:r>
          </a:p>
          <a:p>
            <a:pPr lvl="3"/>
            <a:r>
              <a:rPr lang="en-US" dirty="0"/>
              <a:t>Dependent = Variable</a:t>
            </a:r>
          </a:p>
          <a:p>
            <a:pPr lvl="3"/>
            <a:r>
              <a:rPr lang="en-US" dirty="0"/>
              <a:t>Statistics</a:t>
            </a:r>
          </a:p>
          <a:p>
            <a:pPr lvl="4"/>
            <a:r>
              <a:rPr lang="en-US" dirty="0" err="1"/>
              <a:t>Descriptives</a:t>
            </a:r>
            <a:endParaRPr lang="en-US" dirty="0"/>
          </a:p>
          <a:p>
            <a:pPr lvl="3"/>
            <a:r>
              <a:rPr lang="en-US" dirty="0"/>
              <a:t>Plots</a:t>
            </a:r>
          </a:p>
          <a:p>
            <a:pPr lvl="4"/>
            <a:r>
              <a:rPr lang="en-US" dirty="0"/>
              <a:t>Histogram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989007" y="1580522"/>
            <a:ext cx="4659296" cy="342808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144523" y="3660021"/>
            <a:ext cx="4367874" cy="2914869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8163612" y="4060280"/>
            <a:ext cx="560173" cy="247135"/>
          </a:xfrm>
          <a:prstGeom prst="ellipse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8192487" y="4271953"/>
            <a:ext cx="560173" cy="361180"/>
          </a:xfrm>
          <a:prstGeom prst="ellipse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8190887" y="5127081"/>
            <a:ext cx="560173" cy="247135"/>
          </a:xfrm>
          <a:prstGeom prst="ellipse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Curved Left Arrow 9"/>
          <p:cNvSpPr/>
          <p:nvPr/>
        </p:nvSpPr>
        <p:spPr>
          <a:xfrm rot="1987035">
            <a:off x="9371416" y="4171312"/>
            <a:ext cx="1291464" cy="2549177"/>
          </a:xfrm>
          <a:prstGeom prst="curvedLeftArrow">
            <a:avLst>
              <a:gd name="adj1" fmla="val 27514"/>
              <a:gd name="adj2" fmla="val 50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11" name="Curved Left Arrow 10"/>
          <p:cNvSpPr/>
          <p:nvPr/>
        </p:nvSpPr>
        <p:spPr>
          <a:xfrm rot="1987035">
            <a:off x="7825240" y="2909258"/>
            <a:ext cx="1291464" cy="2549177"/>
          </a:xfrm>
          <a:prstGeom prst="curvedLeftArrow">
            <a:avLst>
              <a:gd name="adj1" fmla="val 27514"/>
              <a:gd name="adj2" fmla="val 50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6273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 Distribution - 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4743163" cy="3880773"/>
          </a:xfrm>
        </p:spPr>
        <p:txBody>
          <a:bodyPr/>
          <a:lstStyle/>
          <a:p>
            <a:r>
              <a:rPr lang="en-US" dirty="0"/>
              <a:t>Verify that everything is as expected</a:t>
            </a:r>
          </a:p>
          <a:p>
            <a:endParaRPr lang="en-US" dirty="0"/>
          </a:p>
          <a:p>
            <a:pPr lvl="1"/>
            <a:r>
              <a:rPr lang="en-US" dirty="0" smtClean="0"/>
              <a:t>What is </a:t>
            </a:r>
            <a:r>
              <a:rPr lang="en-US" dirty="0"/>
              <a:t>the </a:t>
            </a:r>
            <a:r>
              <a:rPr lang="en-US" dirty="0" smtClean="0"/>
              <a:t>mean?</a:t>
            </a:r>
            <a:endParaRPr lang="en-US" dirty="0"/>
          </a:p>
          <a:p>
            <a:pPr lvl="1"/>
            <a:r>
              <a:rPr lang="en-US" dirty="0"/>
              <a:t>What is the </a:t>
            </a:r>
            <a:r>
              <a:rPr lang="en-US" dirty="0" smtClean="0"/>
              <a:t>standard deviation?</a:t>
            </a:r>
            <a:endParaRPr lang="en-US" dirty="0"/>
          </a:p>
          <a:p>
            <a:pPr lvl="1"/>
            <a:r>
              <a:rPr lang="en-US" dirty="0"/>
              <a:t>What is the standard </a:t>
            </a:r>
            <a:r>
              <a:rPr lang="en-US" dirty="0" smtClean="0"/>
              <a:t>error?</a:t>
            </a:r>
          </a:p>
          <a:p>
            <a:pPr lvl="1"/>
            <a:r>
              <a:rPr lang="en-US" dirty="0"/>
              <a:t>What is the </a:t>
            </a:r>
            <a:r>
              <a:rPr lang="en-US" dirty="0" smtClean="0"/>
              <a:t>confidence interval?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87844" y="1270000"/>
            <a:ext cx="4209725" cy="292121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139370" y="3789406"/>
            <a:ext cx="3493178" cy="2781298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8007093" y="1737210"/>
            <a:ext cx="560173" cy="247135"/>
          </a:xfrm>
          <a:prstGeom prst="ellipse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8035968" y="1948883"/>
            <a:ext cx="560173" cy="361180"/>
          </a:xfrm>
          <a:prstGeom prst="ellipse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8034368" y="2804011"/>
            <a:ext cx="560173" cy="247135"/>
          </a:xfrm>
          <a:prstGeom prst="ellipse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077651" y="3888071"/>
            <a:ext cx="102990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6600" dirty="0">
                <a:solidFill>
                  <a:srgbClr val="FF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728491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Onto fun stuff…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577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 standard error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5352763" cy="3880773"/>
          </a:xfrm>
        </p:spPr>
        <p:txBody>
          <a:bodyPr/>
          <a:lstStyle/>
          <a:p>
            <a:r>
              <a:rPr lang="en-US" dirty="0"/>
              <a:t>Make a variable ‘x’ and type in the number 1 to 15 for the first 15 lines</a:t>
            </a:r>
          </a:p>
          <a:p>
            <a:endParaRPr lang="en-US" dirty="0"/>
          </a:p>
          <a:p>
            <a:r>
              <a:rPr lang="en-US" dirty="0"/>
              <a:t>Create 5 new variables as shown:</a:t>
            </a:r>
          </a:p>
          <a:p>
            <a:pPr lvl="1"/>
            <a:r>
              <a:rPr lang="en-US" dirty="0"/>
              <a:t>n_10 = x*10</a:t>
            </a:r>
          </a:p>
          <a:p>
            <a:pPr lvl="1"/>
            <a:r>
              <a:rPr lang="en-US" dirty="0"/>
              <a:t>n_100 = x*100</a:t>
            </a:r>
          </a:p>
          <a:p>
            <a:pPr lvl="1"/>
            <a:r>
              <a:rPr lang="en-US" dirty="0"/>
              <a:t>SD10 = 10</a:t>
            </a:r>
          </a:p>
          <a:p>
            <a:pPr lvl="1"/>
            <a:r>
              <a:rPr lang="en-US" dirty="0"/>
              <a:t>SD1 = 1</a:t>
            </a:r>
          </a:p>
          <a:p>
            <a:pPr lvl="1"/>
            <a:r>
              <a:rPr lang="en-US" dirty="0"/>
              <a:t>SD01 = .01</a:t>
            </a:r>
          </a:p>
          <a:p>
            <a:pPr lvl="1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923005" y="2087719"/>
            <a:ext cx="6104492" cy="402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47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 standard error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5352763" cy="3880773"/>
          </a:xfrm>
        </p:spPr>
        <p:txBody>
          <a:bodyPr>
            <a:normAutofit/>
          </a:bodyPr>
          <a:lstStyle/>
          <a:p>
            <a:r>
              <a:rPr lang="en-US" dirty="0"/>
              <a:t>Create 6 new variables as shown:</a:t>
            </a:r>
          </a:p>
          <a:p>
            <a:pPr lvl="1"/>
            <a:r>
              <a:rPr lang="en-US" dirty="0"/>
              <a:t>SE_n10_SD_10 = SD10/SQRT(n_10)</a:t>
            </a:r>
          </a:p>
          <a:p>
            <a:pPr lvl="1"/>
            <a:r>
              <a:rPr lang="en-US" dirty="0"/>
              <a:t>SE_n10_SD_1 = SD1/SQRT(n_10)</a:t>
            </a:r>
          </a:p>
          <a:p>
            <a:pPr lvl="1"/>
            <a:r>
              <a:rPr lang="en-US" dirty="0"/>
              <a:t>SE_n10_SD_01 = SD01/SQRT(n_10)</a:t>
            </a:r>
          </a:p>
          <a:p>
            <a:pPr lvl="1"/>
            <a:r>
              <a:rPr lang="en-US" dirty="0"/>
              <a:t>SE_n100_SD_10 = SD10/SQRT(n_100)</a:t>
            </a:r>
          </a:p>
          <a:p>
            <a:pPr lvl="1"/>
            <a:r>
              <a:rPr lang="en-US" dirty="0"/>
              <a:t>SE_n100_SD_1 = SD1/SQRT(n_100)</a:t>
            </a:r>
          </a:p>
          <a:p>
            <a:pPr lvl="1"/>
            <a:r>
              <a:rPr lang="en-US" dirty="0"/>
              <a:t>SE_n100_SD_01 = SD01/SQRT(n_100)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56306" y="1778870"/>
            <a:ext cx="6041634" cy="4644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523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 standard error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5369239" cy="3880773"/>
          </a:xfrm>
        </p:spPr>
        <p:txBody>
          <a:bodyPr>
            <a:normAutofit/>
          </a:bodyPr>
          <a:lstStyle/>
          <a:p>
            <a:r>
              <a:rPr lang="en-US" dirty="0"/>
              <a:t>Build a chart using the following instructions:</a:t>
            </a:r>
          </a:p>
          <a:p>
            <a:endParaRPr lang="en-US" dirty="0"/>
          </a:p>
          <a:p>
            <a:r>
              <a:rPr lang="en-US" dirty="0"/>
              <a:t>Graphs</a:t>
            </a:r>
          </a:p>
          <a:p>
            <a:pPr lvl="1"/>
            <a:r>
              <a:rPr lang="en-US" dirty="0"/>
              <a:t>Legacy Dialogue</a:t>
            </a:r>
          </a:p>
          <a:p>
            <a:pPr lvl="2"/>
            <a:r>
              <a:rPr lang="en-US" dirty="0"/>
              <a:t>Line… </a:t>
            </a:r>
          </a:p>
          <a:p>
            <a:pPr lvl="3"/>
            <a:r>
              <a:rPr lang="en-US" dirty="0"/>
              <a:t>Select: ‘Multiple’ and ‘Values of individual cases’</a:t>
            </a:r>
          </a:p>
          <a:p>
            <a:pPr lvl="3"/>
            <a:r>
              <a:rPr lang="en-US" dirty="0"/>
              <a:t>Lines Represent: All SE_n10 variables</a:t>
            </a:r>
          </a:p>
          <a:p>
            <a:pPr lvl="4"/>
            <a:r>
              <a:rPr lang="en-US" dirty="0"/>
              <a:t>and SD1 and SD01</a:t>
            </a:r>
          </a:p>
          <a:p>
            <a:pPr lvl="3"/>
            <a:r>
              <a:rPr lang="en-US" dirty="0"/>
              <a:t>Category Labels: n_10</a:t>
            </a:r>
          </a:p>
          <a:p>
            <a:pPr lvl="1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25268" y="906162"/>
            <a:ext cx="4924425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3831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 standard error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58982" y="1442603"/>
            <a:ext cx="6758501" cy="5415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5300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 standard error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5369239" cy="3880773"/>
          </a:xfrm>
        </p:spPr>
        <p:txBody>
          <a:bodyPr>
            <a:normAutofit/>
          </a:bodyPr>
          <a:lstStyle/>
          <a:p>
            <a:r>
              <a:rPr lang="en-US" dirty="0"/>
              <a:t>Build a chart using the following instructions:</a:t>
            </a:r>
          </a:p>
          <a:p>
            <a:endParaRPr lang="en-US" dirty="0"/>
          </a:p>
          <a:p>
            <a:r>
              <a:rPr lang="en-US" dirty="0"/>
              <a:t>Graphs</a:t>
            </a:r>
          </a:p>
          <a:p>
            <a:pPr lvl="1"/>
            <a:r>
              <a:rPr lang="en-US" dirty="0"/>
              <a:t>Legacy Dialogue</a:t>
            </a:r>
          </a:p>
          <a:p>
            <a:pPr lvl="2"/>
            <a:r>
              <a:rPr lang="en-US" dirty="0"/>
              <a:t>Line… </a:t>
            </a:r>
          </a:p>
          <a:p>
            <a:pPr lvl="3"/>
            <a:r>
              <a:rPr lang="en-US" dirty="0"/>
              <a:t>Select: ‘Multiple’ and ‘Values of individual cases’</a:t>
            </a:r>
          </a:p>
          <a:p>
            <a:pPr lvl="3"/>
            <a:r>
              <a:rPr lang="en-US" dirty="0"/>
              <a:t>Lines Represent: All SE_n100 variables</a:t>
            </a:r>
          </a:p>
          <a:p>
            <a:pPr lvl="4"/>
            <a:r>
              <a:rPr lang="en-US" dirty="0"/>
              <a:t>SD1 and SD01</a:t>
            </a:r>
          </a:p>
          <a:p>
            <a:pPr lvl="3"/>
            <a:r>
              <a:rPr lang="en-US" dirty="0"/>
              <a:t>Category Labels: n_100</a:t>
            </a:r>
          </a:p>
          <a:p>
            <a:pPr lvl="1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82933" y="963827"/>
            <a:ext cx="4924425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88322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3026</TotalTime>
  <Words>531</Words>
  <Application>Microsoft Office PowerPoint</Application>
  <PresentationFormat>Widescreen</PresentationFormat>
  <Paragraphs>115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Cambria Math</vt:lpstr>
      <vt:lpstr>Trebuchet MS</vt:lpstr>
      <vt:lpstr>Wingdings 3</vt:lpstr>
      <vt:lpstr>Facet</vt:lpstr>
      <vt:lpstr>Methods I Lab Lecture 7</vt:lpstr>
      <vt:lpstr>Normal Distribution - Recap</vt:lpstr>
      <vt:lpstr>Normal Distribution - Recap</vt:lpstr>
      <vt:lpstr>Onto fun stuff… </vt:lpstr>
      <vt:lpstr>Mean standard error</vt:lpstr>
      <vt:lpstr>Mean standard error</vt:lpstr>
      <vt:lpstr>Mean standard error</vt:lpstr>
      <vt:lpstr>Mean standard error</vt:lpstr>
      <vt:lpstr>Mean standard error</vt:lpstr>
      <vt:lpstr>Mean standard error</vt:lpstr>
      <vt:lpstr>X vs. X ̅</vt:lpstr>
      <vt:lpstr>X vs. X ̅</vt:lpstr>
      <vt:lpstr>X vs. X ̅</vt:lpstr>
      <vt:lpstr>X vs. X ̅</vt:lpstr>
      <vt:lpstr>X vs. X ̅</vt:lpstr>
      <vt:lpstr>X vs. X ̅</vt:lpstr>
      <vt:lpstr>X vs. X ̅</vt:lpstr>
      <vt:lpstr>X vs. X ̅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Methods I Lab Lecture 6</dc:title>
  <dc:creator>Jonathan Beall</dc:creator>
  <cp:lastModifiedBy>Madison Hyer</cp:lastModifiedBy>
  <cp:revision>14</cp:revision>
  <dcterms:created xsi:type="dcterms:W3CDTF">2017-09-24T17:29:16Z</dcterms:created>
  <dcterms:modified xsi:type="dcterms:W3CDTF">2017-10-03T15:47:25Z</dcterms:modified>
</cp:coreProperties>
</file>