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76" r:id="rId4"/>
    <p:sldId id="277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8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7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1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3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3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2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9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0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33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5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8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44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46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5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11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17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70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7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41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81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62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4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0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4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I Lab</a:t>
            </a:r>
            <a:br>
              <a:rPr lang="en-US" dirty="0" smtClean="0"/>
            </a:br>
            <a:r>
              <a:rPr lang="en-US" sz="3200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3278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Wilcoxon </a:t>
            </a:r>
            <a:r>
              <a:rPr lang="en-US" sz="2400" dirty="0"/>
              <a:t>Signed Rank Test</a:t>
            </a:r>
          </a:p>
          <a:p>
            <a:pPr lvl="1"/>
            <a:r>
              <a:rPr lang="en-US" sz="2000" dirty="0">
                <a:latin typeface="+mj-lt"/>
              </a:rPr>
              <a:t>Compares pairs</a:t>
            </a:r>
          </a:p>
          <a:p>
            <a:pPr lvl="1"/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Appropriate for pairs where there is a numeric </a:t>
            </a:r>
            <a:r>
              <a:rPr lang="en-US" sz="2000" spc="-5" dirty="0">
                <a:solidFill>
                  <a:srgbClr val="292934"/>
                </a:solidFill>
                <a:latin typeface="+mj-lt"/>
                <a:cs typeface="Arial"/>
              </a:rPr>
              <a:t>difference</a:t>
            </a:r>
            <a:r>
              <a:rPr lang="en-US" sz="2000" spc="-185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between the</a:t>
            </a:r>
            <a:r>
              <a:rPr lang="en-US" sz="2000" spc="-105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pairs</a:t>
            </a:r>
            <a:endParaRPr lang="en-US" sz="2000" dirty="0">
              <a:latin typeface="+mj-lt"/>
              <a:cs typeface="Arial"/>
            </a:endParaRPr>
          </a:p>
          <a:p>
            <a:pPr lvl="1"/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The non-parametric analog to the paired</a:t>
            </a:r>
            <a:r>
              <a:rPr lang="en-US" sz="2000" spc="-160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t-test</a:t>
            </a:r>
            <a:endParaRPr lang="en-US" sz="2000" dirty="0">
              <a:latin typeface="+mj-lt"/>
            </a:endParaRPr>
          </a:p>
          <a:p>
            <a:endParaRPr lang="en-US" sz="2400" dirty="0"/>
          </a:p>
          <a:p>
            <a:r>
              <a:rPr lang="en-US" sz="2400" dirty="0"/>
              <a:t>Sign Test</a:t>
            </a:r>
          </a:p>
          <a:p>
            <a:pPr lvl="1"/>
            <a:r>
              <a:rPr lang="en-US" sz="2000" dirty="0">
                <a:latin typeface="+mj-lt"/>
              </a:rPr>
              <a:t>Compares pairs </a:t>
            </a:r>
          </a:p>
          <a:p>
            <a:pPr lvl="1"/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Appropriate for pairs where you can assign that one is </a:t>
            </a:r>
            <a:r>
              <a:rPr lang="en-US" sz="2000" spc="5" dirty="0">
                <a:solidFill>
                  <a:srgbClr val="292934"/>
                </a:solidFill>
                <a:latin typeface="+mj-lt"/>
                <a:cs typeface="Arial"/>
              </a:rPr>
              <a:t>‘better’</a:t>
            </a:r>
            <a:r>
              <a:rPr lang="en-US" sz="2000" spc="-275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or  ‘worse’ (or the same) than the</a:t>
            </a:r>
            <a:r>
              <a:rPr lang="en-US" sz="2000" spc="-240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other</a:t>
            </a:r>
            <a:endParaRPr lang="en-US" sz="2000" dirty="0">
              <a:latin typeface="+mj-lt"/>
              <a:cs typeface="Arial"/>
            </a:endParaRPr>
          </a:p>
          <a:p>
            <a:pPr lvl="1"/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Numeric </a:t>
            </a:r>
            <a:r>
              <a:rPr lang="en-US" sz="2000" spc="-5" dirty="0">
                <a:solidFill>
                  <a:srgbClr val="292934"/>
                </a:solidFill>
                <a:latin typeface="+mj-lt"/>
                <a:cs typeface="Arial"/>
              </a:rPr>
              <a:t>differences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between pairs can also be evaluated using</a:t>
            </a:r>
            <a:r>
              <a:rPr lang="en-US" sz="2000" spc="-135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the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sign</a:t>
            </a:r>
            <a:r>
              <a:rPr lang="en-US" sz="2000" spc="-105" dirty="0">
                <a:solidFill>
                  <a:srgbClr val="292934"/>
                </a:solidFill>
                <a:latin typeface="+mj-lt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+mj-lt"/>
                <a:cs typeface="Arial"/>
              </a:rPr>
              <a:t>test</a:t>
            </a:r>
            <a:endParaRPr lang="en-US" sz="2000" dirty="0">
              <a:latin typeface="+mj-lt"/>
              <a:cs typeface="Arial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sz="2400" dirty="0"/>
              <a:t>Wilcoxon Rank Sum Test (Also called Mann-Whitney U test)</a:t>
            </a:r>
          </a:p>
          <a:p>
            <a:pPr lvl="1"/>
            <a:r>
              <a:rPr lang="en-US" sz="2000" dirty="0"/>
              <a:t>Compares two independent samples</a:t>
            </a:r>
          </a:p>
          <a:p>
            <a:pPr lvl="1"/>
            <a:r>
              <a:rPr lang="en-US" sz="2000" dirty="0"/>
              <a:t>Tests if the data are from the same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9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3968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There are multiple ways to conduct nonparametric tests in SPSS</a:t>
            </a:r>
          </a:p>
          <a:p>
            <a:endParaRPr lang="en-US" sz="2400" dirty="0"/>
          </a:p>
          <a:p>
            <a:r>
              <a:rPr lang="en-US" sz="2400" dirty="0"/>
              <a:t>All of the nonparametric tests can be done using similar options</a:t>
            </a:r>
          </a:p>
          <a:p>
            <a:pPr lvl="1"/>
            <a:r>
              <a:rPr lang="en-US" sz="2000" dirty="0" smtClean="0"/>
              <a:t>Analyze</a:t>
            </a:r>
          </a:p>
          <a:p>
            <a:pPr lvl="2"/>
            <a:r>
              <a:rPr lang="en-US" sz="1800" dirty="0" smtClean="0"/>
              <a:t> Nonparametric </a:t>
            </a:r>
            <a:r>
              <a:rPr lang="en-US" sz="1800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86617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</a:t>
            </a:r>
            <a:r>
              <a:rPr lang="en-US" dirty="0" smtClean="0"/>
              <a:t>tests: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39686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your ‘Weight Data’, </a:t>
            </a:r>
            <a:r>
              <a:rPr lang="en-US" sz="2800" dirty="0"/>
              <a:t>t</a:t>
            </a:r>
            <a:r>
              <a:rPr lang="en-US" sz="2800" dirty="0" smtClean="0"/>
              <a:t>est:</a:t>
            </a:r>
          </a:p>
          <a:p>
            <a:pPr marL="686435" lvl="1">
              <a:spcBef>
                <a:spcPts val="484"/>
              </a:spcBef>
            </a:pPr>
            <a:endParaRPr lang="en-US" sz="1800" spc="5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686435" lvl="1">
              <a:spcBef>
                <a:spcPts val="484"/>
              </a:spcBef>
            </a:pPr>
            <a:r>
              <a:rPr lang="en-US" sz="1800" spc="5" dirty="0" smtClean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lang="en-US" sz="1800" spc="7" baseline="-21367" dirty="0" smtClean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lang="en-US" sz="1800" spc="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lang="en-US" sz="1800" dirty="0">
                <a:solidFill>
                  <a:srgbClr val="292934"/>
                </a:solidFill>
                <a:latin typeface="Arial"/>
                <a:cs typeface="Arial"/>
              </a:rPr>
              <a:t>Δ =</a:t>
            </a:r>
            <a:r>
              <a:rPr lang="en-US" sz="18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lang="en-US" sz="1800" dirty="0">
              <a:latin typeface="Arial"/>
              <a:cs typeface="Arial"/>
            </a:endParaRPr>
          </a:p>
          <a:p>
            <a:pPr marL="686435" lvl="1">
              <a:spcBef>
                <a:spcPts val="475"/>
              </a:spcBef>
            </a:pPr>
            <a:r>
              <a:rPr lang="en-US" sz="1800" spc="5" dirty="0" smtClean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lang="en-US" sz="1800" spc="7" baseline="-21367" dirty="0" smtClean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lang="en-US" sz="1800" spc="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lang="en-US" sz="1800" dirty="0">
                <a:solidFill>
                  <a:srgbClr val="292934"/>
                </a:solidFill>
                <a:latin typeface="Arial"/>
                <a:cs typeface="Arial"/>
              </a:rPr>
              <a:t>Δ ≠</a:t>
            </a:r>
            <a:r>
              <a:rPr lang="en-US" sz="18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lang="en-US" sz="1800" dirty="0">
              <a:latin typeface="Arial"/>
              <a:cs typeface="Arial"/>
            </a:endParaRPr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628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 and Sign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way to compute these tests</a:t>
            </a:r>
          </a:p>
          <a:p>
            <a:r>
              <a:rPr lang="en-US" sz="2400" dirty="0"/>
              <a:t>Steps in SPSS </a:t>
            </a:r>
          </a:p>
          <a:p>
            <a:pPr lvl="1"/>
            <a:r>
              <a:rPr lang="en-US" sz="2000" dirty="0" smtClean="0"/>
              <a:t>Analyze</a:t>
            </a:r>
          </a:p>
          <a:p>
            <a:pPr lvl="2"/>
            <a:r>
              <a:rPr lang="en-US" sz="1800" dirty="0" err="1" smtClean="0"/>
              <a:t>Nonparametrics</a:t>
            </a:r>
            <a:endParaRPr lang="en-US" sz="1800" dirty="0"/>
          </a:p>
          <a:p>
            <a:pPr lvl="3"/>
            <a:r>
              <a:rPr lang="en-US" sz="1600" dirty="0" smtClean="0"/>
              <a:t>Legacy Dialogs</a:t>
            </a:r>
          </a:p>
          <a:p>
            <a:pPr lvl="4"/>
            <a:r>
              <a:rPr lang="en-US" sz="1600" dirty="0" smtClean="0"/>
              <a:t> ‘</a:t>
            </a:r>
            <a:r>
              <a:rPr lang="en-US" sz="1600" dirty="0"/>
              <a:t>2 </a:t>
            </a:r>
            <a:r>
              <a:rPr lang="en-US" sz="1600" dirty="0" smtClean="0"/>
              <a:t>Related Samples”</a:t>
            </a:r>
          </a:p>
          <a:p>
            <a:pPr lvl="4"/>
            <a:r>
              <a:rPr lang="en-US" sz="1600" dirty="0" smtClean="0"/>
              <a:t>Select variables</a:t>
            </a:r>
          </a:p>
          <a:p>
            <a:pPr lvl="4"/>
            <a:r>
              <a:rPr lang="en-US" sz="1600" dirty="0" smtClean="0"/>
              <a:t>Select </a:t>
            </a:r>
            <a:r>
              <a:rPr lang="en-US" sz="1600" dirty="0"/>
              <a:t>‘Wilcoxon’ </a:t>
            </a:r>
            <a:r>
              <a:rPr lang="en-US" sz="1600" dirty="0" smtClean="0"/>
              <a:t>and ‘Sign’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96" r="47754" b="49293"/>
          <a:stretch/>
        </p:blipFill>
        <p:spPr>
          <a:xfrm>
            <a:off x="6074067" y="2160589"/>
            <a:ext cx="5895517" cy="32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 and Sign Test in SPSS-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Wilcoxon Signed Rank Test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82" t="12185" r="42841" b="25241"/>
          <a:stretch/>
        </p:blipFill>
        <p:spPr>
          <a:xfrm>
            <a:off x="5606847" y="1726344"/>
            <a:ext cx="5599218" cy="47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 and Sign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Test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09" t="28137" r="54091" b="13315"/>
          <a:stretch/>
        </p:blipFill>
        <p:spPr>
          <a:xfrm>
            <a:off x="6074229" y="1653873"/>
            <a:ext cx="4450702" cy="48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1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 and Sign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919410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Analyze</a:t>
            </a:r>
          </a:p>
          <a:p>
            <a:pPr lvl="1"/>
            <a:r>
              <a:rPr lang="en-US" sz="1800" dirty="0" err="1" smtClean="0"/>
              <a:t>Nonparametrics</a:t>
            </a:r>
            <a:endParaRPr lang="en-US" sz="1800" dirty="0" smtClean="0"/>
          </a:p>
          <a:p>
            <a:pPr lvl="2"/>
            <a:r>
              <a:rPr lang="en-US" sz="1600" dirty="0"/>
              <a:t>R</a:t>
            </a:r>
            <a:r>
              <a:rPr lang="en-US" sz="1600" dirty="0" smtClean="0"/>
              <a:t>elated Samples</a:t>
            </a:r>
          </a:p>
          <a:p>
            <a:pPr lvl="3"/>
            <a:r>
              <a:rPr lang="en-US" sz="1400" dirty="0" smtClean="0"/>
              <a:t>Select </a:t>
            </a:r>
            <a:r>
              <a:rPr lang="en-US" sz="1400" dirty="0"/>
              <a:t>‘Customize Analysis’ </a:t>
            </a:r>
          </a:p>
          <a:p>
            <a:pPr lvl="3"/>
            <a:r>
              <a:rPr lang="en-US" sz="1400" dirty="0" smtClean="0"/>
              <a:t>Select </a:t>
            </a:r>
            <a:r>
              <a:rPr lang="en-US" sz="1400" dirty="0"/>
              <a:t>‘Fields’ </a:t>
            </a:r>
            <a:endParaRPr lang="en-US" sz="1400" dirty="0" smtClean="0"/>
          </a:p>
          <a:p>
            <a:pPr lvl="3"/>
            <a:r>
              <a:rPr lang="en-US" sz="1400" dirty="0" smtClean="0"/>
              <a:t>Select  </a:t>
            </a:r>
            <a:r>
              <a:rPr lang="en-US" sz="1400" dirty="0"/>
              <a:t>the pre and post variables </a:t>
            </a:r>
            <a:endParaRPr lang="en-US" sz="1400" dirty="0" smtClean="0"/>
          </a:p>
          <a:p>
            <a:pPr lvl="3"/>
            <a:r>
              <a:rPr lang="en-US" sz="1400" dirty="0" smtClean="0"/>
              <a:t>Select </a:t>
            </a:r>
            <a:r>
              <a:rPr lang="en-US" sz="1400" dirty="0"/>
              <a:t>‘Settings’ </a:t>
            </a:r>
            <a:endParaRPr lang="en-US" sz="1400" dirty="0" smtClean="0"/>
          </a:p>
          <a:p>
            <a:pPr lvl="3"/>
            <a:r>
              <a:rPr lang="en-US" sz="1400" dirty="0" smtClean="0"/>
              <a:t>Select </a:t>
            </a:r>
            <a:r>
              <a:rPr lang="en-US" sz="1400" dirty="0"/>
              <a:t>‘Customize Tests</a:t>
            </a:r>
            <a:r>
              <a:rPr lang="en-US" sz="1400" dirty="0" smtClean="0"/>
              <a:t>’</a:t>
            </a:r>
          </a:p>
          <a:p>
            <a:pPr lvl="3"/>
            <a:r>
              <a:rPr lang="en-US" sz="1400" dirty="0" smtClean="0"/>
              <a:t> ‘</a:t>
            </a:r>
            <a:r>
              <a:rPr lang="en-US" sz="1400" dirty="0" err="1"/>
              <a:t>Wilcoxin</a:t>
            </a:r>
            <a:r>
              <a:rPr lang="en-US" sz="1400" dirty="0"/>
              <a:t> matched-pair </a:t>
            </a:r>
            <a:r>
              <a:rPr lang="en-US" sz="1400" dirty="0" smtClean="0"/>
              <a:t>signed </a:t>
            </a:r>
            <a:r>
              <a:rPr lang="en-US" sz="1400" dirty="0"/>
              <a:t>rank (2 samples)’ and </a:t>
            </a:r>
            <a:r>
              <a:rPr lang="en-US" sz="1400" dirty="0" smtClean="0"/>
              <a:t>‘</a:t>
            </a:r>
            <a:r>
              <a:rPr lang="en-US" sz="1400" dirty="0"/>
              <a:t>Sign Test (2 samples)’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27" t="8869" r="20682" b="14730"/>
          <a:stretch/>
        </p:blipFill>
        <p:spPr>
          <a:xfrm>
            <a:off x="6596743" y="1871477"/>
            <a:ext cx="5444460" cy="39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Rank Test in 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options</a:t>
            </a:r>
          </a:p>
          <a:p>
            <a:pPr marL="0" indent="0">
              <a:buNone/>
            </a:pPr>
            <a:r>
              <a:rPr lang="en-US" dirty="0"/>
              <a:t>      for the second way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‘Test Options’ allows you to </a:t>
            </a:r>
          </a:p>
          <a:p>
            <a:pPr marL="0" indent="0">
              <a:buNone/>
            </a:pPr>
            <a:r>
              <a:rPr lang="en-US" dirty="0"/>
              <a:t>      change the significance level</a:t>
            </a:r>
          </a:p>
          <a:p>
            <a:pPr marL="0" indent="0">
              <a:buNone/>
            </a:pPr>
            <a:r>
              <a:rPr lang="en-US" dirty="0"/>
              <a:t>      and confidence interval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341" t="8869" r="20551" b="14933"/>
          <a:stretch/>
        </p:blipFill>
        <p:spPr>
          <a:xfrm>
            <a:off x="4862945" y="1270000"/>
            <a:ext cx="7206477" cy="522316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62945" y="2355271"/>
            <a:ext cx="914399" cy="2632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2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Wilcoxon Rank Sum </a:t>
            </a:r>
            <a:r>
              <a:rPr lang="en-US" dirty="0" smtClean="0"/>
              <a:t>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Tumor </a:t>
            </a:r>
            <a:r>
              <a:rPr lang="en-US" dirty="0" smtClean="0"/>
              <a:t>data, </a:t>
            </a:r>
            <a:r>
              <a:rPr lang="en-US" dirty="0"/>
              <a:t>use the Wilcoxon Rank Sum test to test if  </a:t>
            </a:r>
          </a:p>
          <a:p>
            <a:endParaRPr lang="en-US" dirty="0"/>
          </a:p>
          <a:p>
            <a:pPr marL="686435" lvl="1">
              <a:spcBef>
                <a:spcPts val="15"/>
              </a:spcBef>
              <a:tabLst>
                <a:tab pos="932815" algn="l"/>
              </a:tabLst>
            </a:pP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lang="en-US" baseline="-2000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:	</a:t>
            </a:r>
            <a:r>
              <a:rPr lang="en-US" spc="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lang="en-US" spc="7" baseline="-20000" dirty="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lang="en-US" spc="-5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lang="en-US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lang="en-US" spc="7" baseline="-2000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lang="en-US" baseline="-20000" dirty="0">
              <a:latin typeface="Arial"/>
              <a:cs typeface="Arial"/>
            </a:endParaRPr>
          </a:p>
          <a:p>
            <a:pPr marL="686435" lvl="1">
              <a:lnSpc>
                <a:spcPts val="2275"/>
              </a:lnSpc>
              <a:tabLst>
                <a:tab pos="932815" algn="l"/>
              </a:tabLst>
            </a:pP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lang="en-US" baseline="-2000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:	</a:t>
            </a:r>
            <a:r>
              <a:rPr lang="en-US" spc="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lang="en-US" spc="7" baseline="-20000" dirty="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lang="en-US" spc="-5" dirty="0">
                <a:solidFill>
                  <a:srgbClr val="292934"/>
                </a:solidFill>
                <a:latin typeface="Arial"/>
                <a:cs typeface="Arial"/>
              </a:rPr>
              <a:t>≠</a:t>
            </a:r>
            <a:r>
              <a:rPr lang="en-US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lang="en-US" spc="7" baseline="-2000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</a:p>
          <a:p>
            <a:pPr marL="686435" lvl="1">
              <a:lnSpc>
                <a:spcPts val="2275"/>
              </a:lnSpc>
              <a:tabLst>
                <a:tab pos="932815" algn="l"/>
              </a:tabLst>
            </a:pPr>
            <a:endParaRPr lang="en-US" sz="1400" baseline="-20000" dirty="0">
              <a:latin typeface="Arial"/>
              <a:cs typeface="Arial"/>
            </a:endParaRPr>
          </a:p>
          <a:p>
            <a:r>
              <a:rPr lang="en-US" dirty="0"/>
              <a:t>Let F1 and F2 represent the CDFs in two populations </a:t>
            </a:r>
          </a:p>
          <a:p>
            <a:r>
              <a:rPr lang="en-US" dirty="0"/>
              <a:t>Tumor data, sample size of 15:</a:t>
            </a:r>
          </a:p>
          <a:p>
            <a:pPr lvl="1"/>
            <a:r>
              <a:rPr lang="en-US" dirty="0"/>
              <a:t>Group 0: No treatment for tumor</a:t>
            </a:r>
          </a:p>
          <a:p>
            <a:pPr lvl="1"/>
            <a:r>
              <a:rPr lang="en-US" dirty="0"/>
              <a:t>Group 1: </a:t>
            </a:r>
            <a:r>
              <a:rPr lang="en-US" dirty="0" err="1"/>
              <a:t>Pmel</a:t>
            </a:r>
            <a:r>
              <a:rPr lang="en-US" dirty="0"/>
              <a:t> treatment for tumor</a:t>
            </a:r>
          </a:p>
        </p:txBody>
      </p:sp>
    </p:spTree>
    <p:extLst>
      <p:ext uri="{BB962C8B-B14F-4D97-AF65-F5344CB8AC3E}">
        <p14:creationId xmlns:p14="http://schemas.microsoft.com/office/powerpoint/2010/main" val="28754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Graphing: Paired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247466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Don’t forget, ID should </a:t>
            </a:r>
            <a:r>
              <a:rPr lang="en-US" sz="2000" i="1" dirty="0" smtClean="0"/>
              <a:t>never </a:t>
            </a:r>
            <a:r>
              <a:rPr lang="en-US" sz="2000" dirty="0" smtClean="0"/>
              <a:t>be an axis value</a:t>
            </a:r>
          </a:p>
          <a:p>
            <a:endParaRPr lang="en-US" sz="2000" dirty="0"/>
          </a:p>
          <a:p>
            <a:r>
              <a:rPr lang="en-US" sz="2000" dirty="0" smtClean="0"/>
              <a:t>That is, the x-axis </a:t>
            </a:r>
            <a:r>
              <a:rPr lang="en-US" sz="2000" i="1" dirty="0" smtClean="0"/>
              <a:t>nor </a:t>
            </a:r>
            <a:r>
              <a:rPr lang="en-US" sz="2000" dirty="0" smtClean="0"/>
              <a:t>the y-axis should have anything to do with ID</a:t>
            </a:r>
          </a:p>
          <a:p>
            <a:endParaRPr lang="en-US" sz="2000" dirty="0"/>
          </a:p>
          <a:p>
            <a:r>
              <a:rPr lang="en-US" sz="2000" dirty="0" smtClean="0"/>
              <a:t>When given pre/post data, you should transpose the data to go from “wide” to “long”</a:t>
            </a:r>
          </a:p>
          <a:p>
            <a:pPr lvl="1"/>
            <a:r>
              <a:rPr lang="en-US" dirty="0" smtClean="0"/>
              <a:t>By doing so, you can Pre/Post be the x-axis and the variable on the y-axis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558324"/>
            <a:ext cx="4022754" cy="5081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63697" y="1993558"/>
            <a:ext cx="756369" cy="225187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57183" y="1993558"/>
            <a:ext cx="707571" cy="225187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53077" y="1993558"/>
            <a:ext cx="703494" cy="225187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8860" y="1993558"/>
            <a:ext cx="639530" cy="225187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53077" y="4240428"/>
            <a:ext cx="714715" cy="225187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57183" y="4240428"/>
            <a:ext cx="707571" cy="225187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Rank Sum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69251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Nonparametrics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 smtClean="0"/>
              <a:t>Legacy </a:t>
            </a:r>
            <a:r>
              <a:rPr lang="en-US" sz="1800" dirty="0"/>
              <a:t>Dialogs -&gt; </a:t>
            </a:r>
            <a:r>
              <a:rPr lang="en-US" sz="1800" dirty="0" smtClean="0"/>
              <a:t>Select variable </a:t>
            </a:r>
            <a:r>
              <a:rPr lang="en-US" sz="1800" dirty="0"/>
              <a:t>and </a:t>
            </a:r>
            <a:r>
              <a:rPr lang="en-US" sz="1800" dirty="0" smtClean="0"/>
              <a:t>grouping variable</a:t>
            </a:r>
          </a:p>
          <a:p>
            <a:pPr lvl="3"/>
            <a:r>
              <a:rPr lang="en-US" sz="1600" dirty="0" smtClean="0"/>
              <a:t>‘</a:t>
            </a:r>
            <a:r>
              <a:rPr lang="en-US" sz="1600" dirty="0"/>
              <a:t>Define </a:t>
            </a:r>
            <a:r>
              <a:rPr lang="en-US" sz="1600" dirty="0" smtClean="0"/>
              <a:t>Groups</a:t>
            </a:r>
            <a:r>
              <a:rPr lang="en-US" sz="1600" dirty="0"/>
              <a:t>’ </a:t>
            </a:r>
            <a:endParaRPr lang="en-US" sz="1600" dirty="0" smtClean="0"/>
          </a:p>
          <a:p>
            <a:pPr lvl="3"/>
            <a:r>
              <a:rPr lang="en-US" sz="1600" dirty="0" smtClean="0"/>
              <a:t>Enter </a:t>
            </a:r>
            <a:r>
              <a:rPr lang="en-US" sz="1600" dirty="0"/>
              <a:t>0 for Group </a:t>
            </a:r>
            <a:r>
              <a:rPr lang="en-US" sz="1600" dirty="0" smtClean="0"/>
              <a:t>1</a:t>
            </a:r>
          </a:p>
          <a:p>
            <a:pPr lvl="3"/>
            <a:r>
              <a:rPr lang="en-US" sz="1600" dirty="0" smtClean="0"/>
              <a:t>Enter </a:t>
            </a:r>
            <a:r>
              <a:rPr lang="en-US" sz="1600" dirty="0"/>
              <a:t>1 for Group </a:t>
            </a:r>
            <a:r>
              <a:rPr lang="en-US" sz="1600" dirty="0" smtClean="0"/>
              <a:t>2</a:t>
            </a:r>
          </a:p>
          <a:p>
            <a:pPr lvl="2"/>
            <a:r>
              <a:rPr lang="en-US" sz="1800" dirty="0" smtClean="0"/>
              <a:t>Select </a:t>
            </a:r>
            <a:r>
              <a:rPr lang="en-US" sz="1800" dirty="0"/>
              <a:t>‘Mann-Whitney U</a:t>
            </a:r>
            <a:r>
              <a:rPr lang="en-US" sz="1800" dirty="0" smtClean="0"/>
              <a:t>’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076" b="38783"/>
          <a:stretch/>
        </p:blipFill>
        <p:spPr>
          <a:xfrm>
            <a:off x="5946585" y="1930400"/>
            <a:ext cx="6144676" cy="33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Rank Sum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Wilcoxon Rank Sum Test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55" t="28137" r="52954" b="9475"/>
          <a:stretch/>
        </p:blipFill>
        <p:spPr>
          <a:xfrm>
            <a:off x="6767009" y="1560071"/>
            <a:ext cx="4584732" cy="50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3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Rank Sum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Second way to compute Wilcoxon Rank Sum Test </a:t>
            </a:r>
          </a:p>
          <a:p>
            <a:r>
              <a:rPr lang="en-US" sz="2000" dirty="0" smtClean="0"/>
              <a:t>Analyze</a:t>
            </a:r>
          </a:p>
          <a:p>
            <a:pPr lvl="1"/>
            <a:r>
              <a:rPr lang="en-US" sz="1800" dirty="0" err="1" smtClean="0"/>
              <a:t>Nonparametrics</a:t>
            </a:r>
            <a:endParaRPr lang="en-US" sz="1800" dirty="0" smtClean="0"/>
          </a:p>
          <a:p>
            <a:pPr lvl="2"/>
            <a:r>
              <a:rPr lang="en-US" sz="1600" dirty="0" smtClean="0"/>
              <a:t>Independent </a:t>
            </a:r>
            <a:r>
              <a:rPr lang="en-US" sz="1600" dirty="0"/>
              <a:t>Samples </a:t>
            </a:r>
            <a:endParaRPr lang="en-US" sz="1600" dirty="0" smtClean="0"/>
          </a:p>
          <a:p>
            <a:pPr lvl="3"/>
            <a:r>
              <a:rPr lang="en-US" sz="1400" dirty="0" smtClean="0"/>
              <a:t>‘Customize Analysis’</a:t>
            </a:r>
          </a:p>
          <a:p>
            <a:pPr lvl="3"/>
            <a:r>
              <a:rPr lang="en-US" sz="1400" dirty="0" smtClean="0"/>
              <a:t>Select </a:t>
            </a:r>
            <a:r>
              <a:rPr lang="en-US" sz="1400" dirty="0"/>
              <a:t>‘Fields’ </a:t>
            </a:r>
            <a:endParaRPr lang="en-US" sz="1400" dirty="0" smtClean="0"/>
          </a:p>
          <a:p>
            <a:pPr lvl="3"/>
            <a:r>
              <a:rPr lang="en-US" sz="1400" dirty="0" smtClean="0"/>
              <a:t>Select  </a:t>
            </a:r>
            <a:r>
              <a:rPr lang="en-US" sz="1400" dirty="0"/>
              <a:t>testing and grouping variables </a:t>
            </a:r>
          </a:p>
          <a:p>
            <a:pPr lvl="2"/>
            <a:r>
              <a:rPr lang="en-US" sz="1600" dirty="0" smtClean="0"/>
              <a:t>‘</a:t>
            </a:r>
            <a:r>
              <a:rPr lang="en-US" sz="1600" dirty="0"/>
              <a:t>Settings’ </a:t>
            </a:r>
            <a:endParaRPr lang="en-US" sz="1600" dirty="0" smtClean="0"/>
          </a:p>
          <a:p>
            <a:pPr lvl="3"/>
            <a:r>
              <a:rPr lang="en-US" sz="1400" dirty="0" smtClean="0"/>
              <a:t>‘</a:t>
            </a:r>
            <a:r>
              <a:rPr lang="en-US" sz="1400" dirty="0"/>
              <a:t>Customize Tests’ </a:t>
            </a:r>
            <a:endParaRPr lang="en-US" sz="1400" dirty="0" smtClean="0"/>
          </a:p>
          <a:p>
            <a:pPr lvl="4"/>
            <a:r>
              <a:rPr lang="en-US" sz="1400" dirty="0" smtClean="0"/>
              <a:t>Select </a:t>
            </a:r>
            <a:r>
              <a:rPr lang="en-US" sz="1400" dirty="0"/>
              <a:t>‘Mann-Whitney U (2 samples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1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Graphing: </a:t>
            </a:r>
            <a:r>
              <a:rPr lang="en-US" dirty="0"/>
              <a:t>Paired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44679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 found it easiest to use Chart Builder to construct these plots</a:t>
            </a:r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29" y="1930400"/>
            <a:ext cx="7616885" cy="45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Graphing: </a:t>
            </a:r>
            <a:r>
              <a:rPr lang="en-US" dirty="0"/>
              <a:t>Paired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9920"/>
            <a:ext cx="843867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style of visual displays of data </a:t>
            </a:r>
            <a:r>
              <a:rPr lang="en-US" sz="2400" i="1" dirty="0" smtClean="0"/>
              <a:t>does not </a:t>
            </a:r>
            <a:r>
              <a:rPr lang="en-US" sz="2400" dirty="0" smtClean="0"/>
              <a:t>extend only to pre/post plots or plots involving a dimension of time</a:t>
            </a:r>
          </a:p>
          <a:p>
            <a:endParaRPr lang="en-US" sz="2400" dirty="0"/>
          </a:p>
          <a:p>
            <a:r>
              <a:rPr lang="en-US" sz="2400" dirty="0" smtClean="0"/>
              <a:t>It can also be used to show differences in paired data</a:t>
            </a:r>
          </a:p>
          <a:p>
            <a:pPr lvl="1"/>
            <a:r>
              <a:rPr lang="en-US" sz="1800" dirty="0" smtClean="0"/>
              <a:t>E.g., IL-12 vs. </a:t>
            </a:r>
            <a:r>
              <a:rPr lang="en-US" sz="1800" dirty="0"/>
              <a:t>c</a:t>
            </a:r>
            <a:r>
              <a:rPr lang="en-US" sz="1800" dirty="0" smtClean="0"/>
              <a:t>ontrol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394110"/>
            <a:ext cx="7766936" cy="1646302"/>
          </a:xfrm>
        </p:spPr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An SPSS exercise</a:t>
            </a:r>
          </a:p>
        </p:txBody>
      </p:sp>
    </p:spTree>
    <p:extLst>
      <p:ext uri="{BB962C8B-B14F-4D97-AF65-F5344CB8AC3E}">
        <p14:creationId xmlns:p14="http://schemas.microsoft.com/office/powerpoint/2010/main" val="31804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75336" cy="3880773"/>
          </a:xfrm>
        </p:spPr>
        <p:txBody>
          <a:bodyPr/>
          <a:lstStyle/>
          <a:p>
            <a:r>
              <a:rPr lang="en-US" dirty="0"/>
              <a:t>What’s an example of data that you suspect is not normally distributed?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75336" cy="3880773"/>
          </a:xfrm>
        </p:spPr>
        <p:txBody>
          <a:bodyPr/>
          <a:lstStyle/>
          <a:p>
            <a:r>
              <a:rPr lang="en-US" dirty="0"/>
              <a:t>What’s an example of data that you suspect is not normally distributed?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Age of all-cause mortality</a:t>
            </a:r>
          </a:p>
          <a:p>
            <a:pPr lvl="1"/>
            <a:r>
              <a:rPr lang="en-US" dirty="0"/>
              <a:t>Travel time (to school, work,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ER visit times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125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08136" cy="3880773"/>
          </a:xfrm>
        </p:spPr>
        <p:txBody>
          <a:bodyPr>
            <a:normAutofit/>
          </a:bodyPr>
          <a:lstStyle/>
          <a:p>
            <a:r>
              <a:rPr lang="en-US" dirty="0"/>
              <a:t>Let’s look at some fictitious weight data…</a:t>
            </a:r>
          </a:p>
          <a:p>
            <a:pPr lvl="1"/>
            <a:r>
              <a:rPr lang="en-US" dirty="0"/>
              <a:t>Please reference the ‘Weight’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Generated by:</a:t>
            </a:r>
          </a:p>
          <a:p>
            <a:pPr lvl="1"/>
            <a:r>
              <a:rPr lang="en-US" dirty="0"/>
              <a:t>(RV.NORMAL(20,5))*(ABS(RV.NORMAL(0,1))+1) + (ABS(RV.NORMAL(0,1)) + 1)*((RV.NORMAL(3,4))**2)</a:t>
            </a:r>
          </a:p>
          <a:p>
            <a:pPr lvl="1"/>
            <a:r>
              <a:rPr lang="en-US" dirty="0"/>
              <a:t>weight+(((weight **1.2)*.2)/100)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00" y="1930400"/>
            <a:ext cx="5417245" cy="4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3948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Answer the following…</a:t>
            </a:r>
          </a:p>
          <a:p>
            <a:pPr lvl="1"/>
            <a:r>
              <a:rPr lang="en-US" sz="2000" dirty="0"/>
              <a:t>Was the relative change in income different that .1?</a:t>
            </a:r>
          </a:p>
          <a:p>
            <a:pPr lvl="2"/>
            <a:r>
              <a:rPr lang="en-US" sz="1800" dirty="0"/>
              <a:t>What was the median and average relative change?</a:t>
            </a:r>
          </a:p>
          <a:p>
            <a:pPr lvl="1"/>
            <a:r>
              <a:rPr lang="en-US" sz="2000" dirty="0"/>
              <a:t>Was the relative change in income different for the Haves groups?</a:t>
            </a:r>
          </a:p>
          <a:p>
            <a:pPr lvl="2"/>
            <a:r>
              <a:rPr lang="en-US" sz="1800" dirty="0"/>
              <a:t>What was the median and average relative change for each of the Haves groups?</a:t>
            </a:r>
          </a:p>
          <a:p>
            <a:pPr lvl="1"/>
            <a:r>
              <a:rPr lang="en-US" sz="2000" dirty="0"/>
              <a:t>Was the raw change in income different for the Haves groups?</a:t>
            </a:r>
          </a:p>
          <a:p>
            <a:pPr lvl="2"/>
            <a:r>
              <a:rPr lang="en-US" sz="1800" dirty="0"/>
              <a:t>What was the median and average raw change for each of the Haves groups?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703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1_Facet</vt:lpstr>
      <vt:lpstr>Methods I Lab Lecture 9</vt:lpstr>
      <vt:lpstr>Graphing: Paired data</vt:lpstr>
      <vt:lpstr>Graphing: Paired data</vt:lpstr>
      <vt:lpstr>Graphing: Paired data</vt:lpstr>
      <vt:lpstr>Nonparametric Tests</vt:lpstr>
      <vt:lpstr>Nonparametric tests</vt:lpstr>
      <vt:lpstr>Nonparametric tests</vt:lpstr>
      <vt:lpstr>Nonparametric tests</vt:lpstr>
      <vt:lpstr>Nonparametric tests</vt:lpstr>
      <vt:lpstr>Nonparametric tests</vt:lpstr>
      <vt:lpstr>Nonparametric tests</vt:lpstr>
      <vt:lpstr>Nonparametric tests</vt:lpstr>
      <vt:lpstr>Nonparametric tests: Exercise</vt:lpstr>
      <vt:lpstr>Wilcoxon Signed Rank Test and Sign Test</vt:lpstr>
      <vt:lpstr>Wilcoxon Signed Rank Test and Sign Test in SPSS- Exercise</vt:lpstr>
      <vt:lpstr>Wilcoxon Signed Rank Test and Sign Test</vt:lpstr>
      <vt:lpstr>Wilcoxon Signed Rank Test and Sign Test</vt:lpstr>
      <vt:lpstr>Signed Rank Test in SPSS</vt:lpstr>
      <vt:lpstr>Wilcoxon Rank Sum Test </vt:lpstr>
      <vt:lpstr>Wilcoxon Rank Sum Test</vt:lpstr>
      <vt:lpstr>Wilcoxon Rank Sum Test</vt:lpstr>
      <vt:lpstr>Wilcoxon Rank Sum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 Lecture 9</dc:title>
  <dc:creator>Madison Hyer</dc:creator>
  <cp:lastModifiedBy>Windows User</cp:lastModifiedBy>
  <cp:revision>5</cp:revision>
  <dcterms:created xsi:type="dcterms:W3CDTF">2017-10-17T13:46:30Z</dcterms:created>
  <dcterms:modified xsi:type="dcterms:W3CDTF">2018-08-01T14:01:06Z</dcterms:modified>
</cp:coreProperties>
</file>