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4647"/>
  </p:normalViewPr>
  <p:slideViewPr>
    <p:cSldViewPr snapToGrid="0" snapToObjects="1">
      <p:cViewPr varScale="1">
        <p:scale>
          <a:sx n="129" d="100"/>
          <a:sy n="129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EBC3-0493-B043-8931-653A43E9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8680E-9FDC-5B4B-995F-B7F8A4E5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E1C4-D4EA-5A43-825A-A3B8F84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CB41-77F7-884D-B3F8-42EAED63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8040-C032-004E-BA56-E0B396EC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7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6D1C-2838-314D-B1DB-D074B1C0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ABD1-9F4A-E14C-BD46-8C8D7B32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A0D8-08AD-8C4F-BA86-718AE37C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6674-B36D-6348-946D-B4E5BD57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48C9-8FFB-E949-A35E-BAC10CCD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4EB9E-5BF3-F743-A3E2-67F6316A3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BFE03-B849-C64B-A148-E9AFC8F3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A6C66-7F80-3C41-8E31-8F56D6C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35D46-0E8D-7244-821D-7D4721AA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4E0B0-EA2C-A14A-ADF2-CC7E81AD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5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21AF-8A3A-3343-AB34-87B0C63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4E72-A64B-F246-A7DB-F7E56511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C59A-7B6C-1548-8014-46B2A0AA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656D-A82C-6F4B-9A84-A9ACBB07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B3C3-9948-D649-9BE1-C2C450E8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15E7-73B7-5C4D-A453-88CDAFFF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5942-0DD9-6C4B-BC2B-3CBC3B2FD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719C-F9C6-1C44-931D-397A1CC3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BAB5-F07C-3C41-BA31-A248F8F1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1968-27B9-CE4C-ACE9-178E1048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7946-7486-EB41-BB8E-5145662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EABE-22E8-8F43-81C9-D19B2001C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E16E-C8AA-6D45-8AA5-87A07DE3C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3B84-9A0E-EF47-9B64-391DFC39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20500-A259-F04D-8C81-6DC03B91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B48A3-26D0-534F-B4CC-6A1E6515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9426-C394-924E-B72A-6AB8A584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5A376-AA18-814E-971A-22C47342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F4F86-0155-1744-B4CF-22B1762BE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65383-3A53-7847-80CA-4140B0B4C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E1F53-08A5-DD4A-9C8C-A5A2E6E90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2C060-56D3-A34C-8FD6-3F7E3E98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51198-D358-3C48-896C-E2E23AD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81223-C5F6-9E48-83A8-0D5AA8A1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23AE-BE67-BD46-A497-3B376808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3ED58-3811-1A48-A9D6-08806467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DDC42-E615-3741-AB8D-5F80BD40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4A28-5C16-B446-B37A-C9FDC72B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38F3-6C4A-4843-923E-1FA3A9F4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C4F23-0EFE-5045-A168-9BFE9239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C1DB5-B622-204B-8367-9A95AD99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D256-F44B-0A46-9859-C58E3FA7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1D70-5130-FE4E-958A-BF35FA54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18D8F-519D-9F45-9D9A-B483DA70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D665-A555-D64E-A7D7-2B0EB06C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70EC3-7533-C34C-9664-14CF4BE3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EFB83-5722-F44D-B039-AACE2FBC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9858-83EC-7941-BC76-128D264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F590B-98C0-2D41-A32B-E81C757D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5E25-66B4-B441-B9D5-DBB7BB82B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22397-6C0F-EB4B-81C5-4FA631F6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74F34-7001-EE47-A072-EE00EAC8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8AAC7-48B1-4D41-8A0C-9F91FEEE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F62EA-F635-3341-9A9D-57D792DE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941A-1BF7-8942-93B9-B396AC8D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974E-725F-194B-875E-92A16558A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B59B-3946-2B40-9F2D-3095C926037D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0986-E59C-DE47-9946-6F045C462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DA8B-7950-EA45-8DD4-2373A39AF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E22-B23D-4043-88F7-47EEE400C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5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A1B4-5491-634C-B0FA-421F35CED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Augmentation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0626B-21B2-D744-BA49-930980A85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9-24-2018</a:t>
            </a:r>
          </a:p>
        </p:txBody>
      </p:sp>
    </p:spTree>
    <p:extLst>
      <p:ext uri="{BB962C8B-B14F-4D97-AF65-F5344CB8AC3E}">
        <p14:creationId xmlns:p14="http://schemas.microsoft.com/office/powerpoint/2010/main" val="32404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79C-C7BB-0244-B8E0-3FD48293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87099-5D46-4744-A843-BAA082BE4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69" y="1690688"/>
            <a:ext cx="52528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83F7E-11A2-AD45-8EDA-5A7FD5B1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2056593"/>
            <a:ext cx="6098962" cy="36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6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8F04-10F3-D94A-BA33-ECE55927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BB69-7FD5-644E-AD20-3B4322D7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Statistical properties of cosine similarity threshold</a:t>
            </a:r>
          </a:p>
          <a:p>
            <a:pPr>
              <a:lnSpc>
                <a:spcPct val="200000"/>
              </a:lnSpc>
            </a:pPr>
            <a:r>
              <a:rPr lang="en-US" dirty="0"/>
              <a:t>Error rates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How do we define each kind of error?</a:t>
            </a:r>
          </a:p>
        </p:txBody>
      </p:sp>
    </p:spTree>
    <p:extLst>
      <p:ext uri="{BB962C8B-B14F-4D97-AF65-F5344CB8AC3E}">
        <p14:creationId xmlns:p14="http://schemas.microsoft.com/office/powerpoint/2010/main" val="233178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7A3A-B5CB-B748-8AD9-3F2D7CCD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10BF-427D-3848-98A0-636F04EC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Given manually curated KEGG pathway</a:t>
            </a:r>
          </a:p>
          <a:p>
            <a:pPr>
              <a:lnSpc>
                <a:spcPct val="200000"/>
              </a:lnSpc>
            </a:pPr>
            <a:r>
              <a:rPr lang="en-US" dirty="0"/>
              <a:t>How can we use GAIL to suggest additional genes?</a:t>
            </a:r>
          </a:p>
          <a:p>
            <a:pPr>
              <a:lnSpc>
                <a:spcPct val="200000"/>
              </a:lnSpc>
            </a:pPr>
            <a:r>
              <a:rPr lang="en-US" dirty="0"/>
              <a:t>How can we control errors (both Type-I and Type-II)?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2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3244-6E2A-D041-922A-A3AC505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62D4-2DFE-5143-A3AB-A5E2F49B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1) Given ”core” gene set (KEGG) with nodes {c1,…,cn} = </a:t>
            </a:r>
            <a:r>
              <a:rPr lang="en-US" b="1" i="1" dirty="0"/>
              <a:t>C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2) Let {g1,…,</a:t>
            </a:r>
            <a:r>
              <a:rPr lang="en-US" dirty="0" err="1"/>
              <a:t>gk</a:t>
            </a:r>
            <a:r>
              <a:rPr lang="en-US" dirty="0"/>
              <a:t>} = </a:t>
            </a:r>
            <a:r>
              <a:rPr lang="en-US" b="1" i="1" dirty="0"/>
              <a:t>G </a:t>
            </a:r>
            <a:r>
              <a:rPr lang="en-US" dirty="0"/>
              <a:t>be all GAIL genes not in </a:t>
            </a:r>
            <a:r>
              <a:rPr lang="en-US" b="1" i="1" dirty="0"/>
              <a:t>C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3) Compute cosine similarities 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 for all pairs (c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g</a:t>
            </a:r>
            <a:r>
              <a:rPr lang="en-US" baseline="-25000" dirty="0" err="1"/>
              <a:t>j</a:t>
            </a:r>
            <a:r>
              <a:rPr lang="en-US" dirty="0"/>
              <a:t>) 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4) Add to network the gene </a:t>
            </a:r>
            <a:r>
              <a:rPr lang="en-US" dirty="0" err="1"/>
              <a:t>g</a:t>
            </a:r>
            <a:r>
              <a:rPr lang="en-US" baseline="-25000" dirty="0" err="1"/>
              <a:t>j</a:t>
            </a:r>
            <a:r>
              <a:rPr lang="en-US" dirty="0"/>
              <a:t> with max{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34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D99C-A176-BD46-86FD-03A7C363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Apoptosis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6CECD-CFB1-F547-836B-E11059E3B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91" y="1690688"/>
            <a:ext cx="5117417" cy="4488656"/>
          </a:xfrm>
        </p:spPr>
      </p:pic>
    </p:spTree>
    <p:extLst>
      <p:ext uri="{BB962C8B-B14F-4D97-AF65-F5344CB8AC3E}">
        <p14:creationId xmlns:p14="http://schemas.microsoft.com/office/powerpoint/2010/main" val="271695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CEBF-3712-3849-BA6E-9652BD94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Apoptosis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9472-F302-DB45-8CD5-393FD769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TANK: TRAF family member associated NFKB activator HGNC:11562 </a:t>
            </a:r>
          </a:p>
          <a:p>
            <a:r>
              <a:rPr lang="en-US" dirty="0"/>
              <a:t>RALBP1: RALBP1 </a:t>
            </a:r>
            <a:r>
              <a:rPr lang="en-US" dirty="0" err="1"/>
              <a:t>ralA</a:t>
            </a:r>
            <a:r>
              <a:rPr lang="en-US" dirty="0"/>
              <a:t> binding protein 1 HGNC:9841</a:t>
            </a:r>
          </a:p>
          <a:p>
            <a:r>
              <a:rPr lang="en-US" dirty="0"/>
              <a:t>RALBP1: REPS1 RALBP1 associated Eps domain containing 1 HGNC:15578</a:t>
            </a:r>
          </a:p>
          <a:p>
            <a:r>
              <a:rPr lang="en-US" dirty="0"/>
              <a:t>RCAN3AS: RCAN3AS RCAN3 antisense RNA HGNC:39009</a:t>
            </a:r>
          </a:p>
          <a:p>
            <a:r>
              <a:rPr lang="en-US" dirty="0"/>
              <a:t>TLR4: TLR4 toll like receptor 4 HGNC:11850</a:t>
            </a:r>
          </a:p>
          <a:p>
            <a:r>
              <a:rPr lang="en-US" dirty="0"/>
              <a:t>IL6: IL6 interleukin 6 HGNC:6018</a:t>
            </a:r>
          </a:p>
          <a:p>
            <a:r>
              <a:rPr lang="en-US" dirty="0"/>
              <a:t>MCL1: MCL1 MCL1, BCL2 family apoptosis regulator HGNC:6943</a:t>
            </a:r>
          </a:p>
        </p:txBody>
      </p:sp>
    </p:spTree>
    <p:extLst>
      <p:ext uri="{BB962C8B-B14F-4D97-AF65-F5344CB8AC3E}">
        <p14:creationId xmlns:p14="http://schemas.microsoft.com/office/powerpoint/2010/main" val="289853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AC60-ECD4-DA46-9FC7-F3005521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Cell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379D9-6F7B-0343-8EBF-31A763C5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404" y="1690688"/>
            <a:ext cx="4525191" cy="4027741"/>
          </a:xfrm>
        </p:spPr>
      </p:pic>
    </p:spTree>
    <p:extLst>
      <p:ext uri="{BB962C8B-B14F-4D97-AF65-F5344CB8AC3E}">
        <p14:creationId xmlns:p14="http://schemas.microsoft.com/office/powerpoint/2010/main" val="65373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9DC6-3169-2548-84A2-A8553963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8998-863D-AA42-8A84-D1F52577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dirty="0"/>
              <a:t>Start with steps 1-3 of Approach 1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dirty="0"/>
              <a:t> For each pair (c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g</a:t>
            </a:r>
            <a:r>
              <a:rPr lang="en-US" baseline="-25000" dirty="0" err="1"/>
              <a:t>j</a:t>
            </a:r>
            <a:r>
              <a:rPr lang="en-US" dirty="0"/>
              <a:t>) , let </a:t>
            </a:r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= 1</a:t>
            </a:r>
            <a:r>
              <a:rPr lang="en-US" baseline="-25000" dirty="0"/>
              <a:t>Sij &gt; cutoff </a:t>
            </a:r>
            <a:endParaRPr lang="en-US" dirty="0"/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dirty="0"/>
              <a:t>For each </a:t>
            </a:r>
            <a:r>
              <a:rPr lang="en-US" dirty="0" err="1"/>
              <a:t>g</a:t>
            </a:r>
            <a:r>
              <a:rPr lang="en-US" baseline="-25000" dirty="0" err="1"/>
              <a:t>j</a:t>
            </a:r>
            <a:r>
              <a:rPr lang="en-US" dirty="0"/>
              <a:t> compute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= </a:t>
            </a:r>
            <a:r>
              <a:rPr lang="en-US" dirty="0" err="1"/>
              <a:t>sum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), the number of edges to core net </a:t>
            </a:r>
          </a:p>
          <a:p>
            <a:pPr marL="514350" indent="-514350">
              <a:lnSpc>
                <a:spcPct val="200000"/>
              </a:lnSpc>
              <a:buAutoNum type="arabicParenR"/>
            </a:pPr>
            <a:r>
              <a:rPr lang="en-US" dirty="0"/>
              <a:t>Add </a:t>
            </a:r>
            <a:r>
              <a:rPr lang="en-US" dirty="0" err="1"/>
              <a:t>g</a:t>
            </a:r>
            <a:r>
              <a:rPr lang="en-US" baseline="-25000" dirty="0" err="1"/>
              <a:t>j</a:t>
            </a:r>
            <a:r>
              <a:rPr lang="en-US" dirty="0"/>
              <a:t> to current network and repeat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88F8-BD88-8F4F-A49B-D89E5BC9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Apoptosis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1761B7-DD5A-BC44-9CCD-96BE12E6C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9029" y="1690688"/>
            <a:ext cx="3413941" cy="4577351"/>
          </a:xfrm>
        </p:spPr>
      </p:pic>
    </p:spTree>
    <p:extLst>
      <p:ext uri="{BB962C8B-B14F-4D97-AF65-F5344CB8AC3E}">
        <p14:creationId xmlns:p14="http://schemas.microsoft.com/office/powerpoint/2010/main" val="26495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C2FC0-D286-7347-8239-14FB7629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33" y="587828"/>
            <a:ext cx="10658843" cy="5669281"/>
          </a:xfrm>
        </p:spPr>
      </p:pic>
    </p:spTree>
    <p:extLst>
      <p:ext uri="{BB962C8B-B14F-4D97-AF65-F5344CB8AC3E}">
        <p14:creationId xmlns:p14="http://schemas.microsoft.com/office/powerpoint/2010/main" val="426446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239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Network Augmentation</vt:lpstr>
      <vt:lpstr>Network Augmentation</vt:lpstr>
      <vt:lpstr>Approach 1</vt:lpstr>
      <vt:lpstr>Application: Apoptosis</vt:lpstr>
      <vt:lpstr>Application: Apoptosis</vt:lpstr>
      <vt:lpstr>Application: Cell Cycle</vt:lpstr>
      <vt:lpstr>Approach 2</vt:lpstr>
      <vt:lpstr>Application: Apoptosis</vt:lpstr>
      <vt:lpstr>PowerPoint Presentation</vt:lpstr>
      <vt:lpstr>Subset Analysis</vt:lpstr>
      <vt:lpstr>Next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Augmentation</dc:title>
  <dc:creator>Carter Allen</dc:creator>
  <cp:lastModifiedBy>Carter Allen</cp:lastModifiedBy>
  <cp:revision>4</cp:revision>
  <dcterms:created xsi:type="dcterms:W3CDTF">2018-09-24T17:12:08Z</dcterms:created>
  <dcterms:modified xsi:type="dcterms:W3CDTF">2018-10-16T03:03:20Z</dcterms:modified>
</cp:coreProperties>
</file>