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40"/>
  </p:notesMasterIdLst>
  <p:sldIdLst>
    <p:sldId id="259" r:id="rId2"/>
    <p:sldId id="260" r:id="rId3"/>
    <p:sldId id="263" r:id="rId4"/>
    <p:sldId id="265" r:id="rId5"/>
    <p:sldId id="324" r:id="rId6"/>
    <p:sldId id="325" r:id="rId7"/>
    <p:sldId id="326" r:id="rId8"/>
    <p:sldId id="327" r:id="rId9"/>
    <p:sldId id="328" r:id="rId10"/>
    <p:sldId id="341" r:id="rId11"/>
    <p:sldId id="329" r:id="rId12"/>
    <p:sldId id="330" r:id="rId13"/>
    <p:sldId id="331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32" r:id="rId22"/>
    <p:sldId id="333" r:id="rId23"/>
    <p:sldId id="266" r:id="rId24"/>
    <p:sldId id="275" r:id="rId25"/>
    <p:sldId id="277" r:id="rId26"/>
    <p:sldId id="278" r:id="rId27"/>
    <p:sldId id="280" r:id="rId28"/>
    <p:sldId id="281" r:id="rId29"/>
    <p:sldId id="282" r:id="rId30"/>
    <p:sldId id="342" r:id="rId31"/>
    <p:sldId id="343" r:id="rId32"/>
    <p:sldId id="291" r:id="rId33"/>
    <p:sldId id="292" r:id="rId34"/>
    <p:sldId id="296" r:id="rId35"/>
    <p:sldId id="318" r:id="rId36"/>
    <p:sldId id="321" r:id="rId37"/>
    <p:sldId id="322" r:id="rId38"/>
    <p:sldId id="323" r:id="rId3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3"/>
  </p:normalViewPr>
  <p:slideViewPr>
    <p:cSldViewPr snapToGrid="0" snapToObjects="1">
      <p:cViewPr>
        <p:scale>
          <a:sx n="88" d="100"/>
          <a:sy n="88" d="100"/>
        </p:scale>
        <p:origin x="72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6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4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224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726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591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48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98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23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32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37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05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511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70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16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42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4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26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7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88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FUNDAMENTALS,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Testing: TYPES OF ERROR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Type I error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- saying there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a relationship when there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ISN’T.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“False Positive”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Related term: ‘alpha’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Type II error </a:t>
            </a:r>
            <a:r>
              <a:rPr lang="mr-IN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–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saying there is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NO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relationship when there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IS.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“False Negative”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Related term: ‘beta’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Related term: ‘Power’ (1-beta)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22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92" name="Shape 79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P-VALUES AND CONFIDENCE INTERVALS CASE STUDY</a:t>
            </a:r>
          </a:p>
        </p:txBody>
      </p:sp>
    </p:spTree>
    <p:extLst>
      <p:ext uri="{BB962C8B-B14F-4D97-AF65-F5344CB8AC3E}">
        <p14:creationId xmlns:p14="http://schemas.microsoft.com/office/powerpoint/2010/main" val="3377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We’re now going to walk through Part 2 of the guided-demo-starter-code notebook in the class repo for lesson 4.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several questions to answer.  We’ll answer those questions in small groups and then discuss with the class.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P-VALUES AND CONFIDENCE INTERVALS CASE STUDY</a:t>
            </a:r>
          </a:p>
        </p:txBody>
      </p:sp>
    </p:spTree>
    <p:extLst>
      <p:ext uri="{BB962C8B-B14F-4D97-AF65-F5344CB8AC3E}">
        <p14:creationId xmlns:p14="http://schemas.microsoft.com/office/powerpoint/2010/main" val="3338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804" name="Shape 8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Shape 8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2961475" y="2224348"/>
            <a:ext cx="8361599" cy="303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a 95% confidence interval indicate?</a:t>
            </a:r>
          </a:p>
        </p:txBody>
      </p:sp>
      <p:sp>
        <p:nvSpPr>
          <p:cNvPr id="807" name="Shape 8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08" name="Shape 8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09" name="Shape 80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810" name="Shape 8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782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816" name="Shape 8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Correlation and Regression 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942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Correlations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5" y="1800677"/>
            <a:ext cx="9976757" cy="49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" name="Shape 823"/>
          <p:cNvSpPr/>
          <p:nvPr/>
        </p:nvSpPr>
        <p:spPr>
          <a:xfrm>
            <a:off x="1190452" y="1480456"/>
            <a:ext cx="10623896" cy="54156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 correlation explains a % of total variance (R squared)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Regression is a big correlation with multiple variables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Each variable explains a percent of remaining variance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930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e 4"/>
          <p:cNvSpPr/>
          <p:nvPr/>
        </p:nvSpPr>
        <p:spPr>
          <a:xfrm>
            <a:off x="3367314" y="1538514"/>
            <a:ext cx="5239657" cy="4702628"/>
          </a:xfrm>
          <a:prstGeom prst="pie">
            <a:avLst>
              <a:gd name="adj1" fmla="val 397079"/>
              <a:gd name="adj2" fmla="val 161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REMAINING 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2" y="2743200"/>
            <a:ext cx="10118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9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e 6"/>
          <p:cNvSpPr/>
          <p:nvPr/>
        </p:nvSpPr>
        <p:spPr>
          <a:xfrm>
            <a:off x="3367313" y="1538514"/>
            <a:ext cx="5239657" cy="4702628"/>
          </a:xfrm>
          <a:prstGeom prst="pie">
            <a:avLst>
              <a:gd name="adj1" fmla="val 397079"/>
              <a:gd name="adj2" fmla="val 1612166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Variable X2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3367314" y="1538514"/>
            <a:ext cx="5239657" cy="4702628"/>
          </a:xfrm>
          <a:prstGeom prst="pie">
            <a:avLst>
              <a:gd name="adj1" fmla="val 6446984"/>
              <a:gd name="adj2" fmla="val 161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REMAINING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2" y="2743200"/>
            <a:ext cx="1111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998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STATISTICS FUNDAMENTALS, PART 2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Explain the difference between causation and correlation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a hypothesis within a sample case study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Validate your findings using statistical analysis (p-values, confidence intervals)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e 6"/>
          <p:cNvSpPr/>
          <p:nvPr/>
        </p:nvSpPr>
        <p:spPr>
          <a:xfrm>
            <a:off x="3367313" y="1538514"/>
            <a:ext cx="5239657" cy="4702628"/>
          </a:xfrm>
          <a:prstGeom prst="pie">
            <a:avLst>
              <a:gd name="adj1" fmla="val 20513076"/>
              <a:gd name="adj2" fmla="val 1612166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Variable X2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3367313" y="1538514"/>
            <a:ext cx="5239657" cy="4702628"/>
          </a:xfrm>
          <a:prstGeom prst="pie">
            <a:avLst>
              <a:gd name="adj1" fmla="val 6446984"/>
              <a:gd name="adj2" fmla="val 161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REMAINING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2" y="2743200"/>
            <a:ext cx="1111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9006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816" name="Shape 8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15991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Shape 8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Shape 82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sing the lab-start-code-4, you will look through a variety of analyses and interpret the findings.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You will be presented with a series of outputs and tables from a published analysis.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Read the outputs and determine if the findings are statistically significant or not.</a:t>
            </a:r>
          </a:p>
        </p:txBody>
      </p:sp>
      <p:sp>
        <p:nvSpPr>
          <p:cNvPr id="824" name="Shape 82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Answers to the questions in the notebook</a:t>
            </a:r>
          </a:p>
        </p:txBody>
      </p:sp>
      <p:sp>
        <p:nvSpPr>
          <p:cNvPr id="825" name="Shape 82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26" name="Shape 82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827" name="Shape 82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8" name="Shape 82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10911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CAUSATION AND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CAUSAL CRITERIA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Causal criteria is one approach to assessing causal relationships.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it’s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very hard to define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universal causal criteria.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One attempt that is commonly used in the medical field is based on work by Bradford Hill.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CAUSAL CRITERIA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not an exhaustive checklist, but it’s useful for understanding that your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predictor/exposure:</a:t>
            </a:r>
          </a:p>
          <a:p>
            <a:pPr marL="863600" lvl="1" indent="-256540"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must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have occurred before your outcome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in order for smoking to cause cancer,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one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must have started smoking prior to getting cancer.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CAUSAL CRITERIA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commonly, we find an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association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between two variables.  This means there is an observed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correlation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between the variables.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may not fully understand the causal direction (e.g. does smoking cause cancer or does cancer cause smoking?).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also might not understand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other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factors influencing the association.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CONFOUNDING AND 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DAGS</a:t>
            </a:r>
          </a:p>
          <a:p>
            <a:pPr>
              <a:lnSpc>
                <a:spcPct val="88333"/>
              </a:lnSpc>
              <a:buSzPct val="25000"/>
            </a:pPr>
            <a:r>
              <a:rPr lang="en-US" sz="96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</a:t>
            </a:r>
            <a:r>
              <a:rPr lang="en-US" sz="96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GRAPHS</a:t>
            </a:r>
            <a:endParaRPr lang="en-US" sz="9600" b="1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CONFOUNDING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Associations may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 influenced by another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confounding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factor.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say we did an analysis to understand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healthy diets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We find that “Eating nuts” is related to various healthier outcomes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this mean that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eating nuts is healthy?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CONFOUNDING: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GRAPH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205317"/>
            <a:ext cx="3585882" cy="202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Eating Raw Nuts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084670" y="2205317"/>
            <a:ext cx="3585882" cy="202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Healthy Outcomes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498788" y="5268356"/>
            <a:ext cx="3585882" cy="1894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Being a generally healthy person with disposable income who does all sorts of healthy stuff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4220882" y="2994211"/>
            <a:ext cx="3863788" cy="519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3939686">
            <a:off x="2754331" y="4314457"/>
            <a:ext cx="2335519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361609">
            <a:off x="7033973" y="4439501"/>
            <a:ext cx="2592524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FUNDAMENTALS,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MEDIATION: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GRAPH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205317"/>
            <a:ext cx="3585882" cy="202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Eating Raw Nuts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084670" y="2205317"/>
            <a:ext cx="3585882" cy="202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Healthy Outcomes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498788" y="5268356"/>
            <a:ext cx="3585882" cy="1894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Drinking more water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4220882" y="2994211"/>
            <a:ext cx="3863788" cy="519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575488">
            <a:off x="2507335" y="4214109"/>
            <a:ext cx="2335519" cy="59313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361609">
            <a:off x="7033973" y="4439501"/>
            <a:ext cx="2592524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MODERATION: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GRAPH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205317"/>
            <a:ext cx="3585882" cy="202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Eating Raw Nuts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084670" y="2205317"/>
            <a:ext cx="3585882" cy="202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Healthy Outcomes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234116" y="5094513"/>
            <a:ext cx="3585882" cy="1894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dirty="0" smtClean="0"/>
              <a:t>ortion Size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4220882" y="2994211"/>
            <a:ext cx="3863788" cy="519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5029201" y="3970937"/>
            <a:ext cx="1727199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2961475" y="2224347"/>
            <a:ext cx="8025300" cy="303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Return to your starter code example: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which type of ad is associated with higher sales?</a:t>
            </a:r>
            <a:endParaRPr lang="en-US"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Break small groups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Create a better model for predicting sales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How high can you can your R</a:t>
            </a:r>
            <a:r>
              <a:rPr lang="en-US" sz="1800" baseline="30000" dirty="0" smtClean="0">
                <a:latin typeface="Arial" charset="0"/>
                <a:ea typeface="Arial" charset="0"/>
                <a:cs typeface="Arial" charset="0"/>
                <a:sym typeface="Georgia"/>
              </a:rPr>
              <a:t>2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  <a:endParaRPr lang="en-US"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Draw a basic DAG on your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table.  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This DAG should show the relationship between ads and higher sales.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Discuss your DAGs in small groups and be ready to share one or two examples with the class.</a:t>
            </a:r>
          </a:p>
        </p:txBody>
      </p:sp>
      <p:sp>
        <p:nvSpPr>
          <p:cNvPr id="651" name="Shape 6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Insert Deliverable</a:t>
            </a:r>
          </a:p>
        </p:txBody>
      </p:sp>
      <p:sp>
        <p:nvSpPr>
          <p:cNvPr id="652" name="Shape 6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53" name="Shape 65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5" name="Shape 65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DAGS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Interactions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Linear regression is about linear relationships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MOSTLY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Interactions: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When two variables “interact”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Can be an example of “synergy” 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TV and Radio ad dollars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Can be an example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“moderation effect”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All groups decline in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Sx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, but..</a:t>
            </a:r>
          </a:p>
          <a:p>
            <a:pPr marL="1778000" lvl="3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experimental groups declines more than control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 FEW KEY TAKEAWAYS</a:t>
            </a:r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is important to have deep subject area knowledge to be aware of biases in your field.  This knowledge supplements statistical techniques.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DAG can be a useful tool for thinking through the logic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is a difference between causation and correlation.  Statistics usually show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correlation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not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causation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(remember our smoking example).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Good data is important.  Your analysis is only as good as your understanding of the problem and the data you have to work with.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52" name="Shape 85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2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72" name="Shape 87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3" name="Shape 87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74" name="Shape 87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80" name="Shape 88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1" name="Shape 88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82" name="Shape 8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83" name="Shape 883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0" name="Shape 89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91" name="Shape 89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92" name="Shape 89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93" name="Shape 893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94" name="Shape 894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Book recommendation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An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Introduction to Statistical Learning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675" y="2771750"/>
            <a:ext cx="2855449" cy="430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Review of </a:t>
            </a:r>
            <a:r>
              <a:rPr lang="en-US" sz="96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With t-tests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77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Research question: Is there a difference between two groups?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Check out means, but how can we tell if that diff is significant?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Statistical significance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(p-value)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likelihood that a result or relationship is caused by something other than random chance.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Statistical hypothesis testing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Like a t-test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raditionally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employed to determine if a result is statistically significant 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not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805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</p:txBody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 cut point of 5% is used.  This means that we say something is statistically significant if there is a less than a 5% chance that our finding was due to random chance alone.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73" name="Shape 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0" y="3291212"/>
            <a:ext cx="5257800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</p:txBody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712" y="1974850"/>
            <a:ext cx="5921375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5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When we present results, we say we found something significant using this criteria.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will use an example to dive further into this and understand p-values and confidence intervals.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71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1027</Words>
  <Application>Microsoft Macintosh PowerPoint</Application>
  <PresentationFormat>Custom</PresentationFormat>
  <Paragraphs>230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199</cp:revision>
  <dcterms:modified xsi:type="dcterms:W3CDTF">2017-02-23T22:40:16Z</dcterms:modified>
</cp:coreProperties>
</file>