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53"/>
  </p:notesMasterIdLst>
  <p:sldIdLst>
    <p:sldId id="259" r:id="rId2"/>
    <p:sldId id="325" r:id="rId3"/>
    <p:sldId id="324" r:id="rId4"/>
    <p:sldId id="262" r:id="rId5"/>
    <p:sldId id="260" r:id="rId6"/>
    <p:sldId id="265" r:id="rId7"/>
    <p:sldId id="266" r:id="rId8"/>
    <p:sldId id="267" r:id="rId9"/>
    <p:sldId id="268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22" r:id="rId52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43"/>
  </p:normalViewPr>
  <p:slideViewPr>
    <p:cSldViewPr snapToGrid="0" snapToObjects="1">
      <p:cViewPr varScale="1">
        <p:scale>
          <a:sx n="71" d="100"/>
          <a:sy n="71" d="100"/>
        </p:scale>
        <p:origin x="20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412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0880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Fitting Linear Models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56" name="Shape 35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CROSS VALIDATION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57526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Cross validation can help account for bias.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general idea is to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Generate several models on different cross sections of the data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Measure the performance of each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Take the mean performance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technique swaps bias error for generalized error, describing previous trends accurately enough to extend to future trends.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CROSS VALIDATION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CROSS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VALIDATION: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For 10 iterations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Train on 30%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3">
            <a:alphaModFix/>
          </a:blip>
          <a:srcRect l="153" t="17163" r="308"/>
          <a:stretch/>
        </p:blipFill>
        <p:spPr>
          <a:xfrm>
            <a:off x="4874297" y="1399977"/>
            <a:ext cx="7427822" cy="5573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4597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k-fold cross validation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Split the data into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groups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Train the model on all segments except one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Test model performance on the remaining set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k = 5, split the data into five segments and generate five models.</a:t>
            </a:r>
          </a:p>
        </p:txBody>
      </p:sp>
      <p:sp>
        <p:nvSpPr>
          <p:cNvPr id="375" name="Shape 3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K-FOLD CROSS VALIDATION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Import the appropriate packages and load data.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cross_validation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'../../datasets/'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pd.read_csv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/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bikeshare.csv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weather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pd.get_dummies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bikeshare.weathersit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prefix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[[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'temp'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'hum'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]].join(weather[[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'weather_1'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'weather_2'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'weather_3'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]])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bikeshare.casual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Build models on subsets of the data and calculate the average score.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kf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cross_validation.KFold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len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n_folds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5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shuffle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scores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[]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kf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scores.append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])))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np.mean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(scores)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This can be compared to the model built on all of the data.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This score will be lower, but we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're trading off bias error for generalized error: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Which approach would predict new data more accurately?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399" name="Shape 39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CROSS VALIDATION WITH LINEAR REGRESSION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961475" y="2224350"/>
            <a:ext cx="7559399" cy="2780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If we were to continue increasing the number of folds in cross validation, would error increase or decrease?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Using the previous code example, perform k-fold cross validation for all even numbers between 2 and 50.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does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shuffle=True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do?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At what point does cross validation no longer seem to help the model?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Hint: 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range(2, 51, 2)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produces a list of even numbers from 2 to 50</a:t>
            </a:r>
          </a:p>
        </p:txBody>
      </p:sp>
      <p:sp>
        <p:nvSpPr>
          <p:cNvPr id="407" name="Shape 40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questions</a:t>
            </a:r>
          </a:p>
        </p:txBody>
      </p:sp>
      <p:sp>
        <p:nvSpPr>
          <p:cNvPr id="408" name="Shape 40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09" name="Shape 409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 (20 minutes)</a:t>
            </a:r>
          </a:p>
        </p:txBody>
      </p:sp>
      <p:cxnSp>
        <p:nvCxnSpPr>
          <p:cNvPr id="410" name="Shape 41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1" name="Shape 411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CROSS VALIDATION WITH LINEAR REGRESSION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17" name="Shape 41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REGULARIZATION AND CROSS VALIDATION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In-Class Assignment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35000" y="1168300"/>
            <a:ext cx="11734800" cy="57165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Open up starter code 5 and complete final exercise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987420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WHAT IS REGULARIZATION? </a:t>
            </a:r>
            <a:r>
              <a:rPr lang="en-US" sz="32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AND WHY DO WE USE IT?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35000" y="1260289"/>
            <a:ext cx="11734800" cy="60422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Regularization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is an additive approach to protect models against overfitting (being potentially biased and overconfident, not generalizing well).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 becomes an additional weight to coefficients, shrinking them closer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L1 (Lasso Regression) adds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L2 (Ridge Regression) adds the square of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Use Lasso when we have more features than observations (k &gt; n) and Ridge otherwise.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first model poorly explains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second model explains the general curve of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third model drastically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overfits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the model, bending to every point.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 helps prevent the third model. </a:t>
            </a:r>
          </a:p>
        </p:txBody>
      </p:sp>
      <p:sp>
        <p:nvSpPr>
          <p:cNvPr id="429" name="Shape 429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OVERFITTING?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50" y="1373200"/>
            <a:ext cx="7251300" cy="2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MSE if use Lasso or Ridge Regression directly?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linear_model.Lasso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1672.58110765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OLS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1725.41581608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L1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1672.60490113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L2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 doesn’t seem to help.  Why is that?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to optimize the regularization weight parameter (called alpha) through cross validation.</a:t>
            </a:r>
          </a:p>
        </p:txBody>
      </p:sp>
      <p:sp>
        <p:nvSpPr>
          <p:cNvPr id="442" name="Shape 442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Why is regularization important?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What does it protect against and how?</a:t>
            </a:r>
          </a:p>
        </p:txBody>
      </p:sp>
      <p:sp>
        <p:nvSpPr>
          <p:cNvPr id="451" name="Shape 4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452" name="Shape 4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53" name="Shape 453"/>
          <p:cNvSpPr/>
          <p:nvPr/>
        </p:nvSpPr>
        <p:spPr>
          <a:xfrm>
            <a:off x="2989800" y="1776150"/>
            <a:ext cx="9922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THE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 FOLLOWING QUESTIONS (5 minutes)</a:t>
            </a:r>
          </a:p>
        </p:txBody>
      </p:sp>
      <p:cxnSp>
        <p:nvCxnSpPr>
          <p:cNvPr id="454" name="Shape 45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72459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are working with the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data to predict riders over hours/days with a few features.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it make sense to use a ridge regression or a lasso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Why?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QUICK CHECK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Let’s test a variety of alpha weights for Ridge Regression on the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data.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alphas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np.logspace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21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alphas: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'Alpha:'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a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(alpha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a)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lm.coef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_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the weights of the coefficients as alpha increases?  What happens to the error as alpha increases?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Grid search exhaustively searches through all given options to find the best solution.  Grid search will try all combos given in </a:t>
            </a:r>
            <a:r>
              <a:rPr lang="en-US" sz="24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grid = {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35000" y="736600"/>
            <a:ext cx="115893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param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grid has six different options: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3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intercept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False,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3</a:t>
            </a:r>
          </a:p>
        </p:txBody>
      </p:sp>
      <p:sp>
        <p:nvSpPr>
          <p:cNvPr id="484" name="Shape 484"/>
          <p:cNvSpPr/>
          <p:nvPr/>
        </p:nvSpPr>
        <p:spPr>
          <a:xfrm>
            <a:off x="635000" y="736600"/>
            <a:ext cx="110400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6010875" y="2431450"/>
            <a:ext cx="55877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EVALUATING MODEL FIT</a:t>
            </a:r>
          </a:p>
        </p:txBody>
      </p:sp>
    </p:spTree>
    <p:extLst>
      <p:ext uri="{BB962C8B-B14F-4D97-AF65-F5344CB8AC3E}">
        <p14:creationId xmlns:p14="http://schemas.microsoft.com/office/powerpoint/2010/main" val="494588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is an incredibly powerful, automated machine learning tool!  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grid_search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np.logspace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grid_search.GridSearchCV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alphas},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mean_squared_error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mean squared error here comes in negative, so let's make it positive.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gs.best_estimator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explains which </a:t>
            </a:r>
            <a:r>
              <a:rPr lang="en-US" sz="2400" dirty="0" err="1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grid_search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setup worked best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gs.grid_scores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shows all the grid pairings and their performances.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503" name="Shape 50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GRID SEARCH CV, SOLVING FOR ALPHA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Modify the previous code to do the following: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Introduce cross validation into the grid search.  This is accessible from the cv argument.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Add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fit_intercept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= True and False to the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param_grid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dictionary.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Re-investigate the best score, best estimator, and grid score attributes as a result of the grid search.</a:t>
            </a:r>
          </a:p>
        </p:txBody>
      </p:sp>
      <p:sp>
        <p:nvSpPr>
          <p:cNvPr id="511" name="Shape 511"/>
          <p:cNvSpPr/>
          <p:nvPr/>
        </p:nvSpPr>
        <p:spPr>
          <a:xfrm>
            <a:off x="3052752" y="5792350"/>
            <a:ext cx="61755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New code and output that meets above requirements</a:t>
            </a:r>
          </a:p>
        </p:txBody>
      </p:sp>
      <p:sp>
        <p:nvSpPr>
          <p:cNvPr id="512" name="Shape 51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13" name="Shape 51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(25 minutes)</a:t>
            </a:r>
          </a:p>
        </p:txBody>
      </p:sp>
      <p:cxnSp>
        <p:nvCxnSpPr>
          <p:cNvPr id="514" name="Shape 51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5" name="Shape 515"/>
          <p:cNvSpPr/>
          <p:nvPr/>
        </p:nvSpPr>
        <p:spPr>
          <a:xfrm>
            <a:off x="635000" y="736600"/>
            <a:ext cx="123041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GRID SEARCH CV, SOLVING FOR ALPHA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521" name="Shape 52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MINIMIZING LOSS THROUGH GRADIENT DESCENT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also help us minimize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Gradient Descent works: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random linear solution is provided as a starting point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solver attempts to find a next “step”:  take a step in any direction and measure the performance.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the solver finds a better solution (i.e. lower MSE), this is the new starting point.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Repeat these steps until the performance is optimized and no “next steps” perform better.  The size of steps will shrink over time.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87" y="1189052"/>
            <a:ext cx="5671024" cy="60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start, steps,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6.2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optimized: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steps]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np.abs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better than'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'found better solution! using'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closest to'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is the code doing?  What could go wrong?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GLOBAL VS LOCAL MINIMUMS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could solve for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instead of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is confined to a very specific subset of solutions. 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considers all solutions.  These could be equal, but that’s not always true.</a:t>
            </a: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75" y="3980700"/>
            <a:ext cx="5025849" cy="30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REVIEW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35000" y="158553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Goodness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of fit (r-squared)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tatistical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significance of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features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Interpret a coefficient of 0.5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Residuals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/>
            </a:r>
            <a:b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559" name="Shape 55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works best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are working with a large dataset.  Smaller datasets are more prone to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Data is cleaned up and normalized.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is significantly faster than OLS.  This becomes important as data gets bigger.</a:t>
            </a:r>
          </a:p>
        </p:txBody>
      </p:sp>
      <p:sp>
        <p:nvSpPr>
          <p:cNvPr id="565" name="Shape 56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easily run a Gradient Descent regression.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Note:  The verbose argument can be set to 1 to see the optimization steps.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linear_model.SGDRegressor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lm.score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Untuned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how well did gradient descent perform compared to OLS?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635000" y="736600"/>
            <a:ext cx="10481235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be tuned with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learning rate:  how aggressively we solve the problem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epsilon:  at what point do we say the error margin is acceptable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iterations:  when should be we stop no matter what</a:t>
            </a:r>
          </a:p>
        </p:txBody>
      </p:sp>
      <p:sp>
        <p:nvSpPr>
          <p:cNvPr id="577" name="Shape 577"/>
          <p:cNvSpPr/>
          <p:nvPr/>
        </p:nvSpPr>
        <p:spPr>
          <a:xfrm>
            <a:off x="635000" y="736600"/>
            <a:ext cx="974612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	</a:t>
            </a:r>
          </a:p>
        </p:txBody>
      </p:sp>
      <p:sp>
        <p:nvSpPr>
          <p:cNvPr id="583" name="Shape 58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ON YOUR OWN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961475" y="2224350"/>
            <a:ext cx="9466800" cy="3673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There are tons of ways to approach a regression problem.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Implement the Gradient Descent approach to our </a:t>
            </a:r>
            <a:r>
              <a:rPr lang="en-US" sz="1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modeling problem.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Show how Gradient Descent solves and optimizes the solution.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Demonstrate the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grid_search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module.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Use a model you evaluated last class or the simpler one from today.  Implement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param_grid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in grid search to 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With a set of values between 10^-10 and 10^-1, how does MSE change?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Our data suggests we use L1 regularization.  Using a grid search with l1_ratios between 0 and 1, increasing every 0.05, does this statement hold true?  If not, did gradient descent have enough iterations to work properly? 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 these results change when you alter the learning rate?</a:t>
            </a:r>
          </a:p>
        </p:txBody>
      </p:sp>
      <p:sp>
        <p:nvSpPr>
          <p:cNvPr id="591" name="Shape 591"/>
          <p:cNvSpPr/>
          <p:nvPr/>
        </p:nvSpPr>
        <p:spPr>
          <a:xfrm>
            <a:off x="3052754" y="6325750"/>
            <a:ext cx="7559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approach and answered questions</a:t>
            </a:r>
          </a:p>
        </p:txBody>
      </p:sp>
      <p:sp>
        <p:nvSpPr>
          <p:cNvPr id="592" name="Shape 592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93" name="Shape 59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(30 minutes)</a:t>
            </a:r>
          </a:p>
        </p:txBody>
      </p:sp>
      <p:cxnSp>
        <p:nvCxnSpPr>
          <p:cNvPr id="594" name="Shape 59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5" name="Shape 595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2961475" y="1344550"/>
            <a:ext cx="9466800" cy="5772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Starter Code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put your gradient descent parameters here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linear_model.SGDRegressor(),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cross_validation.KFold(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'BEST ESTIMATOR'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'ALL ESTIMATORS'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03" name="Shape 60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4" name="Shape 604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610" name="Shape 61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35000" y="952450"/>
            <a:ext cx="11734800" cy="3615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the (typical) range of r-squared?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the range of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would changing the scale or interpretation of y (your target variable) effect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cross validation, and why do we use it in machine learning?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is error due to bias? What is error due to variance? Which is better for a model to have, if it had to have one?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does gradient descent try a different approach to minimizing error?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LESSON REVIEW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622" name="Shape 62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EVALUATING MODEL FIT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Define regularization, bias, and error metrics for regression problems</a:t>
            </a:r>
          </a:p>
          <a:p>
            <a:pPr marL="203200" marR="0" lvl="0" indent="-256540" algn="l" rtl="0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Evaluate model fit using loss functions</a:t>
            </a:r>
          </a:p>
          <a:p>
            <a:pPr marL="203200" marR="0" lvl="0" indent="-256540" algn="l" rtl="0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Select regression methods based on fit and complexity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Arial" charset="0"/>
                <a:ea typeface="Arial" charset="0"/>
                <a:cs typeface="Arial" charset="0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Homework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: Lesson 6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Impact"/>
            </a:endParaRPr>
          </a:p>
        </p:txBody>
      </p:sp>
      <p:cxnSp>
        <p:nvCxnSpPr>
          <p:cNvPr id="656" name="Shape 65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57" name="Shape 65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58" name="Shape 65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  <p:sp>
        <p:nvSpPr>
          <p:cNvPr id="659" name="Shape 659"/>
          <p:cNvSpPr/>
          <p:nvPr/>
        </p:nvSpPr>
        <p:spPr>
          <a:xfrm>
            <a:off x="3113900" y="4078875"/>
            <a:ext cx="8988453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LINEAR MODELS AND ERROR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RECALL:  WHAT’S RESIDUAL ERROR?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linear models, residual error must be normal with a median close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Individual residuals are useful to see the error of specific points, but it doesn’t provide an overall picture for optimization.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a metric to summarize the error in our model into one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Mean square error:  the mean residual error in our model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50" y="1673762"/>
            <a:ext cx="46672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MEAN SQUARED ERROR (MSE)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calculate MSE: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Calculate the difference between each target y and the model’s predicted value y-hat (i.e. the residual)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Square each residual.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Take the mean of the squared residual errors.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925" y="5388950"/>
            <a:ext cx="60769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sklearn’s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metrics module includes a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mean_squared_error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function.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metrics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(X))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MEAN SQUARED ERROR (MSE)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1602</Words>
  <Application>Microsoft Macintosh PowerPoint</Application>
  <PresentationFormat>Custom</PresentationFormat>
  <Paragraphs>309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Consolas</vt:lpstr>
      <vt:lpstr>Georgia</vt:lpstr>
      <vt:lpstr>Impact</vt:lpstr>
      <vt:lpstr>Merriweather Sans</vt:lpstr>
      <vt:lpstr>Oswald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126</cp:revision>
  <dcterms:modified xsi:type="dcterms:W3CDTF">2017-03-03T01:05:51Z</dcterms:modified>
</cp:coreProperties>
</file>