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9/10/14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9/10/14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61FE0-E704-BF41-9DC4-C765A7BE7CEB}" type="datetimeFigureOut">
              <a:rPr lang="en-US" smtClean="0"/>
              <a:pPr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Hack Oregon data infrastructure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6608" y="1180341"/>
            <a:ext cx="2540107" cy="2261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Primary data sources: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Orestar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transactions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Committees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Candidate filings</a:t>
            </a:r>
          </a:p>
          <a:p>
            <a:pPr>
              <a:buFont typeface="Arial"/>
              <a:buChar char="•"/>
            </a:pPr>
            <a:r>
              <a:rPr lang="en-US" dirty="0" smtClean="0"/>
              <a:t>Voter registry</a:t>
            </a:r>
          </a:p>
          <a:p>
            <a:pPr>
              <a:buFont typeface="Arial"/>
              <a:buChar char="•"/>
            </a:pPr>
            <a:r>
              <a:rPr lang="en-US" dirty="0" smtClean="0"/>
              <a:t>GIS data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608811" y="1180341"/>
            <a:ext cx="1781173" cy="22614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Data import and work up:</a:t>
            </a:r>
          </a:p>
          <a:p>
            <a:r>
              <a:rPr lang="en-US" dirty="0" smtClean="0"/>
              <a:t>Scraping </a:t>
            </a:r>
          </a:p>
          <a:p>
            <a:r>
              <a:rPr lang="en-US" dirty="0" smtClean="0"/>
              <a:t>Cleaning</a:t>
            </a:r>
          </a:p>
          <a:p>
            <a:r>
              <a:rPr lang="en-US" dirty="0" smtClean="0"/>
              <a:t>Restructuring</a:t>
            </a:r>
          </a:p>
          <a:p>
            <a:r>
              <a:rPr lang="en-US" dirty="0" smtClean="0"/>
              <a:t>(R, python, SQL) 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6025011" y="693427"/>
            <a:ext cx="2725969" cy="221500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Postgres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869136" y="4070959"/>
            <a:ext cx="1657265" cy="14250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OpenResty</a:t>
            </a:r>
            <a:r>
              <a:rPr lang="en-US" dirty="0" smtClean="0"/>
              <a:t>/NGINX combination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64336" y="5142546"/>
            <a:ext cx="1912148" cy="12081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dirty="0" smtClean="0"/>
              <a:t>Front end:</a:t>
            </a:r>
          </a:p>
          <a:p>
            <a:pPr>
              <a:buFont typeface="Arial"/>
              <a:buChar char="•"/>
            </a:pPr>
            <a:r>
              <a:rPr lang="en-US" dirty="0" smtClean="0"/>
              <a:t>Angular 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Javascript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d</a:t>
            </a:r>
            <a:r>
              <a:rPr lang="en-US" dirty="0"/>
              <a:t>3</a:t>
            </a:r>
          </a:p>
        </p:txBody>
      </p:sp>
      <p:pic>
        <p:nvPicPr>
          <p:cNvPr id="10" name="Picture 9" descr="j030926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570" y="5495998"/>
            <a:ext cx="1302438" cy="8547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endCxn id="10" idx="1"/>
          </p:cNvCxnSpPr>
          <p:nvPr/>
        </p:nvCxnSpPr>
        <p:spPr>
          <a:xfrm flipV="1">
            <a:off x="3376484" y="5923361"/>
            <a:ext cx="1748086" cy="914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stCxn id="10" idx="3"/>
            <a:endCxn id="8" idx="2"/>
          </p:cNvCxnSpPr>
          <p:nvPr/>
        </p:nvCxnSpPr>
        <p:spPr>
          <a:xfrm flipV="1">
            <a:off x="6427008" y="5495998"/>
            <a:ext cx="1270761" cy="42736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31699" y="635072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Restful request</a:t>
            </a:r>
            <a:endParaRPr lang="en-US" dirty="0"/>
          </a:p>
        </p:txBody>
      </p:sp>
      <p:cxnSp>
        <p:nvCxnSpPr>
          <p:cNvPr id="20" name="Elbow Connector 19"/>
          <p:cNvCxnSpPr>
            <a:stCxn id="21" idx="1"/>
            <a:endCxn id="9" idx="3"/>
          </p:cNvCxnSpPr>
          <p:nvPr/>
        </p:nvCxnSpPr>
        <p:spPr>
          <a:xfrm rot="10800000" flipV="1">
            <a:off x="3376484" y="4783481"/>
            <a:ext cx="1275688" cy="9631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Double Brace 20"/>
          <p:cNvSpPr/>
          <p:nvPr/>
        </p:nvSpPr>
        <p:spPr>
          <a:xfrm>
            <a:off x="4652172" y="4589861"/>
            <a:ext cx="944796" cy="387239"/>
          </a:xfrm>
          <a:prstGeom prst="bracePair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cxnSp>
        <p:nvCxnSpPr>
          <p:cNvPr id="27" name="Straight Connector 26"/>
          <p:cNvCxnSpPr>
            <a:stCxn id="8" idx="1"/>
            <a:endCxn id="21" idx="3"/>
          </p:cNvCxnSpPr>
          <p:nvPr/>
        </p:nvCxnSpPr>
        <p:spPr>
          <a:xfrm rot="10800000" flipV="1">
            <a:off x="5596968" y="4783479"/>
            <a:ext cx="127216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7248558" y="3404107"/>
            <a:ext cx="133211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H="1">
            <a:off x="7039496" y="2962647"/>
            <a:ext cx="464685" cy="154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3"/>
            <a:endCxn id="6" idx="1"/>
          </p:cNvCxnSpPr>
          <p:nvPr/>
        </p:nvCxnSpPr>
        <p:spPr>
          <a:xfrm>
            <a:off x="3066715" y="2311079"/>
            <a:ext cx="54209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7" idx="2"/>
          </p:cNvCxnSpPr>
          <p:nvPr/>
        </p:nvCxnSpPr>
        <p:spPr>
          <a:xfrm>
            <a:off x="5389984" y="1800930"/>
            <a:ext cx="635027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Double Brace 37"/>
          <p:cNvSpPr/>
          <p:nvPr/>
        </p:nvSpPr>
        <p:spPr>
          <a:xfrm>
            <a:off x="6869136" y="3202734"/>
            <a:ext cx="944796" cy="387239"/>
          </a:xfrm>
          <a:prstGeom prst="bracePair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rot="16200000" flipH="1">
            <a:off x="7070066" y="3830466"/>
            <a:ext cx="48098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489666" y="1630541"/>
            <a:ext cx="1858615" cy="11075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Posgres</a:t>
            </a:r>
            <a:r>
              <a:rPr lang="en-US" dirty="0" smtClean="0"/>
              <a:t> functions handling get requests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72133" y="1010557"/>
            <a:ext cx="5504361" cy="269458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2133" y="3589973"/>
            <a:ext cx="5504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Possibly run on someone’s home machine to keep the server on Amazon clean and simple.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72133" y="259159"/>
            <a:ext cx="534157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3600" baseline="-25000" dirty="0" smtClean="0"/>
              <a:t>How the data flows through Hack Oregon</a:t>
            </a:r>
            <a:endParaRPr lang="en-US" sz="36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work-up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streams:</a:t>
            </a:r>
          </a:p>
          <a:p>
            <a:pPr lvl="1"/>
            <a:r>
              <a:rPr lang="en-US" dirty="0" smtClean="0"/>
              <a:t>Candidate filings</a:t>
            </a:r>
          </a:p>
          <a:p>
            <a:pPr lvl="1"/>
            <a:r>
              <a:rPr lang="en-US" dirty="0" smtClean="0"/>
              <a:t>Committees table</a:t>
            </a:r>
          </a:p>
          <a:p>
            <a:pPr lvl="1"/>
            <a:r>
              <a:rPr lang="en-US" dirty="0" smtClean="0"/>
              <a:t>Transactions</a:t>
            </a:r>
          </a:p>
          <a:p>
            <a:pPr lvl="1"/>
            <a:r>
              <a:rPr lang="en-US" dirty="0" smtClean="0"/>
              <a:t>GIS data</a:t>
            </a:r>
          </a:p>
          <a:p>
            <a:pPr lvl="1"/>
            <a:r>
              <a:rPr lang="en-US" dirty="0" smtClean="0"/>
              <a:t>Voter registry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7" y="-28777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Data import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628" y="804182"/>
            <a:ext cx="1853098" cy="80260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data, main dump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14662" y="804182"/>
            <a:ext cx="1853098" cy="80260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data, new records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8234" y="1852991"/>
            <a:ext cx="4276379" cy="323946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 cleaning steps</a:t>
            </a:r>
          </a:p>
        </p:txBody>
      </p:sp>
      <p:sp>
        <p:nvSpPr>
          <p:cNvPr id="7" name="Rectangle 6"/>
          <p:cNvSpPr/>
          <p:nvPr/>
        </p:nvSpPr>
        <p:spPr>
          <a:xfrm>
            <a:off x="333818" y="2378572"/>
            <a:ext cx="1853098" cy="49240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 whole database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99188" y="2352656"/>
            <a:ext cx="1853098" cy="49240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 new set of records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2569198" y="2300825"/>
            <a:ext cx="1253891" cy="894099"/>
          </a:xfrm>
          <a:prstGeom prst="can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</a:t>
            </a:r>
          </a:p>
          <a:p>
            <a:pPr algn="ctr"/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5654" y="6152621"/>
            <a:ext cx="1904933" cy="32394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tables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42719" y="6152621"/>
            <a:ext cx="1904933" cy="32394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tables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74992" y="6152622"/>
            <a:ext cx="2246477" cy="48592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Joined, aggregated datasets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33886" y="6314597"/>
            <a:ext cx="1904933" cy="32394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materialized views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5184" y="6421540"/>
            <a:ext cx="1904933" cy="32394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endpoint-specific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16200000" flipH="1">
            <a:off x="1014159" y="1729887"/>
            <a:ext cx="246203" cy="2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4991297" y="1728696"/>
            <a:ext cx="246203" cy="2385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1163582" y="2255071"/>
            <a:ext cx="193575" cy="1588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4979528" y="2268425"/>
            <a:ext cx="168453" cy="2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39" idx="0"/>
          </p:cNvCxnSpPr>
          <p:nvPr/>
        </p:nvCxnSpPr>
        <p:spPr>
          <a:xfrm rot="16200000" flipH="1">
            <a:off x="2969515" y="3421552"/>
            <a:ext cx="453258" cy="1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1"/>
            <a:endCxn id="9" idx="4"/>
          </p:cNvCxnSpPr>
          <p:nvPr/>
        </p:nvCxnSpPr>
        <p:spPr>
          <a:xfrm rot="10800000" flipV="1">
            <a:off x="3823090" y="2598857"/>
            <a:ext cx="476099" cy="149017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9" idx="2"/>
          </p:cNvCxnSpPr>
          <p:nvPr/>
        </p:nvCxnSpPr>
        <p:spPr>
          <a:xfrm>
            <a:off x="2186916" y="2624774"/>
            <a:ext cx="382282" cy="123101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5" idx="2"/>
            <a:endCxn id="11" idx="0"/>
          </p:cNvCxnSpPr>
          <p:nvPr/>
        </p:nvCxnSpPr>
        <p:spPr>
          <a:xfrm rot="5400000">
            <a:off x="2169241" y="5100151"/>
            <a:ext cx="221350" cy="1883590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5" idx="2"/>
            <a:endCxn id="12" idx="0"/>
          </p:cNvCxnSpPr>
          <p:nvPr/>
        </p:nvCxnSpPr>
        <p:spPr>
          <a:xfrm rot="16200000" flipH="1">
            <a:off x="3197773" y="5955208"/>
            <a:ext cx="221350" cy="173475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5" idx="2"/>
            <a:endCxn id="13" idx="0"/>
          </p:cNvCxnSpPr>
          <p:nvPr/>
        </p:nvCxnSpPr>
        <p:spPr>
          <a:xfrm rot="16200000" flipH="1">
            <a:off x="4399296" y="4753686"/>
            <a:ext cx="221351" cy="2576520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5" idx="2"/>
            <a:endCxn id="15" idx="0"/>
          </p:cNvCxnSpPr>
          <p:nvPr/>
        </p:nvCxnSpPr>
        <p:spPr>
          <a:xfrm rot="16200000" flipH="1">
            <a:off x="3539547" y="5613435"/>
            <a:ext cx="490269" cy="1125940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5" idx="2"/>
            <a:endCxn id="14" idx="0"/>
          </p:cNvCxnSpPr>
          <p:nvPr/>
        </p:nvCxnSpPr>
        <p:spPr>
          <a:xfrm rot="5400000">
            <a:off x="2462369" y="5555255"/>
            <a:ext cx="383326" cy="1135358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Double Bracket 28"/>
          <p:cNvSpPr/>
          <p:nvPr/>
        </p:nvSpPr>
        <p:spPr>
          <a:xfrm>
            <a:off x="6325647" y="2328568"/>
            <a:ext cx="2675730" cy="1066874"/>
          </a:xfrm>
          <a:prstGeom prst="bracketPair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 tables:</a:t>
            </a:r>
          </a:p>
          <a:p>
            <a:pPr>
              <a:buFont typeface="Arial"/>
              <a:buChar char="•"/>
            </a:pPr>
            <a:r>
              <a:rPr lang="en-US" dirty="0" smtClean="0"/>
              <a:t>raw_transactions</a:t>
            </a:r>
          </a:p>
          <a:p>
            <a:pPr>
              <a:buFont typeface="Arial"/>
              <a:buChar char="•"/>
            </a:pPr>
            <a:r>
              <a:rPr lang="en-US" dirty="0" smtClean="0"/>
              <a:t>raw_commmittees</a:t>
            </a:r>
          </a:p>
          <a:p>
            <a:pPr>
              <a:buFont typeface="Arial"/>
              <a:buChar char="•"/>
            </a:pPr>
            <a:r>
              <a:rPr lang="en-US" dirty="0" smtClean="0"/>
              <a:t>raw_candidate_filings</a:t>
            </a:r>
          </a:p>
          <a:p>
            <a:pPr algn="ctr"/>
            <a:endParaRPr lang="en-US" dirty="0"/>
          </a:p>
        </p:txBody>
      </p:sp>
      <p:cxnSp>
        <p:nvCxnSpPr>
          <p:cNvPr id="33" name="Elbow Connector 32"/>
          <p:cNvCxnSpPr/>
          <p:nvPr/>
        </p:nvCxnSpPr>
        <p:spPr>
          <a:xfrm rot="10800000">
            <a:off x="3797094" y="3022371"/>
            <a:ext cx="2528553" cy="1588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709060" y="3648182"/>
            <a:ext cx="2974170" cy="3217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table </a:t>
            </a:r>
            <a:r>
              <a:rPr lang="en-US" dirty="0" smtClean="0"/>
              <a:t>creation</a:t>
            </a:r>
            <a:endParaRPr lang="en-US" dirty="0" smtClean="0"/>
          </a:p>
        </p:txBody>
      </p:sp>
      <p:cxnSp>
        <p:nvCxnSpPr>
          <p:cNvPr id="65" name="Straight Arrow Connector 64"/>
          <p:cNvCxnSpPr>
            <a:stCxn id="39" idx="2"/>
            <a:endCxn id="72" idx="1"/>
          </p:cNvCxnSpPr>
          <p:nvPr/>
        </p:nvCxnSpPr>
        <p:spPr>
          <a:xfrm rot="5400000">
            <a:off x="3030431" y="4135668"/>
            <a:ext cx="331427" cy="2"/>
          </a:xfrm>
          <a:prstGeom prst="straightConnector1">
            <a:avLst/>
          </a:prstGeom>
          <a:ln>
            <a:solidFill>
              <a:srgbClr val="BFBFB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Can 71"/>
          <p:cNvSpPr/>
          <p:nvPr/>
        </p:nvSpPr>
        <p:spPr>
          <a:xfrm>
            <a:off x="1836439" y="4301383"/>
            <a:ext cx="2719408" cy="618044"/>
          </a:xfrm>
          <a:prstGeom prst="can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 working </a:t>
            </a:r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95" name="Rounded Rectangle 94"/>
          <p:cNvSpPr/>
          <p:nvPr/>
        </p:nvSpPr>
        <p:spPr>
          <a:xfrm>
            <a:off x="1272384" y="5106966"/>
            <a:ext cx="3898653" cy="8243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work up scripts: </a:t>
            </a:r>
          </a:p>
          <a:p>
            <a:pPr algn="ctr"/>
            <a:r>
              <a:rPr lang="en-US" dirty="0" smtClean="0"/>
              <a:t>Build and format tables for endpoints (R, SQL)</a:t>
            </a:r>
            <a:endParaRPr lang="en-US" dirty="0"/>
          </a:p>
        </p:txBody>
      </p:sp>
      <p:cxnSp>
        <p:nvCxnSpPr>
          <p:cNvPr id="117" name="Straight Arrow Connector 116"/>
          <p:cNvCxnSpPr>
            <a:stCxn id="72" idx="3"/>
            <a:endCxn id="95" idx="0"/>
          </p:cNvCxnSpPr>
          <p:nvPr/>
        </p:nvCxnSpPr>
        <p:spPr>
          <a:xfrm rot="16200000" flipH="1">
            <a:off x="3115158" y="5000412"/>
            <a:ext cx="187539" cy="25568"/>
          </a:xfrm>
          <a:prstGeom prst="straightConnector1">
            <a:avLst/>
          </a:prstGeom>
          <a:ln>
            <a:solidFill>
              <a:srgbClr val="BFBFB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Double Bracket 119"/>
          <p:cNvSpPr/>
          <p:nvPr/>
        </p:nvSpPr>
        <p:spPr>
          <a:xfrm>
            <a:off x="6152286" y="1168489"/>
            <a:ext cx="2929722" cy="965230"/>
          </a:xfrm>
          <a:prstGeom prst="bracketPair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buFont typeface="Arial"/>
              <a:buChar char="•"/>
            </a:pPr>
            <a:r>
              <a:rPr lang="en-US" dirty="0" smtClean="0"/>
              <a:t>conversion </a:t>
            </a:r>
            <a:r>
              <a:rPr lang="en-US" dirty="0" smtClean="0"/>
              <a:t>to .</a:t>
            </a:r>
            <a:r>
              <a:rPr lang="en-US" dirty="0" err="1" smtClean="0"/>
              <a:t>csv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special character treatment</a:t>
            </a:r>
          </a:p>
          <a:p>
            <a:pPr>
              <a:buFont typeface="Arial"/>
              <a:buChar char="•"/>
            </a:pPr>
            <a:r>
              <a:rPr lang="en-US" dirty="0" smtClean="0"/>
              <a:t>reformatting</a:t>
            </a:r>
            <a:r>
              <a:rPr lang="en-US" dirty="0" smtClean="0"/>
              <a:t>/</a:t>
            </a:r>
            <a:r>
              <a:rPr lang="en-US" dirty="0" smtClean="0"/>
              <a:t>restructuring</a:t>
            </a:r>
            <a:endParaRPr lang="en-US" dirty="0" smtClean="0"/>
          </a:p>
        </p:txBody>
      </p:sp>
      <p:cxnSp>
        <p:nvCxnSpPr>
          <p:cNvPr id="121" name="Elbow Connector 120"/>
          <p:cNvCxnSpPr>
            <a:stCxn id="120" idx="1"/>
            <a:endCxn id="6" idx="3"/>
          </p:cNvCxnSpPr>
          <p:nvPr/>
        </p:nvCxnSpPr>
        <p:spPr>
          <a:xfrm rot="10800000" flipV="1">
            <a:off x="5264614" y="1651104"/>
            <a:ext cx="887673" cy="363860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Double Bracket 132"/>
          <p:cNvSpPr/>
          <p:nvPr/>
        </p:nvSpPr>
        <p:spPr>
          <a:xfrm>
            <a:off x="5967760" y="4747311"/>
            <a:ext cx="2675730" cy="1066874"/>
          </a:xfrm>
          <a:prstGeom prst="bracketPair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u="sng" dirty="0" smtClean="0"/>
              <a:t>Clean, reliable data</a:t>
            </a:r>
          </a:p>
          <a:p>
            <a:pPr>
              <a:buFont typeface="Arial"/>
              <a:buChar char="•"/>
            </a:pPr>
            <a:r>
              <a:rPr lang="en-US" dirty="0" smtClean="0"/>
              <a:t>transactions</a:t>
            </a:r>
          </a:p>
          <a:p>
            <a:pPr>
              <a:buFont typeface="Arial"/>
              <a:buChar char="•"/>
            </a:pPr>
            <a:r>
              <a:rPr lang="en-US" dirty="0" smtClean="0"/>
              <a:t>committees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candidate filings</a:t>
            </a:r>
            <a:endParaRPr lang="en-US" dirty="0" smtClean="0"/>
          </a:p>
        </p:txBody>
      </p:sp>
      <p:cxnSp>
        <p:nvCxnSpPr>
          <p:cNvPr id="136" name="Elbow Connector 135"/>
          <p:cNvCxnSpPr>
            <a:stCxn id="133" idx="1"/>
            <a:endCxn id="72" idx="4"/>
          </p:cNvCxnSpPr>
          <p:nvPr/>
        </p:nvCxnSpPr>
        <p:spPr>
          <a:xfrm rot="10800000">
            <a:off x="4555848" y="4610406"/>
            <a:ext cx="1411913" cy="670343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Double Bracket 140"/>
          <p:cNvSpPr/>
          <p:nvPr/>
        </p:nvSpPr>
        <p:spPr>
          <a:xfrm>
            <a:off x="5171037" y="3451704"/>
            <a:ext cx="3910972" cy="1065125"/>
          </a:xfrm>
          <a:prstGeom prst="bracketPair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buFont typeface="Arial"/>
              <a:buChar char="•"/>
            </a:pPr>
            <a:r>
              <a:rPr lang="en-US" dirty="0" smtClean="0"/>
              <a:t>Handling amended transactions</a:t>
            </a:r>
          </a:p>
          <a:p>
            <a:pPr>
              <a:buFont typeface="Arial"/>
              <a:buChar char="•"/>
            </a:pPr>
            <a:r>
              <a:rPr lang="en-US" dirty="0" smtClean="0"/>
              <a:t>Spelling and typos</a:t>
            </a:r>
          </a:p>
          <a:p>
            <a:pPr>
              <a:buFont typeface="Arial"/>
              <a:buChar char="•"/>
            </a:pPr>
            <a:r>
              <a:rPr lang="en-US" dirty="0" smtClean="0"/>
              <a:t>Normalizing names, addresses, etc..</a:t>
            </a:r>
            <a:endParaRPr lang="en-US" dirty="0" smtClean="0"/>
          </a:p>
        </p:txBody>
      </p:sp>
      <p:cxnSp>
        <p:nvCxnSpPr>
          <p:cNvPr id="142" name="Elbow Connector 141"/>
          <p:cNvCxnSpPr>
            <a:stCxn id="141" idx="1"/>
            <a:endCxn id="39" idx="3"/>
          </p:cNvCxnSpPr>
          <p:nvPr/>
        </p:nvCxnSpPr>
        <p:spPr>
          <a:xfrm rot="10800000">
            <a:off x="4683231" y="3809069"/>
            <a:ext cx="487807" cy="175198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02" y="-272118"/>
            <a:ext cx="558157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Scraper infrastructure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7881" y="870882"/>
            <a:ext cx="1940164" cy="655636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scraper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7880" y="1727459"/>
            <a:ext cx="1940164" cy="655636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Table(s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3222" y="2585200"/>
            <a:ext cx="2189484" cy="544235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Number of records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37921" y="2252838"/>
            <a:ext cx="3235407" cy="1208959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only 4999 or 5000 records, check date range and download records outside that date range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rot="5400000">
            <a:off x="1567493" y="1626988"/>
            <a:ext cx="200941" cy="1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rot="16200000" flipH="1">
            <a:off x="1566911" y="2484146"/>
            <a:ext cx="202105" cy="2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>
            <a:off x="2762706" y="2857318"/>
            <a:ext cx="275215" cy="158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7" idx="0"/>
            <a:endCxn id="5" idx="3"/>
          </p:cNvCxnSpPr>
          <p:nvPr/>
        </p:nvCxnSpPr>
        <p:spPr>
          <a:xfrm rot="16200000" flipV="1">
            <a:off x="3548055" y="1145267"/>
            <a:ext cx="197561" cy="2017581"/>
          </a:xfrm>
          <a:prstGeom prst="bentConnector2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35549" y="3599791"/>
            <a:ext cx="2064825" cy="388738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Merge all tables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6" idx="2"/>
            <a:endCxn id="28" idx="0"/>
          </p:cNvCxnSpPr>
          <p:nvPr/>
        </p:nvCxnSpPr>
        <p:spPr>
          <a:xfrm rot="5400000">
            <a:off x="1432785" y="3364612"/>
            <a:ext cx="470356" cy="2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2"/>
            <a:endCxn id="34" idx="0"/>
          </p:cNvCxnSpPr>
          <p:nvPr/>
        </p:nvCxnSpPr>
        <p:spPr>
          <a:xfrm rot="16200000" flipH="1">
            <a:off x="1558645" y="4097845"/>
            <a:ext cx="218637" cy="3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40826" y="4207166"/>
            <a:ext cx="2254277" cy="90705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for new committee Ids </a:t>
            </a:r>
            <a:r>
              <a:rPr lang="en-US" dirty="0" err="1" smtClean="0"/>
              <a:t>w</a:t>
            </a:r>
            <a:r>
              <a:rPr lang="en-US" dirty="0" smtClean="0"/>
              <a:t>/respect to current db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483454" y="4205578"/>
            <a:ext cx="1516170" cy="90705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new committee ids found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4" idx="3"/>
            <a:endCxn id="36" idx="1"/>
          </p:cNvCxnSpPr>
          <p:nvPr/>
        </p:nvCxnSpPr>
        <p:spPr>
          <a:xfrm flipV="1">
            <a:off x="2795103" y="4659105"/>
            <a:ext cx="688351" cy="158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582754" y="4011207"/>
            <a:ext cx="3034797" cy="129579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Use old scraper to download for those committees: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 smtClean="0"/>
              <a:t>Transaction data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 smtClean="0"/>
              <a:t>Committee data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6" idx="3"/>
            <a:endCxn id="39" idx="1"/>
          </p:cNvCxnSpPr>
          <p:nvPr/>
        </p:nvCxnSpPr>
        <p:spPr>
          <a:xfrm flipV="1">
            <a:off x="4999624" y="4659104"/>
            <a:ext cx="583130" cy="1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39" idx="0"/>
            <a:endCxn id="28" idx="3"/>
          </p:cNvCxnSpPr>
          <p:nvPr/>
        </p:nvCxnSpPr>
        <p:spPr>
          <a:xfrm rot="16200000" flipV="1">
            <a:off x="4791741" y="1702794"/>
            <a:ext cx="217047" cy="4399779"/>
          </a:xfrm>
          <a:prstGeom prst="bentConnector2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90267" y="5353072"/>
            <a:ext cx="2555395" cy="569433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new records to database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4" idx="2"/>
            <a:endCxn id="46" idx="0"/>
          </p:cNvCxnSpPr>
          <p:nvPr/>
        </p:nvCxnSpPr>
        <p:spPr>
          <a:xfrm rot="5400000">
            <a:off x="1548539" y="5233646"/>
            <a:ext cx="238852" cy="158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Can 66"/>
          <p:cNvSpPr/>
          <p:nvPr/>
        </p:nvSpPr>
        <p:spPr>
          <a:xfrm>
            <a:off x="3706195" y="5624472"/>
            <a:ext cx="1293429" cy="935495"/>
          </a:xfrm>
          <a:prstGeom prst="can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db</a:t>
            </a:r>
            <a:endParaRPr lang="en-US" dirty="0"/>
          </a:p>
        </p:txBody>
      </p:sp>
      <p:cxnSp>
        <p:nvCxnSpPr>
          <p:cNvPr id="69" name="Shape 68"/>
          <p:cNvCxnSpPr>
            <a:stCxn id="46" idx="2"/>
            <a:endCxn id="67" idx="2"/>
          </p:cNvCxnSpPr>
          <p:nvPr/>
        </p:nvCxnSpPr>
        <p:spPr>
          <a:xfrm rot="16200000" flipH="1">
            <a:off x="2602223" y="4988247"/>
            <a:ext cx="169715" cy="2038230"/>
          </a:xfrm>
          <a:prstGeom prst="bentConnector2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5594"/>
            <a:ext cx="8229600" cy="1143000"/>
          </a:xfrm>
        </p:spPr>
        <p:txBody>
          <a:bodyPr/>
          <a:lstStyle/>
          <a:p>
            <a:r>
              <a:rPr lang="en-US" smtClean="0"/>
              <a:t>Data idiosyncrasies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6626"/>
            <a:ext cx="8229600" cy="4525963"/>
          </a:xfrm>
        </p:spPr>
        <p:txBody>
          <a:bodyPr/>
          <a:lstStyle/>
          <a:p>
            <a:r>
              <a:rPr lang="en-US" dirty="0" smtClean="0"/>
              <a:t>Candidates switching parties</a:t>
            </a:r>
          </a:p>
          <a:p>
            <a:pPr lvl="1"/>
            <a:r>
              <a:rPr lang="en-US" dirty="0" smtClean="0"/>
              <a:t>Many switch parties at some point</a:t>
            </a:r>
          </a:p>
          <a:p>
            <a:pPr lvl="1"/>
            <a:r>
              <a:rPr lang="en-US" dirty="0" smtClean="0"/>
              <a:t>Some switch more than others</a:t>
            </a:r>
          </a:p>
          <a:p>
            <a:pPr lvl="2"/>
            <a:r>
              <a:rPr lang="en-US" dirty="0" smtClean="0"/>
              <a:t>ex: Arthur Robinson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617735"/>
          <a:ext cx="8417690" cy="4154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538"/>
                <a:gridCol w="1683538"/>
                <a:gridCol w="1683538"/>
                <a:gridCol w="1683538"/>
                <a:gridCol w="1683538"/>
              </a:tblGrid>
              <a:tr h="292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Election.Txt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Candidate.Office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Filetype.Descr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Party.Descr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Filed.Date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2014 Primary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Fee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Republican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11/5/13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2012 General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Minor Party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Constitution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7/31/12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2012 General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Nominated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Republican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6/14/12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2012 Primary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Fee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Republican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9/8/11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2010 General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Minor Party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Constitution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8/19/10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2010 General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Minor Party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Independent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8/18/10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2010 General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Nominated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Republican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6/17/10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2010 Primary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Fee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Republican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3/9/10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tables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199" y="1775240"/>
            <a:ext cx="241963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88156" y="1775240"/>
            <a:ext cx="241963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candidate_ids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199" y="3615271"/>
            <a:ext cx="2419637" cy="7386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working_transactions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58797" y="3615271"/>
            <a:ext cx="2419638" cy="518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candidate_committees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46661" y="1775240"/>
            <a:ext cx="1840139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campaign_detail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97974" y="4936984"/>
            <a:ext cx="2819807" cy="5312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cc_working_transactions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Campaign_detail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1884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working table giving several key pieces of candidate information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199" y="4511525"/>
            <a:ext cx="3522133" cy="3991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working_candidate_committees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53314" y="4910667"/>
            <a:ext cx="3033486" cy="4886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cc_grass_roots_in_state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85885" y="5897638"/>
            <a:ext cx="2220685" cy="355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Campaign_detail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653314" y="3882573"/>
            <a:ext cx="3033486" cy="6289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 script: finds grass roots and in state information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3326191"/>
            <a:ext cx="3522133" cy="3991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raw_candidate_committees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2"/>
            <a:endCxn id="4" idx="0"/>
          </p:cNvCxnSpPr>
          <p:nvPr/>
        </p:nvCxnSpPr>
        <p:spPr>
          <a:xfrm rot="5400000">
            <a:off x="1825171" y="4118429"/>
            <a:ext cx="78619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 rot="16200000" flipH="1">
            <a:off x="2763762" y="4365171"/>
            <a:ext cx="986971" cy="2077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 rot="5400000">
            <a:off x="5483981" y="4211562"/>
            <a:ext cx="498324" cy="28738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5" idx="0"/>
          </p:cNvCxnSpPr>
          <p:nvPr/>
        </p:nvCxnSpPr>
        <p:spPr>
          <a:xfrm rot="5400000">
            <a:off x="6970486" y="4711096"/>
            <a:ext cx="3991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508312" y="2830279"/>
            <a:ext cx="3072190" cy="3144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raw_committee_transactions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858000" y="3326191"/>
            <a:ext cx="2128761" cy="3144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raw_committees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  <a:endCxn id="8" idx="0"/>
          </p:cNvCxnSpPr>
          <p:nvPr/>
        </p:nvCxnSpPr>
        <p:spPr>
          <a:xfrm rot="5400000">
            <a:off x="7425266" y="3385458"/>
            <a:ext cx="241906" cy="752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2"/>
            <a:endCxn id="8" idx="0"/>
          </p:cNvCxnSpPr>
          <p:nvPr/>
        </p:nvCxnSpPr>
        <p:spPr>
          <a:xfrm rot="16200000" flipH="1">
            <a:off x="6238323" y="2950839"/>
            <a:ext cx="737818" cy="1125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pital">
      <a:dk1>
        <a:srgbClr val="FFFFFF"/>
      </a:dk1>
      <a:lt1>
        <a:srgbClr val="000000"/>
      </a:lt1>
      <a:dk2>
        <a:srgbClr val="7C8F97"/>
      </a:dk2>
      <a:lt2>
        <a:srgbClr val="D1D0C8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3060</TotalTime>
  <Words>452</Words>
  <Application>Microsoft Macintosh PowerPoint</Application>
  <PresentationFormat>On-screen Show (4:3)</PresentationFormat>
  <Paragraphs>142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Hack Oregon data infrastructure</vt:lpstr>
      <vt:lpstr>Slide 2</vt:lpstr>
      <vt:lpstr>Data work-up</vt:lpstr>
      <vt:lpstr>Data import</vt:lpstr>
      <vt:lpstr>Scraper infrastructure</vt:lpstr>
      <vt:lpstr>Data idiosyncrasies</vt:lpstr>
      <vt:lpstr>Working tables</vt:lpstr>
      <vt:lpstr>Campaign_detail table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 Oregon infrastructure</dc:title>
  <dc:creator>Miguel H.</dc:creator>
  <cp:lastModifiedBy>Miguel H.</cp:lastModifiedBy>
  <cp:revision>8</cp:revision>
  <dcterms:created xsi:type="dcterms:W3CDTF">2014-09-10T18:56:54Z</dcterms:created>
  <dcterms:modified xsi:type="dcterms:W3CDTF">2014-09-10T20:25:59Z</dcterms:modified>
</cp:coreProperties>
</file>