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5" r:id="rId8"/>
    <p:sldId id="262" r:id="rId9"/>
    <p:sldId id="263" r:id="rId10"/>
    <p:sldId id="259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1FE0-E704-BF41-9DC4-C765A7BE7CE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 Oregon data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5594"/>
            <a:ext cx="8229600" cy="1143000"/>
          </a:xfrm>
        </p:spPr>
        <p:txBody>
          <a:bodyPr/>
          <a:lstStyle/>
          <a:p>
            <a:r>
              <a:rPr lang="en-US" smtClean="0"/>
              <a:t>Data idiosyncrasies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6626"/>
            <a:ext cx="8229600" cy="4525963"/>
          </a:xfrm>
        </p:spPr>
        <p:txBody>
          <a:bodyPr/>
          <a:lstStyle/>
          <a:p>
            <a:r>
              <a:rPr lang="en-US" dirty="0" smtClean="0"/>
              <a:t>Candidates switching parties</a:t>
            </a:r>
          </a:p>
          <a:p>
            <a:pPr lvl="1"/>
            <a:r>
              <a:rPr lang="en-US" dirty="0" smtClean="0"/>
              <a:t>Many switch parties at some point</a:t>
            </a:r>
          </a:p>
          <a:p>
            <a:pPr lvl="1"/>
            <a:r>
              <a:rPr lang="en-US" dirty="0" smtClean="0"/>
              <a:t>Some switch more than others</a:t>
            </a:r>
          </a:p>
          <a:p>
            <a:pPr lvl="2"/>
            <a:r>
              <a:rPr lang="en-US" dirty="0" smtClean="0"/>
              <a:t>ex: Arthur Robinson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617735"/>
          <a:ext cx="8417690" cy="415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538"/>
                <a:gridCol w="1683538"/>
                <a:gridCol w="1683538"/>
                <a:gridCol w="1683538"/>
                <a:gridCol w="1683538"/>
              </a:tblGrid>
              <a:tr h="292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Election.Txt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Candidate.Office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Filetype.Descr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Party.Descr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Filed.Date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2014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11/5/13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7/31/12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6/14/12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9/8/11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8/19/10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Independent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8/18/10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6/17/10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3/9/10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idiosyncracies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be altered sometime without providing an amended transaction id.</a:t>
            </a:r>
          </a:p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571682"/>
          <a:ext cx="6142788" cy="1329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46"/>
                <a:gridCol w="1982523"/>
                <a:gridCol w="2121919"/>
              </a:tblGrid>
              <a:tr h="524381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Record download date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tran_id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tran_stsfd_ind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352135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9/9/14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1795374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</a:tr>
              <a:tr h="23321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9/11/14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1795374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020463"/>
          <a:ext cx="6096000" cy="118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Record download 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Tran.Id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Review By Name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9/9/14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1786486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9/11/14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1786486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janflo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idiosyncracies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federal committees contributing to Oregon races seem not to have committee ids registered with </a:t>
            </a:r>
            <a:r>
              <a:rPr lang="en-US" dirty="0" err="1" smtClean="0"/>
              <a:t>Orestar</a:t>
            </a:r>
            <a:endParaRPr lang="en-US" dirty="0" smtClean="0"/>
          </a:p>
          <a:p>
            <a:pPr lvl="1"/>
            <a:r>
              <a:rPr lang="en-US" dirty="0" smtClean="0"/>
              <a:t>see email exchange between Cat and Mark from Sept. 17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6608" y="1180341"/>
            <a:ext cx="2540107" cy="2261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Primary data sources: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Orestar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transactions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Committees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Candidate filings</a:t>
            </a:r>
          </a:p>
          <a:p>
            <a:pPr>
              <a:buFont typeface="Arial"/>
              <a:buChar char="•"/>
            </a:pPr>
            <a:r>
              <a:rPr lang="en-US" dirty="0" smtClean="0"/>
              <a:t>Voter registry</a:t>
            </a:r>
          </a:p>
          <a:p>
            <a:pPr>
              <a:buFont typeface="Arial"/>
              <a:buChar char="•"/>
            </a:pPr>
            <a:r>
              <a:rPr lang="en-US" dirty="0" smtClean="0"/>
              <a:t>GIS 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08811" y="1180341"/>
            <a:ext cx="1781173" cy="22614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Data import and work up:</a:t>
            </a:r>
          </a:p>
          <a:p>
            <a:r>
              <a:rPr lang="en-US" dirty="0" smtClean="0"/>
              <a:t>Scraping </a:t>
            </a:r>
          </a:p>
          <a:p>
            <a:r>
              <a:rPr lang="en-US" dirty="0" smtClean="0"/>
              <a:t>Cleaning</a:t>
            </a:r>
          </a:p>
          <a:p>
            <a:r>
              <a:rPr lang="en-US" dirty="0" smtClean="0"/>
              <a:t>Restructuring</a:t>
            </a:r>
          </a:p>
          <a:p>
            <a:r>
              <a:rPr lang="en-US" dirty="0" smtClean="0"/>
              <a:t>(R, python, SQL) 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6025011" y="693427"/>
            <a:ext cx="2725969" cy="221500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9136" y="4070959"/>
            <a:ext cx="1657265" cy="1425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OpenResty</a:t>
            </a:r>
            <a:r>
              <a:rPr lang="en-US" dirty="0" smtClean="0"/>
              <a:t>/NGINX combination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4336" y="5142546"/>
            <a:ext cx="1912148" cy="1208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Front end:</a:t>
            </a:r>
          </a:p>
          <a:p>
            <a:pPr>
              <a:buFont typeface="Arial"/>
              <a:buChar char="•"/>
            </a:pPr>
            <a:r>
              <a:rPr lang="en-US" dirty="0" smtClean="0"/>
              <a:t>Angular 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d</a:t>
            </a:r>
            <a:r>
              <a:rPr lang="en-US" dirty="0"/>
              <a:t>3</a:t>
            </a:r>
          </a:p>
        </p:txBody>
      </p:sp>
      <p:pic>
        <p:nvPicPr>
          <p:cNvPr id="10" name="Picture 9" descr="j0309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70" y="5495998"/>
            <a:ext cx="1302438" cy="8547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3376484" y="5923361"/>
            <a:ext cx="1748086" cy="914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10" idx="3"/>
            <a:endCxn id="8" idx="2"/>
          </p:cNvCxnSpPr>
          <p:nvPr/>
        </p:nvCxnSpPr>
        <p:spPr>
          <a:xfrm flipV="1">
            <a:off x="6427008" y="5495998"/>
            <a:ext cx="1270761" cy="4273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1699" y="635072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Restful request</a:t>
            </a:r>
            <a:endParaRPr lang="en-US" dirty="0"/>
          </a:p>
        </p:txBody>
      </p:sp>
      <p:cxnSp>
        <p:nvCxnSpPr>
          <p:cNvPr id="20" name="Elbow Connector 19"/>
          <p:cNvCxnSpPr>
            <a:stCxn id="21" idx="1"/>
            <a:endCxn id="9" idx="3"/>
          </p:cNvCxnSpPr>
          <p:nvPr/>
        </p:nvCxnSpPr>
        <p:spPr>
          <a:xfrm rot="10800000" flipV="1">
            <a:off x="3376484" y="4783481"/>
            <a:ext cx="1275688" cy="963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ouble Brace 20"/>
          <p:cNvSpPr/>
          <p:nvPr/>
        </p:nvSpPr>
        <p:spPr>
          <a:xfrm>
            <a:off x="4652172" y="4589861"/>
            <a:ext cx="944796" cy="387239"/>
          </a:xfrm>
          <a:prstGeom prst="bracePai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27" name="Straight Connector 26"/>
          <p:cNvCxnSpPr>
            <a:stCxn id="8" idx="1"/>
            <a:endCxn id="21" idx="3"/>
          </p:cNvCxnSpPr>
          <p:nvPr/>
        </p:nvCxnSpPr>
        <p:spPr>
          <a:xfrm rot="10800000" flipV="1">
            <a:off x="5596968" y="4783479"/>
            <a:ext cx="127216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7248558" y="3404107"/>
            <a:ext cx="13321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7039496" y="2962647"/>
            <a:ext cx="464685" cy="154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  <a:endCxn id="6" idx="1"/>
          </p:cNvCxnSpPr>
          <p:nvPr/>
        </p:nvCxnSpPr>
        <p:spPr>
          <a:xfrm>
            <a:off x="3066715" y="2311079"/>
            <a:ext cx="5420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2"/>
          </p:cNvCxnSpPr>
          <p:nvPr/>
        </p:nvCxnSpPr>
        <p:spPr>
          <a:xfrm>
            <a:off x="5389984" y="1800930"/>
            <a:ext cx="63502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Double Brace 37"/>
          <p:cNvSpPr/>
          <p:nvPr/>
        </p:nvSpPr>
        <p:spPr>
          <a:xfrm>
            <a:off x="6869136" y="3202734"/>
            <a:ext cx="944796" cy="387239"/>
          </a:xfrm>
          <a:prstGeom prst="bracePai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16200000" flipH="1">
            <a:off x="7070066" y="3830466"/>
            <a:ext cx="480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89666" y="1630541"/>
            <a:ext cx="1858615" cy="1107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Posgres</a:t>
            </a:r>
            <a:r>
              <a:rPr lang="en-US" dirty="0" smtClean="0"/>
              <a:t> functions handling get requests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2133" y="1010557"/>
            <a:ext cx="5504361" cy="26945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2133" y="3589973"/>
            <a:ext cx="550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Possibly run on someone’s home machine to keep the server on Amazon clean and simple.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133" y="259159"/>
            <a:ext cx="534157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600" baseline="-25000" dirty="0" smtClean="0"/>
              <a:t>How the data flows through Hack Oregon</a:t>
            </a:r>
            <a:endParaRPr lang="en-US" sz="3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work-up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streams:</a:t>
            </a:r>
          </a:p>
          <a:p>
            <a:pPr lvl="1"/>
            <a:r>
              <a:rPr lang="en-US" dirty="0" smtClean="0"/>
              <a:t>Candidate filings</a:t>
            </a:r>
          </a:p>
          <a:p>
            <a:pPr lvl="1"/>
            <a:r>
              <a:rPr lang="en-US" dirty="0" smtClean="0"/>
              <a:t>Committees table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GIS data</a:t>
            </a:r>
          </a:p>
          <a:p>
            <a:pPr lvl="1"/>
            <a:r>
              <a:rPr lang="en-US" dirty="0" smtClean="0"/>
              <a:t>Voter registry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7" y="-28777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628" y="804182"/>
            <a:ext cx="1853098" cy="80260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main dump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662" y="804182"/>
            <a:ext cx="1853098" cy="80260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new records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8234" y="1852991"/>
            <a:ext cx="4276379" cy="32394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cleaning steps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027" y="2328568"/>
            <a:ext cx="1853098" cy="106687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large database chunks:</a:t>
            </a:r>
          </a:p>
          <a:p>
            <a:pPr algn="ctr"/>
            <a:r>
              <a:rPr lang="en-US" sz="1200" dirty="0" err="1" smtClean="0"/>
              <a:t>bulk_add_transactoins.R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99188" y="2352656"/>
            <a:ext cx="1853098" cy="4924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new set of records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569198" y="2300825"/>
            <a:ext cx="1253891" cy="894099"/>
          </a:xfrm>
          <a:prstGeom prst="can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5654" y="6152621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42719" y="6152621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74992" y="6152622"/>
            <a:ext cx="2246477" cy="48592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Joined, aggregated datasets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3886" y="6314597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materialized views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5184" y="6421540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endpoint-specific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1014159" y="1729887"/>
            <a:ext cx="246203" cy="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4991297" y="1728696"/>
            <a:ext cx="246203" cy="238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163582" y="2255071"/>
            <a:ext cx="193575" cy="158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4979528" y="2268425"/>
            <a:ext cx="168453" cy="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39" idx="0"/>
          </p:cNvCxnSpPr>
          <p:nvPr/>
        </p:nvCxnSpPr>
        <p:spPr>
          <a:xfrm rot="16200000" flipH="1">
            <a:off x="3035359" y="3355708"/>
            <a:ext cx="321570" cy="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1"/>
            <a:endCxn id="9" idx="4"/>
          </p:cNvCxnSpPr>
          <p:nvPr/>
        </p:nvCxnSpPr>
        <p:spPr>
          <a:xfrm rot="10800000" flipV="1">
            <a:off x="3823090" y="2598857"/>
            <a:ext cx="476099" cy="14901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9" idx="2"/>
          </p:cNvCxnSpPr>
          <p:nvPr/>
        </p:nvCxnSpPr>
        <p:spPr>
          <a:xfrm flipV="1">
            <a:off x="2242125" y="2747875"/>
            <a:ext cx="327073" cy="11413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5" idx="2"/>
            <a:endCxn id="11" idx="0"/>
          </p:cNvCxnSpPr>
          <p:nvPr/>
        </p:nvCxnSpPr>
        <p:spPr>
          <a:xfrm rot="5400000">
            <a:off x="2169241" y="5100151"/>
            <a:ext cx="221350" cy="188359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5" idx="2"/>
            <a:endCxn id="12" idx="0"/>
          </p:cNvCxnSpPr>
          <p:nvPr/>
        </p:nvCxnSpPr>
        <p:spPr>
          <a:xfrm rot="16200000" flipH="1">
            <a:off x="3197773" y="5955208"/>
            <a:ext cx="221350" cy="17347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5" idx="2"/>
            <a:endCxn id="13" idx="0"/>
          </p:cNvCxnSpPr>
          <p:nvPr/>
        </p:nvCxnSpPr>
        <p:spPr>
          <a:xfrm rot="16200000" flipH="1">
            <a:off x="4399296" y="4753686"/>
            <a:ext cx="221351" cy="257652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5" idx="2"/>
            <a:endCxn id="15" idx="0"/>
          </p:cNvCxnSpPr>
          <p:nvPr/>
        </p:nvCxnSpPr>
        <p:spPr>
          <a:xfrm rot="16200000" flipH="1">
            <a:off x="3539547" y="5613435"/>
            <a:ext cx="490269" cy="112594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5" idx="2"/>
            <a:endCxn id="14" idx="0"/>
          </p:cNvCxnSpPr>
          <p:nvPr/>
        </p:nvCxnSpPr>
        <p:spPr>
          <a:xfrm rot="5400000">
            <a:off x="2462369" y="5555255"/>
            <a:ext cx="383326" cy="113535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ouble Bracket 28"/>
          <p:cNvSpPr/>
          <p:nvPr/>
        </p:nvSpPr>
        <p:spPr>
          <a:xfrm>
            <a:off x="6325647" y="2328568"/>
            <a:ext cx="2675730" cy="1066874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tables: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raw_commmittees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raw_candidate_filings</a:t>
            </a:r>
          </a:p>
          <a:p>
            <a:pPr algn="ctr"/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3797094" y="3022371"/>
            <a:ext cx="2528553" cy="1588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09060" y="3516494"/>
            <a:ext cx="2974170" cy="5325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 creation:</a:t>
            </a:r>
          </a:p>
          <a:p>
            <a:pPr algn="ctr"/>
            <a:r>
              <a:rPr lang="en-US" b="1" dirty="0" err="1" smtClean="0"/>
              <a:t>workingTableCreation.sh</a:t>
            </a:r>
            <a:endParaRPr lang="en-US" b="1" dirty="0" smtClean="0"/>
          </a:p>
        </p:txBody>
      </p:sp>
      <p:cxnSp>
        <p:nvCxnSpPr>
          <p:cNvPr id="65" name="Straight Arrow Connector 64"/>
          <p:cNvCxnSpPr>
            <a:stCxn id="39" idx="2"/>
            <a:endCxn id="72" idx="1"/>
          </p:cNvCxnSpPr>
          <p:nvPr/>
        </p:nvCxnSpPr>
        <p:spPr>
          <a:xfrm rot="5400000">
            <a:off x="3069982" y="4175219"/>
            <a:ext cx="252325" cy="2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1836439" y="4301383"/>
            <a:ext cx="2719408" cy="618044"/>
          </a:xfrm>
          <a:prstGeom prst="can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working tables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1272384" y="5106966"/>
            <a:ext cx="3898653" cy="82430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work up scripts: </a:t>
            </a:r>
          </a:p>
          <a:p>
            <a:pPr algn="ctr"/>
            <a:r>
              <a:rPr lang="en-US" sz="1400" dirty="0" smtClean="0"/>
              <a:t>Build and format tables for endpoints (R, SQL</a:t>
            </a:r>
            <a:r>
              <a:rPr lang="en-US" sz="1400" dirty="0" smtClean="0"/>
              <a:t>)</a:t>
            </a:r>
          </a:p>
          <a:p>
            <a:pPr algn="ctr"/>
            <a:r>
              <a:rPr lang="en-US" sz="1400" b="1" dirty="0" err="1" smtClean="0"/>
              <a:t>buildEndpointTables.sh</a:t>
            </a:r>
            <a:endParaRPr lang="en-US" sz="1400" b="1" dirty="0"/>
          </a:p>
        </p:txBody>
      </p:sp>
      <p:cxnSp>
        <p:nvCxnSpPr>
          <p:cNvPr id="117" name="Straight Arrow Connector 116"/>
          <p:cNvCxnSpPr>
            <a:stCxn id="72" idx="3"/>
            <a:endCxn id="95" idx="0"/>
          </p:cNvCxnSpPr>
          <p:nvPr/>
        </p:nvCxnSpPr>
        <p:spPr>
          <a:xfrm rot="16200000" flipH="1">
            <a:off x="3115158" y="5000412"/>
            <a:ext cx="187539" cy="25568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Double Bracket 119"/>
          <p:cNvSpPr/>
          <p:nvPr/>
        </p:nvSpPr>
        <p:spPr>
          <a:xfrm>
            <a:off x="6152286" y="1168489"/>
            <a:ext cx="2929722" cy="965230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/>
              <a:buChar char="•"/>
            </a:pPr>
            <a:r>
              <a:rPr lang="en-US" dirty="0" smtClean="0"/>
              <a:t>conversion to .</a:t>
            </a:r>
            <a:r>
              <a:rPr lang="en-US" dirty="0" err="1" smtClean="0"/>
              <a:t>csv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special character treatment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reformatting/restructuring</a:t>
            </a:r>
          </a:p>
        </p:txBody>
      </p:sp>
      <p:cxnSp>
        <p:nvCxnSpPr>
          <p:cNvPr id="121" name="Elbow Connector 120"/>
          <p:cNvCxnSpPr>
            <a:stCxn id="120" idx="1"/>
            <a:endCxn id="6" idx="3"/>
          </p:cNvCxnSpPr>
          <p:nvPr/>
        </p:nvCxnSpPr>
        <p:spPr>
          <a:xfrm rot="10800000" flipV="1">
            <a:off x="5264614" y="1651104"/>
            <a:ext cx="887673" cy="36386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Double Bracket 132"/>
          <p:cNvSpPr/>
          <p:nvPr/>
        </p:nvSpPr>
        <p:spPr>
          <a:xfrm>
            <a:off x="5967760" y="4747311"/>
            <a:ext cx="2675730" cy="1066874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u="sng" dirty="0" smtClean="0"/>
              <a:t>Clean, reliable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committees</a:t>
            </a:r>
          </a:p>
          <a:p>
            <a:pPr>
              <a:buFont typeface="Arial"/>
              <a:buChar char="•"/>
            </a:pPr>
            <a:r>
              <a:rPr lang="en-US" dirty="0" smtClean="0"/>
              <a:t>candidate filings</a:t>
            </a:r>
          </a:p>
        </p:txBody>
      </p:sp>
      <p:cxnSp>
        <p:nvCxnSpPr>
          <p:cNvPr id="136" name="Elbow Connector 135"/>
          <p:cNvCxnSpPr>
            <a:stCxn id="133" idx="1"/>
            <a:endCxn id="72" idx="4"/>
          </p:cNvCxnSpPr>
          <p:nvPr/>
        </p:nvCxnSpPr>
        <p:spPr>
          <a:xfrm rot="10800000">
            <a:off x="4555848" y="4610406"/>
            <a:ext cx="1411913" cy="670343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ouble Bracket 140"/>
          <p:cNvSpPr/>
          <p:nvPr/>
        </p:nvSpPr>
        <p:spPr>
          <a:xfrm>
            <a:off x="5171037" y="3451704"/>
            <a:ext cx="3910972" cy="1065125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/>
              <a:buChar char="•"/>
            </a:pPr>
            <a:r>
              <a:rPr lang="en-US" dirty="0" smtClean="0"/>
              <a:t>Handling amended 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Spelling and typos</a:t>
            </a:r>
          </a:p>
          <a:p>
            <a:pPr>
              <a:buFont typeface="Arial"/>
              <a:buChar char="•"/>
            </a:pPr>
            <a:r>
              <a:rPr lang="en-US" dirty="0" smtClean="0"/>
              <a:t>Normalizing names, addresses, etc..</a:t>
            </a:r>
          </a:p>
        </p:txBody>
      </p:sp>
      <p:cxnSp>
        <p:nvCxnSpPr>
          <p:cNvPr id="142" name="Elbow Connector 141"/>
          <p:cNvCxnSpPr>
            <a:stCxn id="141" idx="1"/>
            <a:endCxn id="39" idx="3"/>
          </p:cNvCxnSpPr>
          <p:nvPr/>
        </p:nvCxnSpPr>
        <p:spPr>
          <a:xfrm rot="10800000">
            <a:off x="4683231" y="3782777"/>
            <a:ext cx="487807" cy="201491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02" y="-272118"/>
            <a:ext cx="558157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Scraper infrastructure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7881" y="870882"/>
            <a:ext cx="1940164" cy="65563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scraper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880" y="1727459"/>
            <a:ext cx="1940164" cy="655636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Table(s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3222" y="2585200"/>
            <a:ext cx="2189484" cy="54423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Number of records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7921" y="2252838"/>
            <a:ext cx="3235407" cy="1208959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only 4999 or 5000 records, check date range and download records outside that date range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1567493" y="1626988"/>
            <a:ext cx="200941" cy="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rot="16200000" flipH="1">
            <a:off x="1566911" y="2484146"/>
            <a:ext cx="202105" cy="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2762706" y="2857318"/>
            <a:ext cx="275215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7" idx="0"/>
            <a:endCxn id="5" idx="3"/>
          </p:cNvCxnSpPr>
          <p:nvPr/>
        </p:nvCxnSpPr>
        <p:spPr>
          <a:xfrm rot="16200000" flipV="1">
            <a:off x="3548055" y="1145267"/>
            <a:ext cx="197561" cy="2017581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5549" y="3599791"/>
            <a:ext cx="2064825" cy="38873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all tables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2"/>
            <a:endCxn id="28" idx="0"/>
          </p:cNvCxnSpPr>
          <p:nvPr/>
        </p:nvCxnSpPr>
        <p:spPr>
          <a:xfrm rot="5400000">
            <a:off x="1432785" y="3364612"/>
            <a:ext cx="470356" cy="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  <a:endCxn id="34" idx="0"/>
          </p:cNvCxnSpPr>
          <p:nvPr/>
        </p:nvCxnSpPr>
        <p:spPr>
          <a:xfrm rot="16200000" flipH="1">
            <a:off x="1558645" y="4097845"/>
            <a:ext cx="218637" cy="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0826" y="4207166"/>
            <a:ext cx="2254277" cy="90705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new committee Ids </a:t>
            </a:r>
            <a:r>
              <a:rPr lang="en-US" dirty="0" err="1" smtClean="0"/>
              <a:t>w</a:t>
            </a:r>
            <a:r>
              <a:rPr lang="en-US" dirty="0" smtClean="0"/>
              <a:t>/respect to current db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83454" y="4205578"/>
            <a:ext cx="1516170" cy="90705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new committee ids found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4" idx="3"/>
            <a:endCxn id="36" idx="1"/>
          </p:cNvCxnSpPr>
          <p:nvPr/>
        </p:nvCxnSpPr>
        <p:spPr>
          <a:xfrm flipV="1">
            <a:off x="2795103" y="4659105"/>
            <a:ext cx="688351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82754" y="4011207"/>
            <a:ext cx="3034797" cy="129579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Use old scraper to download for those committees: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Transaction data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Committee data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6" idx="3"/>
            <a:endCxn id="39" idx="1"/>
          </p:cNvCxnSpPr>
          <p:nvPr/>
        </p:nvCxnSpPr>
        <p:spPr>
          <a:xfrm flipV="1">
            <a:off x="4999624" y="4659104"/>
            <a:ext cx="583130" cy="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9" idx="0"/>
            <a:endCxn id="28" idx="3"/>
          </p:cNvCxnSpPr>
          <p:nvPr/>
        </p:nvCxnSpPr>
        <p:spPr>
          <a:xfrm rot="16200000" flipV="1">
            <a:off x="4791741" y="1702794"/>
            <a:ext cx="217047" cy="4399779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0267" y="5353072"/>
            <a:ext cx="2555395" cy="569433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records to database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4" idx="2"/>
            <a:endCxn id="46" idx="0"/>
          </p:cNvCxnSpPr>
          <p:nvPr/>
        </p:nvCxnSpPr>
        <p:spPr>
          <a:xfrm rot="5400000">
            <a:off x="1548539" y="5233646"/>
            <a:ext cx="238852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an 66"/>
          <p:cNvSpPr/>
          <p:nvPr/>
        </p:nvSpPr>
        <p:spPr>
          <a:xfrm>
            <a:off x="3706195" y="5624472"/>
            <a:ext cx="1293429" cy="935495"/>
          </a:xfrm>
          <a:prstGeom prst="can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db</a:t>
            </a:r>
            <a:endParaRPr lang="en-US" dirty="0"/>
          </a:p>
        </p:txBody>
      </p:sp>
      <p:cxnSp>
        <p:nvCxnSpPr>
          <p:cNvPr id="69" name="Shape 68"/>
          <p:cNvCxnSpPr>
            <a:stCxn id="46" idx="2"/>
            <a:endCxn id="67" idx="2"/>
          </p:cNvCxnSpPr>
          <p:nvPr/>
        </p:nvCxnSpPr>
        <p:spPr>
          <a:xfrm rot="16200000" flipH="1">
            <a:off x="2602223" y="4988247"/>
            <a:ext cx="169715" cy="2038230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9027" y="-287775"/>
            <a:ext cx="318034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25908" y="247129"/>
            <a:ext cx="2614214" cy="30102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original dump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6230" y="843132"/>
            <a:ext cx="2487424" cy="37972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new records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203" y="2252231"/>
            <a:ext cx="3190418" cy="62197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cleaning and import steps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027" y="945465"/>
            <a:ext cx="3265594" cy="55478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large database chunks:</a:t>
            </a:r>
          </a:p>
          <a:p>
            <a:pPr algn="ctr"/>
            <a:r>
              <a:rPr lang="en-US" sz="1200" dirty="0" err="1" smtClean="0"/>
              <a:t>bulk_add_transactoins.R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64203" y="1717834"/>
            <a:ext cx="2725281" cy="39103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new set of records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6679416" y="2427160"/>
            <a:ext cx="1253891" cy="894099"/>
          </a:xfrm>
          <a:prstGeom prst="can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5994271" y="4774733"/>
            <a:ext cx="3139870" cy="929729"/>
            <a:chOff x="5058026" y="5449656"/>
            <a:chExt cx="3139870" cy="929729"/>
          </a:xfrm>
        </p:grpSpPr>
        <p:sp>
          <p:nvSpPr>
            <p:cNvPr id="11" name="Rectangle 10"/>
            <p:cNvSpPr/>
            <p:nvPr/>
          </p:nvSpPr>
          <p:spPr>
            <a:xfrm>
              <a:off x="6095109" y="6055436"/>
              <a:ext cx="1904933" cy="32394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tables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5739" y="5974452"/>
              <a:ext cx="1904933" cy="32394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tables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00117" y="5449656"/>
              <a:ext cx="2720468" cy="485923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Joined, aggregated datasets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58026" y="5682897"/>
              <a:ext cx="1904933" cy="32394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materialized views 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92963" y="5773604"/>
              <a:ext cx="1904933" cy="32394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endpoint-specific</a:t>
              </a:r>
              <a:endParaRPr lang="en-US" dirty="0"/>
            </a:p>
          </p:txBody>
        </p:sp>
      </p:grpSp>
      <p:sp>
        <p:nvSpPr>
          <p:cNvPr id="32" name="Can 31"/>
          <p:cNvSpPr/>
          <p:nvPr/>
        </p:nvSpPr>
        <p:spPr>
          <a:xfrm>
            <a:off x="5952324" y="3825567"/>
            <a:ext cx="2719408" cy="309023"/>
          </a:xfrm>
          <a:prstGeom prst="can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working tables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173790" y="3850878"/>
            <a:ext cx="3449050" cy="1434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err="1" smtClean="0"/>
              <a:t>buildOutDBFromRawTables.sh</a:t>
            </a:r>
            <a:endParaRPr lang="en-US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workingTableCreation.sh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buildEndpointTables.sh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install.sql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postSchemaInstallationEndpoints.sh</a:t>
            </a:r>
            <a:endParaRPr lang="en-US" sz="1400" dirty="0"/>
          </a:p>
        </p:txBody>
      </p:sp>
      <p:sp>
        <p:nvSpPr>
          <p:cNvPr id="86" name="Snip Same Side Corner Rectangle 85"/>
          <p:cNvSpPr/>
          <p:nvPr/>
        </p:nvSpPr>
        <p:spPr>
          <a:xfrm>
            <a:off x="4337879" y="4853168"/>
            <a:ext cx="1267622" cy="432043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endpoints</a:t>
            </a:r>
            <a:endParaRPr lang="en-US" dirty="0"/>
          </a:p>
        </p:txBody>
      </p:sp>
      <p:cxnSp>
        <p:nvCxnSpPr>
          <p:cNvPr id="143" name="Shape 142"/>
          <p:cNvCxnSpPr>
            <a:stCxn id="5" idx="2"/>
            <a:endCxn id="10" idx="2"/>
          </p:cNvCxnSpPr>
          <p:nvPr/>
        </p:nvCxnSpPr>
        <p:spPr>
          <a:xfrm rot="16200000" flipH="1">
            <a:off x="5293186" y="1487980"/>
            <a:ext cx="2326058" cy="446401"/>
          </a:xfrm>
          <a:prstGeom prst="bentConnector2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Shape 144"/>
          <p:cNvCxnSpPr>
            <a:stCxn id="6" idx="2"/>
            <a:endCxn id="10" idx="4"/>
          </p:cNvCxnSpPr>
          <p:nvPr/>
        </p:nvCxnSpPr>
        <p:spPr>
          <a:xfrm rot="16200000" flipH="1">
            <a:off x="7000948" y="1941851"/>
            <a:ext cx="1651352" cy="213365"/>
          </a:xfrm>
          <a:prstGeom prst="bentConnector4">
            <a:avLst>
              <a:gd name="adj1" fmla="val 36464"/>
              <a:gd name="adj2" fmla="val 226396"/>
            </a:avLst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0" idx="3"/>
            <a:endCxn id="32" idx="1"/>
          </p:cNvCxnSpPr>
          <p:nvPr/>
        </p:nvCxnSpPr>
        <p:spPr>
          <a:xfrm rot="16200000" flipH="1">
            <a:off x="7057041" y="3570580"/>
            <a:ext cx="504308" cy="5666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32" idx="3"/>
            <a:endCxn id="13" idx="0"/>
          </p:cNvCxnSpPr>
          <p:nvPr/>
        </p:nvCxnSpPr>
        <p:spPr>
          <a:xfrm rot="16200000" flipH="1">
            <a:off x="7134241" y="4312377"/>
            <a:ext cx="640143" cy="284568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9" idx="3"/>
          </p:cNvCxnSpPr>
          <p:nvPr/>
        </p:nvCxnSpPr>
        <p:spPr>
          <a:xfrm>
            <a:off x="3189484" y="1913352"/>
            <a:ext cx="4998339" cy="1588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" idx="3"/>
          </p:cNvCxnSpPr>
          <p:nvPr/>
        </p:nvCxnSpPr>
        <p:spPr>
          <a:xfrm>
            <a:off x="3654621" y="1222857"/>
            <a:ext cx="2578394" cy="1588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7" idx="3"/>
          </p:cNvCxnSpPr>
          <p:nvPr/>
        </p:nvCxnSpPr>
        <p:spPr>
          <a:xfrm flipV="1">
            <a:off x="3654621" y="2252232"/>
            <a:ext cx="4533202" cy="3109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7" idx="3"/>
          </p:cNvCxnSpPr>
          <p:nvPr/>
        </p:nvCxnSpPr>
        <p:spPr>
          <a:xfrm>
            <a:off x="3654621" y="2563220"/>
            <a:ext cx="2578394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/>
          <p:nvPr/>
        </p:nvCxnSpPr>
        <p:spPr>
          <a:xfrm flipV="1">
            <a:off x="2646947" y="3582737"/>
            <a:ext cx="4665082" cy="802104"/>
          </a:xfrm>
          <a:prstGeom prst="bentConnector3">
            <a:avLst>
              <a:gd name="adj1" fmla="val 42263"/>
            </a:avLst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473158" y="4424945"/>
            <a:ext cx="4838871" cy="18233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hape 182"/>
          <p:cNvCxnSpPr>
            <a:endCxn id="86" idx="3"/>
          </p:cNvCxnSpPr>
          <p:nvPr/>
        </p:nvCxnSpPr>
        <p:spPr>
          <a:xfrm>
            <a:off x="1547582" y="4799289"/>
            <a:ext cx="3424108" cy="53879"/>
          </a:xfrm>
          <a:prstGeom prst="bentConnector2">
            <a:avLst/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hape 184"/>
          <p:cNvCxnSpPr>
            <a:endCxn id="86" idx="2"/>
          </p:cNvCxnSpPr>
          <p:nvPr/>
        </p:nvCxnSpPr>
        <p:spPr>
          <a:xfrm flipV="1">
            <a:off x="3360121" y="5069190"/>
            <a:ext cx="977758" cy="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1"/>
            <a:endCxn id="86" idx="0"/>
          </p:cNvCxnSpPr>
          <p:nvPr/>
        </p:nvCxnSpPr>
        <p:spPr>
          <a:xfrm rot="10800000" flipV="1">
            <a:off x="5605502" y="5017694"/>
            <a:ext cx="630861" cy="5149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2" idx="1"/>
            <a:endCxn id="86" idx="1"/>
          </p:cNvCxnSpPr>
          <p:nvPr/>
        </p:nvCxnSpPr>
        <p:spPr>
          <a:xfrm rot="10800000">
            <a:off x="4971690" y="5285212"/>
            <a:ext cx="1190294" cy="176293"/>
          </a:xfrm>
          <a:prstGeom prst="bent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5" y="-296862"/>
            <a:ext cx="8229600" cy="1143000"/>
          </a:xfrm>
        </p:spPr>
        <p:txBody>
          <a:bodyPr/>
          <a:lstStyle/>
          <a:p>
            <a:r>
              <a:rPr lang="en-US" dirty="0" smtClean="0"/>
              <a:t>Raw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478" y="2941457"/>
            <a:ext cx="8229465" cy="907057"/>
          </a:xfrm>
          <a:ln>
            <a:solidFill>
              <a:srgbClr val="CCFFCC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sz="1800" u="sng" dirty="0" err="1" smtClean="0"/>
              <a:t>raw_transactions</a:t>
            </a:r>
            <a:endParaRPr lang="en-US" sz="1800" u="sng" dirty="0" smtClean="0"/>
          </a:p>
          <a:p>
            <a:r>
              <a:rPr lang="en-US" sz="1800" dirty="0" smtClean="0"/>
              <a:t>Source:</a:t>
            </a:r>
          </a:p>
          <a:p>
            <a:pPr lvl="1"/>
            <a:r>
              <a:rPr lang="en-US" sz="1400" dirty="0" smtClean="0"/>
              <a:t>https://secure.sos.state.or.us/orestar/gotoPublicTransactionSearch.do</a:t>
            </a:r>
          </a:p>
          <a:p>
            <a:r>
              <a:rPr lang="en-US" sz="1800" dirty="0" smtClean="0"/>
              <a:t>Import script name: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9478" y="4133787"/>
            <a:ext cx="7888220" cy="699532"/>
          </a:xfrm>
          <a:prstGeom prst="rect">
            <a:avLst/>
          </a:prstGeom>
          <a:ln>
            <a:solidFill>
              <a:srgbClr val="CCFFCC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raw_scraped_committees</a:t>
            </a:r>
            <a:endParaRPr kumimoji="0" lang="en-US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9478" y="5119185"/>
            <a:ext cx="7888220" cy="712292"/>
          </a:xfrm>
          <a:prstGeom prst="rect">
            <a:avLst/>
          </a:prstGeom>
          <a:ln>
            <a:solidFill>
              <a:srgbClr val="CCFFCC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raw_candidate</a:t>
            </a:r>
            <a:r>
              <a:rPr lang="en-US" u="sng" dirty="0" smtClean="0"/>
              <a:t>_filings</a:t>
            </a:r>
            <a:endParaRPr kumimoji="0" lang="en-US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9478" y="1599050"/>
            <a:ext cx="8229465" cy="1044374"/>
          </a:xfrm>
          <a:prstGeom prst="rect">
            <a:avLst/>
          </a:prstGeom>
          <a:ln>
            <a:solidFill>
              <a:srgbClr val="CCFFCC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raw_committees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950743"/>
            <a:ext cx="24196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58797" y="1775240"/>
            <a:ext cx="24196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candidate_ids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7163" y="4651907"/>
            <a:ext cx="2419637" cy="7386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working_transactions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58797" y="3148784"/>
            <a:ext cx="2419638" cy="51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candidate_committees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7163" y="1775240"/>
            <a:ext cx="1840139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campaign_detail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66993" y="3407943"/>
            <a:ext cx="2819807" cy="5312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cc_working_transactions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58797" y="4651907"/>
            <a:ext cx="2419637" cy="7386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working_committees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Campaign_detail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88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working table giving several key pieces of candidate 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4511525"/>
            <a:ext cx="3522133" cy="39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working_candidate_committees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53314" y="4910667"/>
            <a:ext cx="3033486" cy="488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cc_grass_roots_in_state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85885" y="5897638"/>
            <a:ext cx="2220685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Campaign_detail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53314" y="3882573"/>
            <a:ext cx="3033486" cy="6289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script: finds grass roots and in state information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025" y="2830279"/>
            <a:ext cx="3522133" cy="39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raw_candidate_committees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  <a:endCxn id="4" idx="0"/>
          </p:cNvCxnSpPr>
          <p:nvPr/>
        </p:nvCxnSpPr>
        <p:spPr>
          <a:xfrm rot="16200000" flipH="1">
            <a:off x="1447627" y="3740886"/>
            <a:ext cx="1282104" cy="259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 rot="16200000" flipH="1">
            <a:off x="2763762" y="4365171"/>
            <a:ext cx="986971" cy="2077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rot="5400000">
            <a:off x="5483981" y="4211562"/>
            <a:ext cx="498324" cy="2873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5" idx="0"/>
          </p:cNvCxnSpPr>
          <p:nvPr/>
        </p:nvCxnSpPr>
        <p:spPr>
          <a:xfrm rot="5400000">
            <a:off x="6970486" y="4711096"/>
            <a:ext cx="3991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08312" y="2830279"/>
            <a:ext cx="3072190" cy="314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raw_committee_transactions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58000" y="3326191"/>
            <a:ext cx="2128761" cy="314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raw_committees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8" idx="0"/>
          </p:cNvCxnSpPr>
          <p:nvPr/>
        </p:nvCxnSpPr>
        <p:spPr>
          <a:xfrm rot="5400000">
            <a:off x="7425266" y="3385458"/>
            <a:ext cx="241906" cy="752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8" idx="0"/>
          </p:cNvCxnSpPr>
          <p:nvPr/>
        </p:nvCxnSpPr>
        <p:spPr>
          <a:xfrm rot="16200000" flipH="1">
            <a:off x="6238323" y="2950839"/>
            <a:ext cx="737818" cy="1125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31181" y="3326191"/>
            <a:ext cx="3522133" cy="39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working_candidate_filings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  <a:endCxn id="4" idx="0"/>
          </p:cNvCxnSpPr>
          <p:nvPr/>
        </p:nvCxnSpPr>
        <p:spPr>
          <a:xfrm rot="5400000">
            <a:off x="2662161" y="3281438"/>
            <a:ext cx="786192" cy="1673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8291</TotalTime>
  <Words>621</Words>
  <Application>Microsoft Macintosh PowerPoint</Application>
  <PresentationFormat>On-screen Show (4:3)</PresentationFormat>
  <Paragraphs>201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Hack Oregon data infrastructure</vt:lpstr>
      <vt:lpstr>Slide 2</vt:lpstr>
      <vt:lpstr>Data work-up</vt:lpstr>
      <vt:lpstr>Data import</vt:lpstr>
      <vt:lpstr>Scraper infrastructure</vt:lpstr>
      <vt:lpstr>Data import</vt:lpstr>
      <vt:lpstr>Raw tables</vt:lpstr>
      <vt:lpstr>Working tables</vt:lpstr>
      <vt:lpstr>Campaign_detail table</vt:lpstr>
      <vt:lpstr>Data idiosyncrasies</vt:lpstr>
      <vt:lpstr>Data idiosyncracies</vt:lpstr>
      <vt:lpstr>Data idiosyncracies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Oregon infrastructure</dc:title>
  <dc:creator>Miguel H.</dc:creator>
  <cp:lastModifiedBy>Miguel H.</cp:lastModifiedBy>
  <cp:revision>14</cp:revision>
  <dcterms:created xsi:type="dcterms:W3CDTF">2014-10-02T17:25:00Z</dcterms:created>
  <dcterms:modified xsi:type="dcterms:W3CDTF">2014-10-03T06:57:51Z</dcterms:modified>
</cp:coreProperties>
</file>