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7" r:id="rId7"/>
    <p:sldId id="265" r:id="rId8"/>
    <p:sldId id="262" r:id="rId9"/>
    <p:sldId id="263" r:id="rId10"/>
    <p:sldId id="259" r:id="rId11"/>
    <p:sldId id="264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4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1FE0-E704-BF41-9DC4-C765A7BE7CEB}" type="datetimeFigureOut">
              <a:rPr lang="en-US" smtClean="0"/>
              <a:pPr/>
              <a:t>9/21/14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D27ED-FBC5-264A-ABE8-9A59D1C2A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1FE0-E704-BF41-9DC4-C765A7BE7CEB}" type="datetimeFigureOut">
              <a:rPr lang="en-US" smtClean="0"/>
              <a:pPr/>
              <a:t>9/21/14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D27ED-FBC5-264A-ABE8-9A59D1C2A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1FE0-E704-BF41-9DC4-C765A7BE7CEB}" type="datetimeFigureOut">
              <a:rPr lang="en-US" smtClean="0"/>
              <a:pPr/>
              <a:t>9/21/14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D27ED-FBC5-264A-ABE8-9A59D1C2A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1FE0-E704-BF41-9DC4-C765A7BE7CEB}" type="datetimeFigureOut">
              <a:rPr lang="en-US" smtClean="0"/>
              <a:pPr/>
              <a:t>9/21/14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D27ED-FBC5-264A-ABE8-9A59D1C2A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1FE0-E704-BF41-9DC4-C765A7BE7CEB}" type="datetimeFigureOut">
              <a:rPr lang="en-US" smtClean="0"/>
              <a:pPr/>
              <a:t>9/21/14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D27ED-FBC5-264A-ABE8-9A59D1C2A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1FE0-E704-BF41-9DC4-C765A7BE7CEB}" type="datetimeFigureOut">
              <a:rPr lang="en-US" smtClean="0"/>
              <a:pPr/>
              <a:t>9/21/14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D27ED-FBC5-264A-ABE8-9A59D1C2A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1FE0-E704-BF41-9DC4-C765A7BE7CEB}" type="datetimeFigureOut">
              <a:rPr lang="en-US" smtClean="0"/>
              <a:pPr/>
              <a:t>9/21/14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D27ED-FBC5-264A-ABE8-9A59D1C2A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1FE0-E704-BF41-9DC4-C765A7BE7CEB}" type="datetimeFigureOut">
              <a:rPr lang="en-US" smtClean="0"/>
              <a:pPr/>
              <a:t>9/21/14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D27ED-FBC5-264A-ABE8-9A59D1C2A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1FE0-E704-BF41-9DC4-C765A7BE7CEB}" type="datetimeFigureOut">
              <a:rPr lang="en-US" smtClean="0"/>
              <a:pPr/>
              <a:t>9/21/14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D27ED-FBC5-264A-ABE8-9A59D1C2A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1FE0-E704-BF41-9DC4-C765A7BE7CEB}" type="datetimeFigureOut">
              <a:rPr lang="en-US" smtClean="0"/>
              <a:pPr/>
              <a:t>9/21/14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D27ED-FBC5-264A-ABE8-9A59D1C2A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1FE0-E704-BF41-9DC4-C765A7BE7CEB}" type="datetimeFigureOut">
              <a:rPr lang="en-US" smtClean="0"/>
              <a:pPr/>
              <a:t>9/21/14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D27ED-FBC5-264A-ABE8-9A59D1C2A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61FE0-E704-BF41-9DC4-C765A7BE7CEB}" type="datetimeFigureOut">
              <a:rPr lang="en-US" smtClean="0"/>
              <a:pPr/>
              <a:t>9/21/14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D27ED-FBC5-264A-ABE8-9A59D1C2AC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Hack Oregon data infrastructure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5594"/>
            <a:ext cx="8229600" cy="1143000"/>
          </a:xfrm>
        </p:spPr>
        <p:txBody>
          <a:bodyPr/>
          <a:lstStyle/>
          <a:p>
            <a:r>
              <a:rPr lang="en-US" smtClean="0"/>
              <a:t>Data idiosyncrasies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6626"/>
            <a:ext cx="8229600" cy="4525963"/>
          </a:xfrm>
        </p:spPr>
        <p:txBody>
          <a:bodyPr/>
          <a:lstStyle/>
          <a:p>
            <a:r>
              <a:rPr lang="en-US" dirty="0" smtClean="0"/>
              <a:t>Candidates switching parties</a:t>
            </a:r>
          </a:p>
          <a:p>
            <a:pPr lvl="1"/>
            <a:r>
              <a:rPr lang="en-US" dirty="0" smtClean="0"/>
              <a:t>Many switch parties at some point</a:t>
            </a:r>
          </a:p>
          <a:p>
            <a:pPr lvl="1"/>
            <a:r>
              <a:rPr lang="en-US" dirty="0" smtClean="0"/>
              <a:t>Some switch more than others</a:t>
            </a:r>
          </a:p>
          <a:p>
            <a:pPr lvl="2"/>
            <a:r>
              <a:rPr lang="en-US" dirty="0" smtClean="0"/>
              <a:t>ex: Arthur Robinson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2617735"/>
          <a:ext cx="8417690" cy="4154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3538"/>
                <a:gridCol w="1683538"/>
                <a:gridCol w="1683538"/>
                <a:gridCol w="1683538"/>
                <a:gridCol w="1683538"/>
              </a:tblGrid>
              <a:tr h="2920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latin typeface="Verdana"/>
                        </a:rPr>
                        <a:t>Election.Txt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Verdana"/>
                        </a:rPr>
                        <a:t>Candidate.Office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Verdana"/>
                        </a:rPr>
                        <a:t>Filetype.Descr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Verdana"/>
                        </a:rPr>
                        <a:t>Party.Descr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latin typeface="Verdana"/>
                        </a:rPr>
                        <a:t>Filed.Date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latin typeface="Verdana"/>
                      </a:endParaRPr>
                    </a:p>
                  </a:txBody>
                  <a:tcPr marL="12700" marR="12700" marT="12700" marB="0" anchor="ctr"/>
                </a:tc>
              </a:tr>
              <a:tr h="463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2014 Primary Election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Representative in Congress, 4th District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Fee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Republican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latin typeface="Verdana"/>
                        </a:rPr>
                        <a:t>11/5/13</a:t>
                      </a:r>
                    </a:p>
                  </a:txBody>
                  <a:tcPr marL="12700" marR="12700" marT="12700" marB="0" anchor="ctr"/>
                </a:tc>
              </a:tr>
              <a:tr h="463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2012 General Election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latin typeface="Verdana"/>
                        </a:rPr>
                        <a:t>Representative in Congress, 4th District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Minor Party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Constitution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7/31/12</a:t>
                      </a:r>
                    </a:p>
                  </a:txBody>
                  <a:tcPr marL="12700" marR="12700" marT="12700" marB="0" anchor="ctr"/>
                </a:tc>
              </a:tr>
              <a:tr h="463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2012 General Election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Representative in Congress, 4th District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Nominated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Republican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6/14/12</a:t>
                      </a:r>
                    </a:p>
                  </a:txBody>
                  <a:tcPr marL="12700" marR="12700" marT="12700" marB="0" anchor="ctr"/>
                </a:tc>
              </a:tr>
              <a:tr h="463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2012 Primary Election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Representative in Congress, 4th District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Fee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Republican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latin typeface="Verdana"/>
                        </a:rPr>
                        <a:t>9/8/11</a:t>
                      </a:r>
                    </a:p>
                  </a:txBody>
                  <a:tcPr marL="12700" marR="12700" marT="12700" marB="0" anchor="ctr"/>
                </a:tc>
              </a:tr>
              <a:tr h="463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2010 General Election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Representative in Congress, 4th District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Minor Party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Constitution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8/19/10</a:t>
                      </a:r>
                    </a:p>
                  </a:txBody>
                  <a:tcPr marL="12700" marR="12700" marT="12700" marB="0" anchor="ctr"/>
                </a:tc>
              </a:tr>
              <a:tr h="463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2010 General Election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Representative in Congress, 4th District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latin typeface="Verdana"/>
                        </a:rPr>
                        <a:t>Minor Party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Independent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8/18/10</a:t>
                      </a:r>
                    </a:p>
                  </a:txBody>
                  <a:tcPr marL="12700" marR="12700" marT="12700" marB="0" anchor="ctr"/>
                </a:tc>
              </a:tr>
              <a:tr h="463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2010 General Election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Representative in Congress, 4th District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Nominated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Republican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latin typeface="Verdana"/>
                        </a:rPr>
                        <a:t>6/17/10</a:t>
                      </a:r>
                    </a:p>
                  </a:txBody>
                  <a:tcPr marL="12700" marR="12700" marT="12700" marB="0" anchor="ctr"/>
                </a:tc>
              </a:tr>
              <a:tr h="463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2010 Primary Election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Representative in Congress, 4th District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Fee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Republican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latin typeface="Verdana"/>
                        </a:rPr>
                        <a:t>3/9/10</a:t>
                      </a: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err="1" smtClean="0"/>
              <a:t>idiosyncracies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records can be altered sometime without providing an amended transaction id.</a:t>
            </a:r>
          </a:p>
          <a:p>
            <a:r>
              <a:rPr lang="en-US" dirty="0" smtClean="0"/>
              <a:t>ex: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4571682"/>
          <a:ext cx="6142788" cy="13295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8346"/>
                <a:gridCol w="1982523"/>
                <a:gridCol w="2121919"/>
              </a:tblGrid>
              <a:tr h="524381"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Record download date</a:t>
                      </a:r>
                    </a:p>
                    <a:p>
                      <a:pPr algn="ctr" fontAlgn="b"/>
                      <a:endParaRPr lang="en-US" sz="1600" b="0" i="0" u="none" strike="noStrike" dirty="0">
                        <a:solidFill>
                          <a:schemeClr val="bg1"/>
                        </a:solidFill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chemeClr val="bg1"/>
                          </a:solidFill>
                          <a:latin typeface="Verdana"/>
                        </a:rPr>
                        <a:t>tran_id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chemeClr val="bg1"/>
                          </a:solidFill>
                          <a:latin typeface="Verdana"/>
                        </a:rPr>
                        <a:t>tran_stsfd_ind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latin typeface="Verdana"/>
                      </a:endParaRPr>
                    </a:p>
                  </a:txBody>
                  <a:tcPr marL="12700" marR="12700" marT="12700" marB="0" anchor="ctr"/>
                </a:tc>
              </a:tr>
              <a:tr h="352135"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9/9/14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latin typeface="Verdana"/>
                        </a:rPr>
                        <a:t>1795374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latin typeface="Verdana"/>
                        </a:rPr>
                        <a:t>FALSE</a:t>
                      </a:r>
                    </a:p>
                  </a:txBody>
                  <a:tcPr marL="12700" marR="12700" marT="12700" marB="0" anchor="ctr"/>
                </a:tc>
              </a:tr>
              <a:tr h="233216"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latin typeface="Verdana"/>
                        </a:rPr>
                        <a:t>9/11/14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latin typeface="Verdana"/>
                        </a:rPr>
                        <a:t>1795374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latin typeface="Verdana"/>
                        </a:rPr>
                        <a:t>TRUE</a:t>
                      </a: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3020463"/>
          <a:ext cx="6096000" cy="1181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Record download date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Tran.Id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Review By Name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9/9/14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1786486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 </a:t>
                      </a:r>
                    </a:p>
                  </a:txBody>
                  <a:tcPr marL="12700" marR="12700" marT="1270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9/11/14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1786486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Verdana"/>
                        </a:rPr>
                        <a:t>janflo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Verdana"/>
                      </a:endParaRP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err="1" smtClean="0"/>
              <a:t>idiosyncracies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federal committees contributing to Oregon races seem not to have committee ids registered with </a:t>
            </a:r>
            <a:r>
              <a:rPr lang="en-US" dirty="0" err="1" smtClean="0"/>
              <a:t>Orestar</a:t>
            </a:r>
            <a:endParaRPr lang="en-US" dirty="0" smtClean="0"/>
          </a:p>
          <a:p>
            <a:pPr lvl="1"/>
            <a:r>
              <a:rPr lang="en-US" dirty="0" smtClean="0"/>
              <a:t>see email exchange between Cat and Mark from Sept. 17</a:t>
            </a:r>
            <a:r>
              <a:rPr lang="en-US" baseline="30000" dirty="0" smtClean="0"/>
              <a:t>th</a:t>
            </a:r>
            <a:r>
              <a:rPr lang="en-US" dirty="0" smtClean="0"/>
              <a:t>, 2014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6608" y="1180341"/>
            <a:ext cx="2540107" cy="22614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Primary data sources:</a:t>
            </a:r>
          </a:p>
          <a:p>
            <a:pPr>
              <a:buFont typeface="Arial"/>
              <a:buChar char="•"/>
            </a:pPr>
            <a:r>
              <a:rPr lang="en-US" dirty="0" err="1" smtClean="0"/>
              <a:t>Orestar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smtClean="0"/>
              <a:t>transactions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Committees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Candidate filings</a:t>
            </a:r>
          </a:p>
          <a:p>
            <a:pPr>
              <a:buFont typeface="Arial"/>
              <a:buChar char="•"/>
            </a:pPr>
            <a:r>
              <a:rPr lang="en-US" dirty="0" smtClean="0"/>
              <a:t>Voter registry</a:t>
            </a:r>
          </a:p>
          <a:p>
            <a:pPr>
              <a:buFont typeface="Arial"/>
              <a:buChar char="•"/>
            </a:pPr>
            <a:r>
              <a:rPr lang="en-US" dirty="0" smtClean="0"/>
              <a:t>GIS data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608811" y="1180341"/>
            <a:ext cx="1781173" cy="226147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Data import and work up:</a:t>
            </a:r>
          </a:p>
          <a:p>
            <a:r>
              <a:rPr lang="en-US" dirty="0" smtClean="0"/>
              <a:t>Scraping </a:t>
            </a:r>
          </a:p>
          <a:p>
            <a:r>
              <a:rPr lang="en-US" dirty="0" smtClean="0"/>
              <a:t>Cleaning</a:t>
            </a:r>
          </a:p>
          <a:p>
            <a:r>
              <a:rPr lang="en-US" dirty="0" smtClean="0"/>
              <a:t>Restructuring</a:t>
            </a:r>
          </a:p>
          <a:p>
            <a:r>
              <a:rPr lang="en-US" dirty="0" smtClean="0"/>
              <a:t>(R, python, SQL) </a:t>
            </a:r>
            <a:endParaRPr lang="en-US" dirty="0"/>
          </a:p>
        </p:txBody>
      </p:sp>
      <p:sp>
        <p:nvSpPr>
          <p:cNvPr id="7" name="Can 6"/>
          <p:cNvSpPr/>
          <p:nvPr/>
        </p:nvSpPr>
        <p:spPr>
          <a:xfrm>
            <a:off x="6025011" y="693427"/>
            <a:ext cx="2725969" cy="221500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Postgres</a:t>
            </a:r>
            <a:r>
              <a:rPr lang="en-US" dirty="0" smtClean="0"/>
              <a:t> database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869136" y="4070959"/>
            <a:ext cx="1657265" cy="14250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OpenResty</a:t>
            </a:r>
            <a:r>
              <a:rPr lang="en-US" dirty="0" smtClean="0"/>
              <a:t>/NGINX combination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64336" y="5142546"/>
            <a:ext cx="1912148" cy="12081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u="sng" dirty="0" smtClean="0"/>
              <a:t>Front end:</a:t>
            </a:r>
          </a:p>
          <a:p>
            <a:pPr>
              <a:buFont typeface="Arial"/>
              <a:buChar char="•"/>
            </a:pPr>
            <a:r>
              <a:rPr lang="en-US" dirty="0" smtClean="0"/>
              <a:t>Angular </a:t>
            </a:r>
          </a:p>
          <a:p>
            <a:pPr>
              <a:buFont typeface="Arial"/>
              <a:buChar char="•"/>
            </a:pPr>
            <a:r>
              <a:rPr lang="en-US" dirty="0" err="1" smtClean="0"/>
              <a:t>Javascript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 d</a:t>
            </a:r>
            <a:r>
              <a:rPr lang="en-US" dirty="0"/>
              <a:t>3</a:t>
            </a:r>
          </a:p>
        </p:txBody>
      </p:sp>
      <p:pic>
        <p:nvPicPr>
          <p:cNvPr id="10" name="Picture 9" descr="j030926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570" y="5495998"/>
            <a:ext cx="1302438" cy="854725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endCxn id="10" idx="1"/>
          </p:cNvCxnSpPr>
          <p:nvPr/>
        </p:nvCxnSpPr>
        <p:spPr>
          <a:xfrm flipV="1">
            <a:off x="3376484" y="5923361"/>
            <a:ext cx="1748086" cy="9144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hape 13"/>
          <p:cNvCxnSpPr>
            <a:stCxn id="10" idx="3"/>
            <a:endCxn id="8" idx="2"/>
          </p:cNvCxnSpPr>
          <p:nvPr/>
        </p:nvCxnSpPr>
        <p:spPr>
          <a:xfrm flipV="1">
            <a:off x="6427008" y="5495998"/>
            <a:ext cx="1270761" cy="427363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831699" y="6350723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Restful request</a:t>
            </a:r>
            <a:endParaRPr lang="en-US" dirty="0"/>
          </a:p>
        </p:txBody>
      </p:sp>
      <p:cxnSp>
        <p:nvCxnSpPr>
          <p:cNvPr id="20" name="Elbow Connector 19"/>
          <p:cNvCxnSpPr>
            <a:stCxn id="21" idx="1"/>
            <a:endCxn id="9" idx="3"/>
          </p:cNvCxnSpPr>
          <p:nvPr/>
        </p:nvCxnSpPr>
        <p:spPr>
          <a:xfrm rot="10800000" flipV="1">
            <a:off x="3376484" y="4783481"/>
            <a:ext cx="1275688" cy="96315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Double Brace 20"/>
          <p:cNvSpPr/>
          <p:nvPr/>
        </p:nvSpPr>
        <p:spPr>
          <a:xfrm>
            <a:off x="4652172" y="4589861"/>
            <a:ext cx="944796" cy="387239"/>
          </a:xfrm>
          <a:prstGeom prst="bracePair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JSON</a:t>
            </a:r>
            <a:endParaRPr lang="en-US" dirty="0"/>
          </a:p>
        </p:txBody>
      </p:sp>
      <p:cxnSp>
        <p:nvCxnSpPr>
          <p:cNvPr id="27" name="Straight Connector 26"/>
          <p:cNvCxnSpPr>
            <a:stCxn id="8" idx="1"/>
            <a:endCxn id="21" idx="3"/>
          </p:cNvCxnSpPr>
          <p:nvPr/>
        </p:nvCxnSpPr>
        <p:spPr>
          <a:xfrm rot="10800000" flipV="1">
            <a:off x="5596968" y="4783479"/>
            <a:ext cx="1272168" cy="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5400000" flipH="1" flipV="1">
            <a:off x="7248558" y="3404107"/>
            <a:ext cx="133211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16200000" flipH="1">
            <a:off x="7039496" y="2962647"/>
            <a:ext cx="464685" cy="154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" idx="3"/>
            <a:endCxn id="6" idx="1"/>
          </p:cNvCxnSpPr>
          <p:nvPr/>
        </p:nvCxnSpPr>
        <p:spPr>
          <a:xfrm>
            <a:off x="3066715" y="2311079"/>
            <a:ext cx="54209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7" idx="2"/>
          </p:cNvCxnSpPr>
          <p:nvPr/>
        </p:nvCxnSpPr>
        <p:spPr>
          <a:xfrm>
            <a:off x="5389984" y="1800930"/>
            <a:ext cx="635027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Double Brace 37"/>
          <p:cNvSpPr/>
          <p:nvPr/>
        </p:nvSpPr>
        <p:spPr>
          <a:xfrm>
            <a:off x="6869136" y="3202734"/>
            <a:ext cx="944796" cy="387239"/>
          </a:xfrm>
          <a:prstGeom prst="bracePair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JSON</a:t>
            </a:r>
            <a:endParaRPr lang="en-US" dirty="0"/>
          </a:p>
        </p:txBody>
      </p:sp>
      <p:cxnSp>
        <p:nvCxnSpPr>
          <p:cNvPr id="43" name="Straight Arrow Connector 42"/>
          <p:cNvCxnSpPr/>
          <p:nvPr/>
        </p:nvCxnSpPr>
        <p:spPr>
          <a:xfrm rot="16200000" flipH="1">
            <a:off x="7070066" y="3830466"/>
            <a:ext cx="480985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6489666" y="1630541"/>
            <a:ext cx="1858615" cy="11075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Posgres</a:t>
            </a:r>
            <a:r>
              <a:rPr lang="en-US" dirty="0" smtClean="0"/>
              <a:t> functions handling get requests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72133" y="1010557"/>
            <a:ext cx="5504361" cy="269458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72133" y="3589973"/>
            <a:ext cx="5504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Possibly run on someone’s home machine to keep the server on Amazon clean and simple.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72133" y="259159"/>
            <a:ext cx="5341576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3600" baseline="-25000" dirty="0" smtClean="0"/>
              <a:t>How the data flows through Hack Oregon</a:t>
            </a:r>
            <a:endParaRPr lang="en-US" sz="3600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work-up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streams:</a:t>
            </a:r>
          </a:p>
          <a:p>
            <a:pPr lvl="1"/>
            <a:r>
              <a:rPr lang="en-US" dirty="0" smtClean="0"/>
              <a:t>Candidate filings</a:t>
            </a:r>
          </a:p>
          <a:p>
            <a:pPr lvl="1"/>
            <a:r>
              <a:rPr lang="en-US" dirty="0" smtClean="0"/>
              <a:t>Committees table</a:t>
            </a:r>
          </a:p>
          <a:p>
            <a:pPr lvl="1"/>
            <a:r>
              <a:rPr lang="en-US" dirty="0" smtClean="0"/>
              <a:t>Transactions</a:t>
            </a:r>
          </a:p>
          <a:p>
            <a:pPr lvl="1"/>
            <a:r>
              <a:rPr lang="en-US" dirty="0" smtClean="0"/>
              <a:t>GIS data</a:t>
            </a:r>
          </a:p>
          <a:p>
            <a:pPr lvl="1"/>
            <a:r>
              <a:rPr lang="en-US" dirty="0" smtClean="0"/>
              <a:t>Voter registry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27" y="-287775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Data import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6628" y="804182"/>
            <a:ext cx="1853098" cy="802605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data, main dump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14662" y="804182"/>
            <a:ext cx="1853098" cy="802605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data, new records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88234" y="1852991"/>
            <a:ext cx="4276379" cy="323946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Initial cleaning steps</a:t>
            </a:r>
          </a:p>
        </p:txBody>
      </p:sp>
      <p:sp>
        <p:nvSpPr>
          <p:cNvPr id="7" name="Rectangle 6"/>
          <p:cNvSpPr/>
          <p:nvPr/>
        </p:nvSpPr>
        <p:spPr>
          <a:xfrm>
            <a:off x="389027" y="2328568"/>
            <a:ext cx="1853098" cy="1066874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Import large database chunks:</a:t>
            </a:r>
          </a:p>
          <a:p>
            <a:pPr algn="ctr"/>
            <a:r>
              <a:rPr lang="en-US" sz="1200" dirty="0" err="1" smtClean="0"/>
              <a:t>bulk_add_transactoins.R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4299188" y="2352656"/>
            <a:ext cx="1853098" cy="492403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Import new set of records</a:t>
            </a:r>
            <a:endParaRPr lang="en-US" dirty="0"/>
          </a:p>
        </p:txBody>
      </p:sp>
      <p:sp>
        <p:nvSpPr>
          <p:cNvPr id="9" name="Can 8"/>
          <p:cNvSpPr/>
          <p:nvPr/>
        </p:nvSpPr>
        <p:spPr>
          <a:xfrm>
            <a:off x="2569198" y="2300825"/>
            <a:ext cx="1253891" cy="894099"/>
          </a:xfrm>
          <a:prstGeom prst="can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</a:t>
            </a:r>
          </a:p>
          <a:p>
            <a:pPr algn="ctr"/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85654" y="6152621"/>
            <a:ext cx="1904933" cy="323949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Working tables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442719" y="6152621"/>
            <a:ext cx="1904933" cy="323949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Working tables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674992" y="6152622"/>
            <a:ext cx="2246477" cy="485923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Joined, aggregated datasets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133886" y="6314597"/>
            <a:ext cx="1904933" cy="323949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materialized views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395184" y="6421540"/>
            <a:ext cx="1904933" cy="323949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endpoint-specific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rot="16200000" flipH="1">
            <a:off x="1014159" y="1729887"/>
            <a:ext cx="246203" cy="2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6200000" flipH="1">
            <a:off x="4991297" y="1728696"/>
            <a:ext cx="246203" cy="2385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1163582" y="2255071"/>
            <a:ext cx="193575" cy="1588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6200000" flipH="1">
            <a:off x="4979528" y="2268425"/>
            <a:ext cx="168453" cy="2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3"/>
            <a:endCxn id="39" idx="0"/>
          </p:cNvCxnSpPr>
          <p:nvPr/>
        </p:nvCxnSpPr>
        <p:spPr>
          <a:xfrm rot="16200000" flipH="1">
            <a:off x="3035359" y="3355708"/>
            <a:ext cx="321570" cy="1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1"/>
            <a:endCxn id="9" idx="4"/>
          </p:cNvCxnSpPr>
          <p:nvPr/>
        </p:nvCxnSpPr>
        <p:spPr>
          <a:xfrm rot="10800000" flipV="1">
            <a:off x="3823090" y="2598857"/>
            <a:ext cx="476099" cy="149017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3"/>
            <a:endCxn id="9" idx="2"/>
          </p:cNvCxnSpPr>
          <p:nvPr/>
        </p:nvCxnSpPr>
        <p:spPr>
          <a:xfrm flipV="1">
            <a:off x="2242125" y="2747875"/>
            <a:ext cx="327073" cy="114130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5" idx="2"/>
            <a:endCxn id="11" idx="0"/>
          </p:cNvCxnSpPr>
          <p:nvPr/>
        </p:nvCxnSpPr>
        <p:spPr>
          <a:xfrm rot="5400000">
            <a:off x="2169241" y="5100151"/>
            <a:ext cx="221350" cy="1883590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95" idx="2"/>
            <a:endCxn id="12" idx="0"/>
          </p:cNvCxnSpPr>
          <p:nvPr/>
        </p:nvCxnSpPr>
        <p:spPr>
          <a:xfrm rot="16200000" flipH="1">
            <a:off x="3197773" y="5955208"/>
            <a:ext cx="221350" cy="173475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95" idx="2"/>
            <a:endCxn id="13" idx="0"/>
          </p:cNvCxnSpPr>
          <p:nvPr/>
        </p:nvCxnSpPr>
        <p:spPr>
          <a:xfrm rot="16200000" flipH="1">
            <a:off x="4399296" y="4753686"/>
            <a:ext cx="221351" cy="2576520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95" idx="2"/>
            <a:endCxn id="15" idx="0"/>
          </p:cNvCxnSpPr>
          <p:nvPr/>
        </p:nvCxnSpPr>
        <p:spPr>
          <a:xfrm rot="16200000" flipH="1">
            <a:off x="3539547" y="5613435"/>
            <a:ext cx="490269" cy="1125940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95" idx="2"/>
            <a:endCxn id="14" idx="0"/>
          </p:cNvCxnSpPr>
          <p:nvPr/>
        </p:nvCxnSpPr>
        <p:spPr>
          <a:xfrm rot="5400000">
            <a:off x="2462369" y="5555255"/>
            <a:ext cx="383326" cy="1135358"/>
          </a:xfrm>
          <a:prstGeom prst="straightConnector1">
            <a:avLst/>
          </a:prstGeom>
          <a:ln>
            <a:solidFill>
              <a:schemeClr val="tx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Double Bracket 28"/>
          <p:cNvSpPr/>
          <p:nvPr/>
        </p:nvSpPr>
        <p:spPr>
          <a:xfrm>
            <a:off x="6325647" y="2328568"/>
            <a:ext cx="2675730" cy="1066874"/>
          </a:xfrm>
          <a:prstGeom prst="bracketPair">
            <a:avLst/>
          </a:prstGeom>
          <a:ln w="254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Primary tables:</a:t>
            </a:r>
          </a:p>
          <a:p>
            <a:pPr>
              <a:buFont typeface="Arial"/>
              <a:buChar char="•"/>
            </a:pPr>
            <a:r>
              <a:rPr lang="en-US" dirty="0" smtClean="0"/>
              <a:t>raw_transactions</a:t>
            </a:r>
          </a:p>
          <a:p>
            <a:pPr>
              <a:buFont typeface="Arial"/>
              <a:buChar char="•"/>
            </a:pPr>
            <a:r>
              <a:rPr lang="en-US" dirty="0" smtClean="0"/>
              <a:t>raw_commmittees</a:t>
            </a:r>
          </a:p>
          <a:p>
            <a:pPr>
              <a:buFont typeface="Arial"/>
              <a:buChar char="•"/>
            </a:pPr>
            <a:r>
              <a:rPr lang="en-US" dirty="0" smtClean="0"/>
              <a:t>raw_candidate_filings</a:t>
            </a:r>
          </a:p>
          <a:p>
            <a:pPr algn="ctr"/>
            <a:endParaRPr lang="en-US" dirty="0"/>
          </a:p>
        </p:txBody>
      </p:sp>
      <p:cxnSp>
        <p:nvCxnSpPr>
          <p:cNvPr id="33" name="Elbow Connector 32"/>
          <p:cNvCxnSpPr/>
          <p:nvPr/>
        </p:nvCxnSpPr>
        <p:spPr>
          <a:xfrm rot="10800000">
            <a:off x="3797094" y="3022371"/>
            <a:ext cx="2528553" cy="1588"/>
          </a:xfrm>
          <a:prstGeom prst="bentConnector3">
            <a:avLst>
              <a:gd name="adj1" fmla="val 50000"/>
            </a:avLst>
          </a:prstGeom>
          <a:ln w="254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1709060" y="3516494"/>
            <a:ext cx="2974170" cy="5325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Working table creation:</a:t>
            </a:r>
          </a:p>
          <a:p>
            <a:pPr algn="ctr"/>
            <a:r>
              <a:rPr lang="en-US" dirty="0" err="1" smtClean="0"/>
              <a:t>workingTableCreation.sh</a:t>
            </a:r>
            <a:endParaRPr lang="en-US" dirty="0" smtClean="0"/>
          </a:p>
        </p:txBody>
      </p:sp>
      <p:cxnSp>
        <p:nvCxnSpPr>
          <p:cNvPr id="65" name="Straight Arrow Connector 64"/>
          <p:cNvCxnSpPr>
            <a:stCxn id="39" idx="2"/>
            <a:endCxn id="72" idx="1"/>
          </p:cNvCxnSpPr>
          <p:nvPr/>
        </p:nvCxnSpPr>
        <p:spPr>
          <a:xfrm rot="5400000">
            <a:off x="3069982" y="4175219"/>
            <a:ext cx="252325" cy="2"/>
          </a:xfrm>
          <a:prstGeom prst="straightConnector1">
            <a:avLst/>
          </a:prstGeom>
          <a:ln>
            <a:solidFill>
              <a:srgbClr val="BFBFB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Can 71"/>
          <p:cNvSpPr/>
          <p:nvPr/>
        </p:nvSpPr>
        <p:spPr>
          <a:xfrm>
            <a:off x="1836439" y="4301383"/>
            <a:ext cx="2719408" cy="618044"/>
          </a:xfrm>
          <a:prstGeom prst="can">
            <a:avLst/>
          </a:prstGeom>
          <a:ln>
            <a:solidFill>
              <a:srgbClr val="BFBFB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Primary working tables</a:t>
            </a:r>
            <a:endParaRPr lang="en-US" dirty="0"/>
          </a:p>
        </p:txBody>
      </p:sp>
      <p:sp>
        <p:nvSpPr>
          <p:cNvPr id="95" name="Rounded Rectangle 94"/>
          <p:cNvSpPr/>
          <p:nvPr/>
        </p:nvSpPr>
        <p:spPr>
          <a:xfrm>
            <a:off x="1272384" y="5106966"/>
            <a:ext cx="3898653" cy="82430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Data work up scripts: </a:t>
            </a:r>
          </a:p>
          <a:p>
            <a:pPr algn="ctr"/>
            <a:r>
              <a:rPr lang="en-US" sz="1400" dirty="0" smtClean="0"/>
              <a:t>Build and format tables for endpoints (R, SQL)</a:t>
            </a:r>
          </a:p>
          <a:p>
            <a:pPr algn="ctr"/>
            <a:r>
              <a:rPr lang="en-US" sz="1400" dirty="0" err="1" smtClean="0"/>
              <a:t>buildOutDatabase.sh</a:t>
            </a:r>
            <a:endParaRPr lang="en-US" sz="1400" dirty="0"/>
          </a:p>
        </p:txBody>
      </p:sp>
      <p:cxnSp>
        <p:nvCxnSpPr>
          <p:cNvPr id="117" name="Straight Arrow Connector 116"/>
          <p:cNvCxnSpPr>
            <a:stCxn id="72" idx="3"/>
            <a:endCxn id="95" idx="0"/>
          </p:cNvCxnSpPr>
          <p:nvPr/>
        </p:nvCxnSpPr>
        <p:spPr>
          <a:xfrm rot="16200000" flipH="1">
            <a:off x="3115158" y="5000412"/>
            <a:ext cx="187539" cy="25568"/>
          </a:xfrm>
          <a:prstGeom prst="straightConnector1">
            <a:avLst/>
          </a:prstGeom>
          <a:ln>
            <a:solidFill>
              <a:srgbClr val="BFBFB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Double Bracket 119"/>
          <p:cNvSpPr/>
          <p:nvPr/>
        </p:nvSpPr>
        <p:spPr>
          <a:xfrm>
            <a:off x="6152286" y="1168489"/>
            <a:ext cx="2929722" cy="965230"/>
          </a:xfrm>
          <a:prstGeom prst="bracketPair">
            <a:avLst/>
          </a:prstGeom>
          <a:ln w="254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>
              <a:buFont typeface="Arial"/>
              <a:buChar char="•"/>
            </a:pPr>
            <a:r>
              <a:rPr lang="en-US" dirty="0" smtClean="0"/>
              <a:t>conversion to .</a:t>
            </a:r>
            <a:r>
              <a:rPr lang="en-US" dirty="0" err="1" smtClean="0"/>
              <a:t>csv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special character treatment</a:t>
            </a:r>
          </a:p>
          <a:p>
            <a:pPr>
              <a:buFont typeface="Arial"/>
              <a:buChar char="•"/>
            </a:pPr>
            <a:r>
              <a:rPr lang="en-US" dirty="0" smtClean="0"/>
              <a:t>reformatting/restructuring</a:t>
            </a:r>
          </a:p>
        </p:txBody>
      </p:sp>
      <p:cxnSp>
        <p:nvCxnSpPr>
          <p:cNvPr id="121" name="Elbow Connector 120"/>
          <p:cNvCxnSpPr>
            <a:stCxn id="120" idx="1"/>
            <a:endCxn id="6" idx="3"/>
          </p:cNvCxnSpPr>
          <p:nvPr/>
        </p:nvCxnSpPr>
        <p:spPr>
          <a:xfrm rot="10800000" flipV="1">
            <a:off x="5264614" y="1651104"/>
            <a:ext cx="887673" cy="363860"/>
          </a:xfrm>
          <a:prstGeom prst="bentConnector3">
            <a:avLst>
              <a:gd name="adj1" fmla="val 50000"/>
            </a:avLst>
          </a:prstGeom>
          <a:ln w="254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Double Bracket 132"/>
          <p:cNvSpPr/>
          <p:nvPr/>
        </p:nvSpPr>
        <p:spPr>
          <a:xfrm>
            <a:off x="5967760" y="4747311"/>
            <a:ext cx="2675730" cy="1066874"/>
          </a:xfrm>
          <a:prstGeom prst="bracketPair">
            <a:avLst/>
          </a:prstGeom>
          <a:ln w="254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u="sng" dirty="0" smtClean="0"/>
              <a:t>Clean, reliable data</a:t>
            </a:r>
          </a:p>
          <a:p>
            <a:pPr>
              <a:buFont typeface="Arial"/>
              <a:buChar char="•"/>
            </a:pPr>
            <a:r>
              <a:rPr lang="en-US" dirty="0" smtClean="0"/>
              <a:t>transactions</a:t>
            </a:r>
          </a:p>
          <a:p>
            <a:pPr>
              <a:buFont typeface="Arial"/>
              <a:buChar char="•"/>
            </a:pPr>
            <a:r>
              <a:rPr lang="en-US" dirty="0" smtClean="0"/>
              <a:t>committees</a:t>
            </a:r>
          </a:p>
          <a:p>
            <a:pPr>
              <a:buFont typeface="Arial"/>
              <a:buChar char="•"/>
            </a:pPr>
            <a:r>
              <a:rPr lang="en-US" dirty="0" smtClean="0"/>
              <a:t>candidate filings</a:t>
            </a:r>
          </a:p>
        </p:txBody>
      </p:sp>
      <p:cxnSp>
        <p:nvCxnSpPr>
          <p:cNvPr id="136" name="Elbow Connector 135"/>
          <p:cNvCxnSpPr>
            <a:stCxn id="133" idx="1"/>
            <a:endCxn id="72" idx="4"/>
          </p:cNvCxnSpPr>
          <p:nvPr/>
        </p:nvCxnSpPr>
        <p:spPr>
          <a:xfrm rot="10800000">
            <a:off x="4555848" y="4610406"/>
            <a:ext cx="1411913" cy="670343"/>
          </a:xfrm>
          <a:prstGeom prst="bentConnector3">
            <a:avLst>
              <a:gd name="adj1" fmla="val 50000"/>
            </a:avLst>
          </a:prstGeom>
          <a:ln w="254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Double Bracket 140"/>
          <p:cNvSpPr/>
          <p:nvPr/>
        </p:nvSpPr>
        <p:spPr>
          <a:xfrm>
            <a:off x="5171037" y="3451704"/>
            <a:ext cx="3910972" cy="1065125"/>
          </a:xfrm>
          <a:prstGeom prst="bracketPair">
            <a:avLst/>
          </a:prstGeom>
          <a:ln w="254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>
              <a:buFont typeface="Arial"/>
              <a:buChar char="•"/>
            </a:pPr>
            <a:r>
              <a:rPr lang="en-US" dirty="0" smtClean="0"/>
              <a:t>Handling amended transactions</a:t>
            </a:r>
          </a:p>
          <a:p>
            <a:pPr>
              <a:buFont typeface="Arial"/>
              <a:buChar char="•"/>
            </a:pPr>
            <a:r>
              <a:rPr lang="en-US" dirty="0" smtClean="0"/>
              <a:t>Spelling and typos</a:t>
            </a:r>
          </a:p>
          <a:p>
            <a:pPr>
              <a:buFont typeface="Arial"/>
              <a:buChar char="•"/>
            </a:pPr>
            <a:r>
              <a:rPr lang="en-US" dirty="0" smtClean="0"/>
              <a:t>Normalizing names, addresses, etc..</a:t>
            </a:r>
          </a:p>
        </p:txBody>
      </p:sp>
      <p:cxnSp>
        <p:nvCxnSpPr>
          <p:cNvPr id="142" name="Elbow Connector 141"/>
          <p:cNvCxnSpPr>
            <a:stCxn id="141" idx="1"/>
            <a:endCxn id="39" idx="3"/>
          </p:cNvCxnSpPr>
          <p:nvPr/>
        </p:nvCxnSpPr>
        <p:spPr>
          <a:xfrm rot="10800000">
            <a:off x="4683231" y="3782777"/>
            <a:ext cx="487807" cy="201491"/>
          </a:xfrm>
          <a:prstGeom prst="bentConnector3">
            <a:avLst>
              <a:gd name="adj1" fmla="val 50000"/>
            </a:avLst>
          </a:prstGeom>
          <a:ln w="254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102" y="-272118"/>
            <a:ext cx="5581572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Scraper infrastructure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97881" y="870882"/>
            <a:ext cx="1940164" cy="655636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scraper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97880" y="1727459"/>
            <a:ext cx="1940164" cy="655636"/>
          </a:xfrm>
          <a:prstGeom prst="rect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Table(s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3222" y="2585200"/>
            <a:ext cx="2189484" cy="544235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 Number of records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37921" y="2252838"/>
            <a:ext cx="3235407" cy="1208959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only 4999 or 5000 records, check date range and download records outside that date range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 rot="5400000">
            <a:off x="1567493" y="1626988"/>
            <a:ext cx="200941" cy="1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>
          <a:xfrm rot="16200000" flipH="1">
            <a:off x="1566911" y="2484146"/>
            <a:ext cx="202105" cy="2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1"/>
          </p:cNvCxnSpPr>
          <p:nvPr/>
        </p:nvCxnSpPr>
        <p:spPr>
          <a:xfrm>
            <a:off x="2762706" y="2857318"/>
            <a:ext cx="275215" cy="1588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hape 16"/>
          <p:cNvCxnSpPr>
            <a:stCxn id="7" idx="0"/>
            <a:endCxn id="5" idx="3"/>
          </p:cNvCxnSpPr>
          <p:nvPr/>
        </p:nvCxnSpPr>
        <p:spPr>
          <a:xfrm rot="16200000" flipV="1">
            <a:off x="3548055" y="1145267"/>
            <a:ext cx="197561" cy="2017581"/>
          </a:xfrm>
          <a:prstGeom prst="bentConnector2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35549" y="3599791"/>
            <a:ext cx="2064825" cy="388738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Merge all tables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6" idx="2"/>
            <a:endCxn id="28" idx="0"/>
          </p:cNvCxnSpPr>
          <p:nvPr/>
        </p:nvCxnSpPr>
        <p:spPr>
          <a:xfrm rot="5400000">
            <a:off x="1432785" y="3364612"/>
            <a:ext cx="470356" cy="2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8" idx="2"/>
            <a:endCxn id="34" idx="0"/>
          </p:cNvCxnSpPr>
          <p:nvPr/>
        </p:nvCxnSpPr>
        <p:spPr>
          <a:xfrm rot="16200000" flipH="1">
            <a:off x="1558645" y="4097845"/>
            <a:ext cx="218637" cy="3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40826" y="4207166"/>
            <a:ext cx="2254277" cy="907054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 for new committee Ids </a:t>
            </a:r>
            <a:r>
              <a:rPr lang="en-US" dirty="0" err="1" smtClean="0"/>
              <a:t>w</a:t>
            </a:r>
            <a:r>
              <a:rPr lang="en-US" dirty="0" smtClean="0"/>
              <a:t>/respect to current db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483454" y="4205578"/>
            <a:ext cx="1516170" cy="907054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new committee ids found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4" idx="3"/>
            <a:endCxn id="36" idx="1"/>
          </p:cNvCxnSpPr>
          <p:nvPr/>
        </p:nvCxnSpPr>
        <p:spPr>
          <a:xfrm flipV="1">
            <a:off x="2795103" y="4659105"/>
            <a:ext cx="688351" cy="1588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582754" y="4011207"/>
            <a:ext cx="3034797" cy="1295794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Use old scraper to download for those committees: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dirty="0" smtClean="0"/>
              <a:t>Transaction data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US" dirty="0" smtClean="0"/>
              <a:t>Committee data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36" idx="3"/>
            <a:endCxn id="39" idx="1"/>
          </p:cNvCxnSpPr>
          <p:nvPr/>
        </p:nvCxnSpPr>
        <p:spPr>
          <a:xfrm flipV="1">
            <a:off x="4999624" y="4659104"/>
            <a:ext cx="583130" cy="1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hape 44"/>
          <p:cNvCxnSpPr>
            <a:stCxn id="39" idx="0"/>
            <a:endCxn id="28" idx="3"/>
          </p:cNvCxnSpPr>
          <p:nvPr/>
        </p:nvCxnSpPr>
        <p:spPr>
          <a:xfrm rot="16200000" flipV="1">
            <a:off x="4791741" y="1702794"/>
            <a:ext cx="217047" cy="4399779"/>
          </a:xfrm>
          <a:prstGeom prst="bentConnector2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90267" y="5353072"/>
            <a:ext cx="2555395" cy="569433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new records to database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34" idx="2"/>
            <a:endCxn id="46" idx="0"/>
          </p:cNvCxnSpPr>
          <p:nvPr/>
        </p:nvCxnSpPr>
        <p:spPr>
          <a:xfrm rot="5400000">
            <a:off x="1548539" y="5233646"/>
            <a:ext cx="238852" cy="1588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Can 66"/>
          <p:cNvSpPr/>
          <p:nvPr/>
        </p:nvSpPr>
        <p:spPr>
          <a:xfrm>
            <a:off x="3706195" y="5624472"/>
            <a:ext cx="1293429" cy="935495"/>
          </a:xfrm>
          <a:prstGeom prst="can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db</a:t>
            </a:r>
            <a:endParaRPr lang="en-US" dirty="0"/>
          </a:p>
        </p:txBody>
      </p:sp>
      <p:cxnSp>
        <p:nvCxnSpPr>
          <p:cNvPr id="69" name="Shape 68"/>
          <p:cNvCxnSpPr>
            <a:stCxn id="46" idx="2"/>
            <a:endCxn id="67" idx="2"/>
          </p:cNvCxnSpPr>
          <p:nvPr/>
        </p:nvCxnSpPr>
        <p:spPr>
          <a:xfrm rot="16200000" flipH="1">
            <a:off x="2602223" y="4988247"/>
            <a:ext cx="169715" cy="2038230"/>
          </a:xfrm>
          <a:prstGeom prst="bentConnector2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9027" y="-287775"/>
            <a:ext cx="3180341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Data import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25908" y="247129"/>
            <a:ext cx="2614214" cy="301023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data,</a:t>
            </a:r>
            <a:r>
              <a:rPr lang="en-US" dirty="0" smtClean="0"/>
              <a:t> original dump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76230" y="843132"/>
            <a:ext cx="2487424" cy="379726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data, new records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4203" y="2252231"/>
            <a:ext cx="3190418" cy="621978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Initial </a:t>
            </a:r>
            <a:r>
              <a:rPr lang="en-US" dirty="0" smtClean="0"/>
              <a:t>cleaning and import </a:t>
            </a:r>
            <a:r>
              <a:rPr lang="en-US" dirty="0" smtClean="0"/>
              <a:t>steps</a:t>
            </a:r>
          </a:p>
        </p:txBody>
      </p:sp>
      <p:sp>
        <p:nvSpPr>
          <p:cNvPr id="8" name="Rectangle 7"/>
          <p:cNvSpPr/>
          <p:nvPr/>
        </p:nvSpPr>
        <p:spPr>
          <a:xfrm>
            <a:off x="389027" y="945465"/>
            <a:ext cx="3265594" cy="554784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Import large database chunks:</a:t>
            </a:r>
          </a:p>
          <a:p>
            <a:pPr algn="ctr"/>
            <a:r>
              <a:rPr lang="en-US" sz="1200" dirty="0" err="1" smtClean="0"/>
              <a:t>bulk_add_transactoins.R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464203" y="1717834"/>
            <a:ext cx="2725281" cy="391036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Import new set of records</a:t>
            </a:r>
            <a:endParaRPr lang="en-US" dirty="0"/>
          </a:p>
        </p:txBody>
      </p:sp>
      <p:sp>
        <p:nvSpPr>
          <p:cNvPr id="10" name="Can 9"/>
          <p:cNvSpPr/>
          <p:nvPr/>
        </p:nvSpPr>
        <p:spPr>
          <a:xfrm>
            <a:off x="6679416" y="2427160"/>
            <a:ext cx="1253891" cy="894099"/>
          </a:xfrm>
          <a:prstGeom prst="can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</a:t>
            </a:r>
          </a:p>
          <a:p>
            <a:pPr algn="ctr"/>
            <a:r>
              <a:rPr lang="en-US" dirty="0" smtClean="0"/>
              <a:t>tables</a:t>
            </a:r>
            <a:endParaRPr lang="en-US" dirty="0"/>
          </a:p>
        </p:txBody>
      </p:sp>
      <p:grpSp>
        <p:nvGrpSpPr>
          <p:cNvPr id="128" name="Group 127"/>
          <p:cNvGrpSpPr/>
          <p:nvPr/>
        </p:nvGrpSpPr>
        <p:grpSpPr>
          <a:xfrm>
            <a:off x="5709173" y="4852481"/>
            <a:ext cx="3139870" cy="864939"/>
            <a:chOff x="5058026" y="5449656"/>
            <a:chExt cx="3139870" cy="864939"/>
          </a:xfrm>
        </p:grpSpPr>
        <p:sp>
          <p:nvSpPr>
            <p:cNvPr id="11" name="Rectangle 10"/>
            <p:cNvSpPr/>
            <p:nvPr/>
          </p:nvSpPr>
          <p:spPr>
            <a:xfrm>
              <a:off x="6095109" y="5990646"/>
              <a:ext cx="1904933" cy="323949"/>
            </a:xfrm>
            <a:prstGeom prst="rect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Working tables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225739" y="5935578"/>
              <a:ext cx="1904933" cy="323949"/>
            </a:xfrm>
            <a:prstGeom prst="rect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Working tables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300117" y="5449656"/>
              <a:ext cx="2720468" cy="485923"/>
            </a:xfrm>
            <a:prstGeom prst="rect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Joined, aggregated datasets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58026" y="5773603"/>
              <a:ext cx="1904933" cy="323949"/>
            </a:xfrm>
            <a:prstGeom prst="rect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materialized views 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92963" y="5773604"/>
              <a:ext cx="1904933" cy="323949"/>
            </a:xfrm>
            <a:prstGeom prst="rect">
              <a:avLst/>
            </a:prstGeom>
            <a:ln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endpoint-specific</a:t>
              </a:r>
              <a:endParaRPr lang="en-US" dirty="0"/>
            </a:p>
          </p:txBody>
        </p:sp>
      </p:grpSp>
      <p:sp>
        <p:nvSpPr>
          <p:cNvPr id="32" name="Can 31"/>
          <p:cNvSpPr/>
          <p:nvPr/>
        </p:nvSpPr>
        <p:spPr>
          <a:xfrm>
            <a:off x="5952324" y="3825567"/>
            <a:ext cx="2719408" cy="309023"/>
          </a:xfrm>
          <a:prstGeom prst="can">
            <a:avLst/>
          </a:prstGeom>
          <a:ln>
            <a:solidFill>
              <a:srgbClr val="BFBFB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Primary working tables</a:t>
            </a:r>
            <a:endParaRPr lang="en-US" dirty="0"/>
          </a:p>
        </p:txBody>
      </p:sp>
      <p:sp>
        <p:nvSpPr>
          <p:cNvPr id="79" name="Rounded Rectangle 78"/>
          <p:cNvSpPr/>
          <p:nvPr/>
        </p:nvSpPr>
        <p:spPr>
          <a:xfrm>
            <a:off x="173790" y="3850878"/>
            <a:ext cx="3449050" cy="143433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 dirty="0" err="1" smtClean="0"/>
              <a:t>buildOutDBFromRawTables.sh</a:t>
            </a:r>
            <a:endParaRPr lang="en-US" u="sng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400" dirty="0" err="1" smtClean="0"/>
              <a:t>workingTableCreation.sh</a:t>
            </a:r>
            <a:endParaRPr lang="en-US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400" dirty="0" err="1" smtClean="0"/>
              <a:t>buildEndpointTables.sh</a:t>
            </a:r>
            <a:endParaRPr lang="en-US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400" dirty="0" err="1" smtClean="0"/>
              <a:t>install.sql</a:t>
            </a:r>
            <a:endParaRPr lang="en-US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400" dirty="0" err="1" smtClean="0"/>
              <a:t>postSchemaInstallationEndpoints.sh</a:t>
            </a:r>
            <a:endParaRPr lang="en-US" sz="1400" dirty="0"/>
          </a:p>
        </p:txBody>
      </p:sp>
      <p:sp>
        <p:nvSpPr>
          <p:cNvPr id="86" name="Snip Same Side Corner Rectangle 85"/>
          <p:cNvSpPr/>
          <p:nvPr/>
        </p:nvSpPr>
        <p:spPr>
          <a:xfrm>
            <a:off x="4441551" y="4853168"/>
            <a:ext cx="1267622" cy="432043"/>
          </a:xfrm>
          <a:prstGeom prst="snip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endpoints</a:t>
            </a:r>
            <a:endParaRPr lang="en-US" dirty="0"/>
          </a:p>
        </p:txBody>
      </p:sp>
      <p:cxnSp>
        <p:nvCxnSpPr>
          <p:cNvPr id="143" name="Shape 142"/>
          <p:cNvCxnSpPr>
            <a:stCxn id="5" idx="2"/>
            <a:endCxn id="10" idx="2"/>
          </p:cNvCxnSpPr>
          <p:nvPr/>
        </p:nvCxnSpPr>
        <p:spPr>
          <a:xfrm rot="16200000" flipH="1">
            <a:off x="5293186" y="1487980"/>
            <a:ext cx="2326058" cy="446401"/>
          </a:xfrm>
          <a:prstGeom prst="bentConnector2">
            <a:avLst/>
          </a:prstGeom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5" name="Shape 144"/>
          <p:cNvCxnSpPr>
            <a:stCxn id="6" idx="2"/>
            <a:endCxn id="10" idx="4"/>
          </p:cNvCxnSpPr>
          <p:nvPr/>
        </p:nvCxnSpPr>
        <p:spPr>
          <a:xfrm rot="16200000" flipH="1">
            <a:off x="7000948" y="1941851"/>
            <a:ext cx="1651352" cy="213365"/>
          </a:xfrm>
          <a:prstGeom prst="bentConnector4">
            <a:avLst>
              <a:gd name="adj1" fmla="val 36464"/>
              <a:gd name="adj2" fmla="val 226396"/>
            </a:avLst>
          </a:prstGeom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7" name="Elbow Connector 146"/>
          <p:cNvCxnSpPr>
            <a:stCxn id="10" idx="3"/>
            <a:endCxn id="32" idx="1"/>
          </p:cNvCxnSpPr>
          <p:nvPr/>
        </p:nvCxnSpPr>
        <p:spPr>
          <a:xfrm rot="16200000" flipH="1">
            <a:off x="7057041" y="3570580"/>
            <a:ext cx="504308" cy="5666"/>
          </a:xfrm>
          <a:prstGeom prst="bentConnector3">
            <a:avLst>
              <a:gd name="adj1" fmla="val 50000"/>
            </a:avLst>
          </a:prstGeom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9" name="Elbow Connector 148"/>
          <p:cNvCxnSpPr>
            <a:stCxn id="32" idx="3"/>
            <a:endCxn id="13" idx="0"/>
          </p:cNvCxnSpPr>
          <p:nvPr/>
        </p:nvCxnSpPr>
        <p:spPr>
          <a:xfrm rot="5400000">
            <a:off x="6952818" y="4493270"/>
            <a:ext cx="717891" cy="530"/>
          </a:xfrm>
          <a:prstGeom prst="bentConnector3">
            <a:avLst>
              <a:gd name="adj1" fmla="val 50000"/>
            </a:avLst>
          </a:prstGeom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9" idx="3"/>
          </p:cNvCxnSpPr>
          <p:nvPr/>
        </p:nvCxnSpPr>
        <p:spPr>
          <a:xfrm>
            <a:off x="3189484" y="1913352"/>
            <a:ext cx="4998339" cy="1588"/>
          </a:xfrm>
          <a:prstGeom prst="line">
            <a:avLst/>
          </a:prstGeom>
          <a:ln>
            <a:solidFill>
              <a:srgbClr val="FF0000"/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8" idx="3"/>
          </p:cNvCxnSpPr>
          <p:nvPr/>
        </p:nvCxnSpPr>
        <p:spPr>
          <a:xfrm>
            <a:off x="3654621" y="1222857"/>
            <a:ext cx="2578394" cy="1588"/>
          </a:xfrm>
          <a:prstGeom prst="line">
            <a:avLst/>
          </a:prstGeom>
          <a:ln>
            <a:solidFill>
              <a:srgbClr val="FF0000"/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Elbow Connector 162"/>
          <p:cNvCxnSpPr>
            <a:stCxn id="7" idx="3"/>
          </p:cNvCxnSpPr>
          <p:nvPr/>
        </p:nvCxnSpPr>
        <p:spPr>
          <a:xfrm flipV="1">
            <a:off x="3654621" y="2252232"/>
            <a:ext cx="4533202" cy="31098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Elbow Connector 164"/>
          <p:cNvCxnSpPr>
            <a:stCxn id="7" idx="3"/>
          </p:cNvCxnSpPr>
          <p:nvPr/>
        </p:nvCxnSpPr>
        <p:spPr>
          <a:xfrm>
            <a:off x="3654621" y="2563220"/>
            <a:ext cx="2578394" cy="158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/>
          <p:nvPr/>
        </p:nvCxnSpPr>
        <p:spPr>
          <a:xfrm flipV="1">
            <a:off x="2646947" y="3582737"/>
            <a:ext cx="4665082" cy="802104"/>
          </a:xfrm>
          <a:prstGeom prst="bentConnector3">
            <a:avLst>
              <a:gd name="adj1" fmla="val 42263"/>
            </a:avLst>
          </a:prstGeom>
          <a:ln>
            <a:solidFill>
              <a:srgbClr val="FF0000"/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Elbow Connector 172"/>
          <p:cNvCxnSpPr/>
          <p:nvPr/>
        </p:nvCxnSpPr>
        <p:spPr>
          <a:xfrm flipV="1">
            <a:off x="2473158" y="4424945"/>
            <a:ext cx="4838871" cy="18233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hape 182"/>
          <p:cNvCxnSpPr>
            <a:endCxn id="86" idx="3"/>
          </p:cNvCxnSpPr>
          <p:nvPr/>
        </p:nvCxnSpPr>
        <p:spPr>
          <a:xfrm>
            <a:off x="1651254" y="4799289"/>
            <a:ext cx="3424108" cy="53879"/>
          </a:xfrm>
          <a:prstGeom prst="bentConnector2">
            <a:avLst/>
          </a:prstGeom>
          <a:ln>
            <a:solidFill>
              <a:srgbClr val="FF0000"/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hape 184"/>
          <p:cNvCxnSpPr>
            <a:endCxn id="86" idx="2"/>
          </p:cNvCxnSpPr>
          <p:nvPr/>
        </p:nvCxnSpPr>
        <p:spPr>
          <a:xfrm flipV="1">
            <a:off x="3463793" y="5069190"/>
            <a:ext cx="977758" cy="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65" y="-296862"/>
            <a:ext cx="8229600" cy="1143000"/>
          </a:xfrm>
        </p:spPr>
        <p:txBody>
          <a:bodyPr/>
          <a:lstStyle/>
          <a:p>
            <a:r>
              <a:rPr lang="en-US" dirty="0" smtClean="0"/>
              <a:t>Raw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478" y="2941457"/>
            <a:ext cx="8229465" cy="907057"/>
          </a:xfrm>
          <a:ln>
            <a:solidFill>
              <a:srgbClr val="CCFFCC"/>
            </a:solidFill>
          </a:ln>
        </p:spPr>
        <p:txBody>
          <a:bodyPr>
            <a:normAutofit fontScale="77500" lnSpcReduction="20000"/>
          </a:bodyPr>
          <a:lstStyle/>
          <a:p>
            <a:r>
              <a:rPr lang="en-US" sz="1800" u="sng" dirty="0" err="1" smtClean="0"/>
              <a:t>raw_transactions</a:t>
            </a:r>
            <a:endParaRPr lang="en-US" sz="1800" u="sng" dirty="0" smtClean="0"/>
          </a:p>
          <a:p>
            <a:r>
              <a:rPr lang="en-US" sz="1800" dirty="0" smtClean="0"/>
              <a:t>Source:</a:t>
            </a:r>
          </a:p>
          <a:p>
            <a:pPr lvl="1"/>
            <a:r>
              <a:rPr lang="en-US" sz="1400" dirty="0" smtClean="0"/>
              <a:t>https://secure.sos.state.or.us/orestar/gotoPublicTransactionSearch.do</a:t>
            </a:r>
          </a:p>
          <a:p>
            <a:r>
              <a:rPr lang="en-US" sz="1800" dirty="0" smtClean="0"/>
              <a:t>Import script name: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9478" y="4133787"/>
            <a:ext cx="7888220" cy="699532"/>
          </a:xfrm>
          <a:prstGeom prst="rect">
            <a:avLst/>
          </a:prstGeom>
          <a:ln>
            <a:solidFill>
              <a:srgbClr val="CCFFCC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raw_scraped_committees</a:t>
            </a:r>
            <a:endParaRPr kumimoji="0" lang="en-US" b="0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9478" y="5119185"/>
            <a:ext cx="7888220" cy="712292"/>
          </a:xfrm>
          <a:prstGeom prst="rect">
            <a:avLst/>
          </a:prstGeom>
          <a:ln>
            <a:solidFill>
              <a:srgbClr val="CCFFCC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raw_candidate</a:t>
            </a:r>
            <a:r>
              <a:rPr lang="en-US" u="sng" dirty="0" smtClean="0"/>
              <a:t>_filings</a:t>
            </a:r>
            <a:endParaRPr kumimoji="0" lang="en-US" b="0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9478" y="1599050"/>
            <a:ext cx="8229465" cy="1044374"/>
          </a:xfrm>
          <a:prstGeom prst="rect">
            <a:avLst/>
          </a:prstGeom>
          <a:ln>
            <a:solidFill>
              <a:srgbClr val="CCFFCC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raw_committees</a:t>
            </a:r>
            <a:endParaRPr kumimoji="0" lang="en-US" sz="2000" b="0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tables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950743"/>
            <a:ext cx="2419637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races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58797" y="1775240"/>
            <a:ext cx="2419637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candidate_ids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267163" y="4651907"/>
            <a:ext cx="2419637" cy="7386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working_transactions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58797" y="3148784"/>
            <a:ext cx="2419638" cy="5183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candidate_committees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67163" y="1775240"/>
            <a:ext cx="1840139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campaign_detail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866993" y="3407943"/>
            <a:ext cx="2819807" cy="5312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cc_working_transactions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58797" y="4651907"/>
            <a:ext cx="2419637" cy="7386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working_committees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Campaign_detail</a:t>
            </a:r>
            <a:r>
              <a:rPr lang="en-US" dirty="0" smtClean="0"/>
              <a:t>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1884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 working table giving several key pieces of candidate information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199" y="4511525"/>
            <a:ext cx="3522133" cy="3991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working_candidate_committees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53314" y="4910667"/>
            <a:ext cx="3033486" cy="4886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cc_grass_roots_in_state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185885" y="5897638"/>
            <a:ext cx="2220685" cy="355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Campaign_detail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653314" y="3882573"/>
            <a:ext cx="3033486" cy="62895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 script: finds grass roots and in state information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98025" y="2830279"/>
            <a:ext cx="3522133" cy="3991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raw_candidate_committees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2"/>
            <a:endCxn id="4" idx="0"/>
          </p:cNvCxnSpPr>
          <p:nvPr/>
        </p:nvCxnSpPr>
        <p:spPr>
          <a:xfrm rot="16200000" flipH="1">
            <a:off x="1447627" y="3740886"/>
            <a:ext cx="1282104" cy="2591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2"/>
            <a:endCxn id="6" idx="0"/>
          </p:cNvCxnSpPr>
          <p:nvPr/>
        </p:nvCxnSpPr>
        <p:spPr>
          <a:xfrm rot="16200000" flipH="1">
            <a:off x="2763762" y="4365171"/>
            <a:ext cx="986971" cy="20779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  <a:endCxn id="6" idx="0"/>
          </p:cNvCxnSpPr>
          <p:nvPr/>
        </p:nvCxnSpPr>
        <p:spPr>
          <a:xfrm rot="5400000">
            <a:off x="5483981" y="4211562"/>
            <a:ext cx="498324" cy="28738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  <a:endCxn id="5" idx="0"/>
          </p:cNvCxnSpPr>
          <p:nvPr/>
        </p:nvCxnSpPr>
        <p:spPr>
          <a:xfrm rot="5400000">
            <a:off x="6970486" y="4711096"/>
            <a:ext cx="39914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508312" y="2830279"/>
            <a:ext cx="3072190" cy="3144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raw_committee_transactions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858000" y="3326191"/>
            <a:ext cx="2128761" cy="3144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raw_committees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2" idx="2"/>
            <a:endCxn id="8" idx="0"/>
          </p:cNvCxnSpPr>
          <p:nvPr/>
        </p:nvCxnSpPr>
        <p:spPr>
          <a:xfrm rot="5400000">
            <a:off x="7425266" y="3385458"/>
            <a:ext cx="241906" cy="7523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1" idx="2"/>
            <a:endCxn id="8" idx="0"/>
          </p:cNvCxnSpPr>
          <p:nvPr/>
        </p:nvCxnSpPr>
        <p:spPr>
          <a:xfrm rot="16200000" flipH="1">
            <a:off x="6238323" y="2950839"/>
            <a:ext cx="737818" cy="11256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131181" y="3326191"/>
            <a:ext cx="3522133" cy="3991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working_candidate_filings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9" idx="2"/>
            <a:endCxn id="4" idx="0"/>
          </p:cNvCxnSpPr>
          <p:nvPr/>
        </p:nvCxnSpPr>
        <p:spPr>
          <a:xfrm rot="5400000">
            <a:off x="2662161" y="3281438"/>
            <a:ext cx="786192" cy="1673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apital">
      <a:dk1>
        <a:srgbClr val="FFFFFF"/>
      </a:dk1>
      <a:lt1>
        <a:srgbClr val="000000"/>
      </a:lt1>
      <a:dk2>
        <a:srgbClr val="7C8F97"/>
      </a:dk2>
      <a:lt2>
        <a:srgbClr val="D1D0C8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7479</TotalTime>
  <Words>621</Words>
  <Application>Microsoft Macintosh PowerPoint</Application>
  <PresentationFormat>On-screen Show (4:3)</PresentationFormat>
  <Paragraphs>201</Paragraphs>
  <Slides>12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Hack Oregon data infrastructure</vt:lpstr>
      <vt:lpstr>Slide 2</vt:lpstr>
      <vt:lpstr>Data work-up</vt:lpstr>
      <vt:lpstr>Data import</vt:lpstr>
      <vt:lpstr>Scraper infrastructure</vt:lpstr>
      <vt:lpstr>Data import</vt:lpstr>
      <vt:lpstr>Raw tables</vt:lpstr>
      <vt:lpstr>Working tables</vt:lpstr>
      <vt:lpstr>Campaign_detail table</vt:lpstr>
      <vt:lpstr>Data idiosyncrasies</vt:lpstr>
      <vt:lpstr>Data idiosyncracies</vt:lpstr>
      <vt:lpstr>Data idiosyncracies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 Oregon infrastructure</dc:title>
  <dc:creator>Miguel H.</dc:creator>
  <cp:lastModifiedBy>Miguel H.</cp:lastModifiedBy>
  <cp:revision>13</cp:revision>
  <dcterms:created xsi:type="dcterms:W3CDTF">2014-09-21T21:45:24Z</dcterms:created>
  <dcterms:modified xsi:type="dcterms:W3CDTF">2014-09-23T08:08:30Z</dcterms:modified>
</cp:coreProperties>
</file>