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62" r:id="rId9"/>
    <p:sldId id="263" r:id="rId10"/>
    <p:sldId id="259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FE0-E704-BF41-9DC4-C765A7BE7C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Oregon data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5594"/>
            <a:ext cx="8229600" cy="1143000"/>
          </a:xfrm>
        </p:spPr>
        <p:txBody>
          <a:bodyPr/>
          <a:lstStyle/>
          <a:p>
            <a:r>
              <a:rPr lang="en-US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26"/>
            <a:ext cx="8229600" cy="4525963"/>
          </a:xfrm>
        </p:spPr>
        <p:txBody>
          <a:bodyPr/>
          <a:lstStyle/>
          <a:p>
            <a:r>
              <a:rPr lang="en-US" dirty="0" smtClean="0"/>
              <a:t>Candidates switching parties</a:t>
            </a:r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617735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be altered sometime without providing an amended transaction id.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571682"/>
          <a:ext cx="6142788" cy="132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6"/>
                <a:gridCol w="1982523"/>
                <a:gridCol w="2121919"/>
              </a:tblGrid>
              <a:tr h="52438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tran_stsfd_ind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52135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23321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20463"/>
          <a:ext cx="6096000" cy="118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Tran.Id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Review By Name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janflo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federal committees contributing to Oregon races seem not to have committee ids registered with </a:t>
            </a:r>
            <a:r>
              <a:rPr lang="en-US" dirty="0" err="1" smtClean="0"/>
              <a:t>Orestar</a:t>
            </a:r>
            <a:endParaRPr lang="en-US" dirty="0" smtClean="0"/>
          </a:p>
          <a:p>
            <a:pPr lvl="1"/>
            <a:r>
              <a:rPr lang="en-US" dirty="0" smtClean="0"/>
              <a:t>see email exchange between Cat and Mark from Sept. 17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608" y="1180341"/>
            <a:ext cx="2540107" cy="2261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Primary data sources: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Orestar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Candidate filings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Voter registry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811" y="1180341"/>
            <a:ext cx="1781173" cy="2261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 import and work up:</a:t>
            </a:r>
          </a:p>
          <a:p>
            <a:r>
              <a:rPr lang="en-US" dirty="0" smtClean="0"/>
              <a:t>Scraping 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 smtClean="0"/>
              <a:t>(R, python, SQL) 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025011" y="693427"/>
            <a:ext cx="2725969" cy="221500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9136" y="4070959"/>
            <a:ext cx="1657265" cy="1425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OpenResty</a:t>
            </a:r>
            <a:r>
              <a:rPr lang="en-US" dirty="0" smtClean="0"/>
              <a:t>/NGINX combination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336" y="5142546"/>
            <a:ext cx="1912148" cy="120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Front end: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</a:t>
            </a:r>
            <a:r>
              <a:rPr lang="en-US" dirty="0"/>
              <a:t>3</a:t>
            </a:r>
          </a:p>
        </p:txBody>
      </p:sp>
      <p:pic>
        <p:nvPicPr>
          <p:cNvPr id="10" name="Picture 9" descr="j0309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0" y="5495998"/>
            <a:ext cx="1302438" cy="854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376484" y="5923361"/>
            <a:ext cx="1748086" cy="91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3"/>
            <a:endCxn id="8" idx="2"/>
          </p:cNvCxnSpPr>
          <p:nvPr/>
        </p:nvCxnSpPr>
        <p:spPr>
          <a:xfrm flipV="1">
            <a:off x="6427008" y="5495998"/>
            <a:ext cx="1270761" cy="4273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1699" y="63507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  <a:endParaRPr lang="en-US" dirty="0"/>
          </a:p>
        </p:txBody>
      </p:sp>
      <p:cxnSp>
        <p:nvCxnSpPr>
          <p:cNvPr id="20" name="Elbow Connector 19"/>
          <p:cNvCxnSpPr>
            <a:stCxn id="21" idx="1"/>
            <a:endCxn id="9" idx="3"/>
          </p:cNvCxnSpPr>
          <p:nvPr/>
        </p:nvCxnSpPr>
        <p:spPr>
          <a:xfrm rot="10800000" flipV="1">
            <a:off x="3376484" y="4783481"/>
            <a:ext cx="1275688" cy="963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ouble Brace 20"/>
          <p:cNvSpPr/>
          <p:nvPr/>
        </p:nvSpPr>
        <p:spPr>
          <a:xfrm>
            <a:off x="4652172" y="4589861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1"/>
            <a:endCxn id="21" idx="3"/>
          </p:cNvCxnSpPr>
          <p:nvPr/>
        </p:nvCxnSpPr>
        <p:spPr>
          <a:xfrm rot="10800000" flipV="1">
            <a:off x="5596968" y="4783479"/>
            <a:ext cx="127216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248558" y="3404107"/>
            <a:ext cx="13321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039496" y="2962647"/>
            <a:ext cx="464685" cy="1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6" idx="1"/>
          </p:cNvCxnSpPr>
          <p:nvPr/>
        </p:nvCxnSpPr>
        <p:spPr>
          <a:xfrm>
            <a:off x="3066715" y="2311079"/>
            <a:ext cx="542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>
            <a:off x="5389984" y="1800930"/>
            <a:ext cx="63502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6869136" y="3202734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7070066" y="3830466"/>
            <a:ext cx="480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89666" y="1630541"/>
            <a:ext cx="1858615" cy="1107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Posgres</a:t>
            </a:r>
            <a:r>
              <a:rPr lang="en-US" dirty="0" smtClean="0"/>
              <a:t> functions handling get requests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2133" y="1010557"/>
            <a:ext cx="5504361" cy="26945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133" y="3589973"/>
            <a:ext cx="55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Possibly run on someone’s home machine to keep the server on Amazon clean and simple.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133" y="259159"/>
            <a:ext cx="53415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aseline="-25000" dirty="0" smtClean="0"/>
              <a:t>How the data flows through Hack Oregon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streams:</a:t>
            </a:r>
          </a:p>
          <a:p>
            <a:pPr lvl="1"/>
            <a:r>
              <a:rPr lang="en-US" dirty="0" smtClean="0"/>
              <a:t>Candidate filings</a:t>
            </a:r>
          </a:p>
          <a:p>
            <a:pPr lvl="1"/>
            <a:r>
              <a:rPr lang="en-US" dirty="0" smtClean="0"/>
              <a:t>Committees table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GIS data</a:t>
            </a:r>
          </a:p>
          <a:p>
            <a:pPr lvl="1"/>
            <a:r>
              <a:rPr lang="en-US" dirty="0" smtClean="0"/>
              <a:t>Voter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628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main dump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662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234" y="1852991"/>
            <a:ext cx="4276379" cy="32394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027" y="2328568"/>
            <a:ext cx="1853098" cy="106687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99188" y="2352656"/>
            <a:ext cx="1853098" cy="4924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69198" y="2300825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654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42719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4992" y="6152622"/>
            <a:ext cx="2246477" cy="4859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Joined, aggregated datasets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3886" y="6314597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materialized views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5184" y="6421540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endpoint-specific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014159" y="1729887"/>
            <a:ext cx="24620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991297" y="1728696"/>
            <a:ext cx="246203" cy="238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163582" y="2255071"/>
            <a:ext cx="193575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79528" y="2268425"/>
            <a:ext cx="16845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39" idx="0"/>
          </p:cNvCxnSpPr>
          <p:nvPr/>
        </p:nvCxnSpPr>
        <p:spPr>
          <a:xfrm rot="16200000" flipH="1">
            <a:off x="3035359" y="3355708"/>
            <a:ext cx="321570" cy="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4"/>
          </p:cNvCxnSpPr>
          <p:nvPr/>
        </p:nvCxnSpPr>
        <p:spPr>
          <a:xfrm rot="10800000" flipV="1">
            <a:off x="3823090" y="2598857"/>
            <a:ext cx="476099" cy="14901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 flipV="1">
            <a:off x="2242125" y="2747875"/>
            <a:ext cx="327073" cy="11413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5" idx="2"/>
            <a:endCxn id="11" idx="0"/>
          </p:cNvCxnSpPr>
          <p:nvPr/>
        </p:nvCxnSpPr>
        <p:spPr>
          <a:xfrm rot="5400000">
            <a:off x="2169241" y="5100151"/>
            <a:ext cx="221350" cy="188359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5" idx="2"/>
            <a:endCxn id="12" idx="0"/>
          </p:cNvCxnSpPr>
          <p:nvPr/>
        </p:nvCxnSpPr>
        <p:spPr>
          <a:xfrm rot="16200000" flipH="1">
            <a:off x="3197773" y="5955208"/>
            <a:ext cx="221350" cy="1734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5" idx="2"/>
            <a:endCxn id="13" idx="0"/>
          </p:cNvCxnSpPr>
          <p:nvPr/>
        </p:nvCxnSpPr>
        <p:spPr>
          <a:xfrm rot="16200000" flipH="1">
            <a:off x="4399296" y="4753686"/>
            <a:ext cx="221351" cy="2576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5" idx="2"/>
            <a:endCxn id="15" idx="0"/>
          </p:cNvCxnSpPr>
          <p:nvPr/>
        </p:nvCxnSpPr>
        <p:spPr>
          <a:xfrm rot="16200000" flipH="1">
            <a:off x="3539547" y="5613435"/>
            <a:ext cx="490269" cy="112594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5" idx="2"/>
            <a:endCxn id="14" idx="0"/>
          </p:cNvCxnSpPr>
          <p:nvPr/>
        </p:nvCxnSpPr>
        <p:spPr>
          <a:xfrm rot="5400000">
            <a:off x="2462369" y="5555255"/>
            <a:ext cx="383326" cy="113535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uble Bracket 28"/>
          <p:cNvSpPr/>
          <p:nvPr/>
        </p:nvSpPr>
        <p:spPr>
          <a:xfrm>
            <a:off x="6325647" y="2328568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tables: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raw_commmittees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raw_candidate_filings</a:t>
            </a:r>
          </a:p>
          <a:p>
            <a:pPr algn="ctr"/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3797094" y="3022371"/>
            <a:ext cx="2528553" cy="158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09060" y="3516494"/>
            <a:ext cx="2974170" cy="5325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 creation:</a:t>
            </a:r>
          </a:p>
          <a:p>
            <a:pPr algn="ctr"/>
            <a:r>
              <a:rPr lang="en-US" b="1" dirty="0" err="1" smtClean="0"/>
              <a:t>workingTableCreation.sh</a:t>
            </a:r>
            <a:endParaRPr lang="en-US" b="1" dirty="0" smtClean="0"/>
          </a:p>
        </p:txBody>
      </p:sp>
      <p:cxnSp>
        <p:nvCxnSpPr>
          <p:cNvPr id="65" name="Straight Arrow Connector 64"/>
          <p:cNvCxnSpPr>
            <a:stCxn id="39" idx="2"/>
            <a:endCxn id="72" idx="1"/>
          </p:cNvCxnSpPr>
          <p:nvPr/>
        </p:nvCxnSpPr>
        <p:spPr>
          <a:xfrm rot="5400000">
            <a:off x="3069982" y="4175219"/>
            <a:ext cx="252325" cy="2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1836439" y="4301383"/>
            <a:ext cx="2719408" cy="618044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1272384" y="5106966"/>
            <a:ext cx="3898653" cy="8243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work up scripts: </a:t>
            </a:r>
          </a:p>
          <a:p>
            <a:pPr algn="ctr"/>
            <a:r>
              <a:rPr lang="en-US" sz="1400" dirty="0" smtClean="0"/>
              <a:t>Build and format tables for endpoints (R, SQL)</a:t>
            </a:r>
          </a:p>
          <a:p>
            <a:pPr algn="ctr"/>
            <a:r>
              <a:rPr lang="en-US" sz="1400" b="1" dirty="0" err="1" smtClean="0"/>
              <a:t>buildEndpointTables.sh</a:t>
            </a:r>
            <a:endParaRPr lang="en-US" sz="1400" b="1" dirty="0"/>
          </a:p>
        </p:txBody>
      </p: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 rot="16200000" flipH="1">
            <a:off x="3115158" y="5000412"/>
            <a:ext cx="187539" cy="2556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ouble Bracket 119"/>
          <p:cNvSpPr/>
          <p:nvPr/>
        </p:nvSpPr>
        <p:spPr>
          <a:xfrm>
            <a:off x="6152286" y="1168489"/>
            <a:ext cx="2929722" cy="965230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conversion to .</a:t>
            </a:r>
            <a:r>
              <a:rPr lang="en-US" dirty="0" err="1" smtClean="0"/>
              <a:t>csv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special character treatment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reformatting/restructuring</a:t>
            </a:r>
          </a:p>
        </p:txBody>
      </p:sp>
      <p:cxnSp>
        <p:nvCxnSpPr>
          <p:cNvPr id="121" name="Elbow Connector 120"/>
          <p:cNvCxnSpPr>
            <a:stCxn id="120" idx="1"/>
            <a:endCxn id="6" idx="3"/>
          </p:cNvCxnSpPr>
          <p:nvPr/>
        </p:nvCxnSpPr>
        <p:spPr>
          <a:xfrm rot="10800000" flipV="1">
            <a:off x="5264614" y="1651104"/>
            <a:ext cx="887673" cy="36386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Double Bracket 132"/>
          <p:cNvSpPr/>
          <p:nvPr/>
        </p:nvSpPr>
        <p:spPr>
          <a:xfrm>
            <a:off x="5967760" y="4747311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u="sng" dirty="0" smtClean="0"/>
              <a:t>Clean, reliable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candidate filings</a:t>
            </a:r>
          </a:p>
        </p:txBody>
      </p:sp>
      <p:cxnSp>
        <p:nvCxnSpPr>
          <p:cNvPr id="136" name="Elbow Connector 135"/>
          <p:cNvCxnSpPr>
            <a:stCxn id="133" idx="1"/>
            <a:endCxn id="72" idx="4"/>
          </p:cNvCxnSpPr>
          <p:nvPr/>
        </p:nvCxnSpPr>
        <p:spPr>
          <a:xfrm rot="10800000">
            <a:off x="4555848" y="4610406"/>
            <a:ext cx="1411913" cy="67034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ouble Bracket 140"/>
          <p:cNvSpPr/>
          <p:nvPr/>
        </p:nvSpPr>
        <p:spPr>
          <a:xfrm>
            <a:off x="5171037" y="3451704"/>
            <a:ext cx="3910972" cy="1065125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Handling amended 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Spelling and typos</a:t>
            </a:r>
          </a:p>
          <a:p>
            <a:pPr>
              <a:buFont typeface="Arial"/>
              <a:buChar char="•"/>
            </a:pPr>
            <a:r>
              <a:rPr lang="en-US" dirty="0" smtClean="0"/>
              <a:t>Normalizing names, addresses, etc..</a:t>
            </a:r>
          </a:p>
        </p:txBody>
      </p:sp>
      <p:cxnSp>
        <p:nvCxnSpPr>
          <p:cNvPr id="142" name="Elbow Connector 141"/>
          <p:cNvCxnSpPr>
            <a:stCxn id="141" idx="1"/>
            <a:endCxn id="39" idx="3"/>
          </p:cNvCxnSpPr>
          <p:nvPr/>
        </p:nvCxnSpPr>
        <p:spPr>
          <a:xfrm rot="10800000">
            <a:off x="4683231" y="3782777"/>
            <a:ext cx="487807" cy="20149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2" y="-272118"/>
            <a:ext cx="55815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Scraper infrastructure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881" y="870882"/>
            <a:ext cx="1940164" cy="655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880" y="1727459"/>
            <a:ext cx="1940164" cy="655636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22" y="2585200"/>
            <a:ext cx="2189484" cy="54423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Number of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21" y="2252838"/>
            <a:ext cx="3235407" cy="120895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4999 or 5000 records, check date range and download records outside that date range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567493" y="1626988"/>
            <a:ext cx="200941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1566911" y="2484146"/>
            <a:ext cx="202105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62706" y="2857318"/>
            <a:ext cx="275215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0"/>
            <a:endCxn id="5" idx="3"/>
          </p:cNvCxnSpPr>
          <p:nvPr/>
        </p:nvCxnSpPr>
        <p:spPr>
          <a:xfrm rot="16200000" flipV="1">
            <a:off x="3548055" y="1145267"/>
            <a:ext cx="197561" cy="201758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549" y="3599791"/>
            <a:ext cx="2064825" cy="3887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all tables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0"/>
          </p:cNvCxnSpPr>
          <p:nvPr/>
        </p:nvCxnSpPr>
        <p:spPr>
          <a:xfrm rot="5400000">
            <a:off x="1432785" y="3364612"/>
            <a:ext cx="470356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34" idx="0"/>
          </p:cNvCxnSpPr>
          <p:nvPr/>
        </p:nvCxnSpPr>
        <p:spPr>
          <a:xfrm rot="16200000" flipH="1">
            <a:off x="1558645" y="4097845"/>
            <a:ext cx="218637" cy="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826" y="4207166"/>
            <a:ext cx="2254277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new committee Ids </a:t>
            </a:r>
            <a:r>
              <a:rPr lang="en-US" dirty="0" err="1" smtClean="0"/>
              <a:t>w</a:t>
            </a:r>
            <a:r>
              <a:rPr lang="en-US" dirty="0" smtClean="0"/>
              <a:t>/respect to current db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83454" y="4205578"/>
            <a:ext cx="1516170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 committee ids found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 flipV="1">
            <a:off x="2795103" y="4659105"/>
            <a:ext cx="688351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2754" y="4011207"/>
            <a:ext cx="3034797" cy="129579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 old scraper to download for those committees: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Transaction data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Committee data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  <a:endCxn id="39" idx="1"/>
          </p:cNvCxnSpPr>
          <p:nvPr/>
        </p:nvCxnSpPr>
        <p:spPr>
          <a:xfrm flipV="1">
            <a:off x="4999624" y="4659104"/>
            <a:ext cx="583130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9" idx="0"/>
            <a:endCxn id="28" idx="3"/>
          </p:cNvCxnSpPr>
          <p:nvPr/>
        </p:nvCxnSpPr>
        <p:spPr>
          <a:xfrm rot="16200000" flipV="1">
            <a:off x="4791741" y="1702794"/>
            <a:ext cx="217047" cy="43997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0267" y="5353072"/>
            <a:ext cx="2555395" cy="56943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records to database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rot="5400000">
            <a:off x="1548539" y="5233646"/>
            <a:ext cx="238852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3706195" y="5624472"/>
            <a:ext cx="1293429" cy="935495"/>
          </a:xfrm>
          <a:prstGeom prst="can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db</a:t>
            </a:r>
            <a:endParaRPr lang="en-US" dirty="0"/>
          </a:p>
        </p:txBody>
      </p:sp>
      <p:cxnSp>
        <p:nvCxnSpPr>
          <p:cNvPr id="69" name="Shape 68"/>
          <p:cNvCxnSpPr>
            <a:stCxn id="46" idx="2"/>
            <a:endCxn id="67" idx="2"/>
          </p:cNvCxnSpPr>
          <p:nvPr/>
        </p:nvCxnSpPr>
        <p:spPr>
          <a:xfrm rot="16200000" flipH="1">
            <a:off x="2602223" y="4988247"/>
            <a:ext cx="169715" cy="2038230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318034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5908" y="247129"/>
            <a:ext cx="2614214" cy="3010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original dump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6230" y="843132"/>
            <a:ext cx="2487424" cy="3797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203" y="2357483"/>
            <a:ext cx="3190418" cy="621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and import 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026" y="669661"/>
            <a:ext cx="3265594" cy="554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64203" y="1541997"/>
            <a:ext cx="2723643" cy="485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Import new set of </a:t>
            </a:r>
            <a:r>
              <a:rPr lang="en-US" dirty="0" smtClean="0"/>
              <a:t>records:</a:t>
            </a:r>
          </a:p>
        </p:txBody>
      </p:sp>
      <p:sp>
        <p:nvSpPr>
          <p:cNvPr id="10" name="Can 9"/>
          <p:cNvSpPr/>
          <p:nvPr/>
        </p:nvSpPr>
        <p:spPr>
          <a:xfrm>
            <a:off x="6679416" y="2427160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5968353" y="5228263"/>
            <a:ext cx="3139870" cy="929729"/>
            <a:chOff x="5058026" y="5449656"/>
            <a:chExt cx="3139870" cy="929729"/>
          </a:xfrm>
        </p:grpSpPr>
        <p:sp>
          <p:nvSpPr>
            <p:cNvPr id="11" name="Rectangle 10"/>
            <p:cNvSpPr/>
            <p:nvPr/>
          </p:nvSpPr>
          <p:spPr>
            <a:xfrm>
              <a:off x="6095109" y="6055436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5739" y="5974452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0117" y="5449656"/>
              <a:ext cx="2720468" cy="485923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Joined, aggregated datasets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58026" y="5682897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materialized views 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92963" y="5773604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endpoint-specific</a:t>
              </a:r>
              <a:endParaRPr lang="en-US" dirty="0"/>
            </a:p>
          </p:txBody>
        </p:sp>
      </p:grpSp>
      <p:sp>
        <p:nvSpPr>
          <p:cNvPr id="32" name="Can 31"/>
          <p:cNvSpPr/>
          <p:nvPr/>
        </p:nvSpPr>
        <p:spPr>
          <a:xfrm>
            <a:off x="5952324" y="3825567"/>
            <a:ext cx="2719408" cy="309023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173789" y="3321258"/>
            <a:ext cx="3960043" cy="23832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buildOutDBFromRawTables.sh</a:t>
            </a:r>
            <a:endParaRPr lang="en-US" u="sng" dirty="0" smtClean="0"/>
          </a:p>
          <a:p>
            <a:pPr marL="342900" indent="-342900"/>
            <a:r>
              <a:rPr lang="en-US" sz="1400" dirty="0" err="1" smtClean="0"/>
              <a:t>workingTableCreation.sh</a:t>
            </a:r>
            <a:endParaRPr lang="en-US" sz="1400" dirty="0" smtClean="0"/>
          </a:p>
          <a:p>
            <a:r>
              <a:rPr lang="en-US" sz="1100" dirty="0" smtClean="0"/>
              <a:t>       </a:t>
            </a:r>
            <a:r>
              <a:rPr lang="en-US" sz="1100" b="1" dirty="0" err="1" smtClean="0"/>
              <a:t>raw_committees_scraped</a:t>
            </a:r>
            <a:r>
              <a:rPr lang="en-US" sz="1100" dirty="0" smtClean="0"/>
              <a:t> -&gt;</a:t>
            </a:r>
            <a:r>
              <a:rPr lang="en-US" sz="1100" dirty="0" err="1" smtClean="0"/>
              <a:t>working_committees</a:t>
            </a:r>
            <a:endParaRPr lang="en-US" sz="1100" dirty="0" smtClean="0"/>
          </a:p>
          <a:p>
            <a:r>
              <a:rPr lang="en-US" sz="1100" dirty="0" smtClean="0"/>
              <a:t>	</a:t>
            </a:r>
            <a:r>
              <a:rPr lang="en-US" sz="1100" dirty="0" err="1" smtClean="0"/>
              <a:t>scrapeAffiliation.R</a:t>
            </a:r>
            <a:r>
              <a:rPr lang="en-US" sz="1100" dirty="0" smtClean="0"/>
              <a:t> </a:t>
            </a:r>
            <a:r>
              <a:rPr lang="en-US" sz="1100" dirty="0" smtClean="0"/>
              <a:t>/</a:t>
            </a:r>
            <a:r>
              <a:rPr lang="en-US" sz="1100" dirty="0" smtClean="0"/>
              <a:t> 	</a:t>
            </a:r>
            <a:r>
              <a:rPr lang="en-US" sz="1100" dirty="0" err="1" smtClean="0"/>
              <a:t>updateWorkingCommitteesTableWithScraped</a:t>
            </a:r>
            <a:r>
              <a:rPr lang="en-US" sz="1100" dirty="0" smtClean="0"/>
              <a:t>()</a:t>
            </a:r>
            <a:endParaRPr lang="en-US" sz="1100" dirty="0" smtClean="0"/>
          </a:p>
          <a:p>
            <a:r>
              <a:rPr lang="en-US" sz="1100" dirty="0" smtClean="0"/>
              <a:t>       </a:t>
            </a:r>
            <a:r>
              <a:rPr lang="en-US" sz="1100" b="1" dirty="0" err="1" smtClean="0"/>
              <a:t>raw_committee_transactions</a:t>
            </a:r>
            <a:endParaRPr lang="en-US" sz="1100" b="1" dirty="0" smtClean="0"/>
          </a:p>
          <a:p>
            <a:endParaRPr lang="en-US" sz="1400" dirty="0" smtClean="0"/>
          </a:p>
          <a:p>
            <a:pPr marL="342900" indent="-342900"/>
            <a:r>
              <a:rPr lang="en-US" sz="1400" dirty="0" err="1" smtClean="0"/>
              <a:t>buildEndpointTables.sh</a:t>
            </a:r>
            <a:endParaRPr lang="en-US" sz="1400" dirty="0" smtClean="0"/>
          </a:p>
          <a:p>
            <a:pPr marL="342900" indent="-342900"/>
            <a:r>
              <a:rPr lang="en-US" sz="1400" dirty="0" err="1" smtClean="0"/>
              <a:t>install.sql</a:t>
            </a:r>
            <a:endParaRPr lang="en-US" sz="1400" dirty="0" smtClean="0"/>
          </a:p>
          <a:p>
            <a:pPr marL="342900" indent="-342900"/>
            <a:r>
              <a:rPr lang="en-US" sz="1400" dirty="0" err="1" smtClean="0"/>
              <a:t>postSchemaInstallationEndpoints.sh</a:t>
            </a:r>
            <a:endParaRPr lang="en-US" sz="1400" dirty="0"/>
          </a:p>
        </p:txBody>
      </p:sp>
      <p:sp>
        <p:nvSpPr>
          <p:cNvPr id="86" name="Snip Same Side Corner Rectangle 85"/>
          <p:cNvSpPr/>
          <p:nvPr/>
        </p:nvSpPr>
        <p:spPr>
          <a:xfrm>
            <a:off x="4311961" y="5306698"/>
            <a:ext cx="1267622" cy="43204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endpoints</a:t>
            </a:r>
            <a:endParaRPr lang="en-US" dirty="0"/>
          </a:p>
        </p:txBody>
      </p:sp>
      <p:cxnSp>
        <p:nvCxnSpPr>
          <p:cNvPr id="143" name="Shape 142"/>
          <p:cNvCxnSpPr>
            <a:stCxn id="5" idx="2"/>
            <a:endCxn id="10" idx="2"/>
          </p:cNvCxnSpPr>
          <p:nvPr/>
        </p:nvCxnSpPr>
        <p:spPr>
          <a:xfrm rot="16200000" flipH="1">
            <a:off x="5293186" y="1487980"/>
            <a:ext cx="2326058" cy="446401"/>
          </a:xfrm>
          <a:prstGeom prst="bentConnector2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6" idx="2"/>
            <a:endCxn id="10" idx="4"/>
          </p:cNvCxnSpPr>
          <p:nvPr/>
        </p:nvCxnSpPr>
        <p:spPr>
          <a:xfrm rot="16200000" flipH="1">
            <a:off x="7000948" y="1941851"/>
            <a:ext cx="1651352" cy="213365"/>
          </a:xfrm>
          <a:prstGeom prst="bentConnector4">
            <a:avLst>
              <a:gd name="adj1" fmla="val 12923"/>
              <a:gd name="adj2" fmla="val 226396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0" idx="3"/>
            <a:endCxn id="32" idx="1"/>
          </p:cNvCxnSpPr>
          <p:nvPr/>
        </p:nvCxnSpPr>
        <p:spPr>
          <a:xfrm rot="16200000" flipH="1">
            <a:off x="7057041" y="3570580"/>
            <a:ext cx="504308" cy="566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2" idx="3"/>
            <a:endCxn id="13" idx="0"/>
          </p:cNvCxnSpPr>
          <p:nvPr/>
        </p:nvCxnSpPr>
        <p:spPr>
          <a:xfrm rot="16200000" flipH="1">
            <a:off x="6894517" y="4552101"/>
            <a:ext cx="1093673" cy="25865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" idx="3"/>
          </p:cNvCxnSpPr>
          <p:nvPr/>
        </p:nvCxnSpPr>
        <p:spPr>
          <a:xfrm>
            <a:off x="3187846" y="1784743"/>
            <a:ext cx="4999977" cy="1588"/>
          </a:xfrm>
          <a:prstGeom prst="line">
            <a:avLst/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" idx="3"/>
          </p:cNvCxnSpPr>
          <p:nvPr/>
        </p:nvCxnSpPr>
        <p:spPr>
          <a:xfrm>
            <a:off x="3654620" y="947053"/>
            <a:ext cx="2578394" cy="1588"/>
          </a:xfrm>
          <a:prstGeom prst="line">
            <a:avLst/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" idx="3"/>
          </p:cNvCxnSpPr>
          <p:nvPr/>
        </p:nvCxnSpPr>
        <p:spPr>
          <a:xfrm flipV="1">
            <a:off x="3654621" y="2357484"/>
            <a:ext cx="4533202" cy="31098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" idx="3"/>
          </p:cNvCxnSpPr>
          <p:nvPr/>
        </p:nvCxnSpPr>
        <p:spPr>
          <a:xfrm>
            <a:off x="3654621" y="2668472"/>
            <a:ext cx="2578394" cy="1588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flipV="1">
            <a:off x="2646947" y="3647527"/>
            <a:ext cx="4665082" cy="242830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215942" y="4424945"/>
            <a:ext cx="5096087" cy="550911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endCxn id="86" idx="3"/>
          </p:cNvCxnSpPr>
          <p:nvPr/>
        </p:nvCxnSpPr>
        <p:spPr>
          <a:xfrm>
            <a:off x="1140367" y="5228263"/>
            <a:ext cx="3805405" cy="78435"/>
          </a:xfrm>
          <a:prstGeom prst="bentConnector2">
            <a:avLst/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endCxn id="86" idx="2"/>
          </p:cNvCxnSpPr>
          <p:nvPr/>
        </p:nvCxnSpPr>
        <p:spPr>
          <a:xfrm>
            <a:off x="3161928" y="5461504"/>
            <a:ext cx="1150033" cy="6121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6" idx="0"/>
          </p:cNvCxnSpPr>
          <p:nvPr/>
        </p:nvCxnSpPr>
        <p:spPr>
          <a:xfrm rot="10800000" flipV="1">
            <a:off x="5579584" y="5471224"/>
            <a:ext cx="630861" cy="5149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86" idx="1"/>
          </p:cNvCxnSpPr>
          <p:nvPr/>
        </p:nvCxnSpPr>
        <p:spPr>
          <a:xfrm rot="10800000">
            <a:off x="4945772" y="5738742"/>
            <a:ext cx="1190294" cy="176293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5" y="-296862"/>
            <a:ext cx="8229600" cy="1143000"/>
          </a:xfrm>
        </p:spPr>
        <p:txBody>
          <a:bodyPr/>
          <a:lstStyle/>
          <a:p>
            <a:r>
              <a:rPr lang="en-US" dirty="0" smtClean="0"/>
              <a:t>Raw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78" y="2941457"/>
            <a:ext cx="8229465" cy="907057"/>
          </a:xfrm>
          <a:ln>
            <a:solidFill>
              <a:srgbClr val="CCFFCC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1800" u="sng" dirty="0" err="1" smtClean="0"/>
              <a:t>raw_transactions</a:t>
            </a:r>
            <a:endParaRPr lang="en-US" sz="1800" u="sng" dirty="0" smtClean="0"/>
          </a:p>
          <a:p>
            <a:r>
              <a:rPr lang="en-US" sz="1800" dirty="0" smtClean="0"/>
              <a:t>Source:</a:t>
            </a:r>
          </a:p>
          <a:p>
            <a:pPr lvl="1"/>
            <a:r>
              <a:rPr lang="en-US" sz="1400" dirty="0" smtClean="0"/>
              <a:t>https://secure.sos.state.or.us/orestar/gotoPublicTransactionSearch.do</a:t>
            </a:r>
          </a:p>
          <a:p>
            <a:r>
              <a:rPr lang="en-US" sz="1800" dirty="0" smtClean="0"/>
              <a:t>Import script name: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478" y="4133787"/>
            <a:ext cx="7888220" cy="69953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raw_scraped_committees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9478" y="5119185"/>
            <a:ext cx="7888220" cy="71229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raw_candidate</a:t>
            </a:r>
            <a:r>
              <a:rPr lang="en-US" u="sng" dirty="0" smtClean="0"/>
              <a:t>_filings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9478" y="1599050"/>
            <a:ext cx="8229465" cy="1044374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raw_committees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50743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8797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7163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working_transactions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8797" y="3148784"/>
            <a:ext cx="2419638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candidate_committees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163" y="1775240"/>
            <a:ext cx="184013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6993" y="3407943"/>
            <a:ext cx="2819807" cy="53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cc_working_transactions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8797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working_committees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Campaign_detail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8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working table giving several key pieces of candidate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11525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working_candidate_committees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314" y="4910667"/>
            <a:ext cx="3033486" cy="488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cc_grass_roots_in_state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5885" y="5897638"/>
            <a:ext cx="2220685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dirty="0" err="1" smtClean="0"/>
              <a:t>ampaign_detail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3314" y="3882573"/>
            <a:ext cx="3033486" cy="62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script: finds grass roots and in state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025" y="2830279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rot="16200000" flipH="1">
            <a:off x="1447627" y="3740886"/>
            <a:ext cx="1282104" cy="25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16200000" flipH="1">
            <a:off x="2763762" y="4365171"/>
            <a:ext cx="986971" cy="20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5483981" y="4211562"/>
            <a:ext cx="498324" cy="287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rot="5400000">
            <a:off x="6970486" y="4711096"/>
            <a:ext cx="3991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8312" y="2830279"/>
            <a:ext cx="3072190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raw_committee_transactions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326191"/>
            <a:ext cx="2128761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rot="5400000">
            <a:off x="7425266" y="3385458"/>
            <a:ext cx="241906" cy="7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8" idx="0"/>
          </p:cNvCxnSpPr>
          <p:nvPr/>
        </p:nvCxnSpPr>
        <p:spPr>
          <a:xfrm rot="16200000" flipH="1">
            <a:off x="6238323" y="2950839"/>
            <a:ext cx="737818" cy="112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1181" y="3326191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working_candidate_filings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 rot="5400000">
            <a:off x="2662161" y="3281438"/>
            <a:ext cx="786192" cy="1673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636</Words>
  <Application>Microsoft Macintosh PowerPoint</Application>
  <PresentationFormat>On-screen Show (4:3)</PresentationFormat>
  <Paragraphs>205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 Oregon data infrastructure</vt:lpstr>
      <vt:lpstr>Slide 2</vt:lpstr>
      <vt:lpstr>Data work-up</vt:lpstr>
      <vt:lpstr>Data import</vt:lpstr>
      <vt:lpstr>Scraper infrastructure</vt:lpstr>
      <vt:lpstr>Data import</vt:lpstr>
      <vt:lpstr>Raw tables</vt:lpstr>
      <vt:lpstr>Working tables</vt:lpstr>
      <vt:lpstr>Campaign_detail table</vt:lpstr>
      <vt:lpstr>Data idiosyncrasies</vt:lpstr>
      <vt:lpstr>Data idiosyncracies</vt:lpstr>
      <vt:lpstr>Data idiosyncracies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infrastructure</dc:title>
  <dc:creator>Miguel H.</dc:creator>
  <cp:lastModifiedBy>Miguel H.</cp:lastModifiedBy>
  <cp:revision>17</cp:revision>
  <dcterms:created xsi:type="dcterms:W3CDTF">2014-10-18T03:20:11Z</dcterms:created>
  <dcterms:modified xsi:type="dcterms:W3CDTF">2014-10-18T18:50:41Z</dcterms:modified>
</cp:coreProperties>
</file>