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11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1973" autoAdjust="0"/>
  </p:normalViewPr>
  <p:slideViewPr>
    <p:cSldViewPr snapToGrid="0" snapToObjects="1">
      <p:cViewPr>
        <p:scale>
          <a:sx n="75" d="100"/>
          <a:sy n="75" d="100"/>
        </p:scale>
        <p:origin x="-1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D5A24-7355-5A41-A29D-C4936BB898F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26D94-F4B7-A842-8164-58B78F1F80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contributor_payee</a:t>
            </a:r>
            <a:r>
              <a:rPr lang="en-US" dirty="0" smtClean="0"/>
              <a:t>, </a:t>
            </a:r>
            <a:r>
              <a:rPr lang="en-US" dirty="0" err="1" smtClean="0"/>
              <a:t>sum(amount</a:t>
            </a:r>
            <a:r>
              <a:rPr lang="en-US" dirty="0" smtClean="0"/>
              <a:t>) from </a:t>
            </a:r>
            <a:r>
              <a:rPr lang="en-US" dirty="0" err="1" smtClean="0"/>
              <a:t>raw_committee_transactions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where (</a:t>
            </a:r>
            <a:r>
              <a:rPr lang="en-US" dirty="0" err="1" smtClean="0"/>
              <a:t>contributor_payee</a:t>
            </a:r>
            <a:r>
              <a:rPr lang="en-US" dirty="0" smtClean="0"/>
              <a:t> like '%$100%’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contributor_payee</a:t>
            </a:r>
            <a:r>
              <a:rPr lang="en-US" dirty="0" smtClean="0"/>
              <a:t> like '%100.00%’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contributor_payee</a:t>
            </a:r>
            <a:r>
              <a:rPr lang="en-US" dirty="0" smtClean="0"/>
              <a:t> like '100 dollars’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contributor_payee</a:t>
            </a:r>
            <a:r>
              <a:rPr lang="en-US" dirty="0" smtClean="0"/>
              <a:t> = 'Under $100')</a:t>
            </a:r>
          </a:p>
          <a:p>
            <a:r>
              <a:rPr lang="en-US" dirty="0" smtClean="0"/>
              <a:t>AND amount &gt; 200</a:t>
            </a:r>
          </a:p>
          <a:p>
            <a:r>
              <a:rPr lang="en-US" dirty="0" smtClean="0"/>
              <a:t>group by </a:t>
            </a:r>
            <a:r>
              <a:rPr lang="en-US" dirty="0" err="1" smtClean="0"/>
              <a:t>contributor_payee</a:t>
            </a:r>
            <a:endParaRPr lang="en-US" dirty="0" smtClean="0"/>
          </a:p>
          <a:p>
            <a:r>
              <a:rPr lang="en-US" dirty="0" smtClean="0"/>
              <a:t>order by </a:t>
            </a:r>
            <a:r>
              <a:rPr lang="en-US" dirty="0" err="1" smtClean="0"/>
              <a:t>sum(amount</a:t>
            </a:r>
            <a:r>
              <a:rPr lang="en-US" dirty="0" smtClean="0"/>
              <a:t>)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26D94-F4B7-A842-8164-58B78F1F801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23A71-AA69-784E-A699-F488DB747161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Hack </a:t>
            </a:r>
            <a:r>
              <a:rPr lang="en-US" dirty="0"/>
              <a:t>O</a:t>
            </a:r>
            <a:r>
              <a:rPr lang="en-US" dirty="0" smtClean="0"/>
              <a:t>regon Data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an simple interaction format (</a:t>
            </a:r>
            <a:r>
              <a:rPr lang="en-US" dirty="0" err="1" smtClean="0"/>
              <a:t>sif</a:t>
            </a:r>
            <a:r>
              <a:rPr lang="en-US" dirty="0" smtClean="0"/>
              <a:t>)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041"/>
            <a:ext cx="8229600" cy="3687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SIF: Used to define networks</a:t>
            </a:r>
          </a:p>
          <a:p>
            <a:pPr lvl="1"/>
            <a:r>
              <a:rPr lang="en-US" sz="2000" dirty="0" smtClean="0"/>
              <a:t>columns: from, to and amount</a:t>
            </a:r>
          </a:p>
          <a:p>
            <a:pPr lvl="1"/>
            <a:r>
              <a:rPr lang="en-US" sz="2000" dirty="0" smtClean="0"/>
              <a:t>Added column “date” to assure uniqueness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Not all entities/nodes have numeric ids, but, where they exists they should be used as unique identifiers</a:t>
            </a:r>
          </a:p>
          <a:p>
            <a:pPr lvl="1"/>
            <a:r>
              <a:rPr lang="en-US" sz="2000" dirty="0" smtClean="0"/>
              <a:t>Those without ids are assigned the value “</a:t>
            </a:r>
            <a:r>
              <a:rPr lang="en-US" sz="2000" dirty="0" err="1" smtClean="0"/>
              <a:t>Committee_Payee</a:t>
            </a:r>
            <a:r>
              <a:rPr lang="en-US" sz="2000" dirty="0" smtClean="0"/>
              <a:t>” field</a:t>
            </a:r>
          </a:p>
          <a:p>
            <a:pPr lvl="1"/>
            <a:r>
              <a:rPr lang="en-US" sz="2000" dirty="0" smtClean="0"/>
              <a:t>Those </a:t>
            </a:r>
            <a:r>
              <a:rPr lang="en-US" sz="2000" dirty="0" err="1" smtClean="0"/>
              <a:t>NULLs</a:t>
            </a:r>
            <a:r>
              <a:rPr lang="en-US" sz="2000" dirty="0" smtClean="0"/>
              <a:t> for id and </a:t>
            </a:r>
            <a:r>
              <a:rPr lang="en-US" sz="2000" dirty="0" err="1" smtClean="0"/>
              <a:t>Committee_Payee</a:t>
            </a:r>
            <a:r>
              <a:rPr lang="en-US" sz="2000" dirty="0" smtClean="0"/>
              <a:t> are given the name of the </a:t>
            </a:r>
            <a:r>
              <a:rPr lang="en-US" sz="2000" dirty="0" err="1" smtClean="0"/>
              <a:t>Sub_Type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2533" y="5080006"/>
          <a:ext cx="8449732" cy="175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645"/>
                <a:gridCol w="1799183"/>
                <a:gridCol w="3983904"/>
              </a:tblGrid>
              <a:tr h="469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latin typeface="Verdana"/>
                        </a:rPr>
                        <a:t>sub_type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Verdana"/>
                        </a:rPr>
                        <a:t>Number of sub_type occurances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Verdana"/>
                        </a:rPr>
                        <a:t>Total $ </a:t>
                      </a:r>
                      <a:r>
                        <a:rPr lang="en-US" sz="1200" b="1" i="0" u="none" strike="noStrike" dirty="0">
                          <a:latin typeface="Verdana"/>
                        </a:rPr>
                        <a:t>amount associated with </a:t>
                      </a:r>
                      <a:r>
                        <a:rPr lang="en-US" sz="1200" b="1" i="0" u="none" strike="noStrike" dirty="0" err="1" smtClean="0">
                          <a:latin typeface="Verdana"/>
                        </a:rPr>
                        <a:t>sub_types</a:t>
                      </a:r>
                      <a:r>
                        <a:rPr lang="en-US" sz="1200" b="1" i="0" u="none" strike="noStrike" dirty="0" smtClean="0">
                          <a:latin typeface="Verdana"/>
                        </a:rPr>
                        <a:t> having blank “</a:t>
                      </a:r>
                      <a:r>
                        <a:rPr lang="en-US" sz="1200" b="1" i="0" u="none" strike="noStrike" dirty="0" err="1" smtClean="0">
                          <a:latin typeface="Verdana"/>
                        </a:rPr>
                        <a:t>contributor_payee</a:t>
                      </a:r>
                      <a:r>
                        <a:rPr lang="en-US" sz="1200" b="1" i="0" u="none" strike="noStrike" dirty="0" smtClean="0">
                          <a:latin typeface="Verdana"/>
                        </a:rPr>
                        <a:t>” field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318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Nonpartisan Activity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25</a:t>
                      </a:r>
                    </a:p>
                  </a:txBody>
                  <a:tcPr marL="12700" marR="12700" marT="12700" marB="0" anchor="ctr"/>
                </a:tc>
              </a:tr>
              <a:tr h="32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Interest/Investment Income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655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15908.72</a:t>
                      </a:r>
                    </a:p>
                  </a:txBody>
                  <a:tcPr marL="12700" marR="12700" marT="12700" marB="0" anchor="ctr"/>
                </a:tc>
              </a:tr>
              <a:tr h="318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Cash Balance Adjustment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269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-90170.91</a:t>
                      </a:r>
                    </a:p>
                  </a:txBody>
                  <a:tcPr marL="12700" marR="12700" marT="12700" marB="0" anchor="ctr"/>
                </a:tc>
              </a:tr>
              <a:tr h="32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Items Sold at Fair Market Value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4248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atin typeface="Verdana"/>
                        </a:rPr>
                        <a:t>1928354.16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8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Lumped contributions: </a:t>
            </a:r>
            <a:br>
              <a:rPr lang="en-US" dirty="0" smtClean="0"/>
            </a:br>
            <a:r>
              <a:rPr lang="en-US" sz="3111" dirty="0" smtClean="0"/>
              <a:t>Where the </a:t>
            </a:r>
            <a:r>
              <a:rPr lang="en-US" sz="3111" dirty="0" err="1" smtClean="0"/>
              <a:t>contibutor_payee</a:t>
            </a:r>
            <a:r>
              <a:rPr lang="en-US" sz="3111" dirty="0" smtClean="0"/>
              <a:t> includes ‘$100 or less’</a:t>
            </a:r>
            <a:endParaRPr lang="en-US" sz="311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7861" y="1078978"/>
          <a:ext cx="3640670" cy="4725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469"/>
                <a:gridCol w="1219201"/>
              </a:tblGrid>
              <a:tr h="275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latin typeface="Verdana"/>
                        </a:rPr>
                        <a:t>contributor_payee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latin typeface="Verdana"/>
                        </a:rPr>
                        <a:t>sum(amount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Cash Contributions $100 and under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$34,679,106.62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Pledges of Cash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$663,950.53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cash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$589,414.30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contributions of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$401,154.71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$238,657.54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In-Kind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$182,869.79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$145,116.00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Verdana"/>
                        </a:rPr>
                        <a:t>Miscellaneous Cash Expenditures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$130,738.27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$93,835.05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Miscellaneous Uncollectible Pledges of Cash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$31,687.00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Miscellaneous Return/Refund of Contribution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$19,394.00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Verdana"/>
                        </a:rPr>
                        <a:t>Miscellaneous Personal Expenditures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Verdana"/>
                        </a:rPr>
                        <a:t>$14,624.84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01082" y="1102365"/>
          <a:ext cx="445346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192"/>
                <a:gridCol w="120227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latin typeface="Verdana"/>
                        </a:rPr>
                        <a:t>contributor_payee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latin typeface="Verdana"/>
                        </a:rPr>
                        <a:t>sum(amount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latin typeface="Verdana"/>
                        </a:rPr>
                        <a:t>Miscellaneous Cash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$14,380.00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latin typeface="Verdana"/>
                        </a:rPr>
                        <a:t>Misc. Contributions Under $100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$8,198.03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Contributors Under $100.00 Agregate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$4,856.65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 Contributions $100 or less, Fire Fighter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$3,472.66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cash contribution of $100 or less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$1,850.00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CONTRIBUTIONS 100.00 OR LESS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$1,799.00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Cash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$783.00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Refunds Of Miscellaneous Contributions $100 or Less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$700.00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Cas Contributions $100 &amp;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$612.00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contributions of $100 or less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$495.00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Miscellaneous Pledges of In-Kind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$456.00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latin typeface="Verdana"/>
                        </a:rPr>
                        <a:t>Misc Cash Contributions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Verdana"/>
                        </a:rPr>
                        <a:t>$400.00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Miscellaneous cash expenditures $100 and under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Verdana"/>
                        </a:rPr>
                        <a:t>$215.00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Data oddities</a:t>
            </a:r>
          </a:p>
          <a:p>
            <a:pPr lvl="1"/>
            <a:r>
              <a:rPr lang="en-US" dirty="0" smtClean="0"/>
              <a:t>Generic names; finding the grass root</a:t>
            </a:r>
          </a:p>
          <a:p>
            <a:r>
              <a:rPr lang="en-US" dirty="0" smtClean="0"/>
              <a:t>Data type descriptions and definitions</a:t>
            </a:r>
          </a:p>
          <a:p>
            <a:pPr lvl="1"/>
            <a:r>
              <a:rPr lang="en-US" dirty="0" smtClean="0"/>
              <a:t>Mysterious values and columns</a:t>
            </a:r>
          </a:p>
          <a:p>
            <a:pPr lvl="1"/>
            <a:r>
              <a:rPr lang="en-US" dirty="0" smtClean="0"/>
              <a:t>Which rows should actually be counted as contributions?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2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oddity: max transactions by 1 committee: 4999?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72434" y="1352360"/>
          <a:ext cx="6371565" cy="538479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94417"/>
                <a:gridCol w="1877148"/>
              </a:tblGrid>
              <a:tr h="488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Committee name </a:t>
                      </a:r>
                    </a:p>
                    <a:p>
                      <a:pPr algn="ctr"/>
                      <a:r>
                        <a:rPr lang="en-US" dirty="0" smtClean="0"/>
                        <a:t>(from filer column)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r>
                        <a:rPr lang="en-US" baseline="0" dirty="0" smtClean="0"/>
                        <a:t> per committee</a:t>
                      </a:r>
                      <a:endParaRPr lang="en-US" dirty="0"/>
                    </a:p>
                  </a:txBody>
                  <a:tcPr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Dentists of Oregon PAC</a:t>
                      </a:r>
                      <a:endParaRPr lang="en-US" sz="1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Realtors Political Action Committee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Trial Lawyers Association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Promote Oregon Leadership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Farmers Employee and Agent PAC of Oregon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Right to Life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Local 48 Electricians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Family Council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Lane County Republican Central Committee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Friends of Chris Dudley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Medical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Health Care Association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Kate Brown Committee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Citizen Action for Political Education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Future PAC, House Builders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4999</a:t>
                      </a:r>
                      <a:endParaRPr lang="en-US" sz="1800" b="0" i="0" u="none" strike="noStrike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Oregon Council of National Electrical Contractors Association Chapter PAC</a:t>
                      </a:r>
                      <a:endParaRPr lang="en-US" sz="1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4649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856" y="4181294"/>
            <a:ext cx="2710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erican Typewriter Condensed"/>
                <a:cs typeface="American Typewriter Condensed"/>
              </a:rPr>
              <a:t>SELECT "Filer", </a:t>
            </a:r>
            <a:r>
              <a:rPr lang="en-US" sz="1400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sz="1400" dirty="0" smtClean="0">
                <a:latin typeface="American Typewriter Condensed"/>
                <a:cs typeface="American Typewriter Condensed"/>
              </a:rPr>
              <a:t>") </a:t>
            </a:r>
          </a:p>
          <a:p>
            <a:r>
              <a:rPr lang="en-US" sz="1400" dirty="0" smtClean="0">
                <a:latin typeface="American Typewriter Condensed"/>
                <a:cs typeface="American Typewriter Condensed"/>
              </a:rPr>
              <a:t>FROM fins</a:t>
            </a:r>
          </a:p>
          <a:p>
            <a:r>
              <a:rPr lang="en-US" sz="1400" dirty="0" smtClean="0">
                <a:latin typeface="American Typewriter Condensed"/>
                <a:cs typeface="American Typewriter Condensed"/>
              </a:rPr>
              <a:t>GROUP BY "Filer”</a:t>
            </a:r>
          </a:p>
          <a:p>
            <a:r>
              <a:rPr lang="en-US" sz="1400" dirty="0" smtClean="0">
                <a:latin typeface="American Typewriter Condensed"/>
                <a:cs typeface="American Typewriter Condensed"/>
              </a:rPr>
              <a:t>ORDER BY  </a:t>
            </a:r>
            <a:r>
              <a:rPr lang="en-US" sz="1400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sz="1400" dirty="0" smtClean="0">
                <a:latin typeface="American Typewriter Condensed"/>
                <a:cs typeface="American Typewriter Condensed"/>
              </a:rPr>
              <a:t>") DESC</a:t>
            </a:r>
            <a:endParaRPr lang="en-US" sz="1400" dirty="0">
              <a:latin typeface="American Typewriter Condensed"/>
              <a:cs typeface="American Typewriter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734830"/>
            <a:ext cx="1951547" cy="201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do the PACs with the 15 largest numbers of transactions all have exactly 4999 transactions?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contributor names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4935" y="2028492"/>
          <a:ext cx="572300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926"/>
                <a:gridCol w="19050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Contributor_Payee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Count(Tran_Id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Verdana"/>
                        </a:rPr>
                        <a:t>Miscellaneous Cash Contributions $100 and under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73382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Miscellaneous Cash Expenditures $100 and under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33704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Miscellaneous Personal Expenditures $100 and under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13939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5173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Miscellaneous In-Kind Contributions $100 and under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2774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latin typeface="Verdana"/>
                        </a:rPr>
                        <a:t>C&amp;E Systems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Verdana"/>
                        </a:rPr>
                        <a:t>2444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8784" y="5281942"/>
            <a:ext cx="4177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merican Typewriter Condensed"/>
                <a:cs typeface="American Typewriter Condensed"/>
              </a:rPr>
              <a:t>select "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Contributor_Payee</a:t>
            </a:r>
            <a:r>
              <a:rPr lang="en-US" dirty="0" smtClean="0">
                <a:latin typeface="American Typewriter Condensed"/>
                <a:cs typeface="American Typewriter Condensed"/>
              </a:rPr>
              <a:t>",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dirty="0" smtClean="0">
                <a:latin typeface="American Typewriter Condensed"/>
                <a:cs typeface="American Typewriter Condensed"/>
              </a:rPr>
              <a:t>")</a:t>
            </a:r>
          </a:p>
          <a:p>
            <a:r>
              <a:rPr lang="en-US" dirty="0" smtClean="0">
                <a:latin typeface="American Typewriter Condensed"/>
                <a:cs typeface="American Typewriter Condensed"/>
              </a:rPr>
              <a:t>from fins </a:t>
            </a:r>
          </a:p>
          <a:p>
            <a:r>
              <a:rPr lang="en-US" dirty="0" smtClean="0">
                <a:latin typeface="American Typewriter Condensed"/>
                <a:cs typeface="American Typewriter Condensed"/>
              </a:rPr>
              <a:t>group by "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Contributor_Payee</a:t>
            </a:r>
            <a:r>
              <a:rPr lang="en-US" dirty="0" smtClean="0">
                <a:latin typeface="American Typewriter Condensed"/>
                <a:cs typeface="American Typewriter Condensed"/>
              </a:rPr>
              <a:t>”</a:t>
            </a:r>
          </a:p>
          <a:p>
            <a:r>
              <a:rPr lang="en-US" dirty="0" smtClean="0">
                <a:latin typeface="American Typewriter Condensed"/>
                <a:cs typeface="American Typewriter Condensed"/>
              </a:rPr>
              <a:t>order by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dirty="0" smtClean="0">
                <a:latin typeface="American Typewriter Condensed"/>
                <a:cs typeface="American Typewriter Condensed"/>
              </a:rPr>
              <a:t>")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desc</a:t>
            </a:r>
            <a:endParaRPr lang="en-US" dirty="0">
              <a:latin typeface="American Typewriter Condensed"/>
              <a:cs typeface="American Typewriter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0643" y="2028492"/>
            <a:ext cx="2166158" cy="495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and under = grass root, but it’s all under one name:</a:t>
            </a:r>
          </a:p>
          <a:p>
            <a:r>
              <a:rPr lang="en-US" dirty="0" smtClean="0"/>
              <a:t> </a:t>
            </a:r>
            <a:r>
              <a:rPr lang="en-US" sz="1400" b="0" i="0" u="none" strike="noStrike" dirty="0" smtClean="0">
                <a:latin typeface="Verdana"/>
              </a:rPr>
              <a:t>”Miscellaneous Cash Contributions $100 and under</a:t>
            </a:r>
            <a:r>
              <a:rPr lang="en-US" sz="1400" dirty="0" smtClean="0">
                <a:latin typeface="Verdana"/>
              </a:rPr>
              <a:t>”</a:t>
            </a:r>
            <a:endParaRPr lang="en-US" sz="1400" b="0" i="0" u="none" strike="noStrike" dirty="0" smtClean="0">
              <a:latin typeface="Verdana"/>
            </a:endParaRPr>
          </a:p>
          <a:p>
            <a:endParaRPr lang="en-US" dirty="0" smtClean="0">
              <a:latin typeface="Verdana"/>
            </a:endParaRPr>
          </a:p>
          <a:p>
            <a:r>
              <a:rPr lang="en-US" dirty="0" smtClean="0">
                <a:latin typeface="Verdana"/>
              </a:rPr>
              <a:t>Perhaps we could append the address to the generic names to try to get a better idea of the number of unique contributors?</a:t>
            </a:r>
          </a:p>
          <a:p>
            <a:endParaRPr lang="en-US" b="0" i="0" u="none" strike="noStrike" dirty="0" smtClean="0">
              <a:latin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-34325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Sub_Type</a:t>
            </a:r>
            <a:r>
              <a:rPr lang="en-US" sz="3200" dirty="0" smtClean="0"/>
              <a:t> column has 30 unique values: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which should we include when aggregating total donated? received? 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6531" y="1126072"/>
          <a:ext cx="7840139" cy="560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598"/>
                <a:gridCol w="644077"/>
                <a:gridCol w="1000869"/>
                <a:gridCol w="2261222"/>
                <a:gridCol w="574574"/>
                <a:gridCol w="963799"/>
              </a:tblGrid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latin typeface="Verdana"/>
                        </a:rPr>
                        <a:t>Sub_Type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count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total $ Amount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latin typeface="Verdana"/>
                        </a:rPr>
                        <a:t>Sub_Type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count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total $ Amount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Loan Forgiven (Non-Exempt)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689404.46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172199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203447150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Return or Refund of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746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605245.58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Cash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257784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197815190.3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Account Payable Rescinded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190669.62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In-Kind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18489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21741208.1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Interest/Investment Income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5435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182568.45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Expenditure Made by an Agent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1937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16031746.71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Miscellaneous Account Receivable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164940.23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Account Payable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6843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Verdana"/>
                        </a:rPr>
                        <a:t>15074182.57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Uncollectible Pledge of Cash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161729.33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Received (Non-Exempt)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797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5499504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Unexpended Agent Balance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155111.64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Personal Expenditure for Reimbursement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29490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4241767.91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In-Kind/Forgiven Personal Expenditures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229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149276.18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Miscellaneous Other Receipt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8595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3485937.93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In-Kind/Forgiven Account Payable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93124.41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Items Sold at Fair Market Value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15173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3434928.16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Received (Exempt)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35446.33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Refunds and Rebates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2201682.59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Nonpartisan Activity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Verdana"/>
                        </a:rPr>
                        <a:t>40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24505.72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Payment (Non-Exempt)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411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1895111.52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Payment (Exempt)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14354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Pledge of Cash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2350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1778273.1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Uncollectible Pledge of In-Kind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12646.22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Lost or Returned Check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1089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1442554.51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8000"/>
                          </a:solidFill>
                          <a:latin typeface="Verdana"/>
                        </a:rPr>
                        <a:t>Pledge of Loan</a:t>
                      </a:r>
                      <a:endParaRPr lang="en-US" sz="1100" b="1" i="0" u="none" strike="noStrike" dirty="0">
                        <a:solidFill>
                          <a:srgbClr val="008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820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Pledge of In-Kind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154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1156413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Cash Balance Adjustment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330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-43303.76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Miscellaneous Other Disbursement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1180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885922.09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(amended)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66608"/>
          <a:ext cx="8229600" cy="84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  <a:gridCol w="1185333"/>
                <a:gridCol w="728133"/>
                <a:gridCol w="1016000"/>
                <a:gridCol w="1219200"/>
                <a:gridCol w="1303867"/>
                <a:gridCol w="10160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Tran_Id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Original_Id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Original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Filer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Contributer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Sub_Type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Amount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812090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811405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7/1/10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Amended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Oregon Business Association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Promote Oregon Leadership PAC (682)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500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" y="3505200"/>
            <a:ext cx="743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checked three of the “</a:t>
            </a:r>
            <a:r>
              <a:rPr lang="en-US" dirty="0" err="1" smtClean="0"/>
              <a:t>original_id”s</a:t>
            </a:r>
            <a:r>
              <a:rPr lang="en-US" dirty="0" smtClean="0"/>
              <a:t> for rows marked “Amended” </a:t>
            </a:r>
          </a:p>
          <a:p>
            <a:r>
              <a:rPr lang="en-US" dirty="0" smtClean="0"/>
              <a:t>and haven’t found the records for any.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Amount and </a:t>
            </a:r>
            <a:r>
              <a:rPr lang="en-US" dirty="0" err="1" smtClean="0"/>
              <a:t>Aggregate_Amount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0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863600"/>
                <a:gridCol w="728133"/>
                <a:gridCol w="914400"/>
                <a:gridCol w="1016000"/>
                <a:gridCol w="982133"/>
                <a:gridCol w="948267"/>
                <a:gridCol w="880533"/>
                <a:gridCol w="1253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Tran_Id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Original_Id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Original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Filer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Contributer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Sub_Type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Amount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Aggregate_Amount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200720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200720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1/2/08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Bank of America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282.33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667.76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200721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200721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1/2/08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Miscellaneous Cash Contributions $100 and under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12/31/07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Bank of America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Verdana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Verdana"/>
                        </a:rPr>
                        <a:t>385.43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12/31/07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Leila </a:t>
                      </a:r>
                      <a:r>
                        <a:rPr lang="en-US" sz="1000" b="0" i="0" u="none" strike="noStrike" dirty="0" err="1">
                          <a:latin typeface="Verdana"/>
                        </a:rPr>
                        <a:t>Wice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360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360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961467"/>
            <a:ext cx="748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aggregate amount referring to?</a:t>
            </a:r>
          </a:p>
          <a:p>
            <a:r>
              <a:rPr lang="en-US" dirty="0" smtClean="0"/>
              <a:t>We’ve decided we should ignore this column – it can only serve to confuse and waste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committee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2946400" cy="45262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6821 rows of fins data have committee ids that are not found in the </a:t>
            </a:r>
            <a:r>
              <a:rPr lang="en-US" dirty="0" err="1" smtClean="0"/>
              <a:t>comms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(56538 have committee ids that are found in the </a:t>
            </a:r>
            <a:r>
              <a:rPr lang="en-US" dirty="0" err="1" smtClean="0"/>
              <a:t>comms</a:t>
            </a:r>
            <a:r>
              <a:rPr lang="en-US" dirty="0" smtClean="0"/>
              <a:t> table)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202" y="1925200"/>
            <a:ext cx="6553200" cy="387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select * </a:t>
            </a:r>
          </a:p>
          <a:p>
            <a:r>
              <a:rPr lang="en-US" sz="1600" dirty="0" smtClean="0"/>
              <a:t>from fins</a:t>
            </a:r>
          </a:p>
          <a:p>
            <a:r>
              <a:rPr lang="en-US" sz="1600" dirty="0" smtClean="0"/>
              <a:t> where 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 </a:t>
            </a:r>
          </a:p>
          <a:p>
            <a:r>
              <a:rPr lang="en-US" sz="1600" dirty="0" smtClean="0"/>
              <a:t>	not in 	(select "</a:t>
            </a:r>
            <a:r>
              <a:rPr lang="en-US" sz="1600" dirty="0" err="1" smtClean="0"/>
              <a:t>Committee_Id</a:t>
            </a:r>
            <a:r>
              <a:rPr lang="en-US" sz="1600" dirty="0" smtClean="0"/>
              <a:t>”  </a:t>
            </a:r>
          </a:p>
          <a:p>
            <a:r>
              <a:rPr lang="en-US" sz="1600" dirty="0" smtClean="0"/>
              <a:t>			from </a:t>
            </a:r>
            <a:r>
              <a:rPr lang="en-US" sz="1600" dirty="0" err="1" smtClean="0"/>
              <a:t>comms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and 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 is not null</a:t>
            </a:r>
          </a:p>
          <a:p>
            <a:r>
              <a:rPr lang="en-US" sz="1600" dirty="0" smtClean="0"/>
              <a:t>/*6821 rows*/</a:t>
            </a:r>
          </a:p>
          <a:p>
            <a:endParaRPr lang="en-US" sz="1600" dirty="0" smtClean="0"/>
          </a:p>
          <a:p>
            <a:r>
              <a:rPr lang="en-US" sz="1600" dirty="0" smtClean="0"/>
              <a:t>select * </a:t>
            </a:r>
          </a:p>
          <a:p>
            <a:r>
              <a:rPr lang="en-US" sz="1600" dirty="0" smtClean="0"/>
              <a:t>from fins </a:t>
            </a:r>
          </a:p>
          <a:p>
            <a:r>
              <a:rPr lang="en-US" sz="1600" dirty="0" smtClean="0"/>
              <a:t>where 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 </a:t>
            </a:r>
          </a:p>
          <a:p>
            <a:r>
              <a:rPr lang="en-US" sz="1600" dirty="0" smtClean="0"/>
              <a:t>	in 	(select "</a:t>
            </a:r>
            <a:r>
              <a:rPr lang="en-US" sz="1600" dirty="0" err="1" smtClean="0"/>
              <a:t>Committee_Id</a:t>
            </a:r>
            <a:r>
              <a:rPr lang="en-US" sz="1600" dirty="0" smtClean="0"/>
              <a:t>" 	</a:t>
            </a:r>
          </a:p>
          <a:p>
            <a:r>
              <a:rPr lang="en-US" sz="1600" dirty="0" smtClean="0"/>
              <a:t>		from </a:t>
            </a:r>
            <a:r>
              <a:rPr lang="en-US" sz="1600" dirty="0" err="1" smtClean="0"/>
              <a:t>comms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and 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 is not null</a:t>
            </a:r>
          </a:p>
          <a:p>
            <a:r>
              <a:rPr lang="en-US" sz="1600" dirty="0" smtClean="0"/>
              <a:t>/*56538 rows*/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530" y="-135464"/>
            <a:ext cx="8229600" cy="802220"/>
          </a:xfrm>
        </p:spPr>
        <p:txBody>
          <a:bodyPr/>
          <a:lstStyle/>
          <a:p>
            <a:r>
              <a:rPr lang="en-US" dirty="0" smtClean="0"/>
              <a:t>Data idiosyncrasies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1016"/>
            <a:ext cx="9144000" cy="4525963"/>
          </a:xfrm>
        </p:spPr>
        <p:txBody>
          <a:bodyPr/>
          <a:lstStyle/>
          <a:p>
            <a:r>
              <a:rPr lang="en-US" sz="2800" dirty="0" smtClean="0"/>
              <a:t>Candidates switching parties </a:t>
            </a:r>
            <a:r>
              <a:rPr lang="en-US" sz="2000" dirty="0" smtClean="0"/>
              <a:t>(see candidate filings table)</a:t>
            </a:r>
            <a:endParaRPr lang="en-US" dirty="0" smtClean="0"/>
          </a:p>
          <a:p>
            <a:pPr lvl="1"/>
            <a:r>
              <a:rPr lang="en-US" dirty="0" smtClean="0"/>
              <a:t>Many switch parties at some point</a:t>
            </a:r>
          </a:p>
          <a:p>
            <a:pPr lvl="1"/>
            <a:r>
              <a:rPr lang="en-US" dirty="0" smtClean="0"/>
              <a:t>Some switch more than others</a:t>
            </a:r>
          </a:p>
          <a:p>
            <a:pPr lvl="2"/>
            <a:r>
              <a:rPr lang="en-US" dirty="0" smtClean="0"/>
              <a:t>ex: Arthur Robinson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401" y="2719333"/>
          <a:ext cx="8417690" cy="415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538"/>
                <a:gridCol w="1683538"/>
                <a:gridCol w="1683538"/>
                <a:gridCol w="1683538"/>
                <a:gridCol w="1683538"/>
              </a:tblGrid>
              <a:tr h="292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Election.Txt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Candidate.Office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Filetype.Descr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Party.Descr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Filed.Date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2014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11/5/13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7/31/12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6/14/12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2012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9/8/11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8/19/10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Independent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8/18/10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6/17/10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2010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3/9/10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</TotalTime>
  <Words>1407</Words>
  <Application>Microsoft Macintosh PowerPoint</Application>
  <PresentationFormat>On-screen Show (4:3)</PresentationFormat>
  <Paragraphs>391</Paragraphs>
  <Slides>13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Hack Oregon Data Notes</vt:lpstr>
      <vt:lpstr>Slide 2</vt:lpstr>
      <vt:lpstr>Data oddity: max transactions by 1 committee: 4999?</vt:lpstr>
      <vt:lpstr>Generic contributor names</vt:lpstr>
      <vt:lpstr>Sub_Type column has 30 unique values: which should we include when aggregating total donated? received? </vt:lpstr>
      <vt:lpstr>Original (amended)</vt:lpstr>
      <vt:lpstr>Amount and Aggregate_Amount</vt:lpstr>
      <vt:lpstr>Missing committee ids</vt:lpstr>
      <vt:lpstr>Data idiosyncrasies</vt:lpstr>
      <vt:lpstr>Making an simple interaction format (sif) table</vt:lpstr>
      <vt:lpstr>Grass roots</vt:lpstr>
      <vt:lpstr>Lumped contributions:  Where the contibutor_payee includes ‘$100 or less’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Oregon Data Issues</dc:title>
  <dc:creator>Miguel H.</dc:creator>
  <cp:lastModifiedBy>Miguel H.</cp:lastModifiedBy>
  <cp:revision>8</cp:revision>
  <dcterms:created xsi:type="dcterms:W3CDTF">2014-10-17T20:38:27Z</dcterms:created>
  <dcterms:modified xsi:type="dcterms:W3CDTF">2014-10-17T20:49:06Z</dcterms:modified>
</cp:coreProperties>
</file>