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2" r:id="rId4"/>
    <p:sldId id="264" r:id="rId5"/>
    <p:sldId id="267" r:id="rId6"/>
    <p:sldId id="268" r:id="rId7"/>
    <p:sldId id="271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0" autoAdjust="0"/>
  </p:normalViewPr>
  <p:slideViewPr>
    <p:cSldViewPr snapToGrid="0">
      <p:cViewPr varScale="1">
        <p:scale>
          <a:sx n="49" d="100"/>
          <a:sy n="49" d="100"/>
        </p:scale>
        <p:origin x="432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XML: </a:t>
            </a:r>
            <a:r>
              <a:rPr lang="en-US" dirty="0" err="1"/>
              <a:t>eXtensible</a:t>
            </a:r>
            <a:r>
              <a:rPr lang="en-US" dirty="0"/>
              <a:t> Markup Language that is designed to store and transport data (markup language like HTML)</a:t>
            </a:r>
          </a:p>
          <a:p>
            <a:r>
              <a:rPr lang="en-US" dirty="0"/>
              <a:t>ADO.NET: ActiveX Data Objects; software components that can be used to access data and data services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401451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Func</a:t>
            </a:r>
            <a:r>
              <a:rPr lang="en-US" dirty="0"/>
              <a:t>&lt;&gt;: Last input parameter is always the output return type of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0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LINQ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model classes when implementing the code first approach to databases in .NET applications</a:t>
            </a:r>
          </a:p>
          <a:p>
            <a:r>
              <a:rPr lang="en-US" dirty="0"/>
              <a:t>Models are class representations of a table in the application’s database</a:t>
            </a:r>
          </a:p>
          <a:p>
            <a:r>
              <a:rPr lang="en-US" dirty="0"/>
              <a:t>Each model represents a single record or “row” of data in that table</a:t>
            </a:r>
          </a:p>
          <a:p>
            <a:r>
              <a:rPr lang="en-US" dirty="0"/>
              <a:t>The table’s columns are determined by the properties in the class model</a:t>
            </a:r>
          </a:p>
        </p:txBody>
      </p:sp>
    </p:spTree>
    <p:extLst>
      <p:ext uri="{BB962C8B-B14F-4D97-AF65-F5344CB8AC3E}">
        <p14:creationId xmlns:p14="http://schemas.microsoft.com/office/powerpoint/2010/main" val="12994148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A6683-017B-4F20-91EE-1F04305E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4360943"/>
            <a:ext cx="13415963" cy="65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“Key” Data Annotation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4578350"/>
          </a:xfrm>
        </p:spPr>
        <p:txBody>
          <a:bodyPr/>
          <a:lstStyle/>
          <a:p>
            <a:r>
              <a:rPr lang="en-US" dirty="0"/>
              <a:t>The “Key” property annotation defines the column below it as the primary key column for the table</a:t>
            </a:r>
          </a:p>
          <a:p>
            <a:r>
              <a:rPr lang="en-US" dirty="0"/>
              <a:t>Each model is required to have a primary key or a composite key</a:t>
            </a:r>
          </a:p>
          <a:p>
            <a:r>
              <a:rPr lang="en-US" dirty="0"/>
              <a:t>This must be defined by you within the model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0F889-E4C2-4F61-96AE-122CA61B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9043987"/>
            <a:ext cx="13082588" cy="33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034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ApplicationDbContext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using the database first approach in .NET applications, there is a need for a database “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/>
              <a:t>” class</a:t>
            </a:r>
          </a:p>
          <a:p>
            <a:r>
              <a:rPr lang="en-US" dirty="0"/>
              <a:t>This represents the “portal” into the database and its tables</a:t>
            </a:r>
          </a:p>
          <a:p>
            <a:r>
              <a:rPr lang="en-US" dirty="0"/>
              <a:t>The database context class will contain database connection information as well as “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&lt;T&gt;” </a:t>
            </a:r>
            <a:r>
              <a:rPr lang="en-US" dirty="0"/>
              <a:t>properties</a:t>
            </a:r>
          </a:p>
          <a:p>
            <a:r>
              <a:rPr lang="en-US" dirty="0"/>
              <a:t>For each model class you create you will need 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dirty="0"/>
              <a:t> property on the context class</a:t>
            </a:r>
          </a:p>
          <a:p>
            <a:r>
              <a:rPr lang="en-US" dirty="0"/>
              <a:t>Inherits from “</a:t>
            </a:r>
            <a:r>
              <a:rPr lang="en-US" dirty="0" err="1"/>
              <a:t>IdentityDbContext</a:t>
            </a:r>
            <a:r>
              <a:rPr lang="en-US" dirty="0"/>
              <a:t>” or “</a:t>
            </a:r>
            <a:r>
              <a:rPr lang="en-US" dirty="0" err="1"/>
              <a:t>DbContext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2789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ApplicationDbContext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D6CD7-01C9-4C3B-81F1-73BEF573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07" y="4893468"/>
            <a:ext cx="21102585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58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Context Class for 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5473700"/>
          </a:xfrm>
        </p:spPr>
        <p:txBody>
          <a:bodyPr/>
          <a:lstStyle/>
          <a:p>
            <a:r>
              <a:rPr lang="en-US" dirty="0"/>
              <a:t>Must instantiate the context class into an object for use</a:t>
            </a:r>
          </a:p>
          <a:p>
            <a:r>
              <a:rPr lang="en-US" dirty="0"/>
              <a:t>Use dot notation to access </a:t>
            </a:r>
            <a:r>
              <a:rPr lang="en-US" dirty="0" err="1"/>
              <a:t>DbSet</a:t>
            </a:r>
            <a:r>
              <a:rPr lang="en-US" dirty="0"/>
              <a:t> (tables) properties</a:t>
            </a:r>
          </a:p>
          <a:p>
            <a:r>
              <a:rPr lang="en-US" dirty="0"/>
              <a:t>Best practice for querying is to use LINQ extension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174A6-E6AF-4F3A-BA83-769FF692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9372600"/>
            <a:ext cx="2177569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00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 w/ Foreign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9302750"/>
          </a:xfrm>
        </p:spPr>
        <p:txBody>
          <a:bodyPr/>
          <a:lstStyle/>
          <a:p>
            <a:r>
              <a:rPr lang="en-US" dirty="0"/>
              <a:t>Models can contain foreign keys to other models</a:t>
            </a:r>
          </a:p>
          <a:p>
            <a:r>
              <a:rPr lang="en-US" dirty="0"/>
              <a:t>Must include three distinct parts when creating a foreign key relationship between model classes</a:t>
            </a:r>
          </a:p>
          <a:p>
            <a:pPr lvl="1"/>
            <a:r>
              <a:rPr lang="en-US" dirty="0"/>
              <a:t>Foreign Key Data Annotation</a:t>
            </a:r>
          </a:p>
          <a:p>
            <a:pPr lvl="1"/>
            <a:r>
              <a:rPr lang="en-US" dirty="0"/>
              <a:t>Foreign Model Class Id Property</a:t>
            </a:r>
          </a:p>
          <a:p>
            <a:pPr lvl="1"/>
            <a:r>
              <a:rPr lang="en-US" dirty="0"/>
              <a:t>Foreign Model Class Property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B2871-A788-491B-821E-F219B3DD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75" y="7843837"/>
            <a:ext cx="981825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977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w/ Foreign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4E90C-3380-4B2B-BD2F-BE21151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84550"/>
            <a:ext cx="9944100" cy="91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928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.Include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4616450"/>
          </a:xfrm>
        </p:spPr>
        <p:txBody>
          <a:bodyPr/>
          <a:lstStyle/>
          <a:p>
            <a:r>
              <a:rPr lang="en-US" dirty="0"/>
              <a:t>We can use the LINQ extension method “.Include()” to specify that we want the foreign key relationship data to come back in the query</a:t>
            </a:r>
          </a:p>
          <a:p>
            <a:r>
              <a:rPr lang="en-US" dirty="0"/>
              <a:t>Without .Include the query will not come back with the nested foreign key relationship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966AC-FD66-440F-9410-BBB25451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8419404"/>
            <a:ext cx="18764250" cy="49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951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effectLst/>
              </a:rPr>
              <a:t>L</a:t>
            </a:r>
            <a:r>
              <a:rPr lang="en-US" dirty="0">
                <a:effectLst/>
              </a:rPr>
              <a:t>anguage </a:t>
            </a:r>
            <a:r>
              <a:rPr lang="en-US" dirty="0">
                <a:solidFill>
                  <a:srgbClr val="92D050"/>
                </a:solidFill>
                <a:effectLst/>
              </a:rPr>
              <a:t>In</a:t>
            </a:r>
            <a:r>
              <a:rPr lang="en-US" dirty="0">
                <a:effectLst/>
              </a:rPr>
              <a:t>tegrated </a:t>
            </a:r>
            <a:r>
              <a:rPr lang="en-US" dirty="0">
                <a:solidFill>
                  <a:srgbClr val="92D050"/>
                </a:solidFill>
                <a:effectLst/>
              </a:rPr>
              <a:t>Q</a:t>
            </a:r>
            <a:r>
              <a:rPr lang="en-US" dirty="0">
                <a:effectLst/>
              </a:rPr>
              <a:t>uery (</a:t>
            </a:r>
            <a:r>
              <a:rPr lang="en-US" dirty="0">
                <a:solidFill>
                  <a:srgbClr val="92D050"/>
                </a:solidFill>
                <a:effectLst/>
              </a:rPr>
              <a:t>LINQ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Gives the capability to query objects in C#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to query the following:</a:t>
            </a:r>
          </a:p>
          <a:p>
            <a:pPr lvl="1"/>
            <a:r>
              <a:rPr lang="en-US" dirty="0"/>
              <a:t>Objects in memory, i.e. collections (</a:t>
            </a:r>
            <a:r>
              <a:rPr lang="en-US" dirty="0">
                <a:solidFill>
                  <a:srgbClr val="92D050"/>
                </a:solidFill>
              </a:rPr>
              <a:t>LINQ to 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SQL Server Databases (</a:t>
            </a:r>
            <a:r>
              <a:rPr lang="en-US" dirty="0">
                <a:solidFill>
                  <a:srgbClr val="92D050"/>
                </a:solidFill>
              </a:rPr>
              <a:t>LINQ to Entities (Entity Framework)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XML documents (</a:t>
            </a:r>
            <a:r>
              <a:rPr lang="en-US" dirty="0">
                <a:solidFill>
                  <a:srgbClr val="92D050"/>
                </a:solidFill>
              </a:rPr>
              <a:t>LINQ to XML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ADO.NET Data Sets (</a:t>
            </a:r>
            <a:r>
              <a:rPr lang="en-US" dirty="0">
                <a:solidFill>
                  <a:srgbClr val="92D050"/>
                </a:solidFill>
              </a:rPr>
              <a:t>LINQ to Data Sets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146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663700"/>
          </a:xfrm>
        </p:spPr>
        <p:txBody>
          <a:bodyPr/>
          <a:lstStyle/>
          <a:p>
            <a:r>
              <a:rPr lang="en-US" dirty="0"/>
              <a:t>LINQ Extension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5" y="4600576"/>
            <a:ext cx="11180899" cy="756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274" y="4600576"/>
            <a:ext cx="11685542" cy="513397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438525"/>
            <a:ext cx="21437600" cy="692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are built-in methods that we can use to query</a:t>
            </a:r>
          </a:p>
        </p:txBody>
      </p:sp>
    </p:spTree>
    <p:extLst>
      <p:ext uri="{BB962C8B-B14F-4D97-AF65-F5344CB8AC3E}">
        <p14:creationId xmlns:p14="http://schemas.microsoft.com/office/powerpoint/2010/main" val="4145636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044700"/>
          </a:xfrm>
        </p:spPr>
        <p:txBody>
          <a:bodyPr>
            <a:noAutofit/>
          </a:bodyPr>
          <a:lstStyle/>
          <a:p>
            <a:r>
              <a:rPr lang="en-US" sz="8200" dirty="0"/>
              <a:t>LINQ Extension Methods: Chaining LINQ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717800"/>
            <a:ext cx="21437600" cy="1244600"/>
          </a:xfrm>
        </p:spPr>
        <p:txBody>
          <a:bodyPr/>
          <a:lstStyle/>
          <a:p>
            <a:r>
              <a:rPr lang="en-US" dirty="0"/>
              <a:t>It is possible to chain multiple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methods 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4279900"/>
            <a:ext cx="20735225" cy="665480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473200" y="11252200"/>
            <a:ext cx="21437600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200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3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//Output</a:t>
            </a:r>
            <a:br>
              <a:rPr lang="en-US" dirty="0"/>
            </a:br>
            <a:r>
              <a:rPr lang="en-US" dirty="0"/>
              <a:t>The Dark Knight 92</a:t>
            </a:r>
            <a:br>
              <a:rPr lang="en-US" dirty="0"/>
            </a:br>
            <a:r>
              <a:rPr lang="en-US" dirty="0"/>
              <a:t>The Departed 91</a:t>
            </a:r>
          </a:p>
        </p:txBody>
      </p:sp>
    </p:spTree>
    <p:extLst>
      <p:ext uri="{BB962C8B-B14F-4D97-AF65-F5344CB8AC3E}">
        <p14:creationId xmlns:p14="http://schemas.microsoft.com/office/powerpoint/2010/main" val="16958816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49400"/>
          </a:xfrm>
        </p:spPr>
        <p:txBody>
          <a:bodyPr>
            <a:normAutofit fontScale="90000"/>
          </a:bodyPr>
          <a:lstStyle/>
          <a:p>
            <a:r>
              <a:rPr lang="en-US" dirty="0"/>
              <a:t>LINQ Extension Methods: Using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247028"/>
            <a:ext cx="21437600" cy="26869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2D050"/>
                </a:solidFill>
              </a:rPr>
              <a:t>Select</a:t>
            </a:r>
            <a:r>
              <a:rPr lang="en-US" dirty="0"/>
              <a:t>, we can iterate over the movies and convert them to another object or select a movie property as a string</a:t>
            </a:r>
          </a:p>
          <a:p>
            <a:r>
              <a:rPr lang="en-US" dirty="0"/>
              <a:t>In our example, what started out as a collection of type Movie is now treated as a collection of type string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18098"/>
            <a:ext cx="20669159" cy="5454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200" y="11068665"/>
            <a:ext cx="194818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In our example, we are filtering (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Where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), sorting (</a:t>
            </a:r>
            <a:r>
              <a:rPr kumimoji="0" lang="en-US" sz="4800" b="0" i="0" u="none" strike="noStrike" cap="none" spc="0" normalizeH="0" baseline="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OrderBy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), and selecting (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Select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) a property</a:t>
            </a:r>
          </a:p>
        </p:txBody>
      </p:sp>
    </p:spTree>
    <p:extLst>
      <p:ext uri="{BB962C8B-B14F-4D97-AF65-F5344CB8AC3E}">
        <p14:creationId xmlns:p14="http://schemas.microsoft.com/office/powerpoint/2010/main" val="2572703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Full Circle With Delegates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previous example:</a:t>
            </a:r>
          </a:p>
          <a:p>
            <a:r>
              <a:rPr lang="en-US" dirty="0"/>
              <a:t>.Where(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bool&gt;)</a:t>
            </a:r>
          </a:p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</a:t>
            </a:r>
            <a:r>
              <a:rPr lang="en-US" dirty="0" err="1"/>
              <a:t>TKey</a:t>
            </a:r>
            <a:r>
              <a:rPr lang="en-US" dirty="0"/>
              <a:t>&gt;)</a:t>
            </a:r>
          </a:p>
          <a:p>
            <a:r>
              <a:rPr lang="en-US" dirty="0"/>
              <a:t>.Select(</a:t>
            </a:r>
            <a:r>
              <a:rPr lang="en-US" dirty="0" err="1">
                <a:solidFill>
                  <a:srgbClr val="92D050"/>
                </a:solidFill>
              </a:rPr>
              <a:t>Func</a:t>
            </a:r>
            <a:r>
              <a:rPr lang="en-US" dirty="0"/>
              <a:t>&lt;Movie, </a:t>
            </a:r>
            <a:r>
              <a:rPr lang="en-US" dirty="0" err="1"/>
              <a:t>TResult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5571662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2463800"/>
          </a:xfrm>
        </p:spPr>
        <p:txBody>
          <a:bodyPr/>
          <a:lstStyle/>
          <a:p>
            <a:r>
              <a:rPr lang="en-US" dirty="0"/>
              <a:t>LINQ Query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2819400"/>
            <a:ext cx="21437600" cy="2730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 looks similar to writing SQL code</a:t>
            </a:r>
          </a:p>
          <a:p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 always start with ‘from’ and end with ‘select;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0" y="5549900"/>
            <a:ext cx="13279545" cy="7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Should You Use?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comes down to personal preference whether to use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or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</a:t>
            </a:r>
          </a:p>
          <a:p>
            <a:r>
              <a:rPr lang="en-US" dirty="0"/>
              <a:t>With that said,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are more powerful and flexible because: </a:t>
            </a:r>
          </a:p>
          <a:p>
            <a:pPr lvl="1"/>
            <a:r>
              <a:rPr lang="en-US" dirty="0"/>
              <a:t>All of the query operator keywords translate to extension methods under the hood </a:t>
            </a:r>
          </a:p>
          <a:p>
            <a:pPr lvl="1"/>
            <a:r>
              <a:rPr lang="en-US" dirty="0"/>
              <a:t>There are more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extension methods than </a:t>
            </a:r>
            <a:r>
              <a:rPr lang="en-US" dirty="0">
                <a:solidFill>
                  <a:srgbClr val="92D050"/>
                </a:solidFill>
              </a:rPr>
              <a:t>LINQ</a:t>
            </a:r>
            <a:r>
              <a:rPr lang="en-US" dirty="0"/>
              <a:t> query operators.</a:t>
            </a:r>
          </a:p>
        </p:txBody>
      </p:sp>
    </p:spTree>
    <p:extLst>
      <p:ext uri="{BB962C8B-B14F-4D97-AF65-F5344CB8AC3E}">
        <p14:creationId xmlns:p14="http://schemas.microsoft.com/office/powerpoint/2010/main" val="160396458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671</Words>
  <Application>Microsoft Office PowerPoint</Application>
  <PresentationFormat>Custom</PresentationFormat>
  <Paragraphs>66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Helvetica Neue</vt:lpstr>
      <vt:lpstr>Helvetica Neue Light</vt:lpstr>
      <vt:lpstr>Industrial</vt:lpstr>
      <vt:lpstr>LINQ</vt:lpstr>
      <vt:lpstr>LINQ</vt:lpstr>
      <vt:lpstr>LINQ</vt:lpstr>
      <vt:lpstr>LINQ Extension Methods</vt:lpstr>
      <vt:lpstr>LINQ Extension Methods: Chaining LINQ Methods</vt:lpstr>
      <vt:lpstr>LINQ Extension Methods: Using Select</vt:lpstr>
      <vt:lpstr>Coming Full Circle With Delegates</vt:lpstr>
      <vt:lpstr>LINQ Query Operators</vt:lpstr>
      <vt:lpstr>Which Should You Use?</vt:lpstr>
      <vt:lpstr>Database Models</vt:lpstr>
      <vt:lpstr>Model Example</vt:lpstr>
      <vt:lpstr>“Key” Data Annotation</vt:lpstr>
      <vt:lpstr>ApplicationDbContext</vt:lpstr>
      <vt:lpstr>ApplicationDbContext</vt:lpstr>
      <vt:lpstr>Using the Context Class for Querying</vt:lpstr>
      <vt:lpstr>Database Models w/ Foreign Keys</vt:lpstr>
      <vt:lpstr>Model w/ Foreign Key</vt:lpstr>
      <vt:lpstr>.Include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Brandon Calderon</cp:lastModifiedBy>
  <cp:revision>88</cp:revision>
  <dcterms:modified xsi:type="dcterms:W3CDTF">2021-08-06T18:44:13Z</dcterms:modified>
</cp:coreProperties>
</file>