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B39EF9-7E66-4C29-9A0B-B19D81C04B8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E7788C8-AFA0-4ACF-BF4F-924525E1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5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014EF3-591E-EB91-D844-D27951373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260" y="-8466"/>
            <a:ext cx="3746740" cy="169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ED562-617A-22D6-2BE3-7C706457D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Lariat Business Analysis,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8359-0A28-8B36-EB3E-7A07F98CA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Presented to: Stakeholders</a:t>
            </a:r>
          </a:p>
          <a:p>
            <a:r>
              <a:rPr lang="en-US" i="1" dirty="0"/>
              <a:t>Presented by: Jacob Carter</a:t>
            </a:r>
          </a:p>
        </p:txBody>
      </p:sp>
    </p:spTree>
    <p:extLst>
      <p:ext uri="{BB962C8B-B14F-4D97-AF65-F5344CB8AC3E}">
        <p14:creationId xmlns:p14="http://schemas.microsoft.com/office/powerpoint/2010/main" val="147655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000608-67D3-B387-E30C-9AE87BD48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D93D95-76CC-95E6-1FE7-29BF2DB5A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8434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EEB-3CDF-66A6-EA79-F7B9A294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ED9C-B4C0-EB2C-A68D-684AEC41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Minimizing cost and maximizing revenue for Lariat.</a:t>
            </a:r>
          </a:p>
          <a:p>
            <a:r>
              <a:rPr lang="en-US" sz="2000" dirty="0"/>
              <a:t>How to make smarter business decisions.</a:t>
            </a:r>
          </a:p>
          <a:p>
            <a:r>
              <a:rPr lang="en-US" sz="2000" dirty="0"/>
              <a:t>Analyze the costs and revenue generated by the fleet in order to derive insights and recommendations.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083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29DE-99DE-7F48-AE8B-9DE6262C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Lariat Performance 2018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D651DA-53BC-08BC-5F71-3BAF1022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132" y="2320289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Total Revenue: $52,830,207.00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Total Costs: $30,320,297.92</a:t>
            </a:r>
          </a:p>
          <a:p>
            <a:r>
              <a:rPr lang="en-US" sz="2000" b="1" dirty="0"/>
              <a:t>Total Profit: $22,509,909.08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FBCC6-D14D-74AD-C8A0-55C244B159B3}"/>
              </a:ext>
            </a:extLst>
          </p:cNvPr>
          <p:cNvSpPr txBox="1"/>
          <p:nvPr/>
        </p:nvSpPr>
        <p:spPr>
          <a:xfrm>
            <a:off x="7122773" y="2182186"/>
            <a:ext cx="5676181" cy="1884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Total Cars: 4000</a:t>
            </a:r>
          </a:p>
          <a:p>
            <a:pPr marL="285750" indent="-285750">
              <a:lnSpc>
                <a:spcPct val="150000"/>
              </a:lnSpc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Profit per Car: $13,207.55</a:t>
            </a:r>
          </a:p>
          <a:p>
            <a:pPr marL="285750" indent="-285750">
              <a:lnSpc>
                <a:spcPct val="150000"/>
              </a:lnSpc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Avg Price per Day: $162</a:t>
            </a:r>
          </a:p>
          <a:p>
            <a:pPr>
              <a:lnSpc>
                <a:spcPct val="150000"/>
              </a:lnSpc>
              <a:buClr>
                <a:srgbClr val="9BAFB5"/>
              </a:buClr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EDE15-352C-1DA4-C3F7-F8D9C28F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08" y="3778370"/>
            <a:ext cx="6521984" cy="29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0D61-1534-D855-6079-7E62EE68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Recommendation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CFC7-836B-32E1-9B46-29C35FC5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Decreasing the volume of </a:t>
            </a:r>
            <a:r>
              <a:rPr lang="en-US" sz="2000"/>
              <a:t>low performing cars, </a:t>
            </a:r>
            <a:r>
              <a:rPr lang="en-US" sz="2000" dirty="0"/>
              <a:t>while increasing the volume of high performing cars.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Increase the total rental price for every vehicle.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Combine a higher volume of high performing cars with a higher rental price.</a:t>
            </a:r>
          </a:p>
        </p:txBody>
      </p:sp>
    </p:spTree>
    <p:extLst>
      <p:ext uri="{BB962C8B-B14F-4D97-AF65-F5344CB8AC3E}">
        <p14:creationId xmlns:p14="http://schemas.microsoft.com/office/powerpoint/2010/main" val="177756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171149-7AA0-8B85-F5FD-EEF2E5E3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66" y="1471413"/>
            <a:ext cx="4584589" cy="243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D5D10-9A74-C7C7-567F-F12C3D511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959" y="3991964"/>
            <a:ext cx="5544363" cy="2595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BA1D4-1E22-5B2A-81F2-F8A2DBE9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47" y="173056"/>
            <a:ext cx="7729728" cy="1188720"/>
          </a:xfrm>
        </p:spPr>
        <p:txBody>
          <a:bodyPr/>
          <a:lstStyle/>
          <a:p>
            <a:pPr algn="ctr"/>
            <a:r>
              <a:rPr lang="en-US" b="1" dirty="0"/>
              <a:t>Option 1: More High Performing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199E-B5C9-265A-F60B-A346E515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8" y="1690688"/>
            <a:ext cx="2560608" cy="4351338"/>
          </a:xfrm>
        </p:spPr>
        <p:txBody>
          <a:bodyPr>
            <a:noAutofit/>
          </a:bodyPr>
          <a:lstStyle/>
          <a:p>
            <a:r>
              <a:rPr lang="en-US" sz="1700" dirty="0"/>
              <a:t>By decreasing the volume of lower performing cars, you can cut costs.</a:t>
            </a:r>
          </a:p>
          <a:p>
            <a:r>
              <a:rPr lang="en-US" sz="1700" dirty="0"/>
              <a:t>Most of the lower performing vehicles are luxury cars, which can be replaced for higher performing cars that cost less to maintain.</a:t>
            </a:r>
          </a:p>
          <a:p>
            <a:r>
              <a:rPr lang="en-US" sz="1700" b="1" dirty="0"/>
              <a:t>By increasing the total amount of high performing cars to 4600, revenue will increase by $7,924,531.05.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BDECE-B039-2354-CCAD-9781787B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141" y="1471414"/>
            <a:ext cx="4850921" cy="24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9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42E8-38AA-BDA1-69EB-8D56346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188"/>
            <a:ext cx="7729728" cy="1188720"/>
          </a:xfrm>
        </p:spPr>
        <p:txBody>
          <a:bodyPr/>
          <a:lstStyle/>
          <a:p>
            <a:pPr algn="ctr"/>
            <a:r>
              <a:rPr lang="en-US" b="1" dirty="0"/>
              <a:t>Option 2: Increase Rental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F5A2-D088-9E98-392F-CBFBFA98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1" y="2179433"/>
            <a:ext cx="2349490" cy="4057553"/>
          </a:xfrm>
        </p:spPr>
        <p:txBody>
          <a:bodyPr>
            <a:normAutofit/>
          </a:bodyPr>
          <a:lstStyle/>
          <a:p>
            <a:r>
              <a:rPr lang="en-US" b="1" dirty="0"/>
              <a:t>By increasing the rental price of every vehicle by 10%, the average price per day increases from $162 to $178. This increases total revenue by $5,283,020.70.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1A95F-EEE1-FCCA-0D93-395DC7C5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10" y="2179433"/>
            <a:ext cx="6621937" cy="3580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D6922-F008-EE69-309C-F7165051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33" y="5382971"/>
            <a:ext cx="1133954" cy="304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2D9FA-EF83-B636-3127-40A6E0E92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973" y="5382971"/>
            <a:ext cx="65842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2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1E8C-92B7-509E-DFCD-AE94BB57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65" y="438149"/>
            <a:ext cx="7729728" cy="1188720"/>
          </a:xfrm>
        </p:spPr>
        <p:txBody>
          <a:bodyPr/>
          <a:lstStyle/>
          <a:p>
            <a:pPr algn="ctr"/>
            <a:r>
              <a:rPr lang="en-US" b="1" dirty="0"/>
              <a:t>Option 3: More Cars &amp; Higher Rental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A532-675B-59E5-0B86-4B3926FF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45" y="2207388"/>
            <a:ext cx="2335006" cy="4212463"/>
          </a:xfrm>
        </p:spPr>
        <p:txBody>
          <a:bodyPr>
            <a:noAutofit/>
          </a:bodyPr>
          <a:lstStyle/>
          <a:p>
            <a:r>
              <a:rPr lang="en-US" dirty="0"/>
              <a:t>By combining the first two options together, revenue will increase.</a:t>
            </a:r>
          </a:p>
          <a:p>
            <a:r>
              <a:rPr lang="en-US" dirty="0"/>
              <a:t>For this example, </a:t>
            </a:r>
            <a:r>
              <a:rPr lang="en-US" b="1" dirty="0"/>
              <a:t>the number of high performing cars is increased to 4600, while the average price per day is increased by 10%, from $162 to $178. Revenue will increase by $13,207,551.75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5946C-081C-4C2A-5CDB-3A2A5503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44" y="2372264"/>
            <a:ext cx="7169546" cy="3340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95DBD0-BE39-FF2F-4963-92A45A05A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02" y="5321137"/>
            <a:ext cx="658425" cy="304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94E4-A2D8-F045-A588-198FF0AAB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062" y="5321137"/>
            <a:ext cx="1481456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0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7311-93F1-72CB-0916-EF81F3AF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5" y="274233"/>
            <a:ext cx="7729728" cy="1188720"/>
          </a:xfrm>
        </p:spPr>
        <p:txBody>
          <a:bodyPr/>
          <a:lstStyle/>
          <a:p>
            <a:pPr algn="ctr"/>
            <a:r>
              <a:rPr lang="en-US" b="1" dirty="0"/>
              <a:t>Total Revenue by Option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B5E31-94DA-6955-DB5E-7CAC9A69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36" y="3021182"/>
            <a:ext cx="7096125" cy="3751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779A15-E04A-AA4B-BE6B-2E661D8B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93" y="1554726"/>
            <a:ext cx="6603610" cy="13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1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D1B-DC26-EF8B-FCE7-A715803C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642F-CE29-B94C-EEBC-C57A5390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analyzing the data, </a:t>
            </a:r>
            <a:r>
              <a:rPr lang="en-US" sz="2000" b="1" dirty="0"/>
              <a:t>I recommend implementing option 3, adding more high performing cars and increasing the rental price by 10%.</a:t>
            </a:r>
          </a:p>
          <a:p>
            <a:r>
              <a:rPr lang="en-US" sz="2000" dirty="0"/>
              <a:t>You could also implement just one option and still see an increase in revenue.</a:t>
            </a:r>
          </a:p>
          <a:p>
            <a:r>
              <a:rPr lang="en-US" sz="2000" dirty="0"/>
              <a:t>I do not recommend not choosing any option because revenue will not be maximized.</a:t>
            </a:r>
          </a:p>
        </p:txBody>
      </p:sp>
    </p:spTree>
    <p:extLst>
      <p:ext uri="{BB962C8B-B14F-4D97-AF65-F5344CB8AC3E}">
        <p14:creationId xmlns:p14="http://schemas.microsoft.com/office/powerpoint/2010/main" val="39624832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</TotalTime>
  <Words>353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Lariat Business Analysis, 2018</vt:lpstr>
      <vt:lpstr>Business Objectives</vt:lpstr>
      <vt:lpstr>Lariat Performance 2018</vt:lpstr>
      <vt:lpstr>Business Recommendation Options</vt:lpstr>
      <vt:lpstr>Option 1: More High Performing Cars</vt:lpstr>
      <vt:lpstr>Option 2: Increase Rental Price</vt:lpstr>
      <vt:lpstr>Option 3: More Cars &amp; Higher Rental Price</vt:lpstr>
      <vt:lpstr>Total Revenue by Option</vt:lpstr>
      <vt:lpstr>Call to 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Business Analysis, 2018</dc:title>
  <dc:creator>Jacob Carter</dc:creator>
  <cp:lastModifiedBy>Jacob Carter</cp:lastModifiedBy>
  <cp:revision>17</cp:revision>
  <dcterms:created xsi:type="dcterms:W3CDTF">2023-07-05T13:20:47Z</dcterms:created>
  <dcterms:modified xsi:type="dcterms:W3CDTF">2023-07-11T20:36:59Z</dcterms:modified>
</cp:coreProperties>
</file>