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0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C063F-FFF8-734E-B298-6D7AB72A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8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b="1" dirty="0"/>
              <a:t>Capstone 2: 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4DB4C-3D18-D9C4-A09E-ACB138634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to: Thinkful Team Stakeholders</a:t>
            </a:r>
          </a:p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Jacob Carter</a:t>
            </a:r>
          </a:p>
          <a:p>
            <a:endParaRPr 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house with a chimney and a door&#10;&#10;Description automatically generated">
            <a:extLst>
              <a:ext uri="{FF2B5EF4-FFF2-40B4-BE49-F238E27FC236}">
                <a16:creationId xmlns:a16="http://schemas.microsoft.com/office/drawing/2014/main" id="{C15EE5E6-7A52-0FD2-9213-B64E2253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283569"/>
            <a:ext cx="4001315" cy="37612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2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" y="6334317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BA2DE-B2B7-79AC-DAA9-12E228EF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516836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Year Remodeled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5AAE-407D-B95E-59A1-F11EE6BB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2"/>
            <a:ext cx="3084844" cy="333551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Correlation: 0.85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T-test: H</a:t>
            </a:r>
            <a:r>
              <a:rPr lang="en-US" sz="1500" baseline="-25000" dirty="0">
                <a:solidFill>
                  <a:srgbClr val="FFFFFF"/>
                </a:solidFill>
              </a:rPr>
              <a:t>0</a:t>
            </a:r>
            <a:r>
              <a:rPr lang="en-US" sz="1500" dirty="0">
                <a:solidFill>
                  <a:srgbClr val="FFFFFF"/>
                </a:solidFill>
              </a:rPr>
              <a:t>: p = 0, H</a:t>
            </a:r>
            <a:r>
              <a:rPr lang="en-US" sz="1500" baseline="-25000" dirty="0">
                <a:solidFill>
                  <a:srgbClr val="FFFFFF"/>
                </a:solidFill>
              </a:rPr>
              <a:t>1</a:t>
            </a:r>
            <a:r>
              <a:rPr lang="en-US" sz="1500" dirty="0">
                <a:solidFill>
                  <a:srgbClr val="FFFFFF"/>
                </a:solidFill>
              </a:rPr>
              <a:t>: P &lt; 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Houses remodeled in 2010 vs 2000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P-Value = 0.08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 &gt; .05 at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This P-value fails to reject the null hypothesis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High correlation, but lower P value. You can see a gradual average sale price increase, followed by a sharp increase in the beginning of the century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67EB6-9771-DDBE-1439-FA8028A6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82438"/>
            <a:ext cx="6798083" cy="30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3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11123-CE80-41FB-9A2E-2AC66E1C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516836"/>
            <a:ext cx="3084844" cy="21038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Year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CBD0-E1FC-4DD2-BCF5-03C42291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2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Correlation: 0.53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T-test: H</a:t>
            </a:r>
            <a:r>
              <a:rPr lang="en-US" sz="1500" baseline="-25000" dirty="0">
                <a:solidFill>
                  <a:srgbClr val="FFFFFF"/>
                </a:solidFill>
              </a:rPr>
              <a:t>0</a:t>
            </a:r>
            <a:r>
              <a:rPr lang="en-US" sz="1500" dirty="0">
                <a:solidFill>
                  <a:srgbClr val="FFFFFF"/>
                </a:solidFill>
              </a:rPr>
              <a:t>: p = 0, H</a:t>
            </a:r>
            <a:r>
              <a:rPr lang="en-US" sz="1500" baseline="-25000" dirty="0">
                <a:solidFill>
                  <a:srgbClr val="FFFFFF"/>
                </a:solidFill>
              </a:rPr>
              <a:t>1</a:t>
            </a:r>
            <a:r>
              <a:rPr lang="en-US" sz="1500" dirty="0">
                <a:solidFill>
                  <a:srgbClr val="FFFFFF"/>
                </a:solidFill>
              </a:rPr>
              <a:t>: P &lt; 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Houses built between 1990-1999 vs 2000-2010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P-Value = 0.09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 &gt; .05 at 0.09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This P-value fails to reject the null hypothesis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Moderate correlation, but lower P value. You can see a sharp increase in the beginning of the century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D22AB-651C-9DA7-28B0-21A2293E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89575"/>
            <a:ext cx="6798083" cy="40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2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AB0AE-3E86-06D1-5E83-BF244215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163A-A2C4-BC1E-A9D1-CF6D1AC2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When allocating the firm’s investment dollars, prioritize investing in houses that have the following characteristics, as they have an impact on the average sale price (determined by my analysis):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higher overall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bigger garage that can hold more cars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fireplaces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recently remodeled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More recently built</a:t>
            </a:r>
          </a:p>
          <a:p>
            <a:pPr marL="201163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201163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 descr="Graph on document with pen">
            <a:extLst>
              <a:ext uri="{FF2B5EF4-FFF2-40B4-BE49-F238E27FC236}">
                <a16:creationId xmlns:a16="http://schemas.microsoft.com/office/drawing/2014/main" id="{3C0790D9-425C-BDB2-D346-5C15BC5E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2" r="2084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20A95-9E4C-A9D2-81D4-D3BB8989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b="1" spc="-50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C0DD-E76D-D88C-D4B7-63BD2B92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0AEC160E-A9AC-0793-09BA-A3A8EE132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CEBA-9E5E-F557-7B0C-A4BDBC78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Analysis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A8E3-1B4D-D589-E377-16FE910B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Investors are wanting to find out what factors drive home sale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main goal of the analysis is to determine how the investors should allocate dollars earmarked for investment into mortgage-backed securities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success of the analysis relies on the ability to identify good and bad investments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BC7CF-A8B2-6DB3-5DEC-B9513366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2828859"/>
            <a:ext cx="3135109" cy="16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5906-0D4F-7DE0-3491-153E3F03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2772-47A9-A1DD-C869-A13F60AD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What factors affect the sale price of houses the most? The least?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What are the obvious factors that affect sale price?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How do we determine the correlation between the different factors and the sale price?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Based on domain knowledge, research and statistical testing, it will be easier to answer these questions to provide adequate recommendations</a:t>
            </a:r>
          </a:p>
          <a:p>
            <a:endParaRPr lang="en-US" sz="2400" dirty="0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73A69258-FF63-6126-BD99-704ACFE0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1" y="2084270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BB207-869A-9EB0-FD4E-95C0F81C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2" y="634947"/>
            <a:ext cx="6368143" cy="1450757"/>
          </a:xfrm>
        </p:spPr>
        <p:txBody>
          <a:bodyPr>
            <a:normAutofit/>
          </a:bodyPr>
          <a:lstStyle/>
          <a:p>
            <a:r>
              <a:rPr lang="en-US" b="1" dirty="0"/>
              <a:t>What is the data?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EDADCF79-249F-FA71-8AF7-47E6BF195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7" r="21493" b="1"/>
          <a:stretch/>
        </p:blipFill>
        <p:spPr>
          <a:xfrm>
            <a:off x="21" y="-12126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8" y="2085703"/>
            <a:ext cx="6170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A476-DF52-0DFF-1E9E-4F328D56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2" y="2198915"/>
            <a:ext cx="636814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dataset is a sample of 1,460 houses in Ames, Iowa that were sold between 2006 and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There were a total of 81 columns, with each being a characteristic of a specific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 utilized the train.csv dataset from Kaggle, which can be found </a:t>
            </a:r>
            <a:r>
              <a:rPr lang="en-US" sz="2400" dirty="0">
                <a:hlinkClick r:id="rId3"/>
              </a:rPr>
              <a:t>here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9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2AF1-6CAE-EB28-EFB2-AD604E21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DF39A-02FF-027D-0BC2-6CBD7912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99" y="1942183"/>
            <a:ext cx="5423804" cy="39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4366-E089-0C21-741B-6B9E99AB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Factors That Drive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6E80-D28F-3533-D02C-D877D128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These factors were found by utilizing Correlation testing in the Data Analysis ToolPak in Excel, T-tests, along with Pivot tables and visualizations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CC7AB-AE3A-037E-95E5-C13CBE6F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553" y="2933989"/>
            <a:ext cx="7057329" cy="25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5295-6D40-F45C-EE59-10C3412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516836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Overall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826A-3103-52F8-8638-751083F8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Correlation of 0.95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T-test: H</a:t>
            </a:r>
            <a:r>
              <a:rPr lang="en-US" sz="1500" baseline="-25000">
                <a:solidFill>
                  <a:srgbClr val="FFFFFF"/>
                </a:solidFill>
              </a:rPr>
              <a:t>0</a:t>
            </a:r>
            <a:r>
              <a:rPr lang="en-US" sz="1500">
                <a:solidFill>
                  <a:srgbClr val="FFFFFF"/>
                </a:solidFill>
              </a:rPr>
              <a:t>: p = 0, H</a:t>
            </a:r>
            <a:r>
              <a:rPr lang="en-US" sz="1500" baseline="-25000">
                <a:solidFill>
                  <a:srgbClr val="FFFFFF"/>
                </a:solidFill>
              </a:rPr>
              <a:t>1</a:t>
            </a:r>
            <a:r>
              <a:rPr lang="en-US" sz="1500">
                <a:solidFill>
                  <a:srgbClr val="FFFFFF"/>
                </a:solidFill>
              </a:rPr>
              <a:t>: P &lt; 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Houses with quality score of 10 vs 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P-Value = 0.0004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P &lt; 0.5 at 0.0004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This P-value rejects the null hypothesis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F2E9-9F55-022A-7715-89D77F40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65419"/>
            <a:ext cx="6798083" cy="35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0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52F6E-F7BD-DA3D-421C-573FFF3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516836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# of Garage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C58E-CDC1-4C2E-BE09-67BCB375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Correlation: 0.64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 T-test: H</a:t>
            </a:r>
            <a:r>
              <a:rPr lang="en-US" sz="1500" baseline="-25000">
                <a:solidFill>
                  <a:srgbClr val="FFFFFF"/>
                </a:solidFill>
              </a:rPr>
              <a:t>0</a:t>
            </a:r>
            <a:r>
              <a:rPr lang="en-US" sz="1500">
                <a:solidFill>
                  <a:srgbClr val="FFFFFF"/>
                </a:solidFill>
              </a:rPr>
              <a:t>: p = 0, H</a:t>
            </a:r>
            <a:r>
              <a:rPr lang="en-US" sz="1500" baseline="-25000">
                <a:solidFill>
                  <a:srgbClr val="FFFFFF"/>
                </a:solidFill>
              </a:rPr>
              <a:t>1</a:t>
            </a:r>
            <a:r>
              <a:rPr lang="en-US" sz="1500">
                <a:solidFill>
                  <a:srgbClr val="FFFFFF"/>
                </a:solidFill>
              </a:rPr>
              <a:t>: P &lt; 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Houses with 3 car garage vs 4 car garage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P-Value = 0.005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P &lt; .05 at 0.005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This P-value rejects the null hypothesis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A0031-7287-D783-191F-02ABB47F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41834"/>
            <a:ext cx="6798083" cy="43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52F6E-F7BD-DA3D-421C-573FFF3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516836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# of Fireplaces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C58E-CDC1-4C2E-BE09-67BCB375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Correlation: 0.93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 T-test: H</a:t>
            </a:r>
            <a:r>
              <a:rPr lang="en-US" sz="1500" baseline="-25000" dirty="0">
                <a:solidFill>
                  <a:srgbClr val="FFFFFF"/>
                </a:solidFill>
              </a:rPr>
              <a:t>0</a:t>
            </a:r>
            <a:r>
              <a:rPr lang="en-US" sz="1500" dirty="0">
                <a:solidFill>
                  <a:srgbClr val="FFFFFF"/>
                </a:solidFill>
              </a:rPr>
              <a:t>: p = 0, H</a:t>
            </a:r>
            <a:r>
              <a:rPr lang="en-US" sz="1500" baseline="-25000" dirty="0">
                <a:solidFill>
                  <a:srgbClr val="FFFFFF"/>
                </a:solidFill>
              </a:rPr>
              <a:t>1</a:t>
            </a:r>
            <a:r>
              <a:rPr lang="en-US" sz="1500" dirty="0">
                <a:solidFill>
                  <a:srgbClr val="FFFFFF"/>
                </a:solidFill>
              </a:rPr>
              <a:t>: P &lt; 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Houses with 1 fireplace vs 2 fireplaces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P-Value = 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 &lt; .05 at 0.01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This P-value rejects the null hypothesis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C35D7-9F7A-80EB-C627-BA04FE78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45269"/>
            <a:ext cx="6798082" cy="35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67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565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Capstone 2: House Price Analysis</vt:lpstr>
      <vt:lpstr>Analysis Goals</vt:lpstr>
      <vt:lpstr>Research Questions</vt:lpstr>
      <vt:lpstr>What is the data?</vt:lpstr>
      <vt:lpstr>Descriptive Statistics</vt:lpstr>
      <vt:lpstr>Top Factors That Drive House Prices</vt:lpstr>
      <vt:lpstr>Overall Quality</vt:lpstr>
      <vt:lpstr># of Garage Cars</vt:lpstr>
      <vt:lpstr># of Fireplaces</vt:lpstr>
      <vt:lpstr>Year Remodeled</vt:lpstr>
      <vt:lpstr>Year Built</vt:lpstr>
      <vt:lpstr>Business 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House Price Factors Analysis</dc:title>
  <dc:creator>Jacob Carter</dc:creator>
  <cp:lastModifiedBy>Jacob Carter</cp:lastModifiedBy>
  <cp:revision>18</cp:revision>
  <dcterms:created xsi:type="dcterms:W3CDTF">2023-10-18T20:40:59Z</dcterms:created>
  <dcterms:modified xsi:type="dcterms:W3CDTF">2023-11-07T21:01:11Z</dcterms:modified>
</cp:coreProperties>
</file>