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2" r:id="rId5"/>
    <p:sldId id="263" r:id="rId6"/>
    <p:sldId id="264" r:id="rId7"/>
    <p:sldId id="267" r:id="rId8"/>
    <p:sldId id="266" r:id="rId9"/>
    <p:sldId id="27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51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CB044-F29B-4893-8FD2-D6EB9B07C7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FCBF3F-BC02-405E-ADF2-30589A8194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BCBB9-7560-4B93-898F-D1C6AF862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0AFE8-3833-455B-9F5B-E834F0EBD452}" type="datetimeFigureOut">
              <a:rPr lang="en-US" smtClean="0"/>
              <a:t>6/8/21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B0C01-23C0-455B-9128-3CA797204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FCE97B-CD20-4D33-AC78-CC6E4377A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E3A8D-A04B-42DB-AB2C-00B261ACC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523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B12AA-6C5F-4C1D-90B2-D47DEE4F0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C74684-C680-4905-B573-3F335CAD0F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1C42EC-20AF-4FC7-92D5-9486D6A1E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0AFE8-3833-455B-9F5B-E834F0EBD452}" type="datetimeFigureOut">
              <a:rPr lang="en-US" smtClean="0"/>
              <a:t>6/8/21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62F42-C2F7-4F04-A9F9-2B61DE452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FD90CC-335A-41C2-A246-440055351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E3A8D-A04B-42DB-AB2C-00B261ACC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66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922E18-3083-4C34-A506-2439D48478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BB30C-793E-40C1-A823-CD2E041F9F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8B14A4-9992-46A1-862E-06EE7DEC1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0AFE8-3833-455B-9F5B-E834F0EBD452}" type="datetimeFigureOut">
              <a:rPr lang="en-US" smtClean="0"/>
              <a:t>6/8/21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2A863-3166-477A-9205-2DB1DD736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60776-93BF-4F0D-BF5B-9A2264A88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E3A8D-A04B-42DB-AB2C-00B261ACC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501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16857-B9E5-43B1-A66B-0A9B8953E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8653F-6DD4-49E8-862A-0359C836F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DD4F4-FDC1-486F-8C90-6D8D5EF59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0AFE8-3833-455B-9F5B-E834F0EBD452}" type="datetimeFigureOut">
              <a:rPr lang="en-US" smtClean="0"/>
              <a:t>6/8/21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FB36D-ECD8-43F6-B65C-B61DB07F0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A3ED4D-1162-4C21-A9FF-EC190C71A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E3A8D-A04B-42DB-AB2C-00B261ACC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166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7818D-1341-4F53-839C-42EF9FEF7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961EA2-D024-49FF-8EEC-01E6F855D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C4AFD9-EB62-413A-A4BA-A5FAB0441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0AFE8-3833-455B-9F5B-E834F0EBD452}" type="datetimeFigureOut">
              <a:rPr lang="en-US" smtClean="0"/>
              <a:t>6/8/21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FBAE67-DE05-46A3-89EB-CD164A449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F666F-9C91-4A04-97BD-6AA2072A8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E3A8D-A04B-42DB-AB2C-00B261ACC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541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36962-2080-4834-99C9-20F8891D0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6AC3C-C680-4086-8A11-AFE800AEED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904E0-E5A2-4530-A7DA-7A8EBE17E5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A3E230-EA15-465A-9465-2A4E06376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0AFE8-3833-455B-9F5B-E834F0EBD452}" type="datetimeFigureOut">
              <a:rPr lang="en-US" smtClean="0"/>
              <a:t>6/8/21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C12900-19DA-4F66-A33F-0261F0375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8E970-0AF4-4DAC-96D0-B5873FAAD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E3A8D-A04B-42DB-AB2C-00B261ACC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26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EDF26-1922-4354-A0CA-0FC59DDF9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C44960-1903-429F-917A-1BD81A923F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4EE15A-486A-48F6-854E-F9A7162194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5F31BC-C5CB-479D-91E5-96A537D766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76D4ED-51F8-4243-8F15-0210A4F140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6B2EB5-F30A-4D4F-8F48-FCD807702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0AFE8-3833-455B-9F5B-E834F0EBD452}" type="datetimeFigureOut">
              <a:rPr lang="en-US" smtClean="0"/>
              <a:t>6/8/21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4D6DDB-2759-4428-84F7-B9FEBD0BA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86B822-E1D7-44C2-AC3D-59AC4D26E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E3A8D-A04B-42DB-AB2C-00B261ACC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35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C11B5-507E-4A69-9387-97ACF6248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6DF263-4949-4099-9B95-6F54575DE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0AFE8-3833-455B-9F5B-E834F0EBD452}" type="datetimeFigureOut">
              <a:rPr lang="en-US" smtClean="0"/>
              <a:t>6/8/21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9298C3-D488-4843-AB47-08D9D527C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085033-5282-4035-A93A-1E27440F0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E3A8D-A04B-42DB-AB2C-00B261ACC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341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B0AB70-4224-4375-9B68-DF31B5DE2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0AFE8-3833-455B-9F5B-E834F0EBD452}" type="datetimeFigureOut">
              <a:rPr lang="en-US" smtClean="0"/>
              <a:t>6/8/21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F603A5-6590-4CB0-80CA-471360747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4D47F7-F3D5-416F-88D1-C670C8A08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E3A8D-A04B-42DB-AB2C-00B261ACC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34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0CAB8-84E7-4B5C-A66A-FDF5CDB2F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457E6-390D-4E9D-A33C-919961F9C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88094D-8DD3-431E-8419-C262CE9329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BB9457-8706-41BB-A17A-5A7F7647B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0AFE8-3833-455B-9F5B-E834F0EBD452}" type="datetimeFigureOut">
              <a:rPr lang="en-US" smtClean="0"/>
              <a:t>6/8/21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A497DF-DC6A-4F87-A3EE-B98FA6BBC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BF20A5-49CF-4DD0-8E8F-C8B5F856E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E3A8D-A04B-42DB-AB2C-00B261ACC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544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42536-436E-4EB0-A75B-D19A1FB14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896FE0-0E38-4580-A218-ED044F2E7F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A9B819-7001-457F-8396-3F7598CEAB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966BBA-0F24-4943-A46F-66BC80910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0AFE8-3833-455B-9F5B-E834F0EBD452}" type="datetimeFigureOut">
              <a:rPr lang="en-US" smtClean="0"/>
              <a:t>6/8/21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B18645-7120-4ECB-8EF8-EDE3E978B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B81C03-539C-4567-AE05-430AA3485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E3A8D-A04B-42DB-AB2C-00B261ACC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231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7CF73E-9A52-4E77-B7C3-9077C9536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D76F68-0E4F-4ECA-9C3F-A54093E54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0BE5D-949A-42A8-BF6D-B646475606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10AFE8-3833-455B-9F5B-E834F0EBD452}" type="datetimeFigureOut">
              <a:rPr lang="en-US" smtClean="0"/>
              <a:t>6/8/21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D42D67-AAED-4803-9364-6C2675A62B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3A3B0-67EA-4DA5-AA80-4606E76B3A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6E3A8D-A04B-42DB-AB2C-00B261ACC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544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BlackLine IPO Is Promising For Financial Corporate Reporting (NASDAQ:BL) |  Seeking Alpha">
            <a:extLst>
              <a:ext uri="{FF2B5EF4-FFF2-40B4-BE49-F238E27FC236}">
                <a16:creationId xmlns:a16="http://schemas.microsoft.com/office/drawing/2014/main" id="{6C39122F-785D-4048-9E24-CD5F87B944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89303" y="1119116"/>
            <a:ext cx="5110333" cy="2213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7" name="Right Triangle 136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8EC3DC-E75F-4F3B-AC3D-58DAFC6A84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9303" y="3222762"/>
            <a:ext cx="8921672" cy="1713305"/>
          </a:xfrm>
        </p:spPr>
        <p:txBody>
          <a:bodyPr anchor="b">
            <a:normAutofit/>
          </a:bodyPr>
          <a:lstStyle/>
          <a:p>
            <a:pPr algn="l"/>
            <a:r>
              <a:rPr lang="en-US" sz="5000" dirty="0"/>
              <a:t>How to Prepare General Ledger Account Reconciliations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CA695F-AD81-45EF-9511-F6E742DBA9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9303" y="4985719"/>
            <a:ext cx="7321298" cy="753165"/>
          </a:xfrm>
        </p:spPr>
        <p:txBody>
          <a:bodyPr anchor="t">
            <a:normAutofit fontScale="92500" lnSpcReduction="20000"/>
          </a:bodyPr>
          <a:lstStyle/>
          <a:p>
            <a:pPr algn="l"/>
            <a:endParaRPr lang="en-US" sz="1900" dirty="0"/>
          </a:p>
          <a:p>
            <a:pPr algn="l"/>
            <a:r>
              <a:rPr lang="en-US" sz="2800" dirty="0"/>
              <a:t>Carter Kaufmann</a:t>
            </a:r>
          </a:p>
        </p:txBody>
      </p:sp>
    </p:spTree>
    <p:extLst>
      <p:ext uri="{BB962C8B-B14F-4D97-AF65-F5344CB8AC3E}">
        <p14:creationId xmlns:p14="http://schemas.microsoft.com/office/powerpoint/2010/main" val="3591557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BBAF138-1E8A-4B06-BF68-43BCB39663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3158" y="1825625"/>
            <a:ext cx="9545684" cy="4351338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0CACD94-8E94-9D46-9398-EFB1E119C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br>
              <a:rPr lang="en-US" sz="2200" dirty="0"/>
            </a:br>
            <a:br>
              <a:rPr lang="en-US" dirty="0"/>
            </a:b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9EFEF9-6308-A242-A590-DF6ECB062807}"/>
              </a:ext>
            </a:extLst>
          </p:cNvPr>
          <p:cNvSpPr txBox="1"/>
          <p:nvPr/>
        </p:nvSpPr>
        <p:spPr>
          <a:xfrm>
            <a:off x="579863" y="365125"/>
            <a:ext cx="1100625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highlight>
                  <a:srgbClr val="FFFF00"/>
                </a:highlight>
              </a:rPr>
              <a:t>Log in to Blackline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Make sure you are under the </a:t>
            </a:r>
            <a:r>
              <a:rPr lang="en-US" sz="2200" dirty="0">
                <a:highlight>
                  <a:srgbClr val="FFFF00"/>
                </a:highlight>
              </a:rPr>
              <a:t>“Preparer”</a:t>
            </a:r>
            <a:r>
              <a:rPr lang="en-US" sz="2200" dirty="0"/>
              <a:t> role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Verify you’re in the </a:t>
            </a:r>
            <a:r>
              <a:rPr lang="en-US" sz="2200" dirty="0">
                <a:highlight>
                  <a:srgbClr val="FFFF00"/>
                </a:highlight>
              </a:rPr>
              <a:t>proper period</a:t>
            </a:r>
            <a:r>
              <a:rPr lang="en-US" sz="2200" dirty="0"/>
              <a:t>, in order to prepare month end reconciliations </a:t>
            </a:r>
          </a:p>
        </p:txBody>
      </p:sp>
    </p:spTree>
    <p:extLst>
      <p:ext uri="{BB962C8B-B14F-4D97-AF65-F5344CB8AC3E}">
        <p14:creationId xmlns:p14="http://schemas.microsoft.com/office/powerpoint/2010/main" val="2634291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D24EF2-11FB-4014-B780-4A386C3BEB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3062" y="1825625"/>
            <a:ext cx="9565876" cy="435133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0A430C2-5953-C54F-953E-215378DA947C}"/>
              </a:ext>
            </a:extLst>
          </p:cNvPr>
          <p:cNvSpPr txBox="1"/>
          <p:nvPr/>
        </p:nvSpPr>
        <p:spPr>
          <a:xfrm>
            <a:off x="535259" y="312234"/>
            <a:ext cx="11028556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Click the number of </a:t>
            </a:r>
            <a:r>
              <a:rPr lang="en-US" sz="2000" dirty="0">
                <a:highlight>
                  <a:srgbClr val="FFFF00"/>
                </a:highlight>
              </a:rPr>
              <a:t>“Not Certified” </a:t>
            </a:r>
            <a:r>
              <a:rPr lang="en-US" sz="2000" dirty="0"/>
              <a:t>total reconciliations (in this case 54)</a:t>
            </a:r>
          </a:p>
          <a:p>
            <a:r>
              <a:rPr lang="en-US" sz="2000" dirty="0"/>
              <a:t>        (The number of “Prepared” reconciliations will increase as you complete them)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reconciliations will be categorized as </a:t>
            </a:r>
            <a:r>
              <a:rPr lang="en-US" sz="2000" dirty="0">
                <a:highlight>
                  <a:srgbClr val="FFFF00"/>
                </a:highlight>
              </a:rPr>
              <a:t>”Completed” </a:t>
            </a:r>
            <a:r>
              <a:rPr lang="en-US" sz="2000" u="sng" dirty="0"/>
              <a:t>once they are reviewed and approved by the approver closer to month 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719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CBF6E-C558-4B7B-B239-237403567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Next, click the “</a:t>
            </a:r>
            <a:r>
              <a:rPr lang="en-US" sz="2800" dirty="0">
                <a:highlight>
                  <a:srgbClr val="FFFF00"/>
                </a:highlight>
              </a:rPr>
              <a:t>Edit</a:t>
            </a:r>
            <a:r>
              <a:rPr lang="en-US" sz="2800" dirty="0"/>
              <a:t>” button on the left-hand side (highlighted in yellow) to go into the Treasury </a:t>
            </a:r>
            <a:r>
              <a:rPr lang="en-US" sz="2800" dirty="0" err="1"/>
              <a:t>IntraFi</a:t>
            </a:r>
            <a:r>
              <a:rPr lang="en-US" sz="2800" dirty="0"/>
              <a:t> OWB rec and prepare the reconciliation.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3BDFBF-779F-4491-B0BC-3B9C1F6692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6860" y="1825624"/>
            <a:ext cx="10258279" cy="4251325"/>
          </a:xfrm>
        </p:spPr>
      </p:pic>
    </p:spTree>
    <p:extLst>
      <p:ext uri="{BB962C8B-B14F-4D97-AF65-F5344CB8AC3E}">
        <p14:creationId xmlns:p14="http://schemas.microsoft.com/office/powerpoint/2010/main" val="1042078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C7EC3-4EA0-4625-87BB-F4FBBE26F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Click the “X” (circled in red below) so that Figures from prior periods don’t pile up in any accounts. Then click “Add Supporting Item”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21D573-1591-46B2-97B9-A49ED646C2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8653" y="1825625"/>
            <a:ext cx="8094694" cy="4351338"/>
          </a:xfrm>
        </p:spPr>
      </p:pic>
    </p:spTree>
    <p:extLst>
      <p:ext uri="{BB962C8B-B14F-4D97-AF65-F5344CB8AC3E}">
        <p14:creationId xmlns:p14="http://schemas.microsoft.com/office/powerpoint/2010/main" val="2750689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FC980E-A4C0-4DFC-92AD-1A7AB73DA0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6480" y="1825624"/>
            <a:ext cx="10109200" cy="4778375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F6AEAB8-AB98-1147-B6CE-9AB43DD30A0C}"/>
              </a:ext>
            </a:extLst>
          </p:cNvPr>
          <p:cNvSpPr txBox="1"/>
          <p:nvPr/>
        </p:nvSpPr>
        <p:spPr>
          <a:xfrm>
            <a:off x="348343" y="163631"/>
            <a:ext cx="11495314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Select the </a:t>
            </a:r>
            <a:r>
              <a:rPr lang="en-US" sz="1700" dirty="0">
                <a:highlight>
                  <a:srgbClr val="FFFF00"/>
                </a:highlight>
              </a:rPr>
              <a:t>item class</a:t>
            </a:r>
            <a:r>
              <a:rPr lang="en-US" sz="1700" dirty="0"/>
              <a:t>. </a:t>
            </a:r>
          </a:p>
          <a:p>
            <a:r>
              <a:rPr lang="en-US" sz="1700" dirty="0"/>
              <a:t>         (You can see the definitions of all three item classes if you hover over the respective bullet point for each class)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Enter the </a:t>
            </a:r>
            <a:r>
              <a:rPr lang="en-US" sz="1700" dirty="0">
                <a:highlight>
                  <a:srgbClr val="FFFF00"/>
                </a:highlight>
              </a:rPr>
              <a:t>amount</a:t>
            </a:r>
            <a:r>
              <a:rPr lang="en-US" sz="1700" dirty="0"/>
              <a:t> for the line item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Lastly, enter a short </a:t>
            </a:r>
            <a:r>
              <a:rPr lang="en-US" sz="1700" dirty="0">
                <a:highlight>
                  <a:srgbClr val="FFFF00"/>
                </a:highlight>
              </a:rPr>
              <a:t>description</a:t>
            </a:r>
            <a:r>
              <a:rPr lang="en-US" sz="1700" dirty="0"/>
              <a:t> such as “Reconciliation is attached”. </a:t>
            </a:r>
          </a:p>
          <a:p>
            <a:r>
              <a:rPr lang="en-US" sz="1700" dirty="0"/>
              <a:t>         (Once the unidentified difference is zero, and the line items equate to the GL balance shown, it is okay to proceed)</a:t>
            </a:r>
          </a:p>
        </p:txBody>
      </p:sp>
    </p:spTree>
    <p:extLst>
      <p:ext uri="{BB962C8B-B14F-4D97-AF65-F5344CB8AC3E}">
        <p14:creationId xmlns:p14="http://schemas.microsoft.com/office/powerpoint/2010/main" val="3283639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7B1FB-81D4-47AD-9461-A1DE447EB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400" dirty="0"/>
              <a:t>Make sure that the signatures of the preparer and approver of the reconciliation are included on the bottom of the document (as shown here)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FA9375-6225-41B7-8A82-999F2ACDE6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36508"/>
            <a:ext cx="10515600" cy="4329571"/>
          </a:xfrm>
        </p:spPr>
      </p:pic>
    </p:spTree>
    <p:extLst>
      <p:ext uri="{BB962C8B-B14F-4D97-AF65-F5344CB8AC3E}">
        <p14:creationId xmlns:p14="http://schemas.microsoft.com/office/powerpoint/2010/main" val="1490883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6F8AE9-A258-43C8-A5FF-37A89AFF09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4560" y="2117724"/>
            <a:ext cx="10312399" cy="4618355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4096DC1-A018-9E40-9774-5AD190420FD5}"/>
              </a:ext>
            </a:extLst>
          </p:cNvPr>
          <p:cNvSpPr txBox="1"/>
          <p:nvPr/>
        </p:nvSpPr>
        <p:spPr>
          <a:xfrm>
            <a:off x="383968" y="121921"/>
            <a:ext cx="114240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u="sng" dirty="0"/>
              <a:t>Always add supporting document(s)</a:t>
            </a:r>
            <a:r>
              <a:rPr lang="en-US" sz="2400" dirty="0"/>
              <a:t> to show that the GL balances match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Adding ‘Comments’ onto the reconciliation are optional but always helpful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Once you are confident that you have prepared the reconciliation appropriately, click “</a:t>
            </a:r>
            <a:r>
              <a:rPr lang="en-US" sz="2400" dirty="0">
                <a:highlight>
                  <a:srgbClr val="FFFF00"/>
                </a:highlight>
              </a:rPr>
              <a:t>Certify</a:t>
            </a:r>
            <a:r>
              <a:rPr lang="en-US" sz="2400" dirty="0"/>
              <a:t>” on the bottom</a:t>
            </a:r>
          </a:p>
        </p:txBody>
      </p:sp>
    </p:spTree>
    <p:extLst>
      <p:ext uri="{BB962C8B-B14F-4D97-AF65-F5344CB8AC3E}">
        <p14:creationId xmlns:p14="http://schemas.microsoft.com/office/powerpoint/2010/main" val="1055844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outdoor, people, colorful&#10;&#10;Description automatically generated">
            <a:extLst>
              <a:ext uri="{FF2B5EF4-FFF2-40B4-BE49-F238E27FC236}">
                <a16:creationId xmlns:a16="http://schemas.microsoft.com/office/drawing/2014/main" id="{6DBCA22E-F19F-7D4F-8A80-C709A4A71A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BF6D5D5-019C-5649-946B-7DBF657C26F1}"/>
              </a:ext>
            </a:extLst>
          </p:cNvPr>
          <p:cNvSpPr txBox="1"/>
          <p:nvPr/>
        </p:nvSpPr>
        <p:spPr>
          <a:xfrm>
            <a:off x="953984" y="2459504"/>
            <a:ext cx="1028403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Congratulations on Successfully Preparing a Reconciliation!</a:t>
            </a:r>
          </a:p>
        </p:txBody>
      </p:sp>
    </p:spTree>
    <p:extLst>
      <p:ext uri="{BB962C8B-B14F-4D97-AF65-F5344CB8AC3E}">
        <p14:creationId xmlns:p14="http://schemas.microsoft.com/office/powerpoint/2010/main" val="2775176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307</Words>
  <Application>Microsoft Macintosh PowerPoint</Application>
  <PresentationFormat>Widescreen</PresentationFormat>
  <Paragraphs>23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How to Prepare General Ledger Account Reconciliations</vt:lpstr>
      <vt:lpstr>  </vt:lpstr>
      <vt:lpstr>PowerPoint Presentation</vt:lpstr>
      <vt:lpstr>Next, click the “Edit” button on the left-hand side (highlighted in yellow) to go into the Treasury IntraFi OWB rec and prepare the reconciliation. </vt:lpstr>
      <vt:lpstr>Click the “X” (circled in red below) so that Figures from prior periods don’t pile up in any accounts. Then click “Add Supporting Item”</vt:lpstr>
      <vt:lpstr>PowerPoint Presentation</vt:lpstr>
      <vt:lpstr>Make sure that the signatures of the preparer and approver of the reconciliation are included on the bottom of the document (as shown here)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Prepare General Ledger Account Reconciliations</dc:title>
  <dc:creator>Carter Kaufmann</dc:creator>
  <cp:lastModifiedBy>Carter Kaufmann</cp:lastModifiedBy>
  <cp:revision>2</cp:revision>
  <dcterms:created xsi:type="dcterms:W3CDTF">2021-06-09T16:00:22Z</dcterms:created>
  <dcterms:modified xsi:type="dcterms:W3CDTF">2021-06-09T19:17:38Z</dcterms:modified>
</cp:coreProperties>
</file>