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78"/>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13B6-3AF9-7D4D-8492-9FD5681C7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EA74C5-DFFD-C64D-BC9D-6409E3C8B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8E082B-8542-F44D-8CF3-C7CA44F2CD85}"/>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5" name="Footer Placeholder 4">
            <a:extLst>
              <a:ext uri="{FF2B5EF4-FFF2-40B4-BE49-F238E27FC236}">
                <a16:creationId xmlns:a16="http://schemas.microsoft.com/office/drawing/2014/main" id="{6BA5A2E0-33AB-7D4A-9EF2-BAADC1CC9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5C06B-1A2A-4641-91B6-F0409CB7EEF8}"/>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116815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578F-1DB2-F246-8960-3C4E0898C1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90A929-1B42-6F4D-8021-8767D7C35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B3DE8-1BF5-8B4C-8542-07AAE913AB60}"/>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5" name="Footer Placeholder 4">
            <a:extLst>
              <a:ext uri="{FF2B5EF4-FFF2-40B4-BE49-F238E27FC236}">
                <a16:creationId xmlns:a16="http://schemas.microsoft.com/office/drawing/2014/main" id="{C8624368-7D4D-074B-A711-526D00AE3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82AA5-950D-384C-A997-CC7AB7789757}"/>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343745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94A37-849B-0346-9ED1-C3E297FFB8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2B722D-715F-B04D-859F-7178EC67D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738A1-5DD7-E941-B8C3-75800A6B599B}"/>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5" name="Footer Placeholder 4">
            <a:extLst>
              <a:ext uri="{FF2B5EF4-FFF2-40B4-BE49-F238E27FC236}">
                <a16:creationId xmlns:a16="http://schemas.microsoft.com/office/drawing/2014/main" id="{A682B8EC-7362-134F-8356-B08725BBE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7BFE7-12A6-1D4C-AEC5-F9AEDA7DAB96}"/>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360145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D586-9BA0-404D-95AA-153767572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4CE19-4542-B141-9AB2-E5CC028EEB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7A6E-973E-EC4B-8E32-A0FBD352F07B}"/>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5" name="Footer Placeholder 4">
            <a:extLst>
              <a:ext uri="{FF2B5EF4-FFF2-40B4-BE49-F238E27FC236}">
                <a16:creationId xmlns:a16="http://schemas.microsoft.com/office/drawing/2014/main" id="{B1042CF3-BBD0-A54A-8445-DAB6F789B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78E3E-1B5A-444F-9188-23F08FF6B2ED}"/>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276375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CB22-1993-AF4F-9D9F-90DD47757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5FF48-7F89-624F-93DF-86579768B5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B920D-3542-484C-BE3C-6BDB46EB4993}"/>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5" name="Footer Placeholder 4">
            <a:extLst>
              <a:ext uri="{FF2B5EF4-FFF2-40B4-BE49-F238E27FC236}">
                <a16:creationId xmlns:a16="http://schemas.microsoft.com/office/drawing/2014/main" id="{F767523A-9E2C-3E47-AA87-299B17B33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F9E1D-4BF8-EF4D-ABCD-8A6E88B441BE}"/>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363419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EB1B-F4B8-8345-A6C9-177A1BAE6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AD008-0B35-1D4E-97BC-4BE9B401DD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712049-2193-EC44-B0C1-E1BA5D3570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F9B5B-EC50-3844-A03F-EE4D81404AAA}"/>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6" name="Footer Placeholder 5">
            <a:extLst>
              <a:ext uri="{FF2B5EF4-FFF2-40B4-BE49-F238E27FC236}">
                <a16:creationId xmlns:a16="http://schemas.microsoft.com/office/drawing/2014/main" id="{22D74A2B-977A-0F46-915E-42F6EA2DB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EC355-2BC5-E64E-892B-7022F9783F62}"/>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129564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60B5-6771-7845-B5F0-1531BF48FC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5CD04-09A1-CB47-8A28-3EC1C7D3A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98D87A-667F-0F4F-8CD9-B051D080A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4885CD-348E-DE4B-9873-714DE6674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AF5E3F-71F5-224D-BAC8-246548D68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5E583E-65F6-6747-8901-2B3B04F8E4BD}"/>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8" name="Footer Placeholder 7">
            <a:extLst>
              <a:ext uri="{FF2B5EF4-FFF2-40B4-BE49-F238E27FC236}">
                <a16:creationId xmlns:a16="http://schemas.microsoft.com/office/drawing/2014/main" id="{93C1F53D-9720-D543-A80E-FFE725BF50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918B81-82E0-9B4F-B090-C8B6CF33DE80}"/>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102788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3745-6491-F94E-8C79-3FCBDEC07B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9897DE-A5B8-8E41-8CC3-14EE310B9706}"/>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4" name="Footer Placeholder 3">
            <a:extLst>
              <a:ext uri="{FF2B5EF4-FFF2-40B4-BE49-F238E27FC236}">
                <a16:creationId xmlns:a16="http://schemas.microsoft.com/office/drawing/2014/main" id="{93F068F2-B20A-1044-AA9E-B5CA099A05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3F564C-CB1A-A24C-810D-D9E630308493}"/>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114226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B0DF7-E581-1B4D-A1B9-F39B1423D9BF}"/>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3" name="Footer Placeholder 2">
            <a:extLst>
              <a:ext uri="{FF2B5EF4-FFF2-40B4-BE49-F238E27FC236}">
                <a16:creationId xmlns:a16="http://schemas.microsoft.com/office/drawing/2014/main" id="{9FE7400B-91C6-0848-AEB2-2473272967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E22C47-A252-CC4B-8DFB-96907166807F}"/>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339992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449E-0AAD-0B4C-AA70-D6784D382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88B777-2866-8044-9472-A6180E7F6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634B88-3458-5A4B-89EA-8CC4A2B7B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56DDE-6EC6-4545-AB6F-BFC04FD42EAE}"/>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6" name="Footer Placeholder 5">
            <a:extLst>
              <a:ext uri="{FF2B5EF4-FFF2-40B4-BE49-F238E27FC236}">
                <a16:creationId xmlns:a16="http://schemas.microsoft.com/office/drawing/2014/main" id="{BD4CB1E4-5147-5C44-B0B8-9DABD5D25B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8F3B4-E9FB-7F45-AE5F-57433700C64C}"/>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268475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D256-0126-7443-926C-3A23CAD06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9A591-99D5-9B4D-B494-08A0CB1576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15DD30-601C-F240-88FA-690C82E34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C9EDE-50E5-144D-8A3F-2FED384A5630}"/>
              </a:ext>
            </a:extLst>
          </p:cNvPr>
          <p:cNvSpPr>
            <a:spLocks noGrp="1"/>
          </p:cNvSpPr>
          <p:nvPr>
            <p:ph type="dt" sz="half" idx="10"/>
          </p:nvPr>
        </p:nvSpPr>
        <p:spPr/>
        <p:txBody>
          <a:bodyPr/>
          <a:lstStyle/>
          <a:p>
            <a:fld id="{5C3B9F12-61A0-6D44-AB3C-AB025892F20F}" type="datetimeFigureOut">
              <a:rPr lang="en-US" smtClean="0"/>
              <a:t>4/15/21</a:t>
            </a:fld>
            <a:endParaRPr lang="en-US"/>
          </a:p>
        </p:txBody>
      </p:sp>
      <p:sp>
        <p:nvSpPr>
          <p:cNvPr id="6" name="Footer Placeholder 5">
            <a:extLst>
              <a:ext uri="{FF2B5EF4-FFF2-40B4-BE49-F238E27FC236}">
                <a16:creationId xmlns:a16="http://schemas.microsoft.com/office/drawing/2014/main" id="{46E4C556-7677-1146-AC8D-4C6B7FA82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8E171-4FF1-8040-AF10-7DE5A271BF89}"/>
              </a:ext>
            </a:extLst>
          </p:cNvPr>
          <p:cNvSpPr>
            <a:spLocks noGrp="1"/>
          </p:cNvSpPr>
          <p:nvPr>
            <p:ph type="sldNum" sz="quarter" idx="12"/>
          </p:nvPr>
        </p:nvSpPr>
        <p:spPr/>
        <p:txBody>
          <a:bodyPr/>
          <a:lstStyle/>
          <a:p>
            <a:fld id="{9246B8AA-A133-BF48-8732-A64634C87C21}" type="slidenum">
              <a:rPr lang="en-US" smtClean="0"/>
              <a:t>‹#›</a:t>
            </a:fld>
            <a:endParaRPr lang="en-US"/>
          </a:p>
        </p:txBody>
      </p:sp>
    </p:spTree>
    <p:extLst>
      <p:ext uri="{BB962C8B-B14F-4D97-AF65-F5344CB8AC3E}">
        <p14:creationId xmlns:p14="http://schemas.microsoft.com/office/powerpoint/2010/main" val="2077623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664CD-ED2B-1243-84BD-372C1884A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C56FAE-4BFB-814F-94C5-02F56646A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44782-4A5A-A247-BCC3-477B5AC75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B9F12-61A0-6D44-AB3C-AB025892F20F}" type="datetimeFigureOut">
              <a:rPr lang="en-US" smtClean="0"/>
              <a:t>4/15/21</a:t>
            </a:fld>
            <a:endParaRPr lang="en-US"/>
          </a:p>
        </p:txBody>
      </p:sp>
      <p:sp>
        <p:nvSpPr>
          <p:cNvPr id="5" name="Footer Placeholder 4">
            <a:extLst>
              <a:ext uri="{FF2B5EF4-FFF2-40B4-BE49-F238E27FC236}">
                <a16:creationId xmlns:a16="http://schemas.microsoft.com/office/drawing/2014/main" id="{16D2F60F-6C49-3A4B-8EA9-9A149D027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CDF1FE-9A80-F242-98C1-8451ABB17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6B8AA-A133-BF48-8732-A64634C87C21}" type="slidenum">
              <a:rPr lang="en-US" smtClean="0"/>
              <a:t>‹#›</a:t>
            </a:fld>
            <a:endParaRPr lang="en-US"/>
          </a:p>
        </p:txBody>
      </p:sp>
    </p:spTree>
    <p:extLst>
      <p:ext uri="{BB962C8B-B14F-4D97-AF65-F5344CB8AC3E}">
        <p14:creationId xmlns:p14="http://schemas.microsoft.com/office/powerpoint/2010/main" val="51247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i.pinimg.com/originals/27/6f/27/276f273d11f8b9dbc0a9c55bb38ea8c6.gif" TargetMode="Externa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57F2AC-20B6-2144-BD8A-49A9BCBEB296}"/>
              </a:ext>
            </a:extLst>
          </p:cNvPr>
          <p:cNvSpPr>
            <a:spLocks noChangeArrowheads="1"/>
          </p:cNvSpPr>
          <p:nvPr/>
        </p:nvSpPr>
        <p:spPr bwMode="auto">
          <a:xfrm>
            <a:off x="-1" y="0"/>
            <a:ext cx="2500923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8" descr="Logo, company name&#10;&#10;Description automatically generated">
            <a:extLst>
              <a:ext uri="{FF2B5EF4-FFF2-40B4-BE49-F238E27FC236}">
                <a16:creationId xmlns:a16="http://schemas.microsoft.com/office/drawing/2014/main" id="{FD0D6A6D-833A-BD4D-818F-EE9DD543E77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1"/>
            <a:ext cx="12301538" cy="69580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5693CE-50E6-4F4D-ABD7-D71DE86DBCCF}"/>
              </a:ext>
            </a:extLst>
          </p:cNvPr>
          <p:cNvSpPr txBox="1"/>
          <p:nvPr/>
        </p:nvSpPr>
        <p:spPr>
          <a:xfrm>
            <a:off x="4822866" y="5703682"/>
            <a:ext cx="3204853" cy="523220"/>
          </a:xfrm>
          <a:prstGeom prst="rect">
            <a:avLst/>
          </a:prstGeom>
          <a:noFill/>
        </p:spPr>
        <p:txBody>
          <a:bodyPr wrap="square" rtlCol="0">
            <a:spAutoFit/>
          </a:bodyPr>
          <a:lstStyle/>
          <a:p>
            <a:r>
              <a:rPr lang="en-US" sz="2800" dirty="0">
                <a:solidFill>
                  <a:srgbClr val="00FA00"/>
                </a:solidFill>
              </a:rPr>
              <a:t>Carter Kaufmann</a:t>
            </a:r>
          </a:p>
        </p:txBody>
      </p:sp>
    </p:spTree>
    <p:extLst>
      <p:ext uri="{BB962C8B-B14F-4D97-AF65-F5344CB8AC3E}">
        <p14:creationId xmlns:p14="http://schemas.microsoft.com/office/powerpoint/2010/main" val="110385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FA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F93B-10E6-2041-850B-CCA4A6D942CB}"/>
              </a:ext>
            </a:extLst>
          </p:cNvPr>
          <p:cNvSpPr>
            <a:spLocks noGrp="1"/>
          </p:cNvSpPr>
          <p:nvPr>
            <p:ph type="title"/>
          </p:nvPr>
        </p:nvSpPr>
        <p:spPr/>
        <p:txBody>
          <a:bodyPr/>
          <a:lstStyle/>
          <a:p>
            <a:pPr algn="ctr"/>
            <a:r>
              <a:rPr lang="en-US" dirty="0"/>
              <a:t>Executive Summary</a:t>
            </a:r>
          </a:p>
        </p:txBody>
      </p:sp>
      <p:sp>
        <p:nvSpPr>
          <p:cNvPr id="3" name="Content Placeholder 2">
            <a:extLst>
              <a:ext uri="{FF2B5EF4-FFF2-40B4-BE49-F238E27FC236}">
                <a16:creationId xmlns:a16="http://schemas.microsoft.com/office/drawing/2014/main" id="{FCEA3694-0349-D640-BBBE-049226BDBFFB}"/>
              </a:ext>
            </a:extLst>
          </p:cNvPr>
          <p:cNvSpPr>
            <a:spLocks noGrp="1"/>
          </p:cNvSpPr>
          <p:nvPr>
            <p:ph idx="1"/>
          </p:nvPr>
        </p:nvSpPr>
        <p:spPr/>
        <p:txBody>
          <a:bodyPr>
            <a:normAutofit fontScale="92500" lnSpcReduction="10000"/>
          </a:bodyPr>
          <a:lstStyle/>
          <a:p>
            <a:r>
              <a:rPr lang="en-US" dirty="0"/>
              <a:t>”BUY”</a:t>
            </a:r>
          </a:p>
          <a:p>
            <a:pPr lvl="1"/>
            <a:r>
              <a:rPr lang="en-US" dirty="0"/>
              <a:t>Spotify saw tremendous growth during 2020 despite </a:t>
            </a:r>
            <a:r>
              <a:rPr lang="en-US" dirty="0" err="1"/>
              <a:t>Covid</a:t>
            </a:r>
            <a:endParaRPr lang="en-US" dirty="0"/>
          </a:p>
          <a:p>
            <a:pPr lvl="1"/>
            <a:r>
              <a:rPr lang="en-US" dirty="0"/>
              <a:t>Spotify is free cash flow positive, you may be asking yourself what this means?</a:t>
            </a:r>
          </a:p>
          <a:p>
            <a:pPr lvl="1"/>
            <a:r>
              <a:rPr lang="en-US" dirty="0"/>
              <a:t>Currently trading around $276.91</a:t>
            </a:r>
          </a:p>
          <a:p>
            <a:pPr lvl="1"/>
            <a:r>
              <a:rPr lang="en-US" dirty="0"/>
              <a:t>Valuation price targeted at $323.39</a:t>
            </a:r>
          </a:p>
          <a:p>
            <a:pPr lvl="1"/>
            <a:r>
              <a:rPr lang="en-US" dirty="0"/>
              <a:t>After dividing the current stock price by the EPS, the earnings multiple comes out to be around (500) and multiplying that by the EPS of (0.66), we get the stock’s target valuation price</a:t>
            </a:r>
          </a:p>
          <a:p>
            <a:pPr lvl="1"/>
            <a:r>
              <a:rPr lang="en-US" dirty="0"/>
              <a:t>This shows around 17% upside return potential with a return of $46.48. The stock has increased from $135.93 to $276.91 over the past year, showing a 203.72% increase over the past year</a:t>
            </a:r>
          </a:p>
          <a:p>
            <a:pPr lvl="1"/>
            <a:r>
              <a:rPr lang="en-US" dirty="0"/>
              <a:t>Spotify presents a good “BUY” opportunity since it’s in a growth phase and its gross margins are on the rise</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83354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FA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5055-A4EA-B644-A3F8-68F6DC173FC9}"/>
              </a:ext>
            </a:extLst>
          </p:cNvPr>
          <p:cNvSpPr>
            <a:spLocks noGrp="1"/>
          </p:cNvSpPr>
          <p:nvPr>
            <p:ph type="title"/>
          </p:nvPr>
        </p:nvSpPr>
        <p:spPr/>
        <p:txBody>
          <a:bodyPr/>
          <a:lstStyle/>
          <a:p>
            <a:pPr algn="ctr"/>
            <a:r>
              <a:rPr lang="en-US" dirty="0"/>
              <a:t>Company Profile</a:t>
            </a:r>
          </a:p>
        </p:txBody>
      </p:sp>
      <p:sp>
        <p:nvSpPr>
          <p:cNvPr id="3" name="Content Placeholder 2">
            <a:extLst>
              <a:ext uri="{FF2B5EF4-FFF2-40B4-BE49-F238E27FC236}">
                <a16:creationId xmlns:a16="http://schemas.microsoft.com/office/drawing/2014/main" id="{C0B0B64E-EC5F-1643-A540-2D645AD1AF7D}"/>
              </a:ext>
            </a:extLst>
          </p:cNvPr>
          <p:cNvSpPr>
            <a:spLocks noGrp="1"/>
          </p:cNvSpPr>
          <p:nvPr>
            <p:ph idx="1"/>
          </p:nvPr>
        </p:nvSpPr>
        <p:spPr/>
        <p:txBody>
          <a:bodyPr/>
          <a:lstStyle/>
          <a:p>
            <a:r>
              <a:rPr lang="en-US" dirty="0"/>
              <a:t>Founded – April 23</a:t>
            </a:r>
            <a:r>
              <a:rPr lang="en-US" baseline="30000" dirty="0"/>
              <a:t>rd</a:t>
            </a:r>
            <a:r>
              <a:rPr lang="en-US" dirty="0"/>
              <a:t>, 2006 in Stockholm, Sweden by Daniel </a:t>
            </a:r>
            <a:r>
              <a:rPr lang="en-US" dirty="0" err="1"/>
              <a:t>Ek</a:t>
            </a:r>
            <a:r>
              <a:rPr lang="en-US" dirty="0"/>
              <a:t> and Martin </a:t>
            </a:r>
            <a:r>
              <a:rPr lang="en-US" dirty="0" err="1"/>
              <a:t>Lorentzon</a:t>
            </a:r>
            <a:r>
              <a:rPr lang="en-US" dirty="0"/>
              <a:t>, headquarters located in Luxembourg</a:t>
            </a:r>
          </a:p>
          <a:p>
            <a:r>
              <a:rPr lang="en-US" dirty="0"/>
              <a:t>April 3</a:t>
            </a:r>
            <a:r>
              <a:rPr lang="en-US" baseline="30000" dirty="0"/>
              <a:t>rd</a:t>
            </a:r>
            <a:r>
              <a:rPr lang="en-US" dirty="0"/>
              <a:t>, 2018 – went public through a direct listing</a:t>
            </a:r>
          </a:p>
          <a:p>
            <a:r>
              <a:rPr lang="en-US" dirty="0"/>
              <a:t>Why was Spotify created?</a:t>
            </a:r>
          </a:p>
          <a:p>
            <a:r>
              <a:rPr lang="en-US" dirty="0"/>
              <a:t>What was the big lesson/takeaway from Spotify’s new hybrid “Work from Anywhere” model, rather than solely “Work from Home”?</a:t>
            </a:r>
          </a:p>
          <a:p>
            <a:endParaRPr lang="en-US" dirty="0"/>
          </a:p>
          <a:p>
            <a:endParaRPr lang="en-US" dirty="0"/>
          </a:p>
        </p:txBody>
      </p:sp>
    </p:spTree>
    <p:extLst>
      <p:ext uri="{BB962C8B-B14F-4D97-AF65-F5344CB8AC3E}">
        <p14:creationId xmlns:p14="http://schemas.microsoft.com/office/powerpoint/2010/main" val="141849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FA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DE4A-5C92-BB4B-9ADD-F969B13A3939}"/>
              </a:ext>
            </a:extLst>
          </p:cNvPr>
          <p:cNvSpPr>
            <a:spLocks noGrp="1"/>
          </p:cNvSpPr>
          <p:nvPr>
            <p:ph type="title"/>
          </p:nvPr>
        </p:nvSpPr>
        <p:spPr>
          <a:xfrm>
            <a:off x="838200" y="218229"/>
            <a:ext cx="10515600" cy="945553"/>
          </a:xfrm>
        </p:spPr>
        <p:txBody>
          <a:bodyPr/>
          <a:lstStyle/>
          <a:p>
            <a:pPr algn="ctr"/>
            <a:r>
              <a:rPr lang="en-US" dirty="0"/>
              <a:t>Bull Story</a:t>
            </a:r>
          </a:p>
        </p:txBody>
      </p:sp>
      <p:sp>
        <p:nvSpPr>
          <p:cNvPr id="3" name="Content Placeholder 2">
            <a:extLst>
              <a:ext uri="{FF2B5EF4-FFF2-40B4-BE49-F238E27FC236}">
                <a16:creationId xmlns:a16="http://schemas.microsoft.com/office/drawing/2014/main" id="{A1EA176F-83D6-B648-AB63-9D86146CF873}"/>
              </a:ext>
            </a:extLst>
          </p:cNvPr>
          <p:cNvSpPr>
            <a:spLocks noGrp="1"/>
          </p:cNvSpPr>
          <p:nvPr>
            <p:ph idx="1"/>
          </p:nvPr>
        </p:nvSpPr>
        <p:spPr>
          <a:xfrm>
            <a:off x="838200" y="1282535"/>
            <a:ext cx="10515600" cy="5189517"/>
          </a:xfrm>
        </p:spPr>
        <p:txBody>
          <a:bodyPr>
            <a:normAutofit/>
          </a:bodyPr>
          <a:lstStyle/>
          <a:p>
            <a:r>
              <a:rPr lang="en-US" sz="2900" dirty="0"/>
              <a:t>Paying to stream music has become more of a mainstream concept in society of recent years, only to be fueled by the pandemic</a:t>
            </a:r>
          </a:p>
          <a:p>
            <a:r>
              <a:rPr lang="en-US" sz="2900" dirty="0"/>
              <a:t>Tiny raises of subscription costs lead to increased revenue and margins for the Stockholm-based company</a:t>
            </a:r>
          </a:p>
          <a:p>
            <a:r>
              <a:rPr lang="en-US" sz="2900" dirty="0"/>
              <a:t>Strong international presence and moves into new markets</a:t>
            </a:r>
          </a:p>
          <a:p>
            <a:r>
              <a:rPr lang="en-US" sz="2900" dirty="0"/>
              <a:t>Podcasting</a:t>
            </a:r>
            <a:endParaRPr lang="en-US" sz="2100" dirty="0"/>
          </a:p>
          <a:p>
            <a:pPr lvl="1"/>
            <a:endParaRPr lang="en-US" sz="2000" dirty="0"/>
          </a:p>
          <a:p>
            <a:pPr marL="457200" lvl="1" indent="0">
              <a:buNone/>
            </a:pPr>
            <a:endParaRPr lang="en-US" sz="2000" dirty="0"/>
          </a:p>
        </p:txBody>
      </p:sp>
    </p:spTree>
    <p:extLst>
      <p:ext uri="{BB962C8B-B14F-4D97-AF65-F5344CB8AC3E}">
        <p14:creationId xmlns:p14="http://schemas.microsoft.com/office/powerpoint/2010/main" val="424278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FA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4EDA-25F3-2442-B0FB-0B38D0D548D7}"/>
              </a:ext>
            </a:extLst>
          </p:cNvPr>
          <p:cNvSpPr>
            <a:spLocks noGrp="1"/>
          </p:cNvSpPr>
          <p:nvPr>
            <p:ph type="title"/>
          </p:nvPr>
        </p:nvSpPr>
        <p:spPr/>
        <p:txBody>
          <a:bodyPr/>
          <a:lstStyle/>
          <a:p>
            <a:pPr algn="ctr"/>
            <a:r>
              <a:rPr lang="en-US" dirty="0"/>
              <a:t>Bear Story</a:t>
            </a:r>
          </a:p>
        </p:txBody>
      </p:sp>
      <p:sp>
        <p:nvSpPr>
          <p:cNvPr id="3" name="Content Placeholder 2">
            <a:extLst>
              <a:ext uri="{FF2B5EF4-FFF2-40B4-BE49-F238E27FC236}">
                <a16:creationId xmlns:a16="http://schemas.microsoft.com/office/drawing/2014/main" id="{0FE9E2AC-CD91-804C-9EED-CED0C517D27C}"/>
              </a:ext>
            </a:extLst>
          </p:cNvPr>
          <p:cNvSpPr>
            <a:spLocks noGrp="1"/>
          </p:cNvSpPr>
          <p:nvPr>
            <p:ph idx="1"/>
          </p:nvPr>
        </p:nvSpPr>
        <p:spPr/>
        <p:txBody>
          <a:bodyPr/>
          <a:lstStyle/>
          <a:p>
            <a:r>
              <a:rPr lang="en-US" dirty="0"/>
              <a:t>Competition</a:t>
            </a:r>
          </a:p>
          <a:p>
            <a:pPr lvl="1"/>
            <a:r>
              <a:rPr lang="en-US" dirty="0"/>
              <a:t>They have a lot of strong competitors with similar offerings such as Apple, YouTube, Amazon, Pandora, SoundCloud, etc.</a:t>
            </a:r>
          </a:p>
          <a:p>
            <a:r>
              <a:rPr lang="en-US" sz="2400" dirty="0"/>
              <a:t>One of, if not, Spotify’s largest niche categories – podcasting – has already been reflected in the stock price and the company is still trading below earnings</a:t>
            </a:r>
          </a:p>
          <a:p>
            <a:r>
              <a:rPr lang="en-US" sz="2400" dirty="0"/>
              <a:t>Has a negative P/E ratio, and has high expenses, although they’re reinvesting money into the company and growth</a:t>
            </a:r>
          </a:p>
          <a:p>
            <a:r>
              <a:rPr lang="en-US" sz="2400" dirty="0"/>
              <a:t>If people started buying CD’s again or the way in which people listened to music changed in the future, Spotify’s stock could plummet</a:t>
            </a:r>
          </a:p>
          <a:p>
            <a:endParaRPr lang="en-US" sz="2400" dirty="0"/>
          </a:p>
          <a:p>
            <a:endParaRPr lang="en-US" dirty="0"/>
          </a:p>
        </p:txBody>
      </p:sp>
    </p:spTree>
    <p:extLst>
      <p:ext uri="{BB962C8B-B14F-4D97-AF65-F5344CB8AC3E}">
        <p14:creationId xmlns:p14="http://schemas.microsoft.com/office/powerpoint/2010/main" val="19557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FA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63F0-4B04-1B4E-86BC-343BCB83909C}"/>
              </a:ext>
            </a:extLst>
          </p:cNvPr>
          <p:cNvSpPr>
            <a:spLocks noGrp="1"/>
          </p:cNvSpPr>
          <p:nvPr>
            <p:ph type="title"/>
          </p:nvPr>
        </p:nvSpPr>
        <p:spPr/>
        <p:txBody>
          <a:bodyPr/>
          <a:lstStyle/>
          <a:p>
            <a:pPr algn="ctr"/>
            <a:r>
              <a:rPr lang="en-US" dirty="0"/>
              <a:t>Closing Remarks</a:t>
            </a:r>
          </a:p>
        </p:txBody>
      </p:sp>
      <p:sp>
        <p:nvSpPr>
          <p:cNvPr id="3" name="Content Placeholder 2">
            <a:extLst>
              <a:ext uri="{FF2B5EF4-FFF2-40B4-BE49-F238E27FC236}">
                <a16:creationId xmlns:a16="http://schemas.microsoft.com/office/drawing/2014/main" id="{BE9A4AC5-23B0-DA4D-830E-DE92CF83D6A2}"/>
              </a:ext>
            </a:extLst>
          </p:cNvPr>
          <p:cNvSpPr>
            <a:spLocks noGrp="1"/>
          </p:cNvSpPr>
          <p:nvPr>
            <p:ph idx="1"/>
          </p:nvPr>
        </p:nvSpPr>
        <p:spPr/>
        <p:txBody>
          <a:bodyPr>
            <a:normAutofit fontScale="92500" lnSpcReduction="20000"/>
          </a:bodyPr>
          <a:lstStyle/>
          <a:p>
            <a:r>
              <a:rPr lang="en-US" dirty="0"/>
              <a:t>To reiterate, Spotify is currently trading right around $276.91</a:t>
            </a:r>
          </a:p>
          <a:p>
            <a:r>
              <a:rPr lang="en-US" dirty="0"/>
              <a:t>Valuation price targeted at $323.39 after looking at analyst estimates and identifying the one that seemed to make the most sense, multiply the EPS by the earnings multiple</a:t>
            </a:r>
          </a:p>
          <a:p>
            <a:r>
              <a:rPr lang="en-US" dirty="0"/>
              <a:t>After dividing the current stock price by the EPS, the earnings multiple comes out to be around (500) and multiplying that by the EPS of (0.66), we get the stock’s target valuation price</a:t>
            </a:r>
          </a:p>
          <a:p>
            <a:r>
              <a:rPr lang="en-US" dirty="0"/>
              <a:t>This shows around 17% upside return potential with a return of $46.48. The stock has increased from $135.93 to $276.91 over the past year, showing a 203.72% increase over the past year</a:t>
            </a:r>
          </a:p>
          <a:p>
            <a:r>
              <a:rPr lang="en-US" dirty="0"/>
              <a:t>Spotify presents a good “BUY” opportunity since it’s in a growth phase and its gross margins are on the rise</a:t>
            </a:r>
          </a:p>
          <a:p>
            <a:endParaRPr lang="en-US" dirty="0"/>
          </a:p>
        </p:txBody>
      </p:sp>
    </p:spTree>
    <p:extLst>
      <p:ext uri="{BB962C8B-B14F-4D97-AF65-F5344CB8AC3E}">
        <p14:creationId xmlns:p14="http://schemas.microsoft.com/office/powerpoint/2010/main" val="162696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FA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2AFA4-1DD4-CF48-84C7-9EEC6CCC3F7A}"/>
              </a:ext>
            </a:extLst>
          </p:cNvPr>
          <p:cNvSpPr>
            <a:spLocks noGrp="1"/>
          </p:cNvSpPr>
          <p:nvPr>
            <p:ph idx="1"/>
          </p:nvPr>
        </p:nvSpPr>
        <p:spPr>
          <a:xfrm>
            <a:off x="838200" y="600075"/>
            <a:ext cx="10515600" cy="5576888"/>
          </a:xfrm>
        </p:spPr>
        <p:txBody>
          <a:bodyPr anchor="ctr">
            <a:normAutofit/>
          </a:bodyPr>
          <a:lstStyle/>
          <a:p>
            <a:pPr marL="0" indent="0" algn="ctr">
              <a:buNone/>
            </a:pPr>
            <a:r>
              <a:rPr lang="en-US" sz="6600" dirty="0"/>
              <a:t>Thanks for Listening!</a:t>
            </a:r>
          </a:p>
        </p:txBody>
      </p:sp>
    </p:spTree>
    <p:extLst>
      <p:ext uri="{BB962C8B-B14F-4D97-AF65-F5344CB8AC3E}">
        <p14:creationId xmlns:p14="http://schemas.microsoft.com/office/powerpoint/2010/main" val="2125459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7054</TotalTime>
  <Words>504</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Executive Summary</vt:lpstr>
      <vt:lpstr>Company Profile</vt:lpstr>
      <vt:lpstr>Bull Story</vt:lpstr>
      <vt:lpstr>Bear Story</vt:lpstr>
      <vt:lpstr>Closing Remarks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Kaufmann</dc:creator>
  <cp:lastModifiedBy>Carter Kaufmann</cp:lastModifiedBy>
  <cp:revision>20</cp:revision>
  <dcterms:created xsi:type="dcterms:W3CDTF">2021-04-15T19:57:10Z</dcterms:created>
  <dcterms:modified xsi:type="dcterms:W3CDTF">2021-04-20T17:31:47Z</dcterms:modified>
</cp:coreProperties>
</file>